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26" r:id="rId2"/>
    <p:sldId id="327" r:id="rId3"/>
    <p:sldId id="261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45" r:id="rId14"/>
    <p:sldId id="346" r:id="rId15"/>
    <p:sldId id="339" r:id="rId16"/>
    <p:sldId id="340" r:id="rId17"/>
    <p:sldId id="341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43" r:id="rId26"/>
    <p:sldId id="344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26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2056A12-4C98-4B87-B294-010B219B5805}">
          <p14:sldIdLst>
            <p14:sldId id="326"/>
            <p14:sldId id="327"/>
            <p14:sldId id="261"/>
            <p14:sldId id="328"/>
            <p14:sldId id="329"/>
            <p14:sldId id="330"/>
            <p14:sldId id="331"/>
          </p14:sldIdLst>
        </p14:section>
        <p14:section name="Desequilibrio de ligamiento" id="{EB822826-0B91-4622-B20A-76D8A22097D4}">
          <p14:sldIdLst>
            <p14:sldId id="332"/>
            <p14:sldId id="333"/>
            <p14:sldId id="334"/>
            <p14:sldId id="335"/>
            <p14:sldId id="336"/>
            <p14:sldId id="345"/>
            <p14:sldId id="346"/>
            <p14:sldId id="339"/>
            <p14:sldId id="340"/>
            <p14:sldId id="341"/>
            <p14:sldId id="347"/>
            <p14:sldId id="348"/>
            <p14:sldId id="349"/>
            <p14:sldId id="350"/>
            <p14:sldId id="351"/>
            <p14:sldId id="352"/>
            <p14:sldId id="353"/>
            <p14:sldId id="343"/>
            <p14:sldId id="344"/>
          </p14:sldIdLst>
        </p14:section>
        <p14:section name="Ejercicios" id="{E602973D-1EF1-4D9D-81C3-92BFF1854E08}">
          <p14:sldIdLst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D3D3D3"/>
    <a:srgbClr val="E26714"/>
    <a:srgbClr val="FFC000"/>
    <a:srgbClr val="C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1657" autoAdjust="0"/>
  </p:normalViewPr>
  <p:slideViewPr>
    <p:cSldViewPr snapToGrid="0">
      <p:cViewPr varScale="1">
        <p:scale>
          <a:sx n="101" d="100"/>
          <a:sy n="101" d="100"/>
        </p:scale>
        <p:origin x="3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C4F-BE6B-4290-B741-1D017CCC123D}" type="datetimeFigureOut">
              <a:rPr lang="es-CL" smtClean="0"/>
              <a:t>26-10-2022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6DE75-D854-4792-B872-3EA9B8883D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98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75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86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6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817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262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175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32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553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2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4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944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548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14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096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289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898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73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53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46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65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9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27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2362067"/>
            <a:ext cx="10363200" cy="2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65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6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6C2D-BEF0-466C-A5DB-B293739D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B41123-4E04-4117-BF90-042BD2C32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2A2D0-357D-4D08-A55E-AC89B97F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2296-F5E1-449A-905B-AF8E038E0B2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E6090-9E82-472E-B28C-5734C48D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8157C-E5B6-43FA-A71C-0C425094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4C5A-0805-4950-9918-CA254D9D3B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62810-9390-4569-AE87-90D0F0D7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1CC619-9621-4230-8B14-2C5B6B48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540DB-9D71-40CD-B844-EC46483B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2296-F5E1-449A-905B-AF8E038E0B2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F00BB-75CD-4524-A46A-9730C10B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B9BE1C-414A-401C-8655-9ECBAD95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4C5A-0805-4950-9918-CA254D9D3B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14400" y="4102203"/>
            <a:ext cx="10363200" cy="5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14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80600" y="2124667"/>
            <a:ext cx="7711600" cy="3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8pPr>
            <a:lvl9pPr marL="5486263" lvl="8" indent="-575719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080600" y="8936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kumimoji="0" sz="1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420807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6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52281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7964163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2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6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3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7C8894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n-US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29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1.png"/><Relationship Id="rId5" Type="http://schemas.openxmlformats.org/officeDocument/2006/relationships/image" Target="../media/image5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gua, azul, computadora, baloncesto&#10;&#10;Descripción generada automáticamente">
            <a:extLst>
              <a:ext uri="{FF2B5EF4-FFF2-40B4-BE49-F238E27FC236}">
                <a16:creationId xmlns:a16="http://schemas.microsoft.com/office/drawing/2014/main" id="{C19AC4FA-B534-452D-A80B-596A117F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FE81E2-4037-40A9-ACB1-C1D4F0F8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44386"/>
            <a:ext cx="9144000" cy="4014680"/>
          </a:xfrm>
          <a:solidFill>
            <a:schemeClr val="bg2">
              <a:lumMod val="75000"/>
              <a:alpha val="52000"/>
            </a:schemeClr>
          </a:solidFill>
        </p:spPr>
        <p:txBody>
          <a:bodyPr anchor="ctr">
            <a:norm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3200" b="1">
                <a:ln>
                  <a:solidFill>
                    <a:schemeClr val="tx1"/>
                  </a:solidFill>
                </a:ln>
              </a:rPr>
              <a:t>Módulo 2 </a:t>
            </a:r>
            <a:r>
              <a:rPr lang="es-CL" sz="3200" b="1" dirty="0">
                <a:ln>
                  <a:solidFill>
                    <a:schemeClr val="tx1"/>
                  </a:solidFill>
                </a:ln>
              </a:rPr>
              <a:t>– Constitución Genética de una Población</a:t>
            </a:r>
            <a:br>
              <a:rPr lang="es-CL" sz="3200" b="1" dirty="0">
                <a:ln/>
              </a:rPr>
            </a:br>
            <a:br>
              <a:rPr lang="es-CL" sz="3600" b="1" dirty="0">
                <a:ln/>
                <a:solidFill>
                  <a:schemeClr val="accent3"/>
                </a:solidFill>
              </a:rPr>
            </a:br>
            <a:r>
              <a:rPr lang="es-CL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Desequilibrio de ligamiento</a:t>
            </a:r>
            <a:endParaRPr lang="en-US" sz="4400" b="1" dirty="0">
              <a:ln w="10160">
                <a:noFill/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ED76C-4FA5-47BB-9D8C-915E38C0F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54" y="97654"/>
            <a:ext cx="5017271" cy="896645"/>
          </a:xfrm>
        </p:spPr>
        <p:txBody>
          <a:bodyPr anchor="ctr"/>
          <a:lstStyle/>
          <a:p>
            <a:pPr algn="l"/>
            <a:r>
              <a:rPr lang="es-CL" dirty="0">
                <a:solidFill>
                  <a:schemeClr val="bg1"/>
                </a:solidFill>
              </a:rPr>
              <a:t>Tutoría Semestre Primavera 2022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Genética Básica G1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9A2B71-F7C4-4BB6-9B0E-9AE9B42B1A6E}"/>
              </a:ext>
            </a:extLst>
          </p:cNvPr>
          <p:cNvSpPr txBox="1"/>
          <p:nvPr/>
        </p:nvSpPr>
        <p:spPr>
          <a:xfrm>
            <a:off x="7734300" y="560453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anose="020B0703020102020204" pitchFamily="34" charset="0"/>
              </a:rPr>
              <a:t>Tutor: Bastián Fernández S.</a:t>
            </a:r>
          </a:p>
        </p:txBody>
      </p:sp>
    </p:spTree>
    <p:extLst>
      <p:ext uri="{BB962C8B-B14F-4D97-AF65-F5344CB8AC3E}">
        <p14:creationId xmlns:p14="http://schemas.microsoft.com/office/powerpoint/2010/main" val="267043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6C2355A-1471-4EDC-894B-BC92ABBF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38" y="171298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B3E9C-CEE6-4ABB-94E9-46F18884CCC8}"/>
              </a:ext>
            </a:extLst>
          </p:cNvPr>
          <p:cNvSpPr txBox="1">
            <a:spLocks noChangeArrowheads="1"/>
          </p:cNvSpPr>
          <p:nvPr/>
        </p:nvSpPr>
        <p:spPr>
          <a:xfrm>
            <a:off x="1857402" y="2752279"/>
            <a:ext cx="8347364" cy="2885285"/>
          </a:xfrm>
          <a:prstGeom prst="rect">
            <a:avLst/>
          </a:prstGeom>
          <a:solidFill>
            <a:schemeClr val="tx1">
              <a:lumMod val="10000"/>
              <a:lumOff val="90000"/>
              <a:alpha val="86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2200" kern="0" dirty="0"/>
              <a:t>Mezcla racial de poblaciones con diferentes frecuencias génicas.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kern="0" dirty="0"/>
              <a:t>Poblaciones pequeñas debido al efecto de muestreo de los genes.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kern="0" dirty="0"/>
              <a:t>Procesos selectivos que actúen favoreciendo algunas combinaciones de genes con relación a otras (por ejemplo, selección natural y mejoramiento genético).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kern="0" dirty="0"/>
              <a:t>Sistema de apareamiento.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kern="0" dirty="0"/>
              <a:t>Estructura de la población.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1B292E-3980-494F-A1EB-938C18EA4BD5}"/>
              </a:ext>
            </a:extLst>
          </p:cNvPr>
          <p:cNvSpPr txBox="1"/>
          <p:nvPr/>
        </p:nvSpPr>
        <p:spPr>
          <a:xfrm>
            <a:off x="1643838" y="1725778"/>
            <a:ext cx="877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badi" panose="020B0604020104020204" pitchFamily="34" charset="0"/>
              </a:rPr>
              <a:t>D</a:t>
            </a:r>
            <a:r>
              <a:rPr lang="es-ES" sz="1800" dirty="0">
                <a:latin typeface="Abadi" panose="020B0604020104020204" pitchFamily="34" charset="0"/>
              </a:rPr>
              <a:t>iversos factores poblacionales pueden causar cambios en las frecuencias </a:t>
            </a:r>
            <a:r>
              <a:rPr lang="es-ES" sz="1800" dirty="0" err="1">
                <a:latin typeface="Abadi" panose="020B0604020104020204" pitchFamily="34" charset="0"/>
              </a:rPr>
              <a:t>gaméticas</a:t>
            </a:r>
            <a:r>
              <a:rPr lang="es-ES" sz="1800" dirty="0">
                <a:latin typeface="Abadi" panose="020B0604020104020204" pitchFamily="34" charset="0"/>
              </a:rPr>
              <a:t> a través del tiempo, 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incluso bajo condiciones de Hardy-Weinberg en cada loci por separado</a:t>
            </a:r>
            <a:r>
              <a:rPr lang="es-ES" sz="1800" b="1" dirty="0">
                <a:latin typeface="Abadi" panose="020B0604020104020204" pitchFamily="34" charset="0"/>
              </a:rPr>
              <a:t>.</a:t>
            </a:r>
          </a:p>
          <a:p>
            <a:pPr algn="just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7D1A7D-DE02-4EA5-8578-0C0269D7282A}"/>
              </a:ext>
            </a:extLst>
          </p:cNvPr>
          <p:cNvSpPr txBox="1"/>
          <p:nvPr/>
        </p:nvSpPr>
        <p:spPr>
          <a:xfrm>
            <a:off x="3072270" y="5791947"/>
            <a:ext cx="651033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1800" dirty="0"/>
              <a:t>Ocurrencia de una mutación puntual que este cerca de un loci  marcador en estudio (utilización en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estudio de enfermedades</a:t>
            </a:r>
            <a:r>
              <a:rPr lang="es-ES" sz="1800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DE8F84-6DFA-4F9B-A389-0E5F45C2BC6A}"/>
              </a:ext>
            </a:extLst>
          </p:cNvPr>
          <p:cNvSpPr txBox="1"/>
          <p:nvPr/>
        </p:nvSpPr>
        <p:spPr>
          <a:xfrm>
            <a:off x="8296201" y="335261"/>
            <a:ext cx="35636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Puede ocurrir en loci que estén o no ligados</a:t>
            </a:r>
          </a:p>
        </p:txBody>
      </p:sp>
    </p:spTree>
    <p:extLst>
      <p:ext uri="{BB962C8B-B14F-4D97-AF65-F5344CB8AC3E}">
        <p14:creationId xmlns:p14="http://schemas.microsoft.com/office/powerpoint/2010/main" val="25527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1E9CBB2-D620-48B1-A88F-5A1FA75B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Equilibrio de ligamiento o de fase </a:t>
            </a:r>
            <a:r>
              <a:rPr lang="es-CL" i="1" dirty="0" err="1"/>
              <a:t>gamética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E70327-B2CB-4FDA-8396-B05A79A2E49E}"/>
              </a:ext>
            </a:extLst>
          </p:cNvPr>
          <p:cNvSpPr txBox="1"/>
          <p:nvPr/>
        </p:nvSpPr>
        <p:spPr>
          <a:xfrm>
            <a:off x="2050473" y="2142836"/>
            <a:ext cx="814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Abadi" panose="020B0604020104020204" pitchFamily="34" charset="0"/>
              </a:rPr>
              <a:t>Bajo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cruzamientos aleatorios </a:t>
            </a:r>
            <a:r>
              <a:rPr lang="es-CL" dirty="0">
                <a:latin typeface="Abadi" panose="020B0604020104020204" pitchFamily="34" charset="0"/>
              </a:rPr>
              <a:t>y en una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población de gran tamaño</a:t>
            </a:r>
            <a:r>
              <a:rPr lang="es-CL" dirty="0">
                <a:latin typeface="Abadi" panose="020B0604020104020204" pitchFamily="34" charset="0"/>
              </a:rPr>
              <a:t>, se espera que la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población se acerque paulatinamente a las frecuencias de equilibrio conjunto </a:t>
            </a:r>
            <a:r>
              <a:rPr lang="es-CL" dirty="0">
                <a:latin typeface="Abadi" panose="020B0604020104020204" pitchFamily="34" charset="0"/>
              </a:rPr>
              <a:t>(simple función de la frecuencia de los alelos en la población).</a:t>
            </a:r>
            <a:endParaRPr lang="en-US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6">
                <a:extLst>
                  <a:ext uri="{FF2B5EF4-FFF2-40B4-BE49-F238E27FC236}">
                    <a16:creationId xmlns:a16="http://schemas.microsoft.com/office/drawing/2014/main" id="{192499EA-EEB1-4697-904D-A2EE69407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013803"/>
                  </p:ext>
                </p:extLst>
              </p:nvPr>
            </p:nvGraphicFramePr>
            <p:xfrm>
              <a:off x="1838037" y="3654522"/>
              <a:ext cx="8515926" cy="187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9321">
                      <a:extLst>
                        <a:ext uri="{9D8B030D-6E8A-4147-A177-3AD203B41FA5}">
                          <a16:colId xmlns:a16="http://schemas.microsoft.com/office/drawing/2014/main" val="1491590097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860690149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4282555654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1515933384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2543900986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2805531709"/>
                        </a:ext>
                      </a:extLst>
                    </a:gridCol>
                  </a:tblGrid>
                  <a:tr h="375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Locus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 err="1"/>
                            <a:t>Prob</a:t>
                          </a:r>
                          <a:r>
                            <a:rPr lang="es-CL" dirty="0"/>
                            <a:t> (A)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Locus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 err="1"/>
                            <a:t>Prob</a:t>
                          </a:r>
                          <a:r>
                            <a:rPr lang="es-CL" dirty="0"/>
                            <a:t> (B)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Gametos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 err="1"/>
                            <a:t>Prob</a:t>
                          </a:r>
                          <a:r>
                            <a:rPr lang="es-CL" dirty="0"/>
                            <a:t> (AB)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1121185"/>
                      </a:ext>
                    </a:extLst>
                  </a:tr>
                  <a:tr h="375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7821565"/>
                      </a:ext>
                    </a:extLst>
                  </a:tr>
                  <a:tr h="375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99739"/>
                      </a:ext>
                    </a:extLst>
                  </a:tr>
                  <a:tr h="375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335998"/>
                      </a:ext>
                    </a:extLst>
                  </a:tr>
                  <a:tr h="375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117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6">
                <a:extLst>
                  <a:ext uri="{FF2B5EF4-FFF2-40B4-BE49-F238E27FC236}">
                    <a16:creationId xmlns:a16="http://schemas.microsoft.com/office/drawing/2014/main" id="{192499EA-EEB1-4697-904D-A2EE69407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013803"/>
                  </p:ext>
                </p:extLst>
              </p:nvPr>
            </p:nvGraphicFramePr>
            <p:xfrm>
              <a:off x="1838037" y="3654522"/>
              <a:ext cx="8515926" cy="187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9321">
                      <a:extLst>
                        <a:ext uri="{9D8B030D-6E8A-4147-A177-3AD203B41FA5}">
                          <a16:colId xmlns:a16="http://schemas.microsoft.com/office/drawing/2014/main" val="1491590097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860690149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4282555654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1515933384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2543900986"/>
                        </a:ext>
                      </a:extLst>
                    </a:gridCol>
                    <a:gridCol w="1419321">
                      <a:extLst>
                        <a:ext uri="{9D8B030D-6E8A-4147-A177-3AD203B41FA5}">
                          <a16:colId xmlns:a16="http://schemas.microsoft.com/office/drawing/2014/main" val="2805531709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Locus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 err="1"/>
                            <a:t>Prob</a:t>
                          </a:r>
                          <a:r>
                            <a:rPr lang="es-CL" dirty="0"/>
                            <a:t> (A)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Locus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 err="1"/>
                            <a:t>Prob</a:t>
                          </a:r>
                          <a:r>
                            <a:rPr lang="es-CL" dirty="0"/>
                            <a:t> (B)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Gametos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 err="1"/>
                            <a:t>Prob</a:t>
                          </a:r>
                          <a:r>
                            <a:rPr lang="es-CL" dirty="0"/>
                            <a:t> (AB)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1121185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100429" t="-106452" r="-401717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29" t="-106452" r="-201717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29" t="-106452" r="-1717" b="-3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7821565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29" t="-209836" r="-401717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29" t="-209836" r="-201717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29" t="-209836" r="-171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9973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noFill/>
                        </a:lnT>
                        <a:blipFill>
                          <a:blip r:embed="rId3"/>
                          <a:stretch>
                            <a:fillRect l="-100429" t="-304839" r="-401717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29" t="-304839" r="-201717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29" t="-304839" r="-1717" b="-1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33599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9" t="-404839" r="-401717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29" t="-404839" r="-201717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429" t="-404839" r="-1717" b="-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117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42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4F1C845-4EA1-470D-AAAD-5CB72D5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5">
                <a:extLst>
                  <a:ext uri="{FF2B5EF4-FFF2-40B4-BE49-F238E27FC236}">
                    <a16:creationId xmlns:a16="http://schemas.microsoft.com/office/drawing/2014/main" id="{99275E82-00AA-4350-BE9E-C5283ED217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91210"/>
                  </p:ext>
                </p:extLst>
              </p:nvPr>
            </p:nvGraphicFramePr>
            <p:xfrm>
              <a:off x="1601717" y="1751041"/>
              <a:ext cx="8988565" cy="2061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771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388697"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Tipo de gameto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62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5">
                <a:extLst>
                  <a:ext uri="{FF2B5EF4-FFF2-40B4-BE49-F238E27FC236}">
                    <a16:creationId xmlns:a16="http://schemas.microsoft.com/office/drawing/2014/main" id="{99275E82-00AA-4350-BE9E-C5283ED217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91210"/>
                  </p:ext>
                </p:extLst>
              </p:nvPr>
            </p:nvGraphicFramePr>
            <p:xfrm>
              <a:off x="1601717" y="1751041"/>
              <a:ext cx="8988565" cy="2061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771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Tipo de gameto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128090" r="-301695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128090" r="-20067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128090" r="-10135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128090" r="-1356" b="-162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256962" r="-301695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256962" r="-200676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256962" r="-101356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256962" r="-1356" b="-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454839" r="-3016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454839" r="-20067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454839" r="-10135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454839" r="-135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029C9CE-D403-4260-8538-15D83E6B2FD4}"/>
                  </a:ext>
                </a:extLst>
              </p:cNvPr>
              <p:cNvSpPr txBox="1"/>
              <p:nvPr/>
            </p:nvSpPr>
            <p:spPr>
              <a:xfrm>
                <a:off x="1856509" y="4274820"/>
                <a:ext cx="831272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dirty="0"/>
                  <a:t>Cuando existe desequilibrio de ligamiento </a:t>
                </a:r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𝒐𝒃𝒔𝒆𝒓𝒗𝒂𝒅𝒂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𝒆𝒔𝒑𝒆𝒓𝒂𝒅𝒂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s-CL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Por </a:t>
                </a:r>
                <a:r>
                  <a:rPr lang="en-US" dirty="0" err="1"/>
                  <a:t>ejemplo</a:t>
                </a:r>
                <a:r>
                  <a:rPr lang="en-US" dirty="0"/>
                  <a:t>, para el </a:t>
                </a:r>
                <a:r>
                  <a:rPr lang="en-US" dirty="0" err="1"/>
                  <a:t>caso</a:t>
                </a:r>
                <a:r>
                  <a:rPr lang="en-US" dirty="0"/>
                  <a:t> del </a:t>
                </a:r>
                <a:r>
                  <a:rPr lang="en-US" dirty="0" err="1"/>
                  <a:t>gameto</a:t>
                </a:r>
                <a:r>
                  <a:rPr lang="en-US" dirty="0"/>
                  <a:t> u </a:t>
                </a:r>
                <a:r>
                  <a:rPr lang="en-US" dirty="0" err="1"/>
                  <a:t>haplotipo</a:t>
                </a:r>
                <a:r>
                  <a:rPr lang="en-US" dirty="0"/>
                  <a:t> </a:t>
                </a:r>
                <a:r>
                  <a:rPr lang="es-CL" dirty="0"/>
                  <a:t>A</a:t>
                </a:r>
                <a:r>
                  <a:rPr lang="es-CL" baseline="-25000" dirty="0"/>
                  <a:t>1</a:t>
                </a:r>
                <a:r>
                  <a:rPr lang="es-CL" dirty="0"/>
                  <a:t>B</a:t>
                </a:r>
                <a:r>
                  <a:rPr lang="es-CL" baseline="-25000" dirty="0"/>
                  <a:t>1</a:t>
                </a:r>
                <a:r>
                  <a:rPr lang="en-US" dirty="0"/>
                  <a:t>, la diferencia se puede escribir </a:t>
                </a:r>
                <a:r>
                  <a:rPr lang="en-US" dirty="0" err="1"/>
                  <a:t>como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𝒇𝒓𝒆𝒄</m:t>
                    </m:r>
                    <m:d>
                      <m:dPr>
                        <m:ctrlP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𝒇𝒓𝒆𝒄</m:t>
                    </m:r>
                    <m:d>
                      <m:dPr>
                        <m:ctrlP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s-C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𝒇𝒓𝒆𝒄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   </a:t>
                </a:r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s-CL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029C9CE-D403-4260-8538-15D83E6B2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09" y="4274820"/>
                <a:ext cx="8312727" cy="1477328"/>
              </a:xfrm>
              <a:prstGeom prst="rect">
                <a:avLst/>
              </a:prstGeom>
              <a:blipFill>
                <a:blip r:embed="rId4"/>
                <a:stretch>
                  <a:fillRect l="-660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37D3482C-7FF5-4ECD-8DFD-DEDFE27966AB}"/>
              </a:ext>
            </a:extLst>
          </p:cNvPr>
          <p:cNvSpPr txBox="1"/>
          <p:nvPr/>
        </p:nvSpPr>
        <p:spPr>
          <a:xfrm>
            <a:off x="1856509" y="6084576"/>
            <a:ext cx="784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Finalmente, el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grado o nivel de desequilibrio </a:t>
            </a:r>
            <a:r>
              <a:rPr lang="es-CL" dirty="0"/>
              <a:t>se evalúa a través de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C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4F1C845-4EA1-470D-AAAD-5CB72D5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5">
                <a:extLst>
                  <a:ext uri="{FF2B5EF4-FFF2-40B4-BE49-F238E27FC236}">
                    <a16:creationId xmlns:a16="http://schemas.microsoft.com/office/drawing/2014/main" id="{99275E82-00AA-4350-BE9E-C5283ED217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1717" y="1751041"/>
              <a:ext cx="8988565" cy="2061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771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388697"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Tipo de gameto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62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5">
                <a:extLst>
                  <a:ext uri="{FF2B5EF4-FFF2-40B4-BE49-F238E27FC236}">
                    <a16:creationId xmlns:a16="http://schemas.microsoft.com/office/drawing/2014/main" id="{99275E82-00AA-4350-BE9E-C5283ED217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1717" y="1751041"/>
              <a:ext cx="8988565" cy="2061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771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Tipo de gameto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128090" r="-301695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128090" r="-20067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128090" r="-10135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128090" r="-1356" b="-162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256962" r="-301695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256962" r="-200676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256962" r="-101356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256962" r="-1356" b="-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454839" r="-3016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454839" r="-20067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454839" r="-10135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454839" r="-135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3481FFDB-6261-4961-A278-E4DD57B8B306}"/>
              </a:ext>
            </a:extLst>
          </p:cNvPr>
          <p:cNvSpPr txBox="1"/>
          <p:nvPr/>
        </p:nvSpPr>
        <p:spPr>
          <a:xfrm>
            <a:off x="2087419" y="3922048"/>
            <a:ext cx="3177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Heterocigoto por acoplamiento</a:t>
            </a:r>
          </a:p>
          <a:p>
            <a:r>
              <a:rPr lang="es-CL" dirty="0">
                <a:latin typeface="Abadi" panose="020B0604020104020204" pitchFamily="34" charset="0"/>
              </a:rPr>
              <a:t>A</a:t>
            </a:r>
            <a:r>
              <a:rPr lang="es-CL" baseline="-25000" dirty="0">
                <a:latin typeface="Abadi" panose="020B0604020104020204" pitchFamily="34" charset="0"/>
              </a:rPr>
              <a:t>1</a:t>
            </a:r>
            <a:r>
              <a:rPr lang="es-CL" baseline="0" dirty="0">
                <a:latin typeface="Abadi" panose="020B0604020104020204" pitchFamily="34" charset="0"/>
              </a:rPr>
              <a:t>B</a:t>
            </a:r>
            <a:r>
              <a:rPr lang="es-CL" baseline="-25000" dirty="0">
                <a:latin typeface="Abadi" panose="020B0604020104020204" pitchFamily="34" charset="0"/>
              </a:rPr>
              <a:t>1</a:t>
            </a:r>
            <a:r>
              <a:rPr lang="es-CL" dirty="0">
                <a:latin typeface="Abadi" panose="020B0604020104020204" pitchFamily="34" charset="0"/>
              </a:rPr>
              <a:t>/A</a:t>
            </a:r>
            <a:r>
              <a:rPr lang="es-CL" baseline="-25000" dirty="0">
                <a:latin typeface="Abadi" panose="020B0604020104020204" pitchFamily="34" charset="0"/>
              </a:rPr>
              <a:t>2</a:t>
            </a:r>
            <a:r>
              <a:rPr lang="es-CL" baseline="0" dirty="0">
                <a:latin typeface="Abadi" panose="020B0604020104020204" pitchFamily="34" charset="0"/>
              </a:rPr>
              <a:t>B</a:t>
            </a:r>
            <a:r>
              <a:rPr lang="es-CL" baseline="-25000" dirty="0">
                <a:latin typeface="Abadi" panose="020B0604020104020204" pitchFamily="34" charset="0"/>
              </a:rPr>
              <a:t>2</a:t>
            </a:r>
            <a:endParaRPr lang="es-CL" dirty="0">
              <a:latin typeface="Abadi" panose="020B0604020104020204" pitchFamily="34" charset="0"/>
            </a:endParaRP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Heterocigoto por repulsión</a:t>
            </a:r>
          </a:p>
          <a:p>
            <a:r>
              <a:rPr lang="es-CL" dirty="0">
                <a:latin typeface="Abadi" panose="020B0604020104020204" pitchFamily="34" charset="0"/>
              </a:rPr>
              <a:t>A</a:t>
            </a:r>
            <a:r>
              <a:rPr lang="es-CL" baseline="-25000" dirty="0">
                <a:latin typeface="Abadi" panose="020B0604020104020204" pitchFamily="34" charset="0"/>
              </a:rPr>
              <a:t>1</a:t>
            </a:r>
            <a:r>
              <a:rPr lang="es-CL" baseline="0" dirty="0">
                <a:latin typeface="Abadi" panose="020B0604020104020204" pitchFamily="34" charset="0"/>
              </a:rPr>
              <a:t>B</a:t>
            </a:r>
            <a:r>
              <a:rPr lang="es-CL" baseline="-25000" dirty="0">
                <a:latin typeface="Abadi" panose="020B0604020104020204" pitchFamily="34" charset="0"/>
              </a:rPr>
              <a:t>2</a:t>
            </a:r>
            <a:r>
              <a:rPr lang="es-CL" dirty="0">
                <a:latin typeface="Abadi" panose="020B0604020104020204" pitchFamily="34" charset="0"/>
              </a:rPr>
              <a:t>/A</a:t>
            </a:r>
            <a:r>
              <a:rPr lang="es-CL" baseline="-25000" dirty="0">
                <a:latin typeface="Abadi" panose="020B0604020104020204" pitchFamily="34" charset="0"/>
              </a:rPr>
              <a:t>2</a:t>
            </a:r>
            <a:r>
              <a:rPr lang="es-CL" baseline="0" dirty="0">
                <a:latin typeface="Abadi" panose="020B0604020104020204" pitchFamily="34" charset="0"/>
              </a:rPr>
              <a:t>B</a:t>
            </a:r>
            <a:r>
              <a:rPr lang="es-CL" baseline="-25000" dirty="0">
                <a:latin typeface="Abadi" panose="020B0604020104020204" pitchFamily="34" charset="0"/>
              </a:rPr>
              <a:t>1</a:t>
            </a:r>
            <a:endParaRPr lang="es-CL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9C35D8-05C6-4842-AEA1-B6B9D3BDC526}"/>
              </a:ext>
            </a:extLst>
          </p:cNvPr>
          <p:cNvSpPr txBox="1"/>
          <p:nvPr/>
        </p:nvSpPr>
        <p:spPr>
          <a:xfrm>
            <a:off x="5860472" y="3922048"/>
            <a:ext cx="2983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Frecuencias</a:t>
            </a:r>
          </a:p>
          <a:p>
            <a:r>
              <a:rPr lang="es-CL" dirty="0">
                <a:latin typeface="Abadi" panose="020B0604020104020204" pitchFamily="34" charset="0"/>
              </a:rPr>
              <a:t>= 2ru</a:t>
            </a:r>
          </a:p>
          <a:p>
            <a:endParaRPr lang="es-CL" dirty="0">
              <a:latin typeface="Abadi" panose="020B0604020104020204" pitchFamily="34" charset="0"/>
            </a:endParaRPr>
          </a:p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= 2st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73831C-56B3-4003-917A-8523750FB6CF}"/>
              </a:ext>
            </a:extLst>
          </p:cNvPr>
          <p:cNvSpPr txBox="1"/>
          <p:nvPr/>
        </p:nvSpPr>
        <p:spPr>
          <a:xfrm>
            <a:off x="2087419" y="5657671"/>
            <a:ext cx="368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D es igual a la mitad de la diferencia entre los heterocigotos por </a:t>
            </a:r>
            <a:r>
              <a:rPr lang="es-CL" b="1" dirty="0" err="1">
                <a:latin typeface="Abadi" panose="020B0604020104020204" pitchFamily="34" charset="0"/>
              </a:rPr>
              <a:t>acomplamiento</a:t>
            </a:r>
            <a:r>
              <a:rPr lang="es-CL" b="1" dirty="0">
                <a:latin typeface="Abadi" panose="020B0604020104020204" pitchFamily="34" charset="0"/>
              </a:rPr>
              <a:t> y los heterocigotos por repulsión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D3872F5-831E-44B2-B1F7-E4517189AF56}"/>
                  </a:ext>
                </a:extLst>
              </p:cNvPr>
              <p:cNvSpPr txBox="1"/>
              <p:nvPr/>
            </p:nvSpPr>
            <p:spPr>
              <a:xfrm>
                <a:off x="6128326" y="6040521"/>
                <a:ext cx="308412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𝒓𝒖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𝒔𝒕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D3872F5-831E-44B2-B1F7-E4517189A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6" y="6040521"/>
                <a:ext cx="3084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77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4F1C845-4EA1-470D-AAAD-5CB72D5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5">
                <a:extLst>
                  <a:ext uri="{FF2B5EF4-FFF2-40B4-BE49-F238E27FC236}">
                    <a16:creationId xmlns:a16="http://schemas.microsoft.com/office/drawing/2014/main" id="{99275E82-00AA-4350-BE9E-C5283ED217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1717" y="1751041"/>
              <a:ext cx="8988565" cy="2061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771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388697"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Tipo de gameto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62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5">
                <a:extLst>
                  <a:ext uri="{FF2B5EF4-FFF2-40B4-BE49-F238E27FC236}">
                    <a16:creationId xmlns:a16="http://schemas.microsoft.com/office/drawing/2014/main" id="{99275E82-00AA-4350-BE9E-C5283ED2177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1717" y="1751041"/>
              <a:ext cx="8988565" cy="2061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771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Tipo de gameto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128090" r="-301695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128090" r="-20067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128090" r="-101356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128090" r="-1356" b="-162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sz="1400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256962" r="-301695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256962" r="-200676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256962" r="-101356" b="-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256962" r="-1356" b="-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1400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9" t="-454839" r="-3016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62" t="-454839" r="-20067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78" t="-454839" r="-10135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78" t="-454839" r="-135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C8F5FED5-2DCF-41B2-9774-7D24EA4678B4}"/>
              </a:ext>
            </a:extLst>
          </p:cNvPr>
          <p:cNvSpPr txBox="1"/>
          <p:nvPr/>
        </p:nvSpPr>
        <p:spPr>
          <a:xfrm>
            <a:off x="2674746" y="3938315"/>
            <a:ext cx="732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badi" panose="020B0604020104020204" pitchFamily="34" charset="0"/>
              </a:rPr>
              <a:t>La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velocidad</a:t>
            </a:r>
            <a:r>
              <a:rPr lang="es-CL" dirty="0">
                <a:latin typeface="Abadi" panose="020B0604020104020204" pitchFamily="34" charset="0"/>
              </a:rPr>
              <a:t> con la que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D disminuye entre generaciones </a:t>
            </a:r>
            <a:r>
              <a:rPr lang="es-CL" dirty="0">
                <a:latin typeface="Abadi" panose="020B0604020104020204" pitchFamily="34" charset="0"/>
              </a:rPr>
              <a:t>o, en otras palabras, con la que la población se acerca al equilibrio por ligamiento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depende de la tasa de recombinación</a:t>
            </a:r>
            <a:r>
              <a:rPr lang="es-CL" dirty="0">
                <a:latin typeface="Abadi" panose="020B0604020104020204" pitchFamily="34" charset="0"/>
              </a:rPr>
              <a:t>:</a:t>
            </a:r>
            <a:endParaRPr lang="en-US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58ADEA-0C49-48F6-B40A-F4E545596DEA}"/>
                  </a:ext>
                </a:extLst>
              </p:cNvPr>
              <p:cNvSpPr txBox="1"/>
              <p:nvPr/>
            </p:nvSpPr>
            <p:spPr>
              <a:xfrm>
                <a:off x="4553935" y="5305824"/>
                <a:ext cx="308412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58ADEA-0C49-48F6-B40A-F4E54559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935" y="5305824"/>
                <a:ext cx="3084127" cy="369332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45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D884BF7-6EF4-4185-9CF1-D486AF6B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B5F4F-B6F9-4626-B7FA-7AB681125F3A}"/>
              </a:ext>
            </a:extLst>
          </p:cNvPr>
          <p:cNvSpPr txBox="1"/>
          <p:nvPr/>
        </p:nvSpPr>
        <p:spPr>
          <a:xfrm>
            <a:off x="1201978" y="1749166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A5F837-74AD-4998-B74A-47E35E244C80}"/>
              </a:ext>
            </a:extLst>
          </p:cNvPr>
          <p:cNvSpPr txBox="1"/>
          <p:nvPr/>
        </p:nvSpPr>
        <p:spPr>
          <a:xfrm>
            <a:off x="2253673" y="1730692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graphicFrame>
        <p:nvGraphicFramePr>
          <p:cNvPr id="6" name="Tabla 12">
            <a:extLst>
              <a:ext uri="{FF2B5EF4-FFF2-40B4-BE49-F238E27FC236}">
                <a16:creationId xmlns:a16="http://schemas.microsoft.com/office/drawing/2014/main" id="{F11A82EF-81B0-4CCE-9A43-388D6A006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57234"/>
              </p:ext>
            </p:extLst>
          </p:nvPr>
        </p:nvGraphicFramePr>
        <p:xfrm>
          <a:off x="1260764" y="2861520"/>
          <a:ext cx="3990108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36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20438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549234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F778C4A-8BF1-4250-9ED4-446A290C74C9}"/>
              </a:ext>
            </a:extLst>
          </p:cNvPr>
          <p:cNvSpPr txBox="1"/>
          <p:nvPr/>
        </p:nvSpPr>
        <p:spPr>
          <a:xfrm>
            <a:off x="6040582" y="2820981"/>
            <a:ext cx="399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1. Calcular el nivel de desequilibrio (D)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0ECB817-43CD-4937-AE45-0D404C0DD207}"/>
                  </a:ext>
                </a:extLst>
              </p:cNvPr>
              <p:cNvSpPr txBox="1"/>
              <p:nvPr/>
            </p:nvSpPr>
            <p:spPr>
              <a:xfrm>
                <a:off x="6179127" y="3429000"/>
                <a:ext cx="4433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𝑟𝑢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0ECB817-43CD-4937-AE45-0D404C0DD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7" y="3429000"/>
                <a:ext cx="44334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1203212-C7DC-455F-9ABC-10C1CAE6FB61}"/>
                  </a:ext>
                </a:extLst>
              </p:cNvPr>
              <p:cNvSpPr txBox="1"/>
              <p:nvPr/>
            </p:nvSpPr>
            <p:spPr>
              <a:xfrm>
                <a:off x="1201978" y="5353866"/>
                <a:ext cx="2874185" cy="10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Cálculo frecuencias </a:t>
                </a:r>
                <a:r>
                  <a:rPr lang="es-CL" b="1" dirty="0" err="1">
                    <a:latin typeface="Abadi" panose="020B0604020104020204" pitchFamily="34" charset="0"/>
                  </a:rPr>
                  <a:t>gaméticas</a:t>
                </a:r>
                <a:endParaRPr lang="es-CL" b="1" dirty="0">
                  <a:latin typeface="Abadi" panose="020B0604020104020204" pitchFamily="34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1203212-C7DC-455F-9ABC-10C1CAE6F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78" y="5353866"/>
                <a:ext cx="2874185" cy="1074461"/>
              </a:xfrm>
              <a:prstGeom prst="rect">
                <a:avLst/>
              </a:prstGeom>
              <a:blipFill>
                <a:blip r:embed="rId4"/>
                <a:stretch>
                  <a:fillRect l="-4873" t="-7345" r="-4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F6FD3EE-D18E-45A0-8736-301A0FBDC5DF}"/>
                  </a:ext>
                </a:extLst>
              </p:cNvPr>
              <p:cNvSpPr txBox="1"/>
              <p:nvPr/>
            </p:nvSpPr>
            <p:spPr>
              <a:xfrm>
                <a:off x="4448745" y="5902409"/>
                <a:ext cx="158530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F6FD3EE-D18E-45A0-8736-301A0FBD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45" y="5902409"/>
                <a:ext cx="1585306" cy="519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0EFFCE1-C146-4973-A580-BE0C7AA1487C}"/>
                  </a:ext>
                </a:extLst>
              </p:cNvPr>
              <p:cNvSpPr txBox="1"/>
              <p:nvPr/>
            </p:nvSpPr>
            <p:spPr>
              <a:xfrm>
                <a:off x="6890341" y="5931394"/>
                <a:ext cx="1570173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0EFFCE1-C146-4973-A580-BE0C7AA14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41" y="5931394"/>
                <a:ext cx="1570173" cy="519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9C3941C-1648-4F4F-8DD9-499ABC706DBC}"/>
                  </a:ext>
                </a:extLst>
              </p:cNvPr>
              <p:cNvSpPr txBox="1"/>
              <p:nvPr/>
            </p:nvSpPr>
            <p:spPr>
              <a:xfrm>
                <a:off x="9245601" y="5930882"/>
                <a:ext cx="161204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=0.19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9C3941C-1648-4F4F-8DD9-499ABC706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1" y="5930882"/>
                <a:ext cx="1612044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Sapito de Cuatro Ojos (Pleurodema thaul) - EcoRegistros">
            <a:extLst>
              <a:ext uri="{FF2B5EF4-FFF2-40B4-BE49-F238E27FC236}">
                <a16:creationId xmlns:a16="http://schemas.microsoft.com/office/drawing/2014/main" id="{B923E53C-1624-42AD-8200-271327E5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og Funny Animals Sticker">
            <a:extLst>
              <a:ext uri="{FF2B5EF4-FFF2-40B4-BE49-F238E27FC236}">
                <a16:creationId xmlns:a16="http://schemas.microsoft.com/office/drawing/2014/main" id="{A6E3CF9F-4E55-439A-A950-2A4B25375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1494"/>
            <a:ext cx="851563" cy="1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92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33 L 0.00105 0.77894 L 0.27448 0.78727 " pathEditMode="relative" ptsTypes="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8 0.78866 L 0.48386 0.78727 " pathEditMode="relative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08 0.79005 L 0.67839 0.79144 " pathEditMode="relative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839 0.79283 L 0.89089 0.79283 " pathEditMode="relative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2C69F17-C37F-46D7-BAA2-1E2609EF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57BE7EB6-5C85-446A-BA04-2A5AEF1C9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11674"/>
              </p:ext>
            </p:extLst>
          </p:nvPr>
        </p:nvGraphicFramePr>
        <p:xfrm>
          <a:off x="1064483" y="2837246"/>
          <a:ext cx="5629577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17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1998235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4BC2AD6-4C9E-4107-A681-C4D9FE98A1AA}"/>
              </a:ext>
            </a:extLst>
          </p:cNvPr>
          <p:cNvSpPr txBox="1"/>
          <p:nvPr/>
        </p:nvSpPr>
        <p:spPr>
          <a:xfrm>
            <a:off x="7259782" y="2795105"/>
            <a:ext cx="399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1. Calcular el nivel de desequilibrio (D)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82C0451-5E6A-4CF5-8498-8C0FD04A3F41}"/>
                  </a:ext>
                </a:extLst>
              </p:cNvPr>
              <p:cNvSpPr txBox="1"/>
              <p:nvPr/>
            </p:nvSpPr>
            <p:spPr>
              <a:xfrm>
                <a:off x="7398327" y="3403124"/>
                <a:ext cx="443345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𝑟𝑢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=0.76∗0.19−0.03∗0.03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=0.1444−0.0009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=0.1435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82C0451-5E6A-4CF5-8498-8C0FD04A3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27" y="3403124"/>
                <a:ext cx="4433455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3EDCFEAF-43C5-4A83-8F25-BA26E3EB204C}"/>
              </a:ext>
            </a:extLst>
          </p:cNvPr>
          <p:cNvSpPr/>
          <p:nvPr/>
        </p:nvSpPr>
        <p:spPr>
          <a:xfrm>
            <a:off x="8876145" y="4433455"/>
            <a:ext cx="1487055" cy="44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apito de Cuatro Ojos (Pleurodema thaul) - EcoRegistros">
            <a:extLst>
              <a:ext uri="{FF2B5EF4-FFF2-40B4-BE49-F238E27FC236}">
                <a16:creationId xmlns:a16="http://schemas.microsoft.com/office/drawing/2014/main" id="{931B7CF1-7447-482E-AE3B-A0EA9E82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0A0630F-7FA3-4558-BCB3-12278739DB84}"/>
              </a:ext>
            </a:extLst>
          </p:cNvPr>
          <p:cNvSpPr txBox="1"/>
          <p:nvPr/>
        </p:nvSpPr>
        <p:spPr>
          <a:xfrm>
            <a:off x="1201978" y="1749166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5F1060-40E8-46A0-B7D4-A4354F492CD9}"/>
              </a:ext>
            </a:extLst>
          </p:cNvPr>
          <p:cNvSpPr txBox="1"/>
          <p:nvPr/>
        </p:nvSpPr>
        <p:spPr>
          <a:xfrm>
            <a:off x="2253673" y="1730692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8" name="Picture 2" descr="Frog Funny Animals Sticker">
            <a:extLst>
              <a:ext uri="{FF2B5EF4-FFF2-40B4-BE49-F238E27FC236}">
                <a16:creationId xmlns:a16="http://schemas.microsoft.com/office/drawing/2014/main" id="{1460E94C-9810-4BDA-8EC4-9857179A5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89" y="5521556"/>
            <a:ext cx="851563" cy="1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042 L -0.27721 -0.24931 L 0.06888 -0.25486 " pathEditMode="relative" ptsTypes="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BC3CC6C-D6EC-4CFF-A89B-9C24B5F6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4B03E044-CA6E-4863-AC87-2B1E7D502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43792"/>
              </p:ext>
            </p:extLst>
          </p:nvPr>
        </p:nvGraphicFramePr>
        <p:xfrm>
          <a:off x="1064483" y="2837246"/>
          <a:ext cx="5629577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17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171394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08066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9178E53-A527-4C80-AE54-D43F6F39F1CE}"/>
              </a:ext>
            </a:extLst>
          </p:cNvPr>
          <p:cNvSpPr txBox="1"/>
          <p:nvPr/>
        </p:nvSpPr>
        <p:spPr>
          <a:xfrm>
            <a:off x="7203212" y="2786101"/>
            <a:ext cx="447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2. Calcular el nivel de desequilibrio luego de 3 generaciones, considerando que ambos </a:t>
            </a:r>
            <a:r>
              <a:rPr lang="es-CL" b="1" dirty="0" err="1">
                <a:latin typeface="Abadi" panose="020B0604020104020204" pitchFamily="34" charset="0"/>
              </a:rPr>
              <a:t>locis</a:t>
            </a:r>
            <a:r>
              <a:rPr lang="es-CL" b="1" dirty="0">
                <a:latin typeface="Abadi" panose="020B0604020104020204" pitchFamily="34" charset="0"/>
              </a:rPr>
              <a:t> no se encuentran ligados.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FF06EFC-E18F-443B-8CD2-B16A0151FF3D}"/>
                  </a:ext>
                </a:extLst>
              </p:cNvPr>
              <p:cNvSpPr txBox="1"/>
              <p:nvPr/>
            </p:nvSpPr>
            <p:spPr>
              <a:xfrm>
                <a:off x="971654" y="5574239"/>
                <a:ext cx="165152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=0.1435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FF06EFC-E18F-443B-8CD2-B16A0151F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54" y="5574239"/>
                <a:ext cx="16515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4830AE0-257E-4FCE-94B0-45CF5FABB4DC}"/>
                  </a:ext>
                </a:extLst>
              </p:cNvPr>
              <p:cNvSpPr txBox="1"/>
              <p:nvPr/>
            </p:nvSpPr>
            <p:spPr>
              <a:xfrm>
                <a:off x="8729809" y="3905488"/>
                <a:ext cx="142644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4830AE0-257E-4FCE-94B0-45CF5FABB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809" y="3905488"/>
                <a:ext cx="14264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924CF90-B932-4E17-9EDE-4D4CF26DEEC6}"/>
                  </a:ext>
                </a:extLst>
              </p:cNvPr>
              <p:cNvSpPr txBox="1"/>
              <p:nvPr/>
            </p:nvSpPr>
            <p:spPr>
              <a:xfrm>
                <a:off x="7900966" y="4650909"/>
                <a:ext cx="3084127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CL" b="0" dirty="0"/>
              </a:p>
              <a:p>
                <a:endParaRPr lang="es-CL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=0.1435∗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(1−0.5)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=0.1435∗</m:t>
                      </m:r>
                      <m:sSup>
                        <m:sSup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(0.5)</m:t>
                          </m:r>
                        </m:e>
                        <m:sup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=0.143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5∗0.125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924CF90-B932-4E17-9EDE-4D4CF26DE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966" y="4650909"/>
                <a:ext cx="3084127" cy="203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A5242AC9-3128-4175-AD2A-EA77333FC025}"/>
              </a:ext>
            </a:extLst>
          </p:cNvPr>
          <p:cNvSpPr/>
          <p:nvPr/>
        </p:nvSpPr>
        <p:spPr>
          <a:xfrm>
            <a:off x="8669196" y="6271007"/>
            <a:ext cx="1487055" cy="44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Sapito de Cuatro Ojos (Pleurodema thaul) - EcoRegistros">
            <a:extLst>
              <a:ext uri="{FF2B5EF4-FFF2-40B4-BE49-F238E27FC236}">
                <a16:creationId xmlns:a16="http://schemas.microsoft.com/office/drawing/2014/main" id="{AD0A43D7-987A-4E1E-8159-696450AC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4DCE4D0-88EC-43F0-B079-C73CFEB9451B}"/>
              </a:ext>
            </a:extLst>
          </p:cNvPr>
          <p:cNvSpPr txBox="1"/>
          <p:nvPr/>
        </p:nvSpPr>
        <p:spPr>
          <a:xfrm>
            <a:off x="1201978" y="1749166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1D677C-D589-4EE2-AF1F-68162FBDAE64}"/>
              </a:ext>
            </a:extLst>
          </p:cNvPr>
          <p:cNvSpPr txBox="1"/>
          <p:nvPr/>
        </p:nvSpPr>
        <p:spPr>
          <a:xfrm>
            <a:off x="2253673" y="1730692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5" name="Picture 2" descr="Frog Funny Animals Sticker">
            <a:extLst>
              <a:ext uri="{FF2B5EF4-FFF2-40B4-BE49-F238E27FC236}">
                <a16:creationId xmlns:a16="http://schemas.microsoft.com/office/drawing/2014/main" id="{16F18A6B-1411-4F96-802A-8F40FFF58D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63" y="3905488"/>
            <a:ext cx="851563" cy="1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-0.01505 L -0.03789 0.15579 " pathEditMode="relative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973A77F-C38F-470C-A75C-6971A138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3198EE-7CFA-46E9-AF4C-9B3B775C2E0A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221D6A9A-8AA7-45A8-9929-66F3B887DC1C}"/>
              </a:ext>
            </a:extLst>
          </p:cNvPr>
          <p:cNvGraphicFramePr>
            <a:graphicFrameLocks noGrp="1"/>
          </p:cNvGraphicFramePr>
          <p:nvPr/>
        </p:nvGraphicFramePr>
        <p:xfrm>
          <a:off x="933450" y="2837246"/>
          <a:ext cx="5760610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820771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07873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08066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2BA6356-F500-4882-86F8-963F8C38D50A}"/>
              </a:ext>
            </a:extLst>
          </p:cNvPr>
          <p:cNvSpPr txBox="1"/>
          <p:nvPr/>
        </p:nvSpPr>
        <p:spPr>
          <a:xfrm>
            <a:off x="7203212" y="2786101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DC63CE-752F-43DA-8807-E835EE5A0D44}"/>
              </a:ext>
            </a:extLst>
          </p:cNvPr>
          <p:cNvSpPr txBox="1"/>
          <p:nvPr/>
        </p:nvSpPr>
        <p:spPr>
          <a:xfrm>
            <a:off x="7480877" y="3788620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E4343A-0383-444E-9CF6-04B158AE183E}"/>
              </a:ext>
            </a:extLst>
          </p:cNvPr>
          <p:cNvSpPr txBox="1"/>
          <p:nvPr/>
        </p:nvSpPr>
        <p:spPr>
          <a:xfrm>
            <a:off x="1064483" y="5244208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D29AF6A-1426-4FDF-BBA0-BCF5FD1F108D}"/>
                  </a:ext>
                </a:extLst>
              </p:cNvPr>
              <p:cNvSpPr txBox="1"/>
              <p:nvPr/>
            </p:nvSpPr>
            <p:spPr>
              <a:xfrm>
                <a:off x="565719" y="5808959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D29AF6A-1426-4FDF-BBA0-BCF5FD1F1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9" y="5808959"/>
                <a:ext cx="306522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2832A11-32EF-4E5F-B4B7-C8818D04CEAF}"/>
                  </a:ext>
                </a:extLst>
              </p:cNvPr>
              <p:cNvSpPr txBox="1"/>
              <p:nvPr/>
            </p:nvSpPr>
            <p:spPr>
              <a:xfrm>
                <a:off x="3271742" y="5808959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2832A11-32EF-4E5F-B4B7-C8818D04C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742" y="5808959"/>
                <a:ext cx="306522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F7133C0-7439-4A46-B413-7CA371386AB8}"/>
                  </a:ext>
                </a:extLst>
              </p:cNvPr>
              <p:cNvSpPr txBox="1"/>
              <p:nvPr/>
            </p:nvSpPr>
            <p:spPr>
              <a:xfrm>
                <a:off x="5977765" y="5808958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F7133C0-7439-4A46-B413-7CA37138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65" y="5808958"/>
                <a:ext cx="3065222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6C5ACB7-754F-4037-A00B-198C49B49BE5}"/>
                  </a:ext>
                </a:extLst>
              </p:cNvPr>
              <p:cNvSpPr txBox="1"/>
              <p:nvPr/>
            </p:nvSpPr>
            <p:spPr>
              <a:xfrm>
                <a:off x="8617626" y="5808958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158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6C5ACB7-754F-4037-A00B-198C49B4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626" y="5808958"/>
                <a:ext cx="3065222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AD844D29-7143-47BA-B04A-31CFB2A1C2EE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4" name="Picture 2" descr="Sapito de Cuatro Ojos (Pleurodema thaul) - EcoRegistros">
            <a:extLst>
              <a:ext uri="{FF2B5EF4-FFF2-40B4-BE49-F238E27FC236}">
                <a16:creationId xmlns:a16="http://schemas.microsoft.com/office/drawing/2014/main" id="{BA894E93-092D-4D8B-A431-6F29CC20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C7AC832-3C0A-412E-B7EE-534AB2FE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4CCD56-F378-4823-8A27-5E03D02B1F16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2AD17FA1-E31D-4927-80EA-89D7A09DF8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837246"/>
              <a:ext cx="7726217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23900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98567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2AD17FA1-E31D-4927-80EA-89D7A09DF8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43487"/>
                  </p:ext>
                </p:extLst>
              </p:nvPr>
            </p:nvGraphicFramePr>
            <p:xfrm>
              <a:off x="762000" y="2837246"/>
              <a:ext cx="7726217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23900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98567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6875" t="-103226" r="-1250" b="-4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6875" t="-203226" r="-1250" b="-3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6875" t="-308197" r="-1250" b="-2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6875" t="-401613" r="-1250" b="-1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AE622084-55E1-4E17-85A0-AF73EDAFD42F}"/>
              </a:ext>
            </a:extLst>
          </p:cNvPr>
          <p:cNvSpPr txBox="1"/>
          <p:nvPr/>
        </p:nvSpPr>
        <p:spPr>
          <a:xfrm>
            <a:off x="6040582" y="516636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301306-E9BE-4480-9828-83D9F458C534}"/>
              </a:ext>
            </a:extLst>
          </p:cNvPr>
          <p:cNvSpPr txBox="1"/>
          <p:nvPr/>
        </p:nvSpPr>
        <p:spPr>
          <a:xfrm>
            <a:off x="6336964" y="595521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F68C39-5FFF-443D-9F65-C803BA108512}"/>
              </a:ext>
            </a:extLst>
          </p:cNvPr>
          <p:cNvSpPr txBox="1"/>
          <p:nvPr/>
        </p:nvSpPr>
        <p:spPr>
          <a:xfrm>
            <a:off x="1064483" y="519571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35B5E18-9D00-468D-B483-3EC8095C0389}"/>
                  </a:ext>
                </a:extLst>
              </p:cNvPr>
              <p:cNvSpPr txBox="1"/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35B5E18-9D00-468D-B483-3EC8095C0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06BD36CA-C34B-4CC3-A214-D4283E7896F2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1" name="Picture 2" descr="Sapito de Cuatro Ojos (Pleurodema thaul) - EcoRegistros">
            <a:extLst>
              <a:ext uri="{FF2B5EF4-FFF2-40B4-BE49-F238E27FC236}">
                <a16:creationId xmlns:a16="http://schemas.microsoft.com/office/drawing/2014/main" id="{3CB189DA-5BCA-4BCA-84E4-1DCEA7CA0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0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Algunas definiciones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376054-98A0-46C3-8242-A555EC58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81000D-4CA8-43DF-AE37-78499A06BB05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B4BAF41C-D980-486E-B852-3BA0DC58FF79}"/>
              </a:ext>
            </a:extLst>
          </p:cNvPr>
          <p:cNvGraphicFramePr>
            <a:graphicFrameLocks noGrp="1"/>
          </p:cNvGraphicFramePr>
          <p:nvPr/>
        </p:nvGraphicFramePr>
        <p:xfrm>
          <a:off x="704850" y="2837246"/>
          <a:ext cx="7783367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393817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1951825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  <a:gridCol w="1951825">
                  <a:extLst>
                    <a:ext uri="{9D8B030D-6E8A-4147-A177-3AD203B41FA5}">
                      <a16:colId xmlns:a16="http://schemas.microsoft.com/office/drawing/2014/main" val="2200675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Esp.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3BBC953-1F63-446C-8D69-80E97292BEFF}"/>
              </a:ext>
            </a:extLst>
          </p:cNvPr>
          <p:cNvSpPr txBox="1"/>
          <p:nvPr/>
        </p:nvSpPr>
        <p:spPr>
          <a:xfrm>
            <a:off x="6040582" y="516636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3E59C7-2644-4E32-89E6-8863921FF4F6}"/>
              </a:ext>
            </a:extLst>
          </p:cNvPr>
          <p:cNvSpPr txBox="1"/>
          <p:nvPr/>
        </p:nvSpPr>
        <p:spPr>
          <a:xfrm>
            <a:off x="6336964" y="595521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B99598-0D53-460A-BC6D-0F1B3AE57875}"/>
              </a:ext>
            </a:extLst>
          </p:cNvPr>
          <p:cNvSpPr txBox="1"/>
          <p:nvPr/>
        </p:nvSpPr>
        <p:spPr>
          <a:xfrm>
            <a:off x="1064483" y="519571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AABD8F0-F8BB-4F5B-BA9F-2AEA147ACEC4}"/>
                  </a:ext>
                </a:extLst>
              </p:cNvPr>
              <p:cNvSpPr txBox="1"/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AABD8F0-F8BB-4F5B-BA9F-2AEA147A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blipFill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EF76D567-92FA-463E-AF18-8AAC8D6AFA41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1" name="Picture 2" descr="Sapito de Cuatro Ojos (Pleurodema thaul) - EcoRegistros">
            <a:extLst>
              <a:ext uri="{FF2B5EF4-FFF2-40B4-BE49-F238E27FC236}">
                <a16:creationId xmlns:a16="http://schemas.microsoft.com/office/drawing/2014/main" id="{E81627BA-5389-48E9-8200-B4679719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8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43F3479-602D-436E-820E-E31D98D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027D4E-79AD-4550-9AAC-E7F768FDFA0A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F7D37545-F11A-4100-8315-81B6BDEF4F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64483" y="2852104"/>
              <a:ext cx="10175020" cy="233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6984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2141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8918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91615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F7D37545-F11A-4100-8315-81B6BDEF4F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44847"/>
                  </p:ext>
                </p:extLst>
              </p:nvPr>
            </p:nvGraphicFramePr>
            <p:xfrm>
              <a:off x="1064483" y="2852104"/>
              <a:ext cx="10175020" cy="233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6984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2141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8918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91615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15" t="-95455" r="-1064" b="-4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15" t="-198462" r="-1064" b="-3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15" t="-293939" r="-106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415" t="-400000" r="-106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3A3D58D6-525D-4416-A25C-1F1F6E53B4A6}"/>
              </a:ext>
            </a:extLst>
          </p:cNvPr>
          <p:cNvSpPr txBox="1"/>
          <p:nvPr/>
        </p:nvSpPr>
        <p:spPr>
          <a:xfrm>
            <a:off x="6040582" y="516636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64B4D7-4FCB-45BA-B487-1DD86AA26DE5}"/>
              </a:ext>
            </a:extLst>
          </p:cNvPr>
          <p:cNvSpPr txBox="1"/>
          <p:nvPr/>
        </p:nvSpPr>
        <p:spPr>
          <a:xfrm>
            <a:off x="6336964" y="595521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30D5D4-ED61-4079-B58C-504CE9407880}"/>
              </a:ext>
            </a:extLst>
          </p:cNvPr>
          <p:cNvSpPr txBox="1"/>
          <p:nvPr/>
        </p:nvSpPr>
        <p:spPr>
          <a:xfrm>
            <a:off x="1064483" y="519571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5E3AB57-E2B2-4E8C-89F7-82DFFD993B9A}"/>
                  </a:ext>
                </a:extLst>
              </p:cNvPr>
              <p:cNvSpPr txBox="1"/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5E3AB57-E2B2-4E8C-89F7-82DFFD99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CBFD58BB-75E8-468B-B750-C99AF11C60E7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1" name="Picture 2" descr="Sapito de Cuatro Ojos (Pleurodema thaul) - EcoRegistros">
            <a:extLst>
              <a:ext uri="{FF2B5EF4-FFF2-40B4-BE49-F238E27FC236}">
                <a16:creationId xmlns:a16="http://schemas.microsoft.com/office/drawing/2014/main" id="{DD3688B8-873B-446A-A961-9DFC185B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68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F8088F6-4A22-461D-AFA0-D7FE6D86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2EE3C-107B-41B6-AEDD-B1FB6ECC8572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35B12B9D-BD65-4B98-8AD5-DA0D26E15D78}"/>
              </a:ext>
            </a:extLst>
          </p:cNvPr>
          <p:cNvGraphicFramePr>
            <a:graphicFrameLocks noGrp="1"/>
          </p:cNvGraphicFramePr>
          <p:nvPr/>
        </p:nvGraphicFramePr>
        <p:xfrm>
          <a:off x="1064483" y="2892726"/>
          <a:ext cx="10203595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984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32141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78918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72681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  <a:gridCol w="2072681">
                  <a:extLst>
                    <a:ext uri="{9D8B030D-6E8A-4147-A177-3AD203B41FA5}">
                      <a16:colId xmlns:a16="http://schemas.microsoft.com/office/drawing/2014/main" val="2200675569"/>
                    </a:ext>
                  </a:extLst>
                </a:gridCol>
                <a:gridCol w="2320190">
                  <a:extLst>
                    <a:ext uri="{9D8B030D-6E8A-4147-A177-3AD203B41FA5}">
                      <a16:colId xmlns:a16="http://schemas.microsoft.com/office/drawing/2014/main" val="19672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Esp.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abs</a:t>
                      </a:r>
                      <a:r>
                        <a:rPr lang="es-CL" sz="1600" dirty="0"/>
                        <a:t>. Esp.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1755F8-E9B8-4427-B57E-6D692EEDE6E4}"/>
              </a:ext>
            </a:extLst>
          </p:cNvPr>
          <p:cNvSpPr txBox="1"/>
          <p:nvPr/>
        </p:nvSpPr>
        <p:spPr>
          <a:xfrm>
            <a:off x="6040582" y="516636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CB979C-860E-446C-B123-3E80C1E237A4}"/>
              </a:ext>
            </a:extLst>
          </p:cNvPr>
          <p:cNvSpPr txBox="1"/>
          <p:nvPr/>
        </p:nvSpPr>
        <p:spPr>
          <a:xfrm>
            <a:off x="6336964" y="595521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B2499D-54BD-4C56-B957-B6B67CFF5740}"/>
              </a:ext>
            </a:extLst>
          </p:cNvPr>
          <p:cNvSpPr txBox="1"/>
          <p:nvPr/>
        </p:nvSpPr>
        <p:spPr>
          <a:xfrm>
            <a:off x="1064483" y="519571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08655C4-5A0E-44E3-A73B-5B064C2F9632}"/>
                  </a:ext>
                </a:extLst>
              </p:cNvPr>
              <p:cNvSpPr txBox="1"/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08655C4-5A0E-44E3-A73B-5B064C2F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blipFill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F734E63C-BCC6-4D3D-9DE6-C7F978490549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1" name="Picture 2" descr="Sapito de Cuatro Ojos (Pleurodema thaul) - EcoRegistros">
            <a:extLst>
              <a:ext uri="{FF2B5EF4-FFF2-40B4-BE49-F238E27FC236}">
                <a16:creationId xmlns:a16="http://schemas.microsoft.com/office/drawing/2014/main" id="{70E6E18C-D598-4E10-B51D-769CB8DC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9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913B7C6-CEBA-4413-BC65-6E7809CD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B0D93E-9A2A-4F37-A47F-447AE5BD7E9A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4E247FCC-CAFB-44D9-8436-EAC276A92A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460401"/>
                  </p:ext>
                </p:extLst>
              </p:nvPr>
            </p:nvGraphicFramePr>
            <p:xfrm>
              <a:off x="93749" y="2875788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876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493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𝑆𝑢𝑚𝑎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4E247FCC-CAFB-44D9-8436-EAC276A92A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460401"/>
                  </p:ext>
                </p:extLst>
              </p:nvPr>
            </p:nvGraphicFramePr>
            <p:xfrm>
              <a:off x="93749" y="2875788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876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493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0495" t="-3279" r="-1320" b="-5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495" t="-500000" r="-1320" b="-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43AEA012-F144-42C6-8C8D-BC1D21D2F6E7}"/>
              </a:ext>
            </a:extLst>
          </p:cNvPr>
          <p:cNvSpPr txBox="1"/>
          <p:nvPr/>
        </p:nvSpPr>
        <p:spPr>
          <a:xfrm>
            <a:off x="6040582" y="516636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3F57E2-37BB-47CE-8B3B-3D8551CE6291}"/>
              </a:ext>
            </a:extLst>
          </p:cNvPr>
          <p:cNvSpPr txBox="1"/>
          <p:nvPr/>
        </p:nvSpPr>
        <p:spPr>
          <a:xfrm>
            <a:off x="6336964" y="595521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D1965F-4A4C-4F59-B3CC-65A2070B4ACC}"/>
              </a:ext>
            </a:extLst>
          </p:cNvPr>
          <p:cNvSpPr txBox="1"/>
          <p:nvPr/>
        </p:nvSpPr>
        <p:spPr>
          <a:xfrm>
            <a:off x="1064483" y="519571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E0EAD62-933B-485A-8D58-5DAA76D99C41}"/>
                  </a:ext>
                </a:extLst>
              </p:cNvPr>
              <p:cNvSpPr txBox="1"/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E0EAD62-933B-485A-8D58-5DAA76D9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A9505691-8253-4DCC-9000-7E09E4A1F927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1" name="Picture 2" descr="Sapito de Cuatro Ojos (Pleurodema thaul) - EcoRegistros">
            <a:extLst>
              <a:ext uri="{FF2B5EF4-FFF2-40B4-BE49-F238E27FC236}">
                <a16:creationId xmlns:a16="http://schemas.microsoft.com/office/drawing/2014/main" id="{E1717BFC-CF50-478C-AECA-C5C67871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E2FE407-B2C7-471D-903F-5FCCE8870B49}"/>
                  </a:ext>
                </a:extLst>
              </p:cNvPr>
              <p:cNvSpPr txBox="1"/>
              <p:nvPr/>
            </p:nvSpPr>
            <p:spPr>
              <a:xfrm>
                <a:off x="10588163" y="1866388"/>
                <a:ext cx="113864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E2FE407-B2C7-471D-903F-5FCCE8870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163" y="1866388"/>
                <a:ext cx="113864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6F0003E-EE45-4C82-A494-2D4948FE899B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11157486" y="2512719"/>
            <a:ext cx="0" cy="32769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3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3DDFDA-4B83-4812-87C6-D0F9B886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BD9656-767C-482E-B80A-686CCB2BA315}"/>
              </a:ext>
            </a:extLst>
          </p:cNvPr>
          <p:cNvSpPr txBox="1"/>
          <p:nvPr/>
        </p:nvSpPr>
        <p:spPr>
          <a:xfrm>
            <a:off x="1201978" y="1920240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17D0B26C-2BFA-46CD-B1B9-C8126A3E05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749" y="2895383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0024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96976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19.59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19.59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60.5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105.68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17D0B26C-2BFA-46CD-B1B9-C8126A3E05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239185"/>
                  </p:ext>
                </p:extLst>
              </p:nvPr>
            </p:nvGraphicFramePr>
            <p:xfrm>
              <a:off x="93749" y="2895383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0024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96976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3762" t="-3279" r="-1286" b="-5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19.59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19.59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60.5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158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105.68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57618E17-5A67-4942-9CD1-752A13985895}"/>
              </a:ext>
            </a:extLst>
          </p:cNvPr>
          <p:cNvSpPr txBox="1"/>
          <p:nvPr/>
        </p:nvSpPr>
        <p:spPr>
          <a:xfrm>
            <a:off x="6040582" y="516636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5A254B-BAC8-43F2-B011-8EE7C55E5EED}"/>
              </a:ext>
            </a:extLst>
          </p:cNvPr>
          <p:cNvSpPr txBox="1"/>
          <p:nvPr/>
        </p:nvSpPr>
        <p:spPr>
          <a:xfrm>
            <a:off x="5993699" y="5792495"/>
            <a:ext cx="5679546" cy="923330"/>
          </a:xfrm>
          <a:prstGeom prst="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Abadi" panose="020B0604020104020204" pitchFamily="34" charset="0"/>
              </a:rPr>
              <a:t>Se acepta la hipótesis alternativa (p &lt; 0.05), por lo que los loci no están en equilibrio de ligamiento (o están en desequilibrio de ligamiento).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3A36F6-94B0-4704-85B5-B3B573EA1E30}"/>
              </a:ext>
            </a:extLst>
          </p:cNvPr>
          <p:cNvSpPr txBox="1"/>
          <p:nvPr/>
        </p:nvSpPr>
        <p:spPr>
          <a:xfrm>
            <a:off x="1064483" y="519571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5A1062A-DFF4-4E67-9167-912BCC5FE8D8}"/>
                  </a:ext>
                </a:extLst>
              </p:cNvPr>
              <p:cNvSpPr txBox="1"/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5A1062A-DFF4-4E67-9167-912BCC5FE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3" y="5565046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F1C07F28-C3DA-4A4A-9B43-9997FD0EB1CE}"/>
              </a:ext>
            </a:extLst>
          </p:cNvPr>
          <p:cNvSpPr txBox="1"/>
          <p:nvPr/>
        </p:nvSpPr>
        <p:spPr>
          <a:xfrm>
            <a:off x="2253673" y="1901766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11" name="Picture 2" descr="Sapito de Cuatro Ojos (Pleurodema thaul) - EcoRegistros">
            <a:extLst>
              <a:ext uri="{FF2B5EF4-FFF2-40B4-BE49-F238E27FC236}">
                <a16:creationId xmlns:a16="http://schemas.microsoft.com/office/drawing/2014/main" id="{812BDBD4-F07C-44D8-A4DE-E87BBD31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5AE5762-50D5-485A-8074-881327D29495}"/>
                  </a:ext>
                </a:extLst>
              </p:cNvPr>
              <p:cNvSpPr txBox="1"/>
              <p:nvPr/>
            </p:nvSpPr>
            <p:spPr>
              <a:xfrm>
                <a:off x="9530316" y="2464716"/>
                <a:ext cx="2567935" cy="307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𝑷𝒖𝒏𝒕𝒐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𝒄𝒓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𝒕𝒊𝒄𝒐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𝟖𝟒𝟏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5AE5762-50D5-485A-8074-881327D29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16" y="2464716"/>
                <a:ext cx="256793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681DFD9-79C5-4C2F-B9F9-4C95F937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graphicFrame>
        <p:nvGraphicFramePr>
          <p:cNvPr id="17" name="Tabla 12">
            <a:extLst>
              <a:ext uri="{FF2B5EF4-FFF2-40B4-BE49-F238E27FC236}">
                <a16:creationId xmlns:a16="http://schemas.microsoft.com/office/drawing/2014/main" id="{1B1026A0-3EA5-470C-9B0E-D1B3153F8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10471"/>
              </p:ext>
            </p:extLst>
          </p:nvPr>
        </p:nvGraphicFramePr>
        <p:xfrm>
          <a:off x="971253" y="2807547"/>
          <a:ext cx="5799002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16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30665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74321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68500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5AAB8B9-DD77-4AC0-92AE-6403D9A851BD}"/>
                  </a:ext>
                </a:extLst>
              </p:cNvPr>
              <p:cNvSpPr txBox="1"/>
              <p:nvPr/>
            </p:nvSpPr>
            <p:spPr>
              <a:xfrm>
                <a:off x="7483039" y="2725591"/>
                <a:ext cx="353752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4. Calcular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5AAB8B9-DD77-4AC0-92AE-6403D9A85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39" y="2725591"/>
                <a:ext cx="3537527" cy="375552"/>
              </a:xfrm>
              <a:prstGeom prst="rect">
                <a:avLst/>
              </a:prstGeom>
              <a:blipFill>
                <a:blip r:embed="rId3"/>
                <a:stretch>
                  <a:fillRect l="-155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E8A95B1-43FF-4360-97C5-4D8465857245}"/>
                  </a:ext>
                </a:extLst>
              </p:cNvPr>
              <p:cNvSpPr txBox="1"/>
              <p:nvPr/>
            </p:nvSpPr>
            <p:spPr>
              <a:xfrm>
                <a:off x="7480020" y="3271832"/>
                <a:ext cx="3740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es la </a:t>
                </a:r>
                <a:r>
                  <a:rPr lang="en-US" dirty="0" err="1"/>
                  <a:t>correlación</a:t>
                </a:r>
                <a:r>
                  <a:rPr lang="en-US" dirty="0"/>
                  <a:t> </a:t>
                </a:r>
                <a:r>
                  <a:rPr lang="en-US" dirty="0" err="1"/>
                  <a:t>alélica</a:t>
                </a:r>
                <a:r>
                  <a:rPr lang="en-US" dirty="0"/>
                  <a:t> (</a:t>
                </a:r>
                <a:r>
                  <a:rPr lang="en-US" dirty="0" err="1"/>
                  <a:t>muy</a:t>
                </a:r>
                <a:r>
                  <a:rPr lang="en-US" dirty="0"/>
                  <a:t> </a:t>
                </a:r>
                <a:r>
                  <a:rPr lang="en-US" dirty="0" err="1"/>
                  <a:t>utilizada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estudios</a:t>
                </a:r>
                <a:r>
                  <a:rPr lang="en-US" dirty="0"/>
                  <a:t> </a:t>
                </a:r>
                <a:r>
                  <a:rPr lang="en-US" dirty="0" err="1"/>
                  <a:t>genómicos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E8A95B1-43FF-4360-97C5-4D846585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20" y="3271832"/>
                <a:ext cx="3740727" cy="646331"/>
              </a:xfrm>
              <a:prstGeom prst="rect">
                <a:avLst/>
              </a:prstGeom>
              <a:blipFill>
                <a:blip r:embed="rId4"/>
                <a:stretch>
                  <a:fillRect l="-130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C5D8E14-4A06-4555-9138-72A7C69136D3}"/>
                  </a:ext>
                </a:extLst>
              </p:cNvPr>
              <p:cNvSpPr txBox="1"/>
              <p:nvPr/>
            </p:nvSpPr>
            <p:spPr>
              <a:xfrm>
                <a:off x="3870754" y="5316832"/>
                <a:ext cx="55418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Un valor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s-C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significa</a:t>
                </a:r>
                <a:r>
                  <a:rPr lang="en-US" sz="1600" dirty="0"/>
                  <a:t> que ambos loci (o </a:t>
                </a:r>
                <a:r>
                  <a:rPr lang="en-US" sz="1600" dirty="0" err="1"/>
                  <a:t>marcadores</a:t>
                </a:r>
                <a:r>
                  <a:rPr lang="en-US" sz="1600" dirty="0"/>
                  <a:t>) </a:t>
                </a:r>
                <a:r>
                  <a:rPr lang="en-US" sz="1600" dirty="0" err="1"/>
                  <a:t>estudiados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entregan</a:t>
                </a:r>
                <a:r>
                  <a:rPr lang="en-US" sz="1600" dirty="0"/>
                  <a:t> la </a:t>
                </a:r>
                <a:r>
                  <a:rPr lang="en-US" sz="1600" dirty="0" err="1"/>
                  <a:t>misma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información</a:t>
                </a:r>
                <a:r>
                  <a:rPr lang="en-US" sz="1600" dirty="0"/>
                  <a:t>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Un valor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s-C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significa</a:t>
                </a:r>
                <a:r>
                  <a:rPr lang="en-US" sz="1600" dirty="0"/>
                  <a:t> que ambos loci (o </a:t>
                </a:r>
                <a:r>
                  <a:rPr lang="en-US" sz="1600" dirty="0" err="1"/>
                  <a:t>marcadores</a:t>
                </a:r>
                <a:r>
                  <a:rPr lang="en-US" sz="1600" dirty="0"/>
                  <a:t>) </a:t>
                </a:r>
                <a:r>
                  <a:rPr lang="en-US" sz="1600" dirty="0" err="1"/>
                  <a:t>estudiados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entregan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información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distinta</a:t>
                </a:r>
                <a:r>
                  <a:rPr lang="en-US" sz="1600" dirty="0"/>
                  <a:t>.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C5D8E14-4A06-4555-9138-72A7C691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54" y="5316832"/>
                <a:ext cx="5541818" cy="1569660"/>
              </a:xfrm>
              <a:prstGeom prst="rect">
                <a:avLst/>
              </a:prstGeom>
              <a:blipFill>
                <a:blip r:embed="rId5"/>
                <a:stretch>
                  <a:fillRect l="-660" t="-1163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F314E1CB-BEDC-4593-848F-D8B7F34D4CBB}"/>
              </a:ext>
            </a:extLst>
          </p:cNvPr>
          <p:cNvSpPr txBox="1"/>
          <p:nvPr/>
        </p:nvSpPr>
        <p:spPr>
          <a:xfrm>
            <a:off x="9975271" y="5502235"/>
            <a:ext cx="190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Eficiencia en el reemplazo de marcadores</a:t>
            </a:r>
            <a:endParaRPr lang="en-US" b="1" dirty="0"/>
          </a:p>
        </p:txBody>
      </p:sp>
      <p:sp>
        <p:nvSpPr>
          <p:cNvPr id="22" name="Cerrar llave 21">
            <a:extLst>
              <a:ext uri="{FF2B5EF4-FFF2-40B4-BE49-F238E27FC236}">
                <a16:creationId xmlns:a16="http://schemas.microsoft.com/office/drawing/2014/main" id="{87427A20-DA22-49EB-AF8C-419DB20AD7FA}"/>
              </a:ext>
            </a:extLst>
          </p:cNvPr>
          <p:cNvSpPr/>
          <p:nvPr/>
        </p:nvSpPr>
        <p:spPr>
          <a:xfrm>
            <a:off x="9374909" y="5262973"/>
            <a:ext cx="452582" cy="144687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Sapito de Cuatro Ojos (Pleurodema thaul) - EcoRegistros">
            <a:extLst>
              <a:ext uri="{FF2B5EF4-FFF2-40B4-BE49-F238E27FC236}">
                <a16:creationId xmlns:a16="http://schemas.microsoft.com/office/drawing/2014/main" id="{3D3DD3DD-CB17-47A4-A798-CF17657A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C10B888-86D2-433A-8925-15DCFECA4D35}"/>
              </a:ext>
            </a:extLst>
          </p:cNvPr>
          <p:cNvSpPr txBox="1"/>
          <p:nvPr/>
        </p:nvSpPr>
        <p:spPr>
          <a:xfrm>
            <a:off x="1201978" y="1749166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DE23691-DF95-4EFF-89B7-6FA67FFF6838}"/>
              </a:ext>
            </a:extLst>
          </p:cNvPr>
          <p:cNvSpPr txBox="1"/>
          <p:nvPr/>
        </p:nvSpPr>
        <p:spPr>
          <a:xfrm>
            <a:off x="2253673" y="1730692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p:pic>
        <p:nvPicPr>
          <p:cNvPr id="27" name="Picture 2" descr="Frog Funny Animals Sticker">
            <a:extLst>
              <a:ext uri="{FF2B5EF4-FFF2-40B4-BE49-F238E27FC236}">
                <a16:creationId xmlns:a16="http://schemas.microsoft.com/office/drawing/2014/main" id="{216C0EA4-0D78-4C3C-B27B-DFB372D2C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66" y="4152988"/>
            <a:ext cx="851563" cy="1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00DE780-967B-44F0-ADB4-998CE5C7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10EC7BA5-4948-4109-91B4-CE905801276E}"/>
              </a:ext>
            </a:extLst>
          </p:cNvPr>
          <p:cNvGraphicFramePr>
            <a:graphicFrameLocks noGrp="1"/>
          </p:cNvGraphicFramePr>
          <p:nvPr/>
        </p:nvGraphicFramePr>
        <p:xfrm>
          <a:off x="971253" y="2895383"/>
          <a:ext cx="5799002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16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30665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74321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68500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AA18D80-B4D9-457F-A867-C68FA8E60831}"/>
                  </a:ext>
                </a:extLst>
              </p:cNvPr>
              <p:cNvSpPr txBox="1"/>
              <p:nvPr/>
            </p:nvSpPr>
            <p:spPr>
              <a:xfrm>
                <a:off x="7483039" y="2725591"/>
                <a:ext cx="353752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4. Calcular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AA18D80-B4D9-457F-A867-C68FA8E60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39" y="2725591"/>
                <a:ext cx="3537527" cy="375552"/>
              </a:xfrm>
              <a:prstGeom prst="rect">
                <a:avLst/>
              </a:prstGeom>
              <a:blipFill>
                <a:blip r:embed="rId3"/>
                <a:stretch>
                  <a:fillRect l="-155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Sapito de Cuatro Ojos (Pleurodema thaul) - EcoRegistros">
            <a:extLst>
              <a:ext uri="{FF2B5EF4-FFF2-40B4-BE49-F238E27FC236}">
                <a16:creationId xmlns:a16="http://schemas.microsoft.com/office/drawing/2014/main" id="{BA895F32-7A92-4892-AACC-9EBDFFA8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92997"/>
            <a:ext cx="1972399" cy="14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01B9B4D-D9CB-4130-A542-4FB43E7A9AA3}"/>
                  </a:ext>
                </a:extLst>
              </p:cNvPr>
              <p:cNvSpPr txBox="1"/>
              <p:nvPr/>
            </p:nvSpPr>
            <p:spPr>
              <a:xfrm>
                <a:off x="7483039" y="3183588"/>
                <a:ext cx="3036928" cy="6934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01B9B4D-D9CB-4130-A542-4FB43E7A9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39" y="3183588"/>
                <a:ext cx="3036928" cy="693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E70CA7B-3D4F-478B-900B-F376C89641DD}"/>
                  </a:ext>
                </a:extLst>
              </p:cNvPr>
              <p:cNvSpPr txBox="1"/>
              <p:nvPr/>
            </p:nvSpPr>
            <p:spPr>
              <a:xfrm>
                <a:off x="7409097" y="4036784"/>
                <a:ext cx="3184812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0.1435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0.78∗0.22∗0.78∗0.22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E70CA7B-3D4F-478B-900B-F376C8964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97" y="4036784"/>
                <a:ext cx="3184812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11C7DA7D-3BA8-4690-8945-3ACD829D2D43}"/>
              </a:ext>
            </a:extLst>
          </p:cNvPr>
          <p:cNvSpPr txBox="1"/>
          <p:nvPr/>
        </p:nvSpPr>
        <p:spPr>
          <a:xfrm>
            <a:off x="1201978" y="1749166"/>
            <a:ext cx="112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Ejemplo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522B8D-182D-42FD-95E1-3810614827F8}"/>
              </a:ext>
            </a:extLst>
          </p:cNvPr>
          <p:cNvSpPr txBox="1"/>
          <p:nvPr/>
        </p:nvSpPr>
        <p:spPr>
          <a:xfrm>
            <a:off x="2253673" y="1730692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Pleurodema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1" u="none" strike="noStrike" baseline="0" dirty="0" err="1">
                <a:solidFill>
                  <a:srgbClr val="000000"/>
                </a:solidFill>
              </a:rPr>
              <a:t>thaul</a:t>
            </a:r>
            <a:r>
              <a:rPr lang="es-E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Quitridiomicosis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D4C86C9-DC25-40EB-B064-4EB6B7777B2D}"/>
                  </a:ext>
                </a:extLst>
              </p:cNvPr>
              <p:cNvSpPr txBox="1"/>
              <p:nvPr/>
            </p:nvSpPr>
            <p:spPr>
              <a:xfrm>
                <a:off x="7990244" y="4924077"/>
                <a:ext cx="227292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0.021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0.029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D4C86C9-DC25-40EB-B064-4EB6B777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244" y="4924077"/>
                <a:ext cx="227292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CD4811B-65F2-461B-B875-76A82D4B74E4}"/>
                  </a:ext>
                </a:extLst>
              </p:cNvPr>
              <p:cNvSpPr txBox="1"/>
              <p:nvPr/>
            </p:nvSpPr>
            <p:spPr>
              <a:xfrm>
                <a:off x="7759538" y="5979401"/>
                <a:ext cx="2483929" cy="375552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CD4811B-65F2-461B-B875-76A82D4B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538" y="5979401"/>
                <a:ext cx="2483929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Frog Funny Animals Sticker">
            <a:extLst>
              <a:ext uri="{FF2B5EF4-FFF2-40B4-BE49-F238E27FC236}">
                <a16:creationId xmlns:a16="http://schemas.microsoft.com/office/drawing/2014/main" id="{C9446C05-5F7D-42EC-92A0-E2C4E1E39D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66" y="4152988"/>
            <a:ext cx="851563" cy="1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8 -0.01921 L -0.04114 0.09468 " pathEditMode="relative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5877C0B-2183-429D-A4DF-B757A9A1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04FBC9-2834-4AA3-9CDE-D61010C91DAD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4FE46EA4-51A0-4D6B-8E17-9F54A148C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55843"/>
              </p:ext>
            </p:extLst>
          </p:nvPr>
        </p:nvGraphicFramePr>
        <p:xfrm>
          <a:off x="1209675" y="2499570"/>
          <a:ext cx="4041197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653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41310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549234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4A4AB1-63FC-4B0F-B08A-E874630C534F}"/>
              </a:ext>
            </a:extLst>
          </p:cNvPr>
          <p:cNvSpPr txBox="1"/>
          <p:nvPr/>
        </p:nvSpPr>
        <p:spPr>
          <a:xfrm>
            <a:off x="6040582" y="2459031"/>
            <a:ext cx="399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1. Calcular el nivel de desequilibrio (D)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9ED4A11-040A-46FB-9122-2C1D869363EA}"/>
                  </a:ext>
                </a:extLst>
              </p:cNvPr>
              <p:cNvSpPr txBox="1"/>
              <p:nvPr/>
            </p:nvSpPr>
            <p:spPr>
              <a:xfrm>
                <a:off x="6179127" y="3067050"/>
                <a:ext cx="4433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𝑟𝑢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9ED4A11-040A-46FB-9122-2C1D86936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7" y="3067050"/>
                <a:ext cx="44334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80FDBFF-8109-4B44-AB84-D449E333078D}"/>
                  </a:ext>
                </a:extLst>
              </p:cNvPr>
              <p:cNvSpPr txBox="1"/>
              <p:nvPr/>
            </p:nvSpPr>
            <p:spPr>
              <a:xfrm>
                <a:off x="1201978" y="4991916"/>
                <a:ext cx="2837443" cy="1096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b="1" dirty="0"/>
                  <a:t>Cálculo frecuencias </a:t>
                </a:r>
                <a:r>
                  <a:rPr lang="es-CL" b="1" dirty="0" err="1"/>
                  <a:t>gaméticas</a:t>
                </a:r>
                <a:endParaRPr lang="es-CL" b="1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=0,49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80FDBFF-8109-4B44-AB84-D449E333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78" y="4991916"/>
                <a:ext cx="2837443" cy="1096454"/>
              </a:xfrm>
              <a:prstGeom prst="rect">
                <a:avLst/>
              </a:prstGeom>
              <a:blipFill>
                <a:blip r:embed="rId4"/>
                <a:stretch>
                  <a:fillRect l="-4936" t="-7222" r="-23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D18906F-AD2A-470B-8B08-53CD3E2BFD19}"/>
                  </a:ext>
                </a:extLst>
              </p:cNvPr>
              <p:cNvSpPr txBox="1"/>
              <p:nvPr/>
            </p:nvSpPr>
            <p:spPr>
              <a:xfrm>
                <a:off x="4448745" y="5540459"/>
                <a:ext cx="145706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D18906F-AD2A-470B-8B08-53CD3E2B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45" y="5540459"/>
                <a:ext cx="1457066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1464B7E-3884-42CA-8EFC-5655D0E6B30C}"/>
                  </a:ext>
                </a:extLst>
              </p:cNvPr>
              <p:cNvSpPr txBox="1"/>
              <p:nvPr/>
            </p:nvSpPr>
            <p:spPr>
              <a:xfrm>
                <a:off x="6890341" y="5569444"/>
                <a:ext cx="15701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=0,09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1464B7E-3884-42CA-8EFC-5655D0E6B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41" y="5569444"/>
                <a:ext cx="1570173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E8C6C5-4587-40F3-B765-C2F756FA74D3}"/>
                  </a:ext>
                </a:extLst>
              </p:cNvPr>
              <p:cNvSpPr txBox="1"/>
              <p:nvPr/>
            </p:nvSpPr>
            <p:spPr>
              <a:xfrm>
                <a:off x="9245601" y="5568932"/>
                <a:ext cx="161204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E8C6C5-4587-40F3-B765-C2F756FA7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1" y="5568932"/>
                <a:ext cx="161204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29A6ED1-9931-4301-9E9D-985625CC45CB}"/>
                  </a:ext>
                </a:extLst>
              </p:cNvPr>
              <p:cNvSpPr txBox="1"/>
              <p:nvPr/>
            </p:nvSpPr>
            <p:spPr>
              <a:xfrm>
                <a:off x="6179126" y="3619911"/>
                <a:ext cx="4433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=0.032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29A6ED1-9931-4301-9E9D-985625CC4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6" y="3619911"/>
                <a:ext cx="44334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>
            <a:extLst>
              <a:ext uri="{FF2B5EF4-FFF2-40B4-BE49-F238E27FC236}">
                <a16:creationId xmlns:a16="http://schemas.microsoft.com/office/drawing/2014/main" id="{CF47DA69-9283-40DE-95EF-DC0BAAC8AA93}"/>
              </a:ext>
            </a:extLst>
          </p:cNvPr>
          <p:cNvSpPr/>
          <p:nvPr/>
        </p:nvSpPr>
        <p:spPr>
          <a:xfrm>
            <a:off x="7652325" y="3569810"/>
            <a:ext cx="1487055" cy="44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hock omg Sticker by Angry Duck">
            <a:extLst>
              <a:ext uri="{FF2B5EF4-FFF2-40B4-BE49-F238E27FC236}">
                <a16:creationId xmlns:a16="http://schemas.microsoft.com/office/drawing/2014/main" id="{4DA6412A-ACA7-4F59-9ABF-64B09DC02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6A56DF0-0284-4E20-9E3D-2F97409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04AA6C-2845-4782-A396-3CCBDDA8FF0D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A3FBB56-BEA4-4C75-BC07-7E1293731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4513"/>
              </p:ext>
            </p:extLst>
          </p:nvPr>
        </p:nvGraphicFramePr>
        <p:xfrm>
          <a:off x="809625" y="2551496"/>
          <a:ext cx="5789149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839785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07873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08066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BC91903-58B0-4B35-8401-60EB29A8076A}"/>
                  </a:ext>
                </a:extLst>
              </p:cNvPr>
              <p:cNvSpPr txBox="1"/>
              <p:nvPr/>
            </p:nvSpPr>
            <p:spPr>
              <a:xfrm>
                <a:off x="7107926" y="2500351"/>
                <a:ext cx="44796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2. Calcular el nivel de desequilibrio luego de 5 generaciones, considerando que ambos </a:t>
                </a:r>
                <a:r>
                  <a:rPr lang="es-CL" b="1" dirty="0" err="1">
                    <a:latin typeface="Abadi" panose="020B0604020104020204" pitchFamily="34" charset="0"/>
                  </a:rPr>
                  <a:t>locis</a:t>
                </a:r>
                <a:r>
                  <a:rPr lang="es-CL" b="1" dirty="0">
                    <a:latin typeface="Abadi" panose="020B0604020104020204" pitchFamily="34" charset="0"/>
                  </a:rPr>
                  <a:t> se encuentran ligados (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s-CL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C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CL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>
                    <a:latin typeface="Abadi" panose="020B0604020104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BC91903-58B0-4B35-8401-60EB29A80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26" y="2500351"/>
                <a:ext cx="4479636" cy="923330"/>
              </a:xfrm>
              <a:prstGeom prst="rect">
                <a:avLst/>
              </a:prstGeom>
              <a:blipFill>
                <a:blip r:embed="rId3"/>
                <a:stretch>
                  <a:fillRect l="-1224" t="-3289" r="-217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E503AB2-3DA3-4AAB-84DE-DEA15B6D7527}"/>
                  </a:ext>
                </a:extLst>
              </p:cNvPr>
              <p:cNvSpPr txBox="1"/>
              <p:nvPr/>
            </p:nvSpPr>
            <p:spPr>
              <a:xfrm>
                <a:off x="876368" y="5288489"/>
                <a:ext cx="165152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=0,032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E503AB2-3DA3-4AAB-84DE-DEA15B6D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68" y="5288489"/>
                <a:ext cx="16515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8E09966-4C34-486C-A47D-31836A37328F}"/>
                  </a:ext>
                </a:extLst>
              </p:cNvPr>
              <p:cNvSpPr txBox="1"/>
              <p:nvPr/>
            </p:nvSpPr>
            <p:spPr>
              <a:xfrm>
                <a:off x="7805680" y="3760873"/>
                <a:ext cx="308412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CL" b="0" dirty="0"/>
              </a:p>
              <a:p>
                <a:endParaRPr lang="es-CL" b="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8E09966-4C34-486C-A47D-31836A373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680" y="3760873"/>
                <a:ext cx="30841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287C39C0-799F-4BC6-8F3A-B573B0AC8070}"/>
              </a:ext>
            </a:extLst>
          </p:cNvPr>
          <p:cNvSpPr/>
          <p:nvPr/>
        </p:nvSpPr>
        <p:spPr>
          <a:xfrm>
            <a:off x="8604215" y="5349733"/>
            <a:ext cx="1487055" cy="44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123DCE24-12B8-4838-B12E-64C761CC444B}"/>
                  </a:ext>
                </a:extLst>
              </p:cNvPr>
              <p:cNvSpPr txBox="1"/>
              <p:nvPr/>
            </p:nvSpPr>
            <p:spPr>
              <a:xfrm>
                <a:off x="7805680" y="3760873"/>
                <a:ext cx="3084127" cy="2054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CL" b="0" dirty="0"/>
              </a:p>
              <a:p>
                <a:endParaRPr lang="es-CL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=0,032∗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(1−0.25)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,032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(0.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,032∗0,237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,0076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123DCE24-12B8-4838-B12E-64C761CC4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680" y="3760873"/>
                <a:ext cx="3084127" cy="2054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shock omg Sticker by Angry Duck">
            <a:extLst>
              <a:ext uri="{FF2B5EF4-FFF2-40B4-BE49-F238E27FC236}">
                <a16:creationId xmlns:a16="http://schemas.microsoft.com/office/drawing/2014/main" id="{BD3938A3-DF40-4D86-8E70-C650831A9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5957114-455D-41BE-8040-BED5D9A4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6DE26E-9947-4650-8FA4-4ADD485C6752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6C519BAA-DA3F-4DDC-AB4A-C1A62431A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70570"/>
              </p:ext>
            </p:extLst>
          </p:nvPr>
        </p:nvGraphicFramePr>
        <p:xfrm>
          <a:off x="942975" y="2522921"/>
          <a:ext cx="5770135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811246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07873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08066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BD2429C-0952-4D23-B63A-191128A0E339}"/>
              </a:ext>
            </a:extLst>
          </p:cNvPr>
          <p:cNvSpPr txBox="1"/>
          <p:nvPr/>
        </p:nvSpPr>
        <p:spPr>
          <a:xfrm>
            <a:off x="7222262" y="2471776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79B2FC-1EDA-48FD-993F-9D1318BD2BB8}"/>
              </a:ext>
            </a:extLst>
          </p:cNvPr>
          <p:cNvSpPr txBox="1"/>
          <p:nvPr/>
        </p:nvSpPr>
        <p:spPr>
          <a:xfrm>
            <a:off x="7499927" y="3474295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75B92E-BF68-4F71-B18D-474C1C855B3E}"/>
              </a:ext>
            </a:extLst>
          </p:cNvPr>
          <p:cNvSpPr txBox="1"/>
          <p:nvPr/>
        </p:nvSpPr>
        <p:spPr>
          <a:xfrm>
            <a:off x="1083533" y="4929883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E307A56-84CB-4C5A-A07F-6FC2FFC56212}"/>
                  </a:ext>
                </a:extLst>
              </p:cNvPr>
              <p:cNvSpPr txBox="1"/>
              <p:nvPr/>
            </p:nvSpPr>
            <p:spPr>
              <a:xfrm>
                <a:off x="584769" y="5494634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325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E307A56-84CB-4C5A-A07F-6FC2FFC5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9" y="5494634"/>
                <a:ext cx="306522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632AE67-33E5-4ADE-B111-83A059E88219}"/>
                  </a:ext>
                </a:extLst>
              </p:cNvPr>
              <p:cNvSpPr txBox="1"/>
              <p:nvPr/>
            </p:nvSpPr>
            <p:spPr>
              <a:xfrm>
                <a:off x="3290792" y="5494634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632AE67-33E5-4ADE-B111-83A059E88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92" y="5494634"/>
                <a:ext cx="306522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DF49472-ED94-4857-B65A-1DD27E24EAC3}"/>
                  </a:ext>
                </a:extLst>
              </p:cNvPr>
              <p:cNvSpPr txBox="1"/>
              <p:nvPr/>
            </p:nvSpPr>
            <p:spPr>
              <a:xfrm>
                <a:off x="5996815" y="5494633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237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DF49472-ED94-4857-B65A-1DD27E24E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15" y="5494633"/>
                <a:ext cx="3065222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2FA6097-3C77-4B11-A882-A555F59DCB20}"/>
                  </a:ext>
                </a:extLst>
              </p:cNvPr>
              <p:cNvSpPr txBox="1"/>
              <p:nvPr/>
            </p:nvSpPr>
            <p:spPr>
              <a:xfrm>
                <a:off x="8636676" y="5494633"/>
                <a:ext cx="306522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173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2FA6097-3C77-4B11-A882-A555F59DC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676" y="5494633"/>
                <a:ext cx="3065222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shock omg Sticker by Angry Duck">
            <a:extLst>
              <a:ext uri="{FF2B5EF4-FFF2-40B4-BE49-F238E27FC236}">
                <a16:creationId xmlns:a16="http://schemas.microsoft.com/office/drawing/2014/main" id="{3FDB615A-09C8-43FD-8B03-ED360E07A3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4E9C8D3-0F08-4294-AF84-CE1320CAC002}"/>
              </a:ext>
            </a:extLst>
          </p:cNvPr>
          <p:cNvSpPr txBox="1">
            <a:spLocks/>
          </p:cNvSpPr>
          <p:nvPr/>
        </p:nvSpPr>
        <p:spPr>
          <a:xfrm>
            <a:off x="1653362" y="1816280"/>
            <a:ext cx="9367204" cy="171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“Un haplotipo es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set de variaciones en el ADN</a:t>
            </a:r>
            <a:r>
              <a:rPr lang="es-CL" sz="2200" kern="0" dirty="0">
                <a:latin typeface="Abadi" panose="020B0604020104020204" pitchFamily="34" charset="0"/>
              </a:rPr>
              <a:t>, o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polimorfismos</a:t>
            </a:r>
            <a:r>
              <a:rPr lang="es-CL" sz="2200" kern="0" dirty="0">
                <a:latin typeface="Abadi" panose="020B0604020104020204" pitchFamily="34" charset="0"/>
              </a:rPr>
              <a:t>, que tienden a ser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heredadas conjuntamente</a:t>
            </a:r>
            <a:r>
              <a:rPr lang="es-CL" sz="2200" kern="0" dirty="0">
                <a:latin typeface="Abadi" panose="020B0604020104020204" pitchFamily="34" charset="0"/>
              </a:rPr>
              <a:t>. Se puede referir tanto a una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combinación de alelos</a:t>
            </a:r>
            <a:r>
              <a:rPr lang="es-CL" sz="2200" kern="0" dirty="0">
                <a:latin typeface="Abadi" panose="020B0604020104020204" pitchFamily="34" charset="0"/>
              </a:rPr>
              <a:t>, así como a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set de polimorfismos de nucleótido único (</a:t>
            </a:r>
            <a:r>
              <a:rPr lang="es-CL" sz="2200" b="1" kern="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SNPs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) </a:t>
            </a:r>
            <a:r>
              <a:rPr lang="es-CL" sz="2200" kern="0" dirty="0">
                <a:latin typeface="Abadi" panose="020B0604020104020204" pitchFamily="34" charset="0"/>
              </a:rPr>
              <a:t>encontrados en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mismo cromosoma</a:t>
            </a:r>
            <a:r>
              <a:rPr lang="es-CL" sz="2200" kern="0" dirty="0">
                <a:latin typeface="Abadi" panose="020B0604020104020204" pitchFamily="34" charset="0"/>
              </a:rPr>
              <a:t>. ”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8C7869C-DE3C-4DAF-9C8E-C8AA0F429659}"/>
              </a:ext>
            </a:extLst>
          </p:cNvPr>
          <p:cNvSpPr/>
          <p:nvPr/>
        </p:nvSpPr>
        <p:spPr>
          <a:xfrm>
            <a:off x="5460798" y="3913765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12FE220-17B9-4194-B4FD-4ADC5F7C99F6}"/>
              </a:ext>
            </a:extLst>
          </p:cNvPr>
          <p:cNvSpPr/>
          <p:nvPr/>
        </p:nvSpPr>
        <p:spPr>
          <a:xfrm>
            <a:off x="5460798" y="4541680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53E5BF7-F19D-4CE6-BC83-99D4FD02BA62}"/>
              </a:ext>
            </a:extLst>
          </p:cNvPr>
          <p:cNvSpPr/>
          <p:nvPr/>
        </p:nvSpPr>
        <p:spPr>
          <a:xfrm>
            <a:off x="6388147" y="3913765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C474329-CC85-4C84-A7D1-F74BDF1C1FEC}"/>
              </a:ext>
            </a:extLst>
          </p:cNvPr>
          <p:cNvSpPr/>
          <p:nvPr/>
        </p:nvSpPr>
        <p:spPr>
          <a:xfrm>
            <a:off x="6388147" y="4541680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D76C76-6751-49AA-988A-85060878FA68}"/>
              </a:ext>
            </a:extLst>
          </p:cNvPr>
          <p:cNvSpPr txBox="1"/>
          <p:nvPr/>
        </p:nvSpPr>
        <p:spPr>
          <a:xfrm>
            <a:off x="5186322" y="5911916"/>
            <a:ext cx="22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Bahnschrift" panose="020B0502040204020203" pitchFamily="34" charset="0"/>
              </a:rPr>
              <a:t>Padre     Madre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BC49583-7589-4BBA-97AB-2348D9BB4A1C}"/>
              </a:ext>
            </a:extLst>
          </p:cNvPr>
          <p:cNvSpPr/>
          <p:nvPr/>
        </p:nvSpPr>
        <p:spPr>
          <a:xfrm>
            <a:off x="5460798" y="4228961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9E1089-184D-4C71-8A62-A4C19E7BE897}"/>
              </a:ext>
            </a:extLst>
          </p:cNvPr>
          <p:cNvSpPr txBox="1"/>
          <p:nvPr/>
        </p:nvSpPr>
        <p:spPr>
          <a:xfrm>
            <a:off x="4181086" y="4134608"/>
            <a:ext cx="637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Gen A</a:t>
            </a:r>
            <a:endParaRPr lang="en-US" sz="120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5ECE91F-A0B9-44F1-AA8A-C55E8799E2B3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4818650" y="4273108"/>
            <a:ext cx="642148" cy="1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A1A84F-BE22-4B75-8A18-AD7E0A733AFF}"/>
              </a:ext>
            </a:extLst>
          </p:cNvPr>
          <p:cNvSpPr/>
          <p:nvPr/>
        </p:nvSpPr>
        <p:spPr>
          <a:xfrm>
            <a:off x="6388147" y="4228961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7496F5-6446-40C5-A9B3-0517EA8554A6}"/>
              </a:ext>
            </a:extLst>
          </p:cNvPr>
          <p:cNvSpPr txBox="1"/>
          <p:nvPr/>
        </p:nvSpPr>
        <p:spPr>
          <a:xfrm>
            <a:off x="7229339" y="4134202"/>
            <a:ext cx="637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Gen A</a:t>
            </a:r>
            <a:endParaRPr lang="en-US" sz="120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31656DF-333A-4F54-A9C6-0621B54E169D}"/>
              </a:ext>
            </a:extLst>
          </p:cNvPr>
          <p:cNvCxnSpPr>
            <a:stCxn id="19" idx="1"/>
            <a:endCxn id="18" idx="3"/>
          </p:cNvCxnSpPr>
          <p:nvPr/>
        </p:nvCxnSpPr>
        <p:spPr>
          <a:xfrm flipH="1">
            <a:off x="6589483" y="4272702"/>
            <a:ext cx="639856" cy="2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A8015A4-56F1-4D2F-9A4F-E332AEC7C654}"/>
              </a:ext>
            </a:extLst>
          </p:cNvPr>
          <p:cNvSpPr/>
          <p:nvPr/>
        </p:nvSpPr>
        <p:spPr>
          <a:xfrm>
            <a:off x="5460798" y="5063855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29B15F9-5333-48D6-B01A-7E29A14AE284}"/>
              </a:ext>
            </a:extLst>
          </p:cNvPr>
          <p:cNvSpPr/>
          <p:nvPr/>
        </p:nvSpPr>
        <p:spPr>
          <a:xfrm>
            <a:off x="6388147" y="5063855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64688D-F42F-41E8-84FC-39D50914F8C9}"/>
              </a:ext>
            </a:extLst>
          </p:cNvPr>
          <p:cNvSpPr/>
          <p:nvPr/>
        </p:nvSpPr>
        <p:spPr>
          <a:xfrm>
            <a:off x="5460798" y="5404991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AE362EA-8AB5-41AA-B3F0-AAA151DDF809}"/>
              </a:ext>
            </a:extLst>
          </p:cNvPr>
          <p:cNvSpPr/>
          <p:nvPr/>
        </p:nvSpPr>
        <p:spPr>
          <a:xfrm>
            <a:off x="6388147" y="5404991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1290A3A-5DA9-4650-A3D5-968E0B4EB62E}"/>
              </a:ext>
            </a:extLst>
          </p:cNvPr>
          <p:cNvSpPr txBox="1"/>
          <p:nvPr/>
        </p:nvSpPr>
        <p:spPr>
          <a:xfrm>
            <a:off x="4181086" y="4973939"/>
            <a:ext cx="637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Gen B</a:t>
            </a:r>
            <a:endParaRPr lang="en-US" sz="120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9AE8F65-E908-44C4-AA35-22AF56D46276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 flipV="1">
            <a:off x="4818650" y="5109995"/>
            <a:ext cx="642148" cy="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FFC6E4F-D0E5-4B4F-835C-0A1F78437E6B}"/>
              </a:ext>
            </a:extLst>
          </p:cNvPr>
          <p:cNvSpPr txBox="1"/>
          <p:nvPr/>
        </p:nvSpPr>
        <p:spPr>
          <a:xfrm>
            <a:off x="7229339" y="4970574"/>
            <a:ext cx="637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Gen B</a:t>
            </a:r>
            <a:endParaRPr lang="en-US" sz="1200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648C3F8-D4E1-42B4-BB13-1B97B7E66752}"/>
              </a:ext>
            </a:extLst>
          </p:cNvPr>
          <p:cNvCxnSpPr>
            <a:cxnSpLocks/>
            <a:stCxn id="27" idx="1"/>
            <a:endCxn id="22" idx="3"/>
          </p:cNvCxnSpPr>
          <p:nvPr/>
        </p:nvCxnSpPr>
        <p:spPr>
          <a:xfrm flipH="1">
            <a:off x="6589483" y="5109074"/>
            <a:ext cx="639856" cy="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D0957F-0937-4984-AD2E-6C3AF00B7CA1}"/>
              </a:ext>
            </a:extLst>
          </p:cNvPr>
          <p:cNvSpPr txBox="1"/>
          <p:nvPr/>
        </p:nvSpPr>
        <p:spPr>
          <a:xfrm>
            <a:off x="4183378" y="5311356"/>
            <a:ext cx="637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Gen C</a:t>
            </a:r>
            <a:endParaRPr lang="en-US" sz="1200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79E561F-0304-4FD2-B973-CEAF7C92C744}"/>
              </a:ext>
            </a:extLst>
          </p:cNvPr>
          <p:cNvCxnSpPr>
            <a:cxnSpLocks/>
            <a:stCxn id="29" idx="3"/>
            <a:endCxn id="23" idx="1"/>
          </p:cNvCxnSpPr>
          <p:nvPr/>
        </p:nvCxnSpPr>
        <p:spPr>
          <a:xfrm>
            <a:off x="4820942" y="5449856"/>
            <a:ext cx="639856" cy="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745923-83CF-437C-9F88-26B9FBE1855D}"/>
              </a:ext>
            </a:extLst>
          </p:cNvPr>
          <p:cNvSpPr txBox="1"/>
          <p:nvPr/>
        </p:nvSpPr>
        <p:spPr>
          <a:xfrm>
            <a:off x="7229339" y="5313713"/>
            <a:ext cx="637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Gen C</a:t>
            </a:r>
            <a:endParaRPr lang="en-US" sz="1200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6EE180E-146D-4F0E-A0F8-877A7D54E637}"/>
              </a:ext>
            </a:extLst>
          </p:cNvPr>
          <p:cNvCxnSpPr>
            <a:cxnSpLocks/>
            <a:stCxn id="31" idx="1"/>
            <a:endCxn id="24" idx="3"/>
          </p:cNvCxnSpPr>
          <p:nvPr/>
        </p:nvCxnSpPr>
        <p:spPr>
          <a:xfrm flipH="1" flipV="1">
            <a:off x="6589483" y="5451131"/>
            <a:ext cx="639856" cy="1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54300E-7915-4E3E-806B-79FDEAA2BCE5}"/>
              </a:ext>
            </a:extLst>
          </p:cNvPr>
          <p:cNvSpPr txBox="1"/>
          <p:nvPr/>
        </p:nvSpPr>
        <p:spPr>
          <a:xfrm>
            <a:off x="4181086" y="4137398"/>
            <a:ext cx="637564" cy="307777"/>
          </a:xfrm>
          <a:prstGeom prst="rect">
            <a:avLst/>
          </a:prstGeom>
          <a:solidFill>
            <a:srgbClr val="D3D3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018F30B-92D5-4CE7-B8D6-26B85F5685D6}"/>
              </a:ext>
            </a:extLst>
          </p:cNvPr>
          <p:cNvSpPr txBox="1"/>
          <p:nvPr/>
        </p:nvSpPr>
        <p:spPr>
          <a:xfrm>
            <a:off x="7229339" y="4134201"/>
            <a:ext cx="637564" cy="307777"/>
          </a:xfrm>
          <a:prstGeom prst="rect">
            <a:avLst/>
          </a:prstGeom>
          <a:solidFill>
            <a:srgbClr val="D3D3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4CE81BB-0FAA-4430-96BF-08E5B3EE841E}"/>
              </a:ext>
            </a:extLst>
          </p:cNvPr>
          <p:cNvSpPr txBox="1"/>
          <p:nvPr/>
        </p:nvSpPr>
        <p:spPr>
          <a:xfrm>
            <a:off x="4181086" y="4955184"/>
            <a:ext cx="637564" cy="307777"/>
          </a:xfrm>
          <a:prstGeom prst="rect">
            <a:avLst/>
          </a:prstGeom>
          <a:solidFill>
            <a:srgbClr val="D3D3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A604E19-D480-4B2B-AED0-0C69511FBD2B}"/>
              </a:ext>
            </a:extLst>
          </p:cNvPr>
          <p:cNvSpPr txBox="1"/>
          <p:nvPr/>
        </p:nvSpPr>
        <p:spPr>
          <a:xfrm>
            <a:off x="7229339" y="4955184"/>
            <a:ext cx="637564" cy="307777"/>
          </a:xfrm>
          <a:prstGeom prst="rect">
            <a:avLst/>
          </a:prstGeom>
          <a:solidFill>
            <a:srgbClr val="D3D3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7163418-B7EA-410B-B100-4B990AC2B221}"/>
              </a:ext>
            </a:extLst>
          </p:cNvPr>
          <p:cNvSpPr txBox="1"/>
          <p:nvPr/>
        </p:nvSpPr>
        <p:spPr>
          <a:xfrm>
            <a:off x="4181086" y="5309344"/>
            <a:ext cx="637564" cy="307777"/>
          </a:xfrm>
          <a:prstGeom prst="rect">
            <a:avLst/>
          </a:prstGeom>
          <a:solidFill>
            <a:srgbClr val="D3D3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09E4AB1-5AF7-48ED-8EFD-D33541798950}"/>
              </a:ext>
            </a:extLst>
          </p:cNvPr>
          <p:cNvSpPr txBox="1"/>
          <p:nvPr/>
        </p:nvSpPr>
        <p:spPr>
          <a:xfrm>
            <a:off x="7229339" y="5311701"/>
            <a:ext cx="637564" cy="307777"/>
          </a:xfrm>
          <a:prstGeom prst="rect">
            <a:avLst/>
          </a:prstGeom>
          <a:solidFill>
            <a:srgbClr val="D3D3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23BAEFB-EBEA-4843-947A-3F36DF110DDB}"/>
              </a:ext>
            </a:extLst>
          </p:cNvPr>
          <p:cNvSpPr/>
          <p:nvPr/>
        </p:nvSpPr>
        <p:spPr>
          <a:xfrm>
            <a:off x="3665067" y="3532309"/>
            <a:ext cx="2333625" cy="28289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21632D6-7AD9-4BF1-A931-F8E8782AA673}"/>
              </a:ext>
            </a:extLst>
          </p:cNvPr>
          <p:cNvSpPr/>
          <p:nvPr/>
        </p:nvSpPr>
        <p:spPr>
          <a:xfrm>
            <a:off x="6096000" y="3532308"/>
            <a:ext cx="2333625" cy="28289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F6562E-8C2E-48CD-9695-7E0747FFB79F}"/>
              </a:ext>
            </a:extLst>
          </p:cNvPr>
          <p:cNvSpPr txBox="1"/>
          <p:nvPr/>
        </p:nvSpPr>
        <p:spPr>
          <a:xfrm>
            <a:off x="3715957" y="5921441"/>
            <a:ext cx="2214694" cy="369332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Bahnschrift" panose="020B0502040204020203" pitchFamily="34" charset="0"/>
              </a:rPr>
              <a:t>Haplotipo paterno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D7D31D9-07A5-4D3F-A283-1304775CF0A6}"/>
              </a:ext>
            </a:extLst>
          </p:cNvPr>
          <p:cNvSpPr txBox="1"/>
          <p:nvPr/>
        </p:nvSpPr>
        <p:spPr>
          <a:xfrm>
            <a:off x="6121992" y="5914081"/>
            <a:ext cx="2214694" cy="369332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Bahnschrift" panose="020B0502040204020203" pitchFamily="34" charset="0"/>
              </a:rPr>
              <a:t>Haplotipo materno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04083A5F-14B5-4AEB-BE18-3332DE5F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just"/>
            <a:r>
              <a:rPr lang="es-CL" kern="0" dirty="0"/>
              <a:t>¿Qué es un </a:t>
            </a:r>
            <a:r>
              <a:rPr lang="es-CL" b="1" kern="0" dirty="0"/>
              <a:t>haplotipo</a:t>
            </a:r>
            <a:r>
              <a:rPr lang="es-CL" kern="0" dirty="0"/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645ECB7-4C56-4B7F-AE8B-785D2021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928BC3-5A8F-4EC1-983D-116E8E8CD482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5CADC3E6-568C-43B6-8048-918374FD72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667222"/>
                  </p:ext>
                </p:extLst>
              </p:nvPr>
            </p:nvGraphicFramePr>
            <p:xfrm>
              <a:off x="1083497" y="2405006"/>
              <a:ext cx="758334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165217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5CADC3E6-568C-43B6-8048-918374FD72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667222"/>
                  </p:ext>
                </p:extLst>
              </p:nvPr>
            </p:nvGraphicFramePr>
            <p:xfrm>
              <a:off x="1083497" y="2405006"/>
              <a:ext cx="758334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165217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1951825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375" t="-101613" r="-1250" b="-4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375" t="-201613" r="-1250" b="-3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375" t="-306557" r="-1250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9375" t="-400000" r="-1250" b="-1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684BDFE3-CAD7-4318-8F30-61A6453D2A72}"/>
              </a:ext>
            </a:extLst>
          </p:cNvPr>
          <p:cNvSpPr txBox="1"/>
          <p:nvPr/>
        </p:nvSpPr>
        <p:spPr>
          <a:xfrm>
            <a:off x="6219204" y="473412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FFF2A-89FA-46B5-B16E-DE3D922D216F}"/>
              </a:ext>
            </a:extLst>
          </p:cNvPr>
          <p:cNvSpPr txBox="1"/>
          <p:nvPr/>
        </p:nvSpPr>
        <p:spPr>
          <a:xfrm>
            <a:off x="6515586" y="552297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AB8A2F-9962-45AD-A135-26B734DB5E3F}"/>
              </a:ext>
            </a:extLst>
          </p:cNvPr>
          <p:cNvSpPr txBox="1"/>
          <p:nvPr/>
        </p:nvSpPr>
        <p:spPr>
          <a:xfrm>
            <a:off x="1243105" y="476347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C343B44-7B35-4C7E-9E2F-4B446DA57A05}"/>
                  </a:ext>
                </a:extLst>
              </p:cNvPr>
              <p:cNvSpPr txBox="1"/>
              <p:nvPr/>
            </p:nvSpPr>
            <p:spPr>
              <a:xfrm>
                <a:off x="1243105" y="513280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C343B44-7B35-4C7E-9E2F-4B446DA57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05" y="5132806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shock omg Sticker by Angry Duck">
            <a:extLst>
              <a:ext uri="{FF2B5EF4-FFF2-40B4-BE49-F238E27FC236}">
                <a16:creationId xmlns:a16="http://schemas.microsoft.com/office/drawing/2014/main" id="{7EB1B198-B8C7-4F9F-B91B-A67B0940C2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4FFA44E-59C1-46FD-8243-0BEF8617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F3825C-A054-4697-B35E-32A2CAC372ED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CB2506E8-E22C-45B5-B4B1-1919EF936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26645"/>
              </p:ext>
            </p:extLst>
          </p:nvPr>
        </p:nvGraphicFramePr>
        <p:xfrm>
          <a:off x="1201978" y="2405006"/>
          <a:ext cx="7621442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475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31892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1951825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  <a:gridCol w="1951825">
                  <a:extLst>
                    <a:ext uri="{9D8B030D-6E8A-4147-A177-3AD203B41FA5}">
                      <a16:colId xmlns:a16="http://schemas.microsoft.com/office/drawing/2014/main" val="2200675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Esp.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242EC11-52A0-40DF-856A-D5FEEA7093F2}"/>
              </a:ext>
            </a:extLst>
          </p:cNvPr>
          <p:cNvSpPr txBox="1"/>
          <p:nvPr/>
        </p:nvSpPr>
        <p:spPr>
          <a:xfrm>
            <a:off x="6375785" y="473412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39917E-CB98-4CBA-ACC9-0CA1C8008429}"/>
              </a:ext>
            </a:extLst>
          </p:cNvPr>
          <p:cNvSpPr txBox="1"/>
          <p:nvPr/>
        </p:nvSpPr>
        <p:spPr>
          <a:xfrm>
            <a:off x="6672167" y="5522978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3DFB4F-F520-4827-B151-E2BA022DE7D5}"/>
              </a:ext>
            </a:extLst>
          </p:cNvPr>
          <p:cNvSpPr txBox="1"/>
          <p:nvPr/>
        </p:nvSpPr>
        <p:spPr>
          <a:xfrm>
            <a:off x="1399686" y="476347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8BD6A50-85D7-46E0-B1A5-F7440D4D1C43}"/>
                  </a:ext>
                </a:extLst>
              </p:cNvPr>
              <p:cNvSpPr txBox="1"/>
              <p:nvPr/>
            </p:nvSpPr>
            <p:spPr>
              <a:xfrm>
                <a:off x="1399686" y="513280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8BD6A50-85D7-46E0-B1A5-F7440D4D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86" y="5132806"/>
                <a:ext cx="3065222" cy="1200329"/>
              </a:xfrm>
              <a:prstGeom prst="rect">
                <a:avLst/>
              </a:prstGeom>
              <a:blipFill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hock omg Sticker by Angry Duck">
            <a:extLst>
              <a:ext uri="{FF2B5EF4-FFF2-40B4-BE49-F238E27FC236}">
                <a16:creationId xmlns:a16="http://schemas.microsoft.com/office/drawing/2014/main" id="{750DDC10-CBED-4EE1-90CC-569229EBB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B327999-5A36-4E36-8742-953ECF47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98D7-3742-4F1E-A7C3-36B758B8D67C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74F8D356-A092-475E-B965-2BDFC9E516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473926"/>
                  </p:ext>
                </p:extLst>
              </p:nvPr>
            </p:nvGraphicFramePr>
            <p:xfrm>
              <a:off x="1083497" y="2260440"/>
              <a:ext cx="10108345" cy="233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6984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2141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8918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24940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𝑒𝑠𝑝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74F8D356-A092-475E-B965-2BDFC9E516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473926"/>
                  </p:ext>
                </p:extLst>
              </p:nvPr>
            </p:nvGraphicFramePr>
            <p:xfrm>
              <a:off x="1083497" y="2260440"/>
              <a:ext cx="10108345" cy="233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6984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2141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8918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72681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24940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4795" t="-95455" r="-1370" b="-4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4795" t="-198462" r="-1370" b="-3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4795" t="-293939" r="-1370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9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4795" t="-400000" r="-1370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9AFFEDC3-7853-4DF3-8EA2-F468D50A90AC}"/>
              </a:ext>
            </a:extLst>
          </p:cNvPr>
          <p:cNvSpPr txBox="1"/>
          <p:nvPr/>
        </p:nvSpPr>
        <p:spPr>
          <a:xfrm>
            <a:off x="6059599" y="4805527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01E6ED-3577-4D01-8D83-AC59C71F7ED1}"/>
              </a:ext>
            </a:extLst>
          </p:cNvPr>
          <p:cNvSpPr txBox="1"/>
          <p:nvPr/>
        </p:nvSpPr>
        <p:spPr>
          <a:xfrm>
            <a:off x="6355981" y="5594385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1D50AA-086B-492D-959B-F902599421EB}"/>
              </a:ext>
            </a:extLst>
          </p:cNvPr>
          <p:cNvSpPr txBox="1"/>
          <p:nvPr/>
        </p:nvSpPr>
        <p:spPr>
          <a:xfrm>
            <a:off x="1083500" y="4834881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47F35B9-D861-43D5-B3C9-A02D9BBD4D78}"/>
                  </a:ext>
                </a:extLst>
              </p:cNvPr>
              <p:cNvSpPr txBox="1"/>
              <p:nvPr/>
            </p:nvSpPr>
            <p:spPr>
              <a:xfrm>
                <a:off x="1083500" y="5204213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47F35B9-D861-43D5-B3C9-A02D9BBD4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00" y="5204213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shock omg Sticker by Angry Duck">
            <a:extLst>
              <a:ext uri="{FF2B5EF4-FFF2-40B4-BE49-F238E27FC236}">
                <a16:creationId xmlns:a16="http://schemas.microsoft.com/office/drawing/2014/main" id="{CE86F09E-1CF6-43A4-9EAD-9AA8181D35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346DF26-4A06-4DA6-98B1-20B554FD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1A3429-10C6-435A-A7DD-6586A65373AA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p:graphicFrame>
        <p:nvGraphicFramePr>
          <p:cNvPr id="5" name="Tabla 12">
            <a:extLst>
              <a:ext uri="{FF2B5EF4-FFF2-40B4-BE49-F238E27FC236}">
                <a16:creationId xmlns:a16="http://schemas.microsoft.com/office/drawing/2014/main" id="{B8AFD44D-04C5-4F34-A9F0-6B5191F7C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25629"/>
              </p:ext>
            </p:extLst>
          </p:nvPr>
        </p:nvGraphicFramePr>
        <p:xfrm>
          <a:off x="1083497" y="2303620"/>
          <a:ext cx="10108345" cy="22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984">
                  <a:extLst>
                    <a:ext uri="{9D8B030D-6E8A-4147-A177-3AD203B41FA5}">
                      <a16:colId xmlns:a16="http://schemas.microsoft.com/office/drawing/2014/main" val="350520474"/>
                    </a:ext>
                  </a:extLst>
                </a:gridCol>
                <a:gridCol w="732141">
                  <a:extLst>
                    <a:ext uri="{9D8B030D-6E8A-4147-A177-3AD203B41FA5}">
                      <a16:colId xmlns:a16="http://schemas.microsoft.com/office/drawing/2014/main" val="2035144793"/>
                    </a:ext>
                  </a:extLst>
                </a:gridCol>
                <a:gridCol w="2278918">
                  <a:extLst>
                    <a:ext uri="{9D8B030D-6E8A-4147-A177-3AD203B41FA5}">
                      <a16:colId xmlns:a16="http://schemas.microsoft.com/office/drawing/2014/main" val="2080670505"/>
                    </a:ext>
                  </a:extLst>
                </a:gridCol>
                <a:gridCol w="2072681">
                  <a:extLst>
                    <a:ext uri="{9D8B030D-6E8A-4147-A177-3AD203B41FA5}">
                      <a16:colId xmlns:a16="http://schemas.microsoft.com/office/drawing/2014/main" val="2440811463"/>
                    </a:ext>
                  </a:extLst>
                </a:gridCol>
                <a:gridCol w="2072681">
                  <a:extLst>
                    <a:ext uri="{9D8B030D-6E8A-4147-A177-3AD203B41FA5}">
                      <a16:colId xmlns:a16="http://schemas.microsoft.com/office/drawing/2014/main" val="2200675569"/>
                    </a:ext>
                  </a:extLst>
                </a:gridCol>
                <a:gridCol w="2224940">
                  <a:extLst>
                    <a:ext uri="{9D8B030D-6E8A-4147-A177-3AD203B41FA5}">
                      <a16:colId xmlns:a16="http://schemas.microsoft.com/office/drawing/2014/main" val="19672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SNP1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SNP2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absoluta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Obs</a:t>
                      </a:r>
                      <a:r>
                        <a:rPr lang="es-CL" sz="16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Esp.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Frecuencia </a:t>
                      </a:r>
                      <a:r>
                        <a:rPr lang="es-CL" sz="1600" dirty="0" err="1"/>
                        <a:t>abs</a:t>
                      </a:r>
                      <a:r>
                        <a:rPr lang="es-CL" sz="1600" dirty="0"/>
                        <a:t>. Esp.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2982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06260F6-562F-42EC-8858-63670CC94E73}"/>
              </a:ext>
            </a:extLst>
          </p:cNvPr>
          <p:cNvSpPr txBox="1"/>
          <p:nvPr/>
        </p:nvSpPr>
        <p:spPr>
          <a:xfrm>
            <a:off x="6059599" y="4848707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154FDD-98C8-48F7-8B41-6BE6E9E445DB}"/>
              </a:ext>
            </a:extLst>
          </p:cNvPr>
          <p:cNvSpPr txBox="1"/>
          <p:nvPr/>
        </p:nvSpPr>
        <p:spPr>
          <a:xfrm>
            <a:off x="6355981" y="5637565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1C5DF3-2988-4F44-8D76-72F9BBDCE14F}"/>
              </a:ext>
            </a:extLst>
          </p:cNvPr>
          <p:cNvSpPr txBox="1"/>
          <p:nvPr/>
        </p:nvSpPr>
        <p:spPr>
          <a:xfrm>
            <a:off x="1083500" y="4878061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2462002-D48C-4A92-8D93-E1A298402316}"/>
                  </a:ext>
                </a:extLst>
              </p:cNvPr>
              <p:cNvSpPr txBox="1"/>
              <p:nvPr/>
            </p:nvSpPr>
            <p:spPr>
              <a:xfrm>
                <a:off x="1083500" y="5247393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2462002-D48C-4A92-8D93-E1A29840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00" y="5247393"/>
                <a:ext cx="3065222" cy="1200329"/>
              </a:xfrm>
              <a:prstGeom prst="rect">
                <a:avLst/>
              </a:prstGeom>
              <a:blipFill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shock omg Sticker by Angry Duck">
            <a:extLst>
              <a:ext uri="{FF2B5EF4-FFF2-40B4-BE49-F238E27FC236}">
                <a16:creationId xmlns:a16="http://schemas.microsoft.com/office/drawing/2014/main" id="{60E040A3-DE75-4874-9E31-20C82CF5C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B98CBF6-DF9E-42D5-8EF8-E511BD80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C4370-098C-46DE-9AC0-B63D5FD839E9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AEED2F37-15B4-4B44-A627-77D4B24C36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130328"/>
                  </p:ext>
                </p:extLst>
              </p:nvPr>
            </p:nvGraphicFramePr>
            <p:xfrm>
              <a:off x="93749" y="2582560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3638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7731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AEED2F37-15B4-4B44-A627-77D4B24C36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130328"/>
                  </p:ext>
                </p:extLst>
              </p:nvPr>
            </p:nvGraphicFramePr>
            <p:xfrm>
              <a:off x="93749" y="2582560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3638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7731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7320" t="-3279" r="-1375" b="-5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0BE10271-03C5-4AC1-B1F0-B8F3BC3AAB9C}"/>
              </a:ext>
            </a:extLst>
          </p:cNvPr>
          <p:cNvSpPr txBox="1"/>
          <p:nvPr/>
        </p:nvSpPr>
        <p:spPr>
          <a:xfrm>
            <a:off x="6096000" y="4985264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68D6BE-FF68-450E-86D5-06CDDEBD7272}"/>
              </a:ext>
            </a:extLst>
          </p:cNvPr>
          <p:cNvSpPr txBox="1"/>
          <p:nvPr/>
        </p:nvSpPr>
        <p:spPr>
          <a:xfrm>
            <a:off x="6392382" y="5774122"/>
            <a:ext cx="39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Calcular las frecuencias esperadas (frecuencias </a:t>
            </a:r>
            <a:r>
              <a:rPr lang="es-CL" b="1" dirty="0" err="1">
                <a:latin typeface="Abadi" panose="020B0604020104020204" pitchFamily="34" charset="0"/>
              </a:rPr>
              <a:t>gaméticas</a:t>
            </a:r>
            <a:r>
              <a:rPr lang="es-CL" b="1" dirty="0">
                <a:latin typeface="Abadi" panose="020B0604020104020204" pitchFamily="34" charset="0"/>
              </a:rPr>
              <a:t> bajo equilibrio)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B5B0D1-B75F-46B1-AF7B-D16B9055F9EC}"/>
              </a:ext>
            </a:extLst>
          </p:cNvPr>
          <p:cNvSpPr txBox="1"/>
          <p:nvPr/>
        </p:nvSpPr>
        <p:spPr>
          <a:xfrm>
            <a:off x="1119901" y="5014618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850AD5D-D250-4200-8D69-04B602E9B634}"/>
                  </a:ext>
                </a:extLst>
              </p:cNvPr>
              <p:cNvSpPr txBox="1"/>
              <p:nvPr/>
            </p:nvSpPr>
            <p:spPr>
              <a:xfrm>
                <a:off x="1119901" y="5383950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850AD5D-D250-4200-8D69-04B602E9B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01" y="5383950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shock omg Sticker by Angry Duck">
            <a:extLst>
              <a:ext uri="{FF2B5EF4-FFF2-40B4-BE49-F238E27FC236}">
                <a16:creationId xmlns:a16="http://schemas.microsoft.com/office/drawing/2014/main" id="{539A9BA5-A8E3-4162-8ADF-B11C8F080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A38109B-2685-4B67-B633-40CCEA0C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1FAAD2-7743-4630-BE3D-6E08DA17AB59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B302F37F-2136-4870-8A07-8BC1A2758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367128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0024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96976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B302F37F-2136-4870-8A07-8BC1A2758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367128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0024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96976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3762" t="-4918" r="-1286" b="-5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7523306E-662B-4D06-921F-29A4C20105DD}"/>
              </a:ext>
            </a:extLst>
          </p:cNvPr>
          <p:cNvSpPr txBox="1"/>
          <p:nvPr/>
        </p:nvSpPr>
        <p:spPr>
          <a:xfrm>
            <a:off x="5971064" y="5033790"/>
            <a:ext cx="447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3. Comprobar si los loci están en equilibrio de ligamiento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00E85-1A11-489B-87C7-4F5014F8E804}"/>
              </a:ext>
            </a:extLst>
          </p:cNvPr>
          <p:cNvSpPr txBox="1"/>
          <p:nvPr/>
        </p:nvSpPr>
        <p:spPr>
          <a:xfrm>
            <a:off x="6026482" y="5669041"/>
            <a:ext cx="567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badi" panose="020B0604020104020204" pitchFamily="34" charset="0"/>
              </a:rPr>
              <a:t>Se acepta la hipótesis alternativa (p &lt; 0.05), por lo que los loci no están en equilibrio de ligamiento (o están en desequilibrio de ligamiento).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E68E09-6BEF-42A9-BBD2-DA926194B5BB}"/>
              </a:ext>
            </a:extLst>
          </p:cNvPr>
          <p:cNvSpPr txBox="1"/>
          <p:nvPr/>
        </p:nvSpPr>
        <p:spPr>
          <a:xfrm>
            <a:off x="994965" y="5063144"/>
            <a:ext cx="44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Cálculo de frecuencias alélicas</a:t>
            </a:r>
            <a:endParaRPr lang="en-US" b="1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E675E5F-E706-4AE4-A3AA-EB2EB224A385}"/>
                  </a:ext>
                </a:extLst>
              </p:cNvPr>
              <p:cNvSpPr txBox="1"/>
              <p:nvPr/>
            </p:nvSpPr>
            <p:spPr>
              <a:xfrm>
                <a:off x="994965" y="5432476"/>
                <a:ext cx="3065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E675E5F-E706-4AE4-A3AA-EB2EB224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5" y="5432476"/>
                <a:ext cx="3065222" cy="1200329"/>
              </a:xfrm>
              <a:prstGeom prst="rect">
                <a:avLst/>
              </a:prstGeom>
              <a:blipFill>
                <a:blip r:embed="rId4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shock omg Sticker by Angry Duck">
            <a:extLst>
              <a:ext uri="{FF2B5EF4-FFF2-40B4-BE49-F238E27FC236}">
                <a16:creationId xmlns:a16="http://schemas.microsoft.com/office/drawing/2014/main" id="{7BA34809-190A-4896-807D-6D5CAD501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1727CBC-2C0D-4CDD-A771-D389C1DB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F1D868-3F83-4FFE-859C-8993E385DC3E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41870C2D-61A5-4360-884D-66479D2EF7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387538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95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874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41870C2D-61A5-4360-884D-66479D2EF7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387538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95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874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5806" t="-4918" r="-1290" b="-5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E0DB840-BB78-4EBE-9DE9-A4C655123A6B}"/>
                  </a:ext>
                </a:extLst>
              </p:cNvPr>
              <p:cNvSpPr txBox="1"/>
              <p:nvPr/>
            </p:nvSpPr>
            <p:spPr>
              <a:xfrm>
                <a:off x="314037" y="5130696"/>
                <a:ext cx="353752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4. Calcular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E0DB840-BB78-4EBE-9DE9-A4C65512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7" y="5130696"/>
                <a:ext cx="3537527" cy="375552"/>
              </a:xfrm>
              <a:prstGeom prst="rect">
                <a:avLst/>
              </a:prstGeom>
              <a:blipFill>
                <a:blip r:embed="rId4"/>
                <a:stretch>
                  <a:fillRect l="-1552" t="-655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B7EBB42-A9C3-48E3-BBD0-9F08AC5EF5C8}"/>
                  </a:ext>
                </a:extLst>
              </p:cNvPr>
              <p:cNvSpPr txBox="1"/>
              <p:nvPr/>
            </p:nvSpPr>
            <p:spPr>
              <a:xfrm>
                <a:off x="389763" y="5639675"/>
                <a:ext cx="3036928" cy="6934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B7EBB42-A9C3-48E3-BBD0-9F08AC5EF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" y="5639675"/>
                <a:ext cx="3036928" cy="693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shock omg Sticker by Angry Duck">
            <a:extLst>
              <a:ext uri="{FF2B5EF4-FFF2-40B4-BE49-F238E27FC236}">
                <a16:creationId xmlns:a16="http://schemas.microsoft.com/office/drawing/2014/main" id="{4C3A53B8-2DA9-449F-90D3-6FC81BFB82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D7316B-5206-49CB-9B9A-65E61A9F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FCFAEE-8268-4990-B071-6CC0A273C7D5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8030302D-3C76-49EF-B0A5-B0B5F8336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320526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95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874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8030302D-3C76-49EF-B0A5-B0B5F8336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320526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95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874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5806" t="-4918" r="-1290" b="-5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023B13F-474D-4248-AD9B-82C81E873E57}"/>
                  </a:ext>
                </a:extLst>
              </p:cNvPr>
              <p:cNvSpPr txBox="1"/>
              <p:nvPr/>
            </p:nvSpPr>
            <p:spPr>
              <a:xfrm>
                <a:off x="314037" y="5194945"/>
                <a:ext cx="353752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4. Calcular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023B13F-474D-4248-AD9B-82C81E873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7" y="5194945"/>
                <a:ext cx="3537527" cy="375552"/>
              </a:xfrm>
              <a:prstGeom prst="rect">
                <a:avLst/>
              </a:prstGeom>
              <a:blipFill>
                <a:blip r:embed="rId4"/>
                <a:stretch>
                  <a:fillRect l="-155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EFF2BC1-7530-4D13-B8D4-D2D68335E8A1}"/>
                  </a:ext>
                </a:extLst>
              </p:cNvPr>
              <p:cNvSpPr txBox="1"/>
              <p:nvPr/>
            </p:nvSpPr>
            <p:spPr>
              <a:xfrm>
                <a:off x="389763" y="5703924"/>
                <a:ext cx="3036928" cy="6934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EFF2BC1-7530-4D13-B8D4-D2D68335E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" y="5703924"/>
                <a:ext cx="3036928" cy="693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1CB4800-515B-4CC0-AB84-2FD829D0AE28}"/>
                  </a:ext>
                </a:extLst>
              </p:cNvPr>
              <p:cNvSpPr txBox="1"/>
              <p:nvPr/>
            </p:nvSpPr>
            <p:spPr>
              <a:xfrm>
                <a:off x="3953161" y="5702578"/>
                <a:ext cx="6908801" cy="69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,032</m:t>
                              </m:r>
                            </m:e>
                            <m:sup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0,79∗0,21∗0,58∗0,42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0,001</m:t>
                          </m:r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0,04</m:t>
                          </m:r>
                        </m:den>
                      </m:f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1CB4800-515B-4CC0-AB84-2FD829D0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61" y="5702578"/>
                <a:ext cx="6908801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shock omg Sticker by Angry Duck">
            <a:extLst>
              <a:ext uri="{FF2B5EF4-FFF2-40B4-BE49-F238E27FC236}">
                <a16:creationId xmlns:a16="http://schemas.microsoft.com/office/drawing/2014/main" id="{463CA132-3BA2-4E0E-B579-C67D347CB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D683DB-12A0-46E6-8629-7EC39B88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7" y="-169642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Ejercicio 1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400145-30D0-415E-AD1B-BC47279BEDBA}"/>
              </a:ext>
            </a:extLst>
          </p:cNvPr>
          <p:cNvSpPr txBox="1"/>
          <p:nvPr/>
        </p:nvSpPr>
        <p:spPr>
          <a:xfrm>
            <a:off x="1201978" y="1226405"/>
            <a:ext cx="91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“En una población de </a:t>
            </a:r>
            <a:r>
              <a:rPr lang="es-ES" dirty="0">
                <a:solidFill>
                  <a:srgbClr val="000000"/>
                </a:solidFill>
              </a:rPr>
              <a:t>Salmon del Atlántico </a:t>
            </a:r>
            <a:r>
              <a:rPr lang="es-ES" i="1" dirty="0">
                <a:solidFill>
                  <a:srgbClr val="000000"/>
                </a:solidFill>
              </a:rPr>
              <a:t>(Salmo salar)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ser observaron los siguientes haplotipos para dos </a:t>
            </a:r>
            <a:r>
              <a:rPr lang="es-ES" sz="1800" b="0" i="0" u="none" strike="noStrike" baseline="0" dirty="0" err="1">
                <a:solidFill>
                  <a:srgbClr val="000000"/>
                </a:solidFill>
              </a:rPr>
              <a:t>SNPs</a:t>
            </a:r>
            <a:r>
              <a:rPr lang="es-ES" sz="1800" b="0" i="0" u="none" strike="noStrike" baseline="0" dirty="0">
                <a:solidFill>
                  <a:srgbClr val="000000"/>
                </a:solidFill>
              </a:rPr>
              <a:t>, involucrados en la resistencia a Anemia Infecciosa del Salmón (ISA)”.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79637C8B-9BD7-4468-8876-11FDEBEA0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4513858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95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874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s-CL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12">
                <a:extLst>
                  <a:ext uri="{FF2B5EF4-FFF2-40B4-BE49-F238E27FC236}">
                    <a16:creationId xmlns:a16="http://schemas.microsoft.com/office/drawing/2014/main" id="{79637C8B-9BD7-4468-8876-11FDEBEA0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4513858"/>
                  </p:ext>
                </p:extLst>
              </p:nvPr>
            </p:nvGraphicFramePr>
            <p:xfrm>
              <a:off x="93749" y="2682795"/>
              <a:ext cx="12004502" cy="2250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516">
                      <a:extLst>
                        <a:ext uri="{9D8B030D-6E8A-4147-A177-3AD203B41FA5}">
                          <a16:colId xmlns:a16="http://schemas.microsoft.com/office/drawing/2014/main" val="350520474"/>
                        </a:ext>
                      </a:extLst>
                    </a:gridCol>
                    <a:gridCol w="730665">
                      <a:extLst>
                        <a:ext uri="{9D8B030D-6E8A-4147-A177-3AD203B41FA5}">
                          <a16:colId xmlns:a16="http://schemas.microsoft.com/office/drawing/2014/main" val="2035144793"/>
                        </a:ext>
                      </a:extLst>
                    </a:gridCol>
                    <a:gridCol w="2274321">
                      <a:extLst>
                        <a:ext uri="{9D8B030D-6E8A-4147-A177-3AD203B41FA5}">
                          <a16:colId xmlns:a16="http://schemas.microsoft.com/office/drawing/2014/main" val="2080670505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440811463"/>
                        </a:ext>
                      </a:extLst>
                    </a:gridCol>
                    <a:gridCol w="2068500">
                      <a:extLst>
                        <a:ext uri="{9D8B030D-6E8A-4147-A177-3AD203B41FA5}">
                          <a16:colId xmlns:a16="http://schemas.microsoft.com/office/drawing/2014/main" val="2200675569"/>
                        </a:ext>
                      </a:extLst>
                    </a:gridCol>
                    <a:gridCol w="2249549">
                      <a:extLst>
                        <a:ext uri="{9D8B030D-6E8A-4147-A177-3AD203B41FA5}">
                          <a16:colId xmlns:a16="http://schemas.microsoft.com/office/drawing/2014/main" val="196721403"/>
                        </a:ext>
                      </a:extLst>
                    </a:gridCol>
                    <a:gridCol w="1887451">
                      <a:extLst>
                        <a:ext uri="{9D8B030D-6E8A-4147-A177-3AD203B41FA5}">
                          <a16:colId xmlns:a16="http://schemas.microsoft.com/office/drawing/2014/main" val="247249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SNP2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absoluta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Obs</a:t>
                          </a:r>
                          <a:r>
                            <a:rPr lang="es-CL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Frecuencia </a:t>
                          </a:r>
                          <a:r>
                            <a:rPr lang="es-CL" sz="1600" dirty="0" err="1"/>
                            <a:t>abs</a:t>
                          </a:r>
                          <a:r>
                            <a:rPr lang="es-CL" sz="1600" dirty="0"/>
                            <a:t>. Esp.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5806" t="-4918" r="-1290" b="-5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102490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91142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0,74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808045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2,94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60074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-</a:t>
                          </a:r>
                          <a:endParaRPr lang="en-US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0,09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3,27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62760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410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7,59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62982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1C72EB3-CBBC-4A58-AE41-108E072BC393}"/>
                  </a:ext>
                </a:extLst>
              </p:cNvPr>
              <p:cNvSpPr txBox="1"/>
              <p:nvPr/>
            </p:nvSpPr>
            <p:spPr>
              <a:xfrm>
                <a:off x="4119418" y="5319589"/>
                <a:ext cx="353752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latin typeface="Abadi" panose="020B0604020104020204" pitchFamily="34" charset="0"/>
                  </a:rPr>
                  <a:t>4. Calcular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1C72EB3-CBBC-4A58-AE41-108E072BC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8" y="5319589"/>
                <a:ext cx="3537527" cy="375552"/>
              </a:xfrm>
              <a:prstGeom prst="rect">
                <a:avLst/>
              </a:prstGeom>
              <a:blipFill>
                <a:blip r:embed="rId4"/>
                <a:stretch>
                  <a:fillRect l="-1552" t="-655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BCF3D48-75B9-4E8B-BCE1-2FE1AA4E1CBA}"/>
                  </a:ext>
                </a:extLst>
              </p:cNvPr>
              <p:cNvSpPr txBox="1"/>
              <p:nvPr/>
            </p:nvSpPr>
            <p:spPr>
              <a:xfrm>
                <a:off x="5288736" y="5877530"/>
                <a:ext cx="161452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BCF3D48-75B9-4E8B-BCE1-2FE1AA4E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736" y="5877530"/>
                <a:ext cx="16145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shock omg Sticker by Angry Duck">
            <a:extLst>
              <a:ext uri="{FF2B5EF4-FFF2-40B4-BE49-F238E27FC236}">
                <a16:creationId xmlns:a16="http://schemas.microsoft.com/office/drawing/2014/main" id="{B7F92213-5247-4140-885E-FAD0F0DAA5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1" y="3348"/>
            <a:ext cx="1583074" cy="25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</a:rPr>
              <a:pPr/>
              <a:t>39</a:t>
            </a:fld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a 18">
                <a:extLst>
                  <a:ext uri="{FF2B5EF4-FFF2-40B4-BE49-F238E27FC236}">
                    <a16:creationId xmlns:a16="http://schemas.microsoft.com/office/drawing/2014/main" id="{36D15443-86B1-4552-A904-F5BE185998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557327"/>
                  </p:ext>
                </p:extLst>
              </p:nvPr>
            </p:nvGraphicFramePr>
            <p:xfrm>
              <a:off x="1331832" y="1764026"/>
              <a:ext cx="9399655" cy="1789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880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388697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Tipo de gameto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62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a 18">
                <a:extLst>
                  <a:ext uri="{FF2B5EF4-FFF2-40B4-BE49-F238E27FC236}">
                    <a16:creationId xmlns:a16="http://schemas.microsoft.com/office/drawing/2014/main" id="{36D15443-86B1-4552-A904-F5BE185998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557327"/>
                  </p:ext>
                </p:extLst>
              </p:nvPr>
            </p:nvGraphicFramePr>
            <p:xfrm>
              <a:off x="1331832" y="1764026"/>
              <a:ext cx="9399655" cy="1789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8803">
                      <a:extLst>
                        <a:ext uri="{9D8B030D-6E8A-4147-A177-3AD203B41FA5}">
                          <a16:colId xmlns:a16="http://schemas.microsoft.com/office/drawing/2014/main" val="1288713975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1864347838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952336190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2664386911"/>
                        </a:ext>
                      </a:extLst>
                    </a:gridCol>
                    <a:gridCol w="1797713">
                      <a:extLst>
                        <a:ext uri="{9D8B030D-6E8A-4147-A177-3AD203B41FA5}">
                          <a16:colId xmlns:a16="http://schemas.microsoft.com/office/drawing/2014/main" val="4003215941"/>
                        </a:ext>
                      </a:extLst>
                    </a:gridCol>
                  </a:tblGrid>
                  <a:tr h="388697">
                    <a:tc>
                      <a:txBody>
                        <a:bodyPr/>
                        <a:lstStyle/>
                        <a:p>
                          <a:r>
                            <a:rPr lang="es-CL" sz="1600" dirty="0"/>
                            <a:t>Tipo de gameto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1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A</a:t>
                          </a:r>
                          <a:r>
                            <a:rPr lang="es-CL" baseline="-25000" dirty="0"/>
                            <a:t>2</a:t>
                          </a:r>
                          <a:r>
                            <a:rPr lang="es-CL" baseline="0" dirty="0"/>
                            <a:t>B</a:t>
                          </a:r>
                          <a:r>
                            <a:rPr lang="es-CL" baseline="-25000" dirty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807405"/>
                      </a:ext>
                    </a:extLst>
                  </a:tr>
                  <a:tr h="54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. Esperadas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390" t="-76404" r="-301356" b="-177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3390" t="-76404" r="-201356" b="-177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3390" t="-76404" r="-101356" b="-177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3390" t="-76404" r="-1356" b="-1775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1550825"/>
                      </a:ext>
                    </a:extLst>
                  </a:tr>
                  <a:tr h="48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 err="1">
                              <a:solidFill>
                                <a:schemeClr val="bg1"/>
                              </a:solidFill>
                            </a:rPr>
                            <a:t>Frec</a:t>
                          </a:r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. Observadas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390" t="-198734" r="-3013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3390" t="-198734" r="-2013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3390" t="-198734" r="-1013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3390" t="-198734" r="-13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135781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Diferencia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390" t="-380645" r="-301356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3390" t="-380645" r="-201356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3390" t="-380645" r="-101356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3390" t="-380645" r="-1356" b="-2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5436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F1628C0-2639-4698-86E8-01C012492F32}"/>
                  </a:ext>
                </a:extLst>
              </p:cNvPr>
              <p:cNvSpPr txBox="1"/>
              <p:nvPr/>
            </p:nvSpPr>
            <p:spPr>
              <a:xfrm>
                <a:off x="1275928" y="4576881"/>
                <a:ext cx="2622354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𝑟𝑢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F1628C0-2639-4698-86E8-01C012492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28" y="4576881"/>
                <a:ext cx="26223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78B5AB2-CF57-4C56-85E2-6E6B3ACC9F88}"/>
                  </a:ext>
                </a:extLst>
              </p:cNvPr>
              <p:cNvSpPr txBox="1"/>
              <p:nvPr/>
            </p:nvSpPr>
            <p:spPr>
              <a:xfrm>
                <a:off x="5483643" y="4576881"/>
                <a:ext cx="2673745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78B5AB2-CF57-4C56-85E2-6E6B3ACC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43" y="4576881"/>
                <a:ext cx="2673745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FA63CB4-EBF2-421F-B275-3F165C62F492}"/>
                  </a:ext>
                </a:extLst>
              </p:cNvPr>
              <p:cNvSpPr txBox="1"/>
              <p:nvPr/>
            </p:nvSpPr>
            <p:spPr>
              <a:xfrm>
                <a:off x="1275928" y="6000965"/>
                <a:ext cx="3036928" cy="69346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FA63CB4-EBF2-421F-B275-3F165C62F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28" y="6000965"/>
                <a:ext cx="3036928" cy="693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77B7C328-8E36-4E97-9147-748944352CE3}"/>
              </a:ext>
            </a:extLst>
          </p:cNvPr>
          <p:cNvSpPr txBox="1"/>
          <p:nvPr/>
        </p:nvSpPr>
        <p:spPr>
          <a:xfrm>
            <a:off x="930852" y="1234045"/>
            <a:ext cx="311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badi" panose="020B0604020104020204" pitchFamily="34" charset="0"/>
              </a:rPr>
              <a:t>Desequilibrio de ligamiento</a:t>
            </a:r>
            <a:endParaRPr lang="en-US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AFA5C8A-CADA-41B2-BD52-3B710A3D189B}"/>
              </a:ext>
            </a:extLst>
          </p:cNvPr>
          <p:cNvSpPr txBox="1"/>
          <p:nvPr/>
        </p:nvSpPr>
        <p:spPr>
          <a:xfrm>
            <a:off x="990888" y="4047020"/>
            <a:ext cx="299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badi" panose="020B0604020104020204" pitchFamily="34" charset="0"/>
              </a:rPr>
              <a:t>Medida del desequilibrio (D)</a:t>
            </a:r>
            <a:endParaRPr lang="en-US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7F4B3AB-DEF2-4883-928C-DD46EFFF53B7}"/>
              </a:ext>
            </a:extLst>
          </p:cNvPr>
          <p:cNvSpPr txBox="1"/>
          <p:nvPr/>
        </p:nvSpPr>
        <p:spPr>
          <a:xfrm>
            <a:off x="5149918" y="4047020"/>
            <a:ext cx="393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badi" panose="020B0604020104020204" pitchFamily="34" charset="0"/>
              </a:rPr>
              <a:t>Desequilibrio a las t generaciones</a:t>
            </a:r>
            <a:endParaRPr lang="en-US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A68DCBF-9C16-4CEC-A0EE-A93BA1E8F180}"/>
                  </a:ext>
                </a:extLst>
              </p:cNvPr>
              <p:cNvSpPr txBox="1"/>
              <p:nvPr/>
            </p:nvSpPr>
            <p:spPr>
              <a:xfrm>
                <a:off x="990888" y="5439289"/>
                <a:ext cx="290739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Correlación alélica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s-CL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</a:t>
                </a:r>
                <a:endParaRPr 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A68DCBF-9C16-4CEC-A0EE-A93BA1E8F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8" y="5439289"/>
                <a:ext cx="2907394" cy="375552"/>
              </a:xfrm>
              <a:prstGeom prst="rect">
                <a:avLst/>
              </a:prstGeom>
              <a:blipFill>
                <a:blip r:embed="rId7"/>
                <a:stretch>
                  <a:fillRect l="-1891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3BFC817F-B1CD-4840-8002-B34695464268}"/>
                  </a:ext>
                </a:extLst>
              </p:cNvPr>
              <p:cNvSpPr txBox="1"/>
              <p:nvPr/>
            </p:nvSpPr>
            <p:spPr>
              <a:xfrm>
                <a:off x="5479042" y="4952853"/>
                <a:ext cx="3281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es la </a:t>
                </a:r>
                <a:r>
                  <a:rPr lang="en-US" sz="1400" dirty="0" err="1">
                    <a:solidFill>
                      <a:schemeClr val="bg1"/>
                    </a:solidFill>
                    <a:latin typeface="Abadi" panose="020B0604020104020204" pitchFamily="34" charset="0"/>
                  </a:rPr>
                  <a:t>frecuencia</a:t>
                </a:r>
                <a:r>
                  <a:rPr lang="en-US" sz="1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de </a:t>
                </a:r>
                <a:r>
                  <a:rPr lang="en-US" sz="1400" dirty="0" err="1">
                    <a:solidFill>
                      <a:schemeClr val="bg1"/>
                    </a:solidFill>
                    <a:latin typeface="Abadi" panose="020B0604020104020204" pitchFamily="34" charset="0"/>
                  </a:rPr>
                  <a:t>recombinación</a:t>
                </a:r>
                <a:endParaRPr lang="en-US" sz="1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3BFC817F-B1CD-4840-8002-B34695464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042" y="4952853"/>
                <a:ext cx="3281468" cy="307777"/>
              </a:xfrm>
              <a:prstGeom prst="rect">
                <a:avLst/>
              </a:prstGeom>
              <a:blipFill>
                <a:blip r:embed="rId8"/>
                <a:stretch>
                  <a:fillRect l="-558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ítulo 1">
            <a:extLst>
              <a:ext uri="{FF2B5EF4-FFF2-40B4-BE49-F238E27FC236}">
                <a16:creationId xmlns:a16="http://schemas.microsoft.com/office/drawing/2014/main" id="{576C3D52-5454-4055-9C9F-1711295A6044}"/>
              </a:ext>
            </a:extLst>
          </p:cNvPr>
          <p:cNvSpPr txBox="1">
            <a:spLocks/>
          </p:cNvSpPr>
          <p:nvPr/>
        </p:nvSpPr>
        <p:spPr>
          <a:xfrm>
            <a:off x="563509" y="264437"/>
            <a:ext cx="9367203" cy="8424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200" i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Ecuaciones importantes</a:t>
            </a:r>
            <a:endParaRPr lang="en-US" sz="3200" i="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26" name="Picture 2" descr="Imágenes con movimientos para decir “Feliz Viernes”">
            <a:extLst>
              <a:ext uri="{FF2B5EF4-FFF2-40B4-BE49-F238E27FC236}">
                <a16:creationId xmlns:a16="http://schemas.microsoft.com/office/drawing/2014/main" id="{25DC0E4F-12DD-4582-BF67-82D70066E1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4147015"/>
            <a:ext cx="2243495" cy="19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45" name="Picture 2" descr="SNP of the week. This week, we look at the genetics of… | by Sano Genetics  | Medium">
            <a:extLst>
              <a:ext uri="{FF2B5EF4-FFF2-40B4-BE49-F238E27FC236}">
                <a16:creationId xmlns:a16="http://schemas.microsoft.com/office/drawing/2014/main" id="{588A98A7-9EFE-42F0-8637-F6A44926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54" y="3763319"/>
            <a:ext cx="381321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87E571B3-C1ED-456B-B627-18CE23C1C978}"/>
              </a:ext>
            </a:extLst>
          </p:cNvPr>
          <p:cNvSpPr txBox="1"/>
          <p:nvPr/>
        </p:nvSpPr>
        <p:spPr>
          <a:xfrm>
            <a:off x="7029450" y="4150697"/>
            <a:ext cx="22669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b="1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SNPs</a:t>
            </a:r>
            <a:endParaRPr lang="es-CL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algn="just"/>
            <a:r>
              <a:rPr lang="es-CL" dirty="0">
                <a:latin typeface="Abadi" panose="020B0604020104020204" pitchFamily="34" charset="0"/>
              </a:rPr>
              <a:t>La variación debe estar en al menos un 1% de la población, de lo contrario es sólo una mutación puntual.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B44E1BDF-FD2E-4475-B0AA-3E94C6C9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just"/>
            <a:r>
              <a:rPr lang="es-CL" kern="0" dirty="0"/>
              <a:t>¿Qué es un </a:t>
            </a:r>
            <a:r>
              <a:rPr lang="es-CL" b="1" kern="0" dirty="0"/>
              <a:t>haplotipo</a:t>
            </a:r>
            <a:r>
              <a:rPr lang="es-CL" kern="0" dirty="0"/>
              <a:t>?</a:t>
            </a:r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59739430-F955-47A2-8CFF-332F5FFCAC2E}"/>
              </a:ext>
            </a:extLst>
          </p:cNvPr>
          <p:cNvSpPr txBox="1">
            <a:spLocks/>
          </p:cNvSpPr>
          <p:nvPr/>
        </p:nvSpPr>
        <p:spPr>
          <a:xfrm>
            <a:off x="1653362" y="1816280"/>
            <a:ext cx="9367204" cy="171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“Un haplotipo es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set de variaciones en el ADN</a:t>
            </a:r>
            <a:r>
              <a:rPr lang="es-CL" sz="2200" kern="0" dirty="0">
                <a:latin typeface="Abadi" panose="020B0604020104020204" pitchFamily="34" charset="0"/>
              </a:rPr>
              <a:t>, o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polimorfismos</a:t>
            </a:r>
            <a:r>
              <a:rPr lang="es-CL" sz="2200" kern="0" dirty="0">
                <a:latin typeface="Abadi" panose="020B0604020104020204" pitchFamily="34" charset="0"/>
              </a:rPr>
              <a:t>, que tienden a ser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heredadas conjuntamente</a:t>
            </a:r>
            <a:r>
              <a:rPr lang="es-CL" sz="2200" kern="0" dirty="0">
                <a:latin typeface="Abadi" panose="020B0604020104020204" pitchFamily="34" charset="0"/>
              </a:rPr>
              <a:t>. Se puede referir tanto a una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combinación de alelos</a:t>
            </a:r>
            <a:r>
              <a:rPr lang="es-CL" sz="2200" kern="0" dirty="0">
                <a:latin typeface="Abadi" panose="020B0604020104020204" pitchFamily="34" charset="0"/>
              </a:rPr>
              <a:t>, así como a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set de polimorfismos de nucleótido único (</a:t>
            </a:r>
            <a:r>
              <a:rPr lang="es-CL" sz="2200" b="1" kern="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SNPs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) </a:t>
            </a:r>
            <a:r>
              <a:rPr lang="es-CL" sz="2200" kern="0" dirty="0">
                <a:latin typeface="Abadi" panose="020B0604020104020204" pitchFamily="34" charset="0"/>
              </a:rPr>
              <a:t>encontrados en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mismo cromosoma</a:t>
            </a:r>
            <a:r>
              <a:rPr lang="es-CL" sz="2200" kern="0" dirty="0">
                <a:latin typeface="Abadi" panose="020B0604020104020204" pitchFamily="34" charset="0"/>
              </a:rPr>
              <a:t>. ”</a:t>
            </a:r>
          </a:p>
        </p:txBody>
      </p:sp>
    </p:spTree>
    <p:extLst>
      <p:ext uri="{BB962C8B-B14F-4D97-AF65-F5344CB8AC3E}">
        <p14:creationId xmlns:p14="http://schemas.microsoft.com/office/powerpoint/2010/main" val="271390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92E423A-23BE-46EA-BA97-9009E2B4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just"/>
            <a:r>
              <a:rPr lang="es-CL" kern="0" dirty="0"/>
              <a:t>¿Qué es un </a:t>
            </a:r>
            <a:r>
              <a:rPr lang="es-CL" b="1" kern="0" dirty="0"/>
              <a:t>haplotipo</a:t>
            </a:r>
            <a:r>
              <a:rPr lang="es-CL" kern="0" dirty="0"/>
              <a:t>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FB2773-9AB0-4190-AE80-04967EA29689}"/>
              </a:ext>
            </a:extLst>
          </p:cNvPr>
          <p:cNvSpPr/>
          <p:nvPr/>
        </p:nvSpPr>
        <p:spPr>
          <a:xfrm rot="16200000">
            <a:off x="4189683" y="3188338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BDF329E-4923-45D4-94AF-1615BB15F782}"/>
              </a:ext>
            </a:extLst>
          </p:cNvPr>
          <p:cNvSpPr/>
          <p:nvPr/>
        </p:nvSpPr>
        <p:spPr>
          <a:xfrm rot="16200000">
            <a:off x="4018302" y="4021992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FD82C4-ED05-4A09-B13C-0B05687286B4}"/>
              </a:ext>
            </a:extLst>
          </p:cNvPr>
          <p:cNvSpPr/>
          <p:nvPr/>
        </p:nvSpPr>
        <p:spPr>
          <a:xfrm rot="16200000">
            <a:off x="3583473" y="4119096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056C16-7E61-44BC-8CF9-D7D88DA6E1B9}"/>
              </a:ext>
            </a:extLst>
          </p:cNvPr>
          <p:cNvSpPr/>
          <p:nvPr/>
        </p:nvSpPr>
        <p:spPr>
          <a:xfrm rot="16200000">
            <a:off x="4434187" y="4119094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5FBED5-A262-4EC1-9C04-6856EFFFD79E}"/>
              </a:ext>
            </a:extLst>
          </p:cNvPr>
          <p:cNvSpPr/>
          <p:nvPr/>
        </p:nvSpPr>
        <p:spPr>
          <a:xfrm rot="16200000">
            <a:off x="4758736" y="4119093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34DE45-E929-4AE8-9EF1-3C09160CB565}"/>
              </a:ext>
            </a:extLst>
          </p:cNvPr>
          <p:cNvSpPr txBox="1"/>
          <p:nvPr/>
        </p:nvSpPr>
        <p:spPr>
          <a:xfrm>
            <a:off x="3365359" y="3537355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2C0837-08F2-4C21-BC73-283108107FAD}"/>
              </a:ext>
            </a:extLst>
          </p:cNvPr>
          <p:cNvSpPr txBox="1"/>
          <p:nvPr/>
        </p:nvSpPr>
        <p:spPr>
          <a:xfrm>
            <a:off x="7390979" y="3497315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3B70318-352D-45D9-98CD-521F078DF7BB}"/>
              </a:ext>
            </a:extLst>
          </p:cNvPr>
          <p:cNvSpPr txBox="1"/>
          <p:nvPr/>
        </p:nvSpPr>
        <p:spPr>
          <a:xfrm>
            <a:off x="4231058" y="3532326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4FD990-DEF8-43F5-A67C-2A9C01FDAEDE}"/>
              </a:ext>
            </a:extLst>
          </p:cNvPr>
          <p:cNvSpPr txBox="1"/>
          <p:nvPr/>
        </p:nvSpPr>
        <p:spPr>
          <a:xfrm>
            <a:off x="8241693" y="3497313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64F36B-9058-400E-B02A-8E032962BD6A}"/>
              </a:ext>
            </a:extLst>
          </p:cNvPr>
          <p:cNvSpPr txBox="1"/>
          <p:nvPr/>
        </p:nvSpPr>
        <p:spPr>
          <a:xfrm>
            <a:off x="4552076" y="3542641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23204D-714B-41DB-8965-5F8A454FAFC5}"/>
              </a:ext>
            </a:extLst>
          </p:cNvPr>
          <p:cNvSpPr txBox="1"/>
          <p:nvPr/>
        </p:nvSpPr>
        <p:spPr>
          <a:xfrm>
            <a:off x="8550885" y="3497313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799370-A984-4BB7-AB57-C782FBB025DD}"/>
              </a:ext>
            </a:extLst>
          </p:cNvPr>
          <p:cNvSpPr txBox="1"/>
          <p:nvPr/>
        </p:nvSpPr>
        <p:spPr>
          <a:xfrm>
            <a:off x="3220903" y="4415513"/>
            <a:ext cx="2214694" cy="369332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Bahnschrift" panose="020B0502040204020203" pitchFamily="34" charset="0"/>
              </a:rPr>
              <a:t>Haplotipo paterno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BC23E77-F7A2-472B-8899-85FE0B0C6285}"/>
              </a:ext>
            </a:extLst>
          </p:cNvPr>
          <p:cNvSpPr txBox="1"/>
          <p:nvPr/>
        </p:nvSpPr>
        <p:spPr>
          <a:xfrm>
            <a:off x="7208624" y="4415513"/>
            <a:ext cx="2214694" cy="369332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Bahnschrift" panose="020B0502040204020203" pitchFamily="34" charset="0"/>
              </a:rPr>
              <a:t>Haplotipo materno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4CF229F-1413-48ED-8B05-1CC401345878}"/>
              </a:ext>
            </a:extLst>
          </p:cNvPr>
          <p:cNvSpPr/>
          <p:nvPr/>
        </p:nvSpPr>
        <p:spPr>
          <a:xfrm rot="16200000">
            <a:off x="8215303" y="3188337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EDFF890-D760-4A14-8477-E0EDCE7EE2CE}"/>
              </a:ext>
            </a:extLst>
          </p:cNvPr>
          <p:cNvSpPr/>
          <p:nvPr/>
        </p:nvSpPr>
        <p:spPr>
          <a:xfrm rot="16200000">
            <a:off x="8043922" y="4021991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446C760-E77C-49A9-827D-A3586520A057}"/>
              </a:ext>
            </a:extLst>
          </p:cNvPr>
          <p:cNvSpPr/>
          <p:nvPr/>
        </p:nvSpPr>
        <p:spPr>
          <a:xfrm rot="16200000">
            <a:off x="7609093" y="4119095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58A6E22-5C1D-490C-BE66-7C1391D0AF72}"/>
              </a:ext>
            </a:extLst>
          </p:cNvPr>
          <p:cNvSpPr/>
          <p:nvPr/>
        </p:nvSpPr>
        <p:spPr>
          <a:xfrm rot="16200000">
            <a:off x="8459807" y="4119093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E2A064-314B-40C6-9D2E-07F2726467EC}"/>
              </a:ext>
            </a:extLst>
          </p:cNvPr>
          <p:cNvSpPr/>
          <p:nvPr/>
        </p:nvSpPr>
        <p:spPr>
          <a:xfrm rot="16200000">
            <a:off x="8784356" y="4119092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4D14C62-81FB-4A74-B4E1-F3E7F7DF5ABC}"/>
              </a:ext>
            </a:extLst>
          </p:cNvPr>
          <p:cNvCxnSpPr>
            <a:stCxn id="10" idx="2"/>
            <a:endCxn id="7" idx="3"/>
          </p:cNvCxnSpPr>
          <p:nvPr/>
        </p:nvCxnSpPr>
        <p:spPr>
          <a:xfrm>
            <a:off x="3684141" y="3845132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F8ACCB8-4E0B-48CE-8704-F339BA108473}"/>
              </a:ext>
            </a:extLst>
          </p:cNvPr>
          <p:cNvCxnSpPr/>
          <p:nvPr/>
        </p:nvCxnSpPr>
        <p:spPr>
          <a:xfrm>
            <a:off x="4536994" y="3843977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3F22327-C8C5-41EB-B026-F1DEBE471CDE}"/>
              </a:ext>
            </a:extLst>
          </p:cNvPr>
          <p:cNvCxnSpPr/>
          <p:nvPr/>
        </p:nvCxnSpPr>
        <p:spPr>
          <a:xfrm>
            <a:off x="4855775" y="3843977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354AE0E-1FB6-4672-B0CF-2F68CF456D44}"/>
              </a:ext>
            </a:extLst>
          </p:cNvPr>
          <p:cNvCxnSpPr/>
          <p:nvPr/>
        </p:nvCxnSpPr>
        <p:spPr>
          <a:xfrm>
            <a:off x="7709761" y="3840103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A50B7A7-4A82-46A1-9C57-C6B36A98B708}"/>
              </a:ext>
            </a:extLst>
          </p:cNvPr>
          <p:cNvCxnSpPr/>
          <p:nvPr/>
        </p:nvCxnSpPr>
        <p:spPr>
          <a:xfrm>
            <a:off x="8564165" y="3840103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5F3A12A-D420-4C73-85F8-E631948F41C5}"/>
              </a:ext>
            </a:extLst>
          </p:cNvPr>
          <p:cNvCxnSpPr/>
          <p:nvPr/>
        </p:nvCxnSpPr>
        <p:spPr>
          <a:xfrm>
            <a:off x="8886635" y="3840103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4098F77-5662-4EA1-A7E3-C0EEF1F97044}"/>
              </a:ext>
            </a:extLst>
          </p:cNvPr>
          <p:cNvSpPr txBox="1"/>
          <p:nvPr/>
        </p:nvSpPr>
        <p:spPr>
          <a:xfrm>
            <a:off x="350316" y="5534157"/>
            <a:ext cx="16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badi" panose="020B0604020104020204" pitchFamily="34" charset="0"/>
              </a:rPr>
              <a:t>Gametos no recombinantes</a:t>
            </a:r>
            <a:endParaRPr lang="en-US" sz="1600" dirty="0">
              <a:latin typeface="Abadi" panose="020B0604020104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A8A00F6-25EC-435F-981E-053B2F60547A}"/>
              </a:ext>
            </a:extLst>
          </p:cNvPr>
          <p:cNvSpPr txBox="1"/>
          <p:nvPr/>
        </p:nvSpPr>
        <p:spPr>
          <a:xfrm>
            <a:off x="10356466" y="5534157"/>
            <a:ext cx="16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badi" panose="020B0604020104020204" pitchFamily="34" charset="0"/>
              </a:rPr>
              <a:t>Gametos recombinantes</a:t>
            </a:r>
            <a:endParaRPr lang="en-US" sz="1600" dirty="0">
              <a:latin typeface="Abadi" panose="020B0604020104020204" pitchFamily="34" charset="0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6243F5A-D708-4998-B2E9-48D8C7EC01B5}"/>
              </a:ext>
            </a:extLst>
          </p:cNvPr>
          <p:cNvSpPr/>
          <p:nvPr/>
        </p:nvSpPr>
        <p:spPr>
          <a:xfrm rot="16200000">
            <a:off x="3036311" y="4593569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9F24453-5106-467F-AC41-65E9AEDA3B37}"/>
              </a:ext>
            </a:extLst>
          </p:cNvPr>
          <p:cNvSpPr/>
          <p:nvPr/>
        </p:nvSpPr>
        <p:spPr>
          <a:xfrm rot="16200000">
            <a:off x="2864930" y="5427223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F265275-092E-47E2-95FB-96E6C97EA4F0}"/>
              </a:ext>
            </a:extLst>
          </p:cNvPr>
          <p:cNvSpPr/>
          <p:nvPr/>
        </p:nvSpPr>
        <p:spPr>
          <a:xfrm rot="16200000">
            <a:off x="2430101" y="5524327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7D5F84D-C827-4584-8D2E-6E3F616555AC}"/>
              </a:ext>
            </a:extLst>
          </p:cNvPr>
          <p:cNvSpPr/>
          <p:nvPr/>
        </p:nvSpPr>
        <p:spPr>
          <a:xfrm rot="16200000">
            <a:off x="3280815" y="5524325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BDB9E42-F1E2-446F-AD54-6DDB2BB24ED8}"/>
              </a:ext>
            </a:extLst>
          </p:cNvPr>
          <p:cNvSpPr/>
          <p:nvPr/>
        </p:nvSpPr>
        <p:spPr>
          <a:xfrm rot="16200000">
            <a:off x="3605364" y="5524324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D333DAB-4CE9-4175-B547-2E2CDB5A3B22}"/>
              </a:ext>
            </a:extLst>
          </p:cNvPr>
          <p:cNvSpPr txBox="1"/>
          <p:nvPr/>
        </p:nvSpPr>
        <p:spPr>
          <a:xfrm>
            <a:off x="2211987" y="4942586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A7BDB37-D2EC-43D0-A44B-120D167018EC}"/>
              </a:ext>
            </a:extLst>
          </p:cNvPr>
          <p:cNvSpPr txBox="1"/>
          <p:nvPr/>
        </p:nvSpPr>
        <p:spPr>
          <a:xfrm>
            <a:off x="3077686" y="4937557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6EE56C9-ACDE-488E-A11B-C9DC7220D046}"/>
              </a:ext>
            </a:extLst>
          </p:cNvPr>
          <p:cNvSpPr txBox="1"/>
          <p:nvPr/>
        </p:nvSpPr>
        <p:spPr>
          <a:xfrm>
            <a:off x="3398704" y="4947872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FA37325-7DB4-4EAC-B25E-4AF5EBCA1105}"/>
              </a:ext>
            </a:extLst>
          </p:cNvPr>
          <p:cNvCxnSpPr>
            <a:cxnSpLocks/>
          </p:cNvCxnSpPr>
          <p:nvPr/>
        </p:nvCxnSpPr>
        <p:spPr>
          <a:xfrm>
            <a:off x="2529957" y="5245076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DE64D92F-963E-4EC9-824C-DCB5E22BF631}"/>
              </a:ext>
            </a:extLst>
          </p:cNvPr>
          <p:cNvCxnSpPr>
            <a:cxnSpLocks/>
          </p:cNvCxnSpPr>
          <p:nvPr/>
        </p:nvCxnSpPr>
        <p:spPr>
          <a:xfrm>
            <a:off x="3383622" y="5249208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29CF39F-0E9E-423A-9889-540E774DC3EC}"/>
              </a:ext>
            </a:extLst>
          </p:cNvPr>
          <p:cNvCxnSpPr>
            <a:cxnSpLocks/>
          </p:cNvCxnSpPr>
          <p:nvPr/>
        </p:nvCxnSpPr>
        <p:spPr>
          <a:xfrm>
            <a:off x="3702403" y="5249208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CC7C211-5CDF-41E7-B437-2786A7A8E482}"/>
              </a:ext>
            </a:extLst>
          </p:cNvPr>
          <p:cNvSpPr txBox="1"/>
          <p:nvPr/>
        </p:nvSpPr>
        <p:spPr>
          <a:xfrm>
            <a:off x="2240818" y="6322619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F2782ED-A286-439F-B315-9C99C7A61FBA}"/>
              </a:ext>
            </a:extLst>
          </p:cNvPr>
          <p:cNvSpPr txBox="1"/>
          <p:nvPr/>
        </p:nvSpPr>
        <p:spPr>
          <a:xfrm>
            <a:off x="3070804" y="6316978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98697B9-2F39-4C3A-99F5-2906440A6020}"/>
              </a:ext>
            </a:extLst>
          </p:cNvPr>
          <p:cNvSpPr txBox="1"/>
          <p:nvPr/>
        </p:nvSpPr>
        <p:spPr>
          <a:xfrm>
            <a:off x="3405732" y="6312268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DC57847-BA88-49A7-93D7-AB5E74C863B8}"/>
              </a:ext>
            </a:extLst>
          </p:cNvPr>
          <p:cNvSpPr/>
          <p:nvPr/>
        </p:nvSpPr>
        <p:spPr>
          <a:xfrm rot="16200000">
            <a:off x="3038647" y="5041369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4943FE59-D742-4A8B-A644-6F344412CBA0}"/>
              </a:ext>
            </a:extLst>
          </p:cNvPr>
          <p:cNvSpPr/>
          <p:nvPr/>
        </p:nvSpPr>
        <p:spPr>
          <a:xfrm rot="16200000">
            <a:off x="2867266" y="5875023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015335F9-0FF6-45B0-9DD0-CB29D4FD9026}"/>
              </a:ext>
            </a:extLst>
          </p:cNvPr>
          <p:cNvSpPr/>
          <p:nvPr/>
        </p:nvSpPr>
        <p:spPr>
          <a:xfrm rot="16200000">
            <a:off x="2432437" y="5972127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6545C5C-4E96-4814-B09E-E48A48C39CC0}"/>
              </a:ext>
            </a:extLst>
          </p:cNvPr>
          <p:cNvSpPr/>
          <p:nvPr/>
        </p:nvSpPr>
        <p:spPr>
          <a:xfrm rot="16200000">
            <a:off x="3283151" y="5972125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933EACB-0ABB-40CC-B976-841B4753A62A}"/>
              </a:ext>
            </a:extLst>
          </p:cNvPr>
          <p:cNvSpPr/>
          <p:nvPr/>
        </p:nvSpPr>
        <p:spPr>
          <a:xfrm rot="16200000">
            <a:off x="3607700" y="5972124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36746747-D8BA-43E1-87FB-3728A8679C48}"/>
              </a:ext>
            </a:extLst>
          </p:cNvPr>
          <p:cNvCxnSpPr/>
          <p:nvPr/>
        </p:nvCxnSpPr>
        <p:spPr>
          <a:xfrm>
            <a:off x="2533105" y="6123644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2AE0A93-3B09-416F-818B-8072B3BB5CBE}"/>
              </a:ext>
            </a:extLst>
          </p:cNvPr>
          <p:cNvCxnSpPr/>
          <p:nvPr/>
        </p:nvCxnSpPr>
        <p:spPr>
          <a:xfrm>
            <a:off x="3383508" y="6123642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B3F214E-B3EA-4477-B0F0-52FE5A81D615}"/>
              </a:ext>
            </a:extLst>
          </p:cNvPr>
          <p:cNvCxnSpPr/>
          <p:nvPr/>
        </p:nvCxnSpPr>
        <p:spPr>
          <a:xfrm>
            <a:off x="3705433" y="6123642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1B78B8E3-385D-46BB-8B54-F4B8F6722506}"/>
              </a:ext>
            </a:extLst>
          </p:cNvPr>
          <p:cNvSpPr/>
          <p:nvPr/>
        </p:nvSpPr>
        <p:spPr>
          <a:xfrm rot="16200000">
            <a:off x="8921122" y="4588282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0B90A1BB-3E8D-4E38-B0E4-2133A3341D68}"/>
              </a:ext>
            </a:extLst>
          </p:cNvPr>
          <p:cNvSpPr/>
          <p:nvPr/>
        </p:nvSpPr>
        <p:spPr>
          <a:xfrm rot="16200000">
            <a:off x="8749741" y="5421936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36CA019E-279F-44D2-8250-125149380D52}"/>
              </a:ext>
            </a:extLst>
          </p:cNvPr>
          <p:cNvSpPr/>
          <p:nvPr/>
        </p:nvSpPr>
        <p:spPr>
          <a:xfrm rot="16200000">
            <a:off x="8314912" y="5519040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9A1847A-93C9-46A7-8DBE-0F98A0A9D51C}"/>
              </a:ext>
            </a:extLst>
          </p:cNvPr>
          <p:cNvSpPr/>
          <p:nvPr/>
        </p:nvSpPr>
        <p:spPr>
          <a:xfrm rot="16200000">
            <a:off x="9165626" y="5519038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D1B9083-3D5B-4BA2-A30C-7E491D5A0C6E}"/>
              </a:ext>
            </a:extLst>
          </p:cNvPr>
          <p:cNvSpPr/>
          <p:nvPr/>
        </p:nvSpPr>
        <p:spPr>
          <a:xfrm rot="16200000">
            <a:off x="9490175" y="5519037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55F1A92-BE91-4BE4-8591-87EE533877EE}"/>
              </a:ext>
            </a:extLst>
          </p:cNvPr>
          <p:cNvSpPr txBox="1"/>
          <p:nvPr/>
        </p:nvSpPr>
        <p:spPr>
          <a:xfrm>
            <a:off x="8096798" y="4937299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0D1F50C-62E4-47D2-8AE8-6684D250C471}"/>
              </a:ext>
            </a:extLst>
          </p:cNvPr>
          <p:cNvSpPr txBox="1"/>
          <p:nvPr/>
        </p:nvSpPr>
        <p:spPr>
          <a:xfrm>
            <a:off x="8962497" y="4932270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AC6703D-5D1D-4E45-9BE1-3A90082CBBE4}"/>
              </a:ext>
            </a:extLst>
          </p:cNvPr>
          <p:cNvSpPr txBox="1"/>
          <p:nvPr/>
        </p:nvSpPr>
        <p:spPr>
          <a:xfrm>
            <a:off x="9283515" y="4942585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55AF2799-5B2F-4362-9F65-8F43EC0E3749}"/>
              </a:ext>
            </a:extLst>
          </p:cNvPr>
          <p:cNvCxnSpPr>
            <a:cxnSpLocks/>
          </p:cNvCxnSpPr>
          <p:nvPr/>
        </p:nvCxnSpPr>
        <p:spPr>
          <a:xfrm>
            <a:off x="8414768" y="5239789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9E9F239D-414D-41AE-984B-6636709FEF59}"/>
              </a:ext>
            </a:extLst>
          </p:cNvPr>
          <p:cNvCxnSpPr>
            <a:cxnSpLocks/>
          </p:cNvCxnSpPr>
          <p:nvPr/>
        </p:nvCxnSpPr>
        <p:spPr>
          <a:xfrm>
            <a:off x="9268433" y="5243921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5CB1663-CE30-4F9A-96BE-ABB1D09C8544}"/>
              </a:ext>
            </a:extLst>
          </p:cNvPr>
          <p:cNvCxnSpPr>
            <a:cxnSpLocks/>
          </p:cNvCxnSpPr>
          <p:nvPr/>
        </p:nvCxnSpPr>
        <p:spPr>
          <a:xfrm>
            <a:off x="9587214" y="5243921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1C77E76-6103-41A7-B2F9-5080308DA3F6}"/>
              </a:ext>
            </a:extLst>
          </p:cNvPr>
          <p:cNvSpPr txBox="1"/>
          <p:nvPr/>
        </p:nvSpPr>
        <p:spPr>
          <a:xfrm>
            <a:off x="8123293" y="6312970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0722DC2-21CE-44CE-985A-3B729C5CF90E}"/>
              </a:ext>
            </a:extLst>
          </p:cNvPr>
          <p:cNvSpPr txBox="1"/>
          <p:nvPr/>
        </p:nvSpPr>
        <p:spPr>
          <a:xfrm>
            <a:off x="8953279" y="6307329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r>
              <a:rPr lang="es-CL" sz="1400" baseline="-25000" dirty="0"/>
              <a:t>2</a:t>
            </a:r>
            <a:endParaRPr lang="en-US" sz="1400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21F04E8-033A-406B-B253-6916465C4073}"/>
              </a:ext>
            </a:extLst>
          </p:cNvPr>
          <p:cNvSpPr txBox="1"/>
          <p:nvPr/>
        </p:nvSpPr>
        <p:spPr>
          <a:xfrm>
            <a:off x="9288207" y="6302619"/>
            <a:ext cx="6375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C</a:t>
            </a:r>
            <a:r>
              <a:rPr lang="es-CL" sz="1400" baseline="-25000" dirty="0"/>
              <a:t>1</a:t>
            </a:r>
            <a:endParaRPr lang="en-US" sz="1400" dirty="0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F788C4A-A4BA-4059-BC17-7C9076988A05}"/>
              </a:ext>
            </a:extLst>
          </p:cNvPr>
          <p:cNvSpPr/>
          <p:nvPr/>
        </p:nvSpPr>
        <p:spPr>
          <a:xfrm rot="16200000">
            <a:off x="8921122" y="5031720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16244C93-DEB8-462F-96D2-E84F320072D6}"/>
              </a:ext>
            </a:extLst>
          </p:cNvPr>
          <p:cNvSpPr/>
          <p:nvPr/>
        </p:nvSpPr>
        <p:spPr>
          <a:xfrm rot="16200000">
            <a:off x="8749741" y="5865374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9F60489-6C83-4F74-B722-751D7F70753F}"/>
              </a:ext>
            </a:extLst>
          </p:cNvPr>
          <p:cNvSpPr/>
          <p:nvPr/>
        </p:nvSpPr>
        <p:spPr>
          <a:xfrm rot="16200000">
            <a:off x="8314912" y="5962478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4218A4FE-6EC0-4679-9BAC-E9CEFEE507F6}"/>
              </a:ext>
            </a:extLst>
          </p:cNvPr>
          <p:cNvSpPr/>
          <p:nvPr/>
        </p:nvSpPr>
        <p:spPr>
          <a:xfrm rot="16200000">
            <a:off x="9165626" y="5962476"/>
            <a:ext cx="201336" cy="922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7D42A07-55A6-4C0E-BFB3-9D13EDF2C817}"/>
              </a:ext>
            </a:extLst>
          </p:cNvPr>
          <p:cNvSpPr/>
          <p:nvPr/>
        </p:nvSpPr>
        <p:spPr>
          <a:xfrm rot="16200000">
            <a:off x="9490175" y="5962475"/>
            <a:ext cx="201336" cy="92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8D6DE4B-9FB7-415E-983F-F54F7A67F337}"/>
              </a:ext>
            </a:extLst>
          </p:cNvPr>
          <p:cNvCxnSpPr/>
          <p:nvPr/>
        </p:nvCxnSpPr>
        <p:spPr>
          <a:xfrm>
            <a:off x="8415580" y="6113995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45F52740-AFCF-4261-954D-8315D748E657}"/>
              </a:ext>
            </a:extLst>
          </p:cNvPr>
          <p:cNvCxnSpPr/>
          <p:nvPr/>
        </p:nvCxnSpPr>
        <p:spPr>
          <a:xfrm>
            <a:off x="9265983" y="6113993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ED2C3FCD-3F46-4DE4-AD5C-ECE4C05744D2}"/>
              </a:ext>
            </a:extLst>
          </p:cNvPr>
          <p:cNvCxnSpPr/>
          <p:nvPr/>
        </p:nvCxnSpPr>
        <p:spPr>
          <a:xfrm>
            <a:off x="9587908" y="6113993"/>
            <a:ext cx="1" cy="219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Marcador de contenido 2">
            <a:extLst>
              <a:ext uri="{FF2B5EF4-FFF2-40B4-BE49-F238E27FC236}">
                <a16:creationId xmlns:a16="http://schemas.microsoft.com/office/drawing/2014/main" id="{659CE515-F53B-4BCC-AD64-A8F109C898AF}"/>
              </a:ext>
            </a:extLst>
          </p:cNvPr>
          <p:cNvSpPr txBox="1">
            <a:spLocks/>
          </p:cNvSpPr>
          <p:nvPr/>
        </p:nvSpPr>
        <p:spPr>
          <a:xfrm>
            <a:off x="1653362" y="1816280"/>
            <a:ext cx="9367204" cy="171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“Un haplotipo es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set de variaciones en el ADN</a:t>
            </a:r>
            <a:r>
              <a:rPr lang="es-CL" sz="2200" kern="0" dirty="0">
                <a:latin typeface="Abadi" panose="020B0604020104020204" pitchFamily="34" charset="0"/>
              </a:rPr>
              <a:t>, o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polimorfismos</a:t>
            </a:r>
            <a:r>
              <a:rPr lang="es-CL" sz="2200" kern="0" dirty="0">
                <a:latin typeface="Abadi" panose="020B0604020104020204" pitchFamily="34" charset="0"/>
              </a:rPr>
              <a:t>, que tienden a ser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heredadas conjuntamente</a:t>
            </a:r>
            <a:r>
              <a:rPr lang="es-CL" sz="2200" kern="0" dirty="0">
                <a:latin typeface="Abadi" panose="020B0604020104020204" pitchFamily="34" charset="0"/>
              </a:rPr>
              <a:t>. Se puede referir tanto a una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combinación de alelos</a:t>
            </a:r>
            <a:r>
              <a:rPr lang="es-CL" sz="2200" kern="0" dirty="0">
                <a:latin typeface="Abadi" panose="020B0604020104020204" pitchFamily="34" charset="0"/>
              </a:rPr>
              <a:t>, así como a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set de polimorfismos de nucleótido único (</a:t>
            </a:r>
            <a:r>
              <a:rPr lang="es-CL" sz="2200" b="1" kern="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SNPs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) </a:t>
            </a:r>
            <a:r>
              <a:rPr lang="es-CL" sz="2200" kern="0" dirty="0">
                <a:latin typeface="Abadi" panose="020B0604020104020204" pitchFamily="34" charset="0"/>
              </a:rPr>
              <a:t>encontrados en un </a:t>
            </a:r>
            <a:r>
              <a:rPr lang="es-CL" sz="2200" b="1" kern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mismo cromosoma</a:t>
            </a:r>
            <a:r>
              <a:rPr lang="es-CL" sz="2200" kern="0" dirty="0">
                <a:latin typeface="Abadi" panose="020B0604020104020204" pitchFamily="34" charset="0"/>
              </a:rPr>
              <a:t>. ”</a:t>
            </a:r>
          </a:p>
        </p:txBody>
      </p:sp>
    </p:spTree>
    <p:extLst>
      <p:ext uri="{BB962C8B-B14F-4D97-AF65-F5344CB8AC3E}">
        <p14:creationId xmlns:p14="http://schemas.microsoft.com/office/powerpoint/2010/main" val="29638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03C61A3-354D-49F5-A25D-CD2CFFFA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just"/>
            <a:r>
              <a:rPr lang="es-CL" kern="0" dirty="0"/>
              <a:t>¿Qué es el </a:t>
            </a:r>
            <a:r>
              <a:rPr lang="es-CL" b="1" kern="0" dirty="0"/>
              <a:t>ligamiento genético</a:t>
            </a:r>
            <a:r>
              <a:rPr lang="es-CL" kern="0" dirty="0"/>
              <a:t>?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C0E578C-BA49-4B80-91EE-FAA13BEF05A6}"/>
              </a:ext>
            </a:extLst>
          </p:cNvPr>
          <p:cNvSpPr txBox="1">
            <a:spLocks/>
          </p:cNvSpPr>
          <p:nvPr/>
        </p:nvSpPr>
        <p:spPr>
          <a:xfrm>
            <a:off x="1653362" y="1913863"/>
            <a:ext cx="9367204" cy="171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“Asociación física entre 2 loci (cercanía)”.</a:t>
            </a:r>
          </a:p>
          <a:p>
            <a:pPr marL="0" indent="0" algn="just">
              <a:buFont typeface="Montserrat Light"/>
              <a:buNone/>
            </a:pPr>
            <a:endParaRPr lang="es-CL" sz="2200" kern="0" dirty="0">
              <a:latin typeface="Abadi" panose="020B0604020104020204" pitchFamily="34" charset="0"/>
            </a:endParaRPr>
          </a:p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“Tendencia de los alelos de loci cercanos entre sí a heredarse de manera conjunta”.</a:t>
            </a:r>
          </a:p>
        </p:txBody>
      </p:sp>
      <p:pic>
        <p:nvPicPr>
          <p:cNvPr id="5" name="Picture 2" descr="Ligamiento genético y mapeo (artículo) | Khan Academy">
            <a:extLst>
              <a:ext uri="{FF2B5EF4-FFF2-40B4-BE49-F238E27FC236}">
                <a16:creationId xmlns:a16="http://schemas.microsoft.com/office/drawing/2014/main" id="{DE1DCC3C-DB16-46CE-8328-EA47CA4C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3763319"/>
            <a:ext cx="64103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0198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C49F512-1A1C-456C-A3EB-E903385A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just"/>
            <a:r>
              <a:rPr lang="es-CL" kern="0" dirty="0"/>
              <a:t>¿Qué es el </a:t>
            </a:r>
            <a:r>
              <a:rPr lang="es-CL" b="1" kern="0" dirty="0"/>
              <a:t>ligamiento genético</a:t>
            </a:r>
            <a:r>
              <a:rPr lang="es-CL" kern="0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1ABEC6-8CE4-4A5E-B780-61BF94C14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89" y="3852114"/>
            <a:ext cx="4215280" cy="2718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427D0D9-164A-49FD-A619-2B42DE5414FE}"/>
                  </a:ext>
                </a:extLst>
              </p:cNvPr>
              <p:cNvSpPr txBox="1"/>
              <p:nvPr/>
            </p:nvSpPr>
            <p:spPr>
              <a:xfrm>
                <a:off x="1764098" y="3429000"/>
                <a:ext cx="3929157" cy="23083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solidFill>
                      <a:schemeClr val="accent1">
                        <a:lumMod val="75000"/>
                      </a:schemeClr>
                    </a:solidFill>
                  </a:rPr>
                  <a:t>Frecuencia de recombinación (</a:t>
                </a:r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s-CL" b="1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endParaRPr lang="es-CL" dirty="0"/>
              </a:p>
              <a:p>
                <a:pPr algn="just"/>
                <a:r>
                  <a:rPr lang="es-ES" dirty="0"/>
                  <a:t>La frecuencia de recombinación es un parámetro genético de cartografía genética, que, para </a:t>
                </a:r>
                <a:r>
                  <a:rPr lang="es-ES" b="1" dirty="0"/>
                  <a:t>dos loci dados</a:t>
                </a:r>
                <a:r>
                  <a:rPr lang="es-ES" dirty="0"/>
                  <a:t>, se emplea como indicador cuantitativo de la </a:t>
                </a:r>
                <a:r>
                  <a:rPr lang="es-ES" b="1" dirty="0"/>
                  <a:t>distancia que existe entre ambos.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427D0D9-164A-49FD-A619-2B42DE54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98" y="3429000"/>
                <a:ext cx="3929157" cy="2308324"/>
              </a:xfrm>
              <a:prstGeom prst="rect">
                <a:avLst/>
              </a:prstGeom>
              <a:blipFill>
                <a:blip r:embed="rId4"/>
                <a:stretch>
                  <a:fillRect l="-924" t="-1047" r="-924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CC38F83-734B-4DE5-B9B9-DDF82A20EFDB}"/>
                  </a:ext>
                </a:extLst>
              </p:cNvPr>
              <p:cNvSpPr txBox="1"/>
              <p:nvPr/>
            </p:nvSpPr>
            <p:spPr>
              <a:xfrm>
                <a:off x="2292421" y="5769709"/>
                <a:ext cx="2872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i="1" dirty="0"/>
                  <a:t>Ej. </a:t>
                </a:r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en-US" dirty="0"/>
                  <a:t>; 2 de </a:t>
                </a:r>
                <a:r>
                  <a:rPr lang="en-US" dirty="0" err="1"/>
                  <a:t>cada</a:t>
                </a:r>
                <a:r>
                  <a:rPr lang="en-US" dirty="0"/>
                  <a:t> 100 </a:t>
                </a:r>
                <a:r>
                  <a:rPr lang="en-US" dirty="0" err="1"/>
                  <a:t>gametos</a:t>
                </a:r>
                <a:r>
                  <a:rPr lang="en-US" dirty="0"/>
                  <a:t> son </a:t>
                </a:r>
                <a:r>
                  <a:rPr lang="en-US" dirty="0" err="1"/>
                  <a:t>recombinantes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CC38F83-734B-4DE5-B9B9-DDF82A20E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21" y="5769709"/>
                <a:ext cx="2872509" cy="923330"/>
              </a:xfrm>
              <a:prstGeom prst="rect">
                <a:avLst/>
              </a:prstGeom>
              <a:blipFill>
                <a:blip r:embed="rId5"/>
                <a:stretch>
                  <a:fillRect l="-169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42F8202-9946-49CB-9128-107163F57BC1}"/>
                  </a:ext>
                </a:extLst>
              </p:cNvPr>
              <p:cNvSpPr txBox="1"/>
              <p:nvPr/>
            </p:nvSpPr>
            <p:spPr>
              <a:xfrm>
                <a:off x="9370842" y="3863470"/>
                <a:ext cx="150552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s-C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C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C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42F8202-9946-49CB-9128-107163F57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42" y="3863470"/>
                <a:ext cx="15055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72FF26A-0C1A-41DA-9F50-B546AEB1172E}"/>
              </a:ext>
            </a:extLst>
          </p:cNvPr>
          <p:cNvSpPr txBox="1">
            <a:spLocks/>
          </p:cNvSpPr>
          <p:nvPr/>
        </p:nvSpPr>
        <p:spPr>
          <a:xfrm>
            <a:off x="1653362" y="1913863"/>
            <a:ext cx="9367204" cy="171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“Asociación física entre 2 loci (cercanía)”.</a:t>
            </a:r>
          </a:p>
          <a:p>
            <a:pPr marL="0" indent="0" algn="just">
              <a:buFont typeface="Montserrat Light"/>
              <a:buNone/>
            </a:pPr>
            <a:endParaRPr lang="es-CL" sz="2200" kern="0" dirty="0">
              <a:latin typeface="Abadi" panose="020B0604020104020204" pitchFamily="34" charset="0"/>
            </a:endParaRPr>
          </a:p>
          <a:p>
            <a:pPr marL="0" indent="0" algn="just">
              <a:buFont typeface="Montserrat Light"/>
              <a:buNone/>
            </a:pPr>
            <a:r>
              <a:rPr lang="es-CL" sz="2200" kern="0" dirty="0">
                <a:latin typeface="Abadi" panose="020B0604020104020204" pitchFamily="34" charset="0"/>
              </a:rPr>
              <a:t>“Tendencia de los alelos de loci cercanos entre sí a heredarse de manera conjunta”.</a:t>
            </a:r>
          </a:p>
        </p:txBody>
      </p:sp>
    </p:spTree>
    <p:extLst>
      <p:ext uri="{BB962C8B-B14F-4D97-AF65-F5344CB8AC3E}">
        <p14:creationId xmlns:p14="http://schemas.microsoft.com/office/powerpoint/2010/main" val="303581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5F6847F-95DE-4FFD-A5EB-EF5F7C7A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-167168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10D720-4884-47D4-86C3-C34E788FD1CB}"/>
              </a:ext>
            </a:extLst>
          </p:cNvPr>
          <p:cNvSpPr txBox="1"/>
          <p:nvPr/>
        </p:nvSpPr>
        <p:spPr>
          <a:xfrm>
            <a:off x="1278644" y="1194911"/>
            <a:ext cx="1021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0" i="0" u="none" strike="noStrike" baseline="0" dirty="0">
                <a:latin typeface="Abadi" panose="020B0604020104020204" pitchFamily="34" charset="0"/>
              </a:rPr>
              <a:t>Después de una generación de cruzamientos aleatorios, si las frecuencias génicas son iguales en ambos sexos, los alelos en cualquier locus se encontrarán en equilibrio de Hardy-Weinberg. Sin embargo, </a:t>
            </a:r>
            <a:r>
              <a:rPr lang="es-ES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cuando dos o más loci se consideran conjuntamente, ellos pueden no encontrarse en equilibrio conjunto</a:t>
            </a:r>
            <a:r>
              <a:rPr lang="es-ES" sz="1800" b="1" i="0" u="none" strike="noStrike" baseline="0" dirty="0">
                <a:latin typeface="Abadi" panose="020B0604020104020204" pitchFamily="34" charset="0"/>
              </a:rPr>
              <a:t>.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0EBFB25-2F7A-430E-BA3A-6C46E573CE22}"/>
              </a:ext>
            </a:extLst>
          </p:cNvPr>
          <p:cNvSpPr/>
          <p:nvPr/>
        </p:nvSpPr>
        <p:spPr>
          <a:xfrm>
            <a:off x="2765923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7F2BCA5-20A2-4799-9BE0-5B041278FC2B}"/>
              </a:ext>
            </a:extLst>
          </p:cNvPr>
          <p:cNvSpPr/>
          <p:nvPr/>
        </p:nvSpPr>
        <p:spPr>
          <a:xfrm>
            <a:off x="2765923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468350-99D4-4294-9BD4-95BACF1E4225}"/>
              </a:ext>
            </a:extLst>
          </p:cNvPr>
          <p:cNvSpPr/>
          <p:nvPr/>
        </p:nvSpPr>
        <p:spPr>
          <a:xfrm>
            <a:off x="2765923" y="3380922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A3DFD2-3815-464C-8D05-DF005FD61753}"/>
              </a:ext>
            </a:extLst>
          </p:cNvPr>
          <p:cNvSpPr/>
          <p:nvPr/>
        </p:nvSpPr>
        <p:spPr>
          <a:xfrm>
            <a:off x="2765923" y="3594170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01DF63-4D05-4277-BFF8-C492FAEBC1C1}"/>
              </a:ext>
            </a:extLst>
          </p:cNvPr>
          <p:cNvSpPr txBox="1"/>
          <p:nvPr/>
        </p:nvSpPr>
        <p:spPr>
          <a:xfrm>
            <a:off x="3239032" y="3273172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BB17EE-7CEC-4868-8BDC-F0CF0D5E21BE}"/>
              </a:ext>
            </a:extLst>
          </p:cNvPr>
          <p:cNvSpPr txBox="1"/>
          <p:nvPr/>
        </p:nvSpPr>
        <p:spPr>
          <a:xfrm>
            <a:off x="3239032" y="3486420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0FF6BD-14D2-4248-92D8-B43E2520A60E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967259" y="3640309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D17CAC6-3CC3-48DE-A023-D192DE62B57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2967259" y="3427061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835D8F-0F2B-4B9C-97DA-983DA10DF959}"/>
              </a:ext>
            </a:extLst>
          </p:cNvPr>
          <p:cNvSpPr txBox="1"/>
          <p:nvPr/>
        </p:nvSpPr>
        <p:spPr>
          <a:xfrm>
            <a:off x="2155155" y="2609497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1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E42F89C-EE64-43F2-B130-EB51090BD5C4}"/>
              </a:ext>
            </a:extLst>
          </p:cNvPr>
          <p:cNvSpPr/>
          <p:nvPr/>
        </p:nvSpPr>
        <p:spPr>
          <a:xfrm>
            <a:off x="2400936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18169AE-8350-4CE4-8CBD-27DC508F04D6}"/>
              </a:ext>
            </a:extLst>
          </p:cNvPr>
          <p:cNvSpPr/>
          <p:nvPr/>
        </p:nvSpPr>
        <p:spPr>
          <a:xfrm>
            <a:off x="2400936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2066AC-191D-45A8-926B-C4AE30C82470}"/>
              </a:ext>
            </a:extLst>
          </p:cNvPr>
          <p:cNvSpPr/>
          <p:nvPr/>
        </p:nvSpPr>
        <p:spPr>
          <a:xfrm>
            <a:off x="2400936" y="3380922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0B629F2-74BA-450C-A2A9-FE90405D2DD2}"/>
              </a:ext>
            </a:extLst>
          </p:cNvPr>
          <p:cNvSpPr/>
          <p:nvPr/>
        </p:nvSpPr>
        <p:spPr>
          <a:xfrm>
            <a:off x="2400936" y="3600421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B7B340-DC1E-4063-875C-F9707013561A}"/>
              </a:ext>
            </a:extLst>
          </p:cNvPr>
          <p:cNvSpPr txBox="1"/>
          <p:nvPr/>
        </p:nvSpPr>
        <p:spPr>
          <a:xfrm>
            <a:off x="1764953" y="3273173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72250F-3144-40B1-A019-3C2556DE744D}"/>
              </a:ext>
            </a:extLst>
          </p:cNvPr>
          <p:cNvSpPr txBox="1"/>
          <p:nvPr/>
        </p:nvSpPr>
        <p:spPr>
          <a:xfrm>
            <a:off x="1764100" y="3492671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F9DB2F4-37CD-47A5-BCF2-600EEB73A4A1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>
            <a:off x="2120977" y="3646560"/>
            <a:ext cx="279959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5210C93-927C-4300-B081-A73ADCB68648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2121830" y="3427062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00C0280-FB45-4E0C-85E4-F360E5E27616}"/>
              </a:ext>
            </a:extLst>
          </p:cNvPr>
          <p:cNvSpPr/>
          <p:nvPr/>
        </p:nvSpPr>
        <p:spPr>
          <a:xfrm>
            <a:off x="4944122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959F22E-186D-488F-9A04-50036AC5C188}"/>
              </a:ext>
            </a:extLst>
          </p:cNvPr>
          <p:cNvSpPr/>
          <p:nvPr/>
        </p:nvSpPr>
        <p:spPr>
          <a:xfrm>
            <a:off x="4944122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063FC69-1D80-4342-BD05-77B7F5466E1C}"/>
              </a:ext>
            </a:extLst>
          </p:cNvPr>
          <p:cNvSpPr/>
          <p:nvPr/>
        </p:nvSpPr>
        <p:spPr>
          <a:xfrm>
            <a:off x="4944122" y="3380922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CEE43B-56BE-49C3-BCEE-81CCA1A859E3}"/>
              </a:ext>
            </a:extLst>
          </p:cNvPr>
          <p:cNvSpPr/>
          <p:nvPr/>
        </p:nvSpPr>
        <p:spPr>
          <a:xfrm>
            <a:off x="4944122" y="3591960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EC197F-7429-4469-8ECE-F18FA7FD5189}"/>
              </a:ext>
            </a:extLst>
          </p:cNvPr>
          <p:cNvSpPr txBox="1"/>
          <p:nvPr/>
        </p:nvSpPr>
        <p:spPr>
          <a:xfrm>
            <a:off x="5417231" y="3273172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F4DCF2B-D16A-4357-8492-7B2BFCF1C418}"/>
              </a:ext>
            </a:extLst>
          </p:cNvPr>
          <p:cNvSpPr txBox="1"/>
          <p:nvPr/>
        </p:nvSpPr>
        <p:spPr>
          <a:xfrm>
            <a:off x="5417231" y="3484210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C5D2D26-5B89-4214-B364-DCB1A5A67DAA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5145458" y="3638099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ED7DC47-F225-416A-9786-55B13A7DA57F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5145458" y="3427061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06571CA-8139-4DA9-B899-46CC8C8A8BE9}"/>
              </a:ext>
            </a:extLst>
          </p:cNvPr>
          <p:cNvSpPr txBox="1"/>
          <p:nvPr/>
        </p:nvSpPr>
        <p:spPr>
          <a:xfrm>
            <a:off x="4333354" y="2609497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2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5B66F037-CA79-4296-AEBA-BBB0ABDFEA32}"/>
              </a:ext>
            </a:extLst>
          </p:cNvPr>
          <p:cNvSpPr/>
          <p:nvPr/>
        </p:nvSpPr>
        <p:spPr>
          <a:xfrm>
            <a:off x="4579135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15C16EB-185D-4B0C-9413-6EBD07C1C85B}"/>
              </a:ext>
            </a:extLst>
          </p:cNvPr>
          <p:cNvSpPr/>
          <p:nvPr/>
        </p:nvSpPr>
        <p:spPr>
          <a:xfrm>
            <a:off x="4579135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D53FDBE-B703-44D7-8531-84153A1821C0}"/>
              </a:ext>
            </a:extLst>
          </p:cNvPr>
          <p:cNvSpPr/>
          <p:nvPr/>
        </p:nvSpPr>
        <p:spPr>
          <a:xfrm>
            <a:off x="4579135" y="3380922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4804EB9-89D0-43D8-BB87-65C8D66D8168}"/>
              </a:ext>
            </a:extLst>
          </p:cNvPr>
          <p:cNvSpPr/>
          <p:nvPr/>
        </p:nvSpPr>
        <p:spPr>
          <a:xfrm>
            <a:off x="4579135" y="3594168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17BE0C4-40D6-4950-B19F-DABC524E3917}"/>
              </a:ext>
            </a:extLst>
          </p:cNvPr>
          <p:cNvSpPr txBox="1"/>
          <p:nvPr/>
        </p:nvSpPr>
        <p:spPr>
          <a:xfrm>
            <a:off x="3943152" y="3273173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970D9F6-D736-45DD-B1C2-D49E673970BD}"/>
              </a:ext>
            </a:extLst>
          </p:cNvPr>
          <p:cNvSpPr txBox="1"/>
          <p:nvPr/>
        </p:nvSpPr>
        <p:spPr>
          <a:xfrm>
            <a:off x="3949184" y="3486418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0DDA539-B337-4AD0-9B8A-43C32B9B3730}"/>
              </a:ext>
            </a:extLst>
          </p:cNvPr>
          <p:cNvCxnSpPr>
            <a:cxnSpLocks/>
            <a:stCxn id="36" idx="3"/>
            <a:endCxn id="34" idx="1"/>
          </p:cNvCxnSpPr>
          <p:nvPr/>
        </p:nvCxnSpPr>
        <p:spPr>
          <a:xfrm>
            <a:off x="4306061" y="3640307"/>
            <a:ext cx="27307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8F3D5D5-A9CF-4979-93E8-9BA29B005E7F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4300029" y="3427062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A869E45A-91BC-45BE-8AAB-4374CCE880F9}"/>
              </a:ext>
            </a:extLst>
          </p:cNvPr>
          <p:cNvSpPr/>
          <p:nvPr/>
        </p:nvSpPr>
        <p:spPr>
          <a:xfrm>
            <a:off x="7185301" y="3043744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A4D2865-05DB-4B32-B598-086B04BAFF92}"/>
              </a:ext>
            </a:extLst>
          </p:cNvPr>
          <p:cNvSpPr/>
          <p:nvPr/>
        </p:nvSpPr>
        <p:spPr>
          <a:xfrm>
            <a:off x="7185301" y="3813242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3DB5DF9-79B5-4BA3-ADA7-8776371AE082}"/>
              </a:ext>
            </a:extLst>
          </p:cNvPr>
          <p:cNvSpPr/>
          <p:nvPr/>
        </p:nvSpPr>
        <p:spPr>
          <a:xfrm>
            <a:off x="7185301" y="3386745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5429765-892A-45C1-A2EB-233C18826985}"/>
              </a:ext>
            </a:extLst>
          </p:cNvPr>
          <p:cNvSpPr/>
          <p:nvPr/>
        </p:nvSpPr>
        <p:spPr>
          <a:xfrm>
            <a:off x="7185301" y="3599523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44A8D47-7A56-433D-9B11-3DDF7474E6C6}"/>
              </a:ext>
            </a:extLst>
          </p:cNvPr>
          <p:cNvSpPr txBox="1"/>
          <p:nvPr/>
        </p:nvSpPr>
        <p:spPr>
          <a:xfrm>
            <a:off x="7658410" y="3278995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76603A8-B7B5-4A32-B8B4-403CD4CFD407}"/>
              </a:ext>
            </a:extLst>
          </p:cNvPr>
          <p:cNvSpPr txBox="1"/>
          <p:nvPr/>
        </p:nvSpPr>
        <p:spPr>
          <a:xfrm>
            <a:off x="7658409" y="3492671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77568F-135A-4247-8F4C-D71EC3F5927E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7386637" y="3645663"/>
            <a:ext cx="271772" cy="8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4007EBAC-028B-4FFE-92D7-B3EC67AEDEDE}"/>
              </a:ext>
            </a:extLst>
          </p:cNvPr>
          <p:cNvCxnSpPr>
            <a:cxnSpLocks/>
            <a:stCxn id="41" idx="3"/>
            <a:endCxn id="43" idx="1"/>
          </p:cNvCxnSpPr>
          <p:nvPr/>
        </p:nvCxnSpPr>
        <p:spPr>
          <a:xfrm flipV="1">
            <a:off x="7386637" y="3432884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7AE3909-049F-4591-870F-02C7AECDE863}"/>
              </a:ext>
            </a:extLst>
          </p:cNvPr>
          <p:cNvSpPr txBox="1"/>
          <p:nvPr/>
        </p:nvSpPr>
        <p:spPr>
          <a:xfrm>
            <a:off x="6574533" y="2615320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3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B9861E47-4467-4F17-A3E8-A70C99E2EC92}"/>
              </a:ext>
            </a:extLst>
          </p:cNvPr>
          <p:cNvSpPr/>
          <p:nvPr/>
        </p:nvSpPr>
        <p:spPr>
          <a:xfrm>
            <a:off x="6820314" y="3043744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DF06F497-E6C2-419B-ADBC-D439FF7EFAC5}"/>
              </a:ext>
            </a:extLst>
          </p:cNvPr>
          <p:cNvSpPr/>
          <p:nvPr/>
        </p:nvSpPr>
        <p:spPr>
          <a:xfrm>
            <a:off x="6820314" y="3813242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6051DFF-38C9-4529-81D7-3AD6BCDA2CBB}"/>
              </a:ext>
            </a:extLst>
          </p:cNvPr>
          <p:cNvSpPr/>
          <p:nvPr/>
        </p:nvSpPr>
        <p:spPr>
          <a:xfrm>
            <a:off x="6820314" y="3386745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C2D2502B-3F98-4ECE-B458-1F22CCA39C73}"/>
              </a:ext>
            </a:extLst>
          </p:cNvPr>
          <p:cNvSpPr/>
          <p:nvPr/>
        </p:nvSpPr>
        <p:spPr>
          <a:xfrm>
            <a:off x="6820314" y="3595405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F93D533-251D-46A9-8817-88EE013AEF61}"/>
              </a:ext>
            </a:extLst>
          </p:cNvPr>
          <p:cNvSpPr txBox="1"/>
          <p:nvPr/>
        </p:nvSpPr>
        <p:spPr>
          <a:xfrm>
            <a:off x="6184331" y="3278996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F8585AC-7588-4028-9CF9-5D51131BDD1D}"/>
              </a:ext>
            </a:extLst>
          </p:cNvPr>
          <p:cNvSpPr txBox="1"/>
          <p:nvPr/>
        </p:nvSpPr>
        <p:spPr>
          <a:xfrm>
            <a:off x="6188646" y="3488443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22CA5EA6-2782-41AA-898D-9484D658CD09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6545523" y="3641545"/>
            <a:ext cx="274791" cy="7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DA3C267B-17D5-4168-ADDE-23162A9EA519}"/>
              </a:ext>
            </a:extLst>
          </p:cNvPr>
          <p:cNvCxnSpPr>
            <a:cxnSpLocks/>
            <a:stCxn id="52" idx="3"/>
            <a:endCxn id="50" idx="1"/>
          </p:cNvCxnSpPr>
          <p:nvPr/>
        </p:nvCxnSpPr>
        <p:spPr>
          <a:xfrm>
            <a:off x="6541208" y="3432885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1E8689EA-AEE3-4548-B6DF-35526AE6F43D}"/>
              </a:ext>
            </a:extLst>
          </p:cNvPr>
          <p:cNvSpPr/>
          <p:nvPr/>
        </p:nvSpPr>
        <p:spPr>
          <a:xfrm>
            <a:off x="9426480" y="3033165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1885B8B3-899A-4506-A70A-3995F7BEE1BD}"/>
              </a:ext>
            </a:extLst>
          </p:cNvPr>
          <p:cNvSpPr/>
          <p:nvPr/>
        </p:nvSpPr>
        <p:spPr>
          <a:xfrm>
            <a:off x="9426480" y="3802663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C3A324D4-05A6-4341-AC32-85BA71C0CF30}"/>
              </a:ext>
            </a:extLst>
          </p:cNvPr>
          <p:cNvSpPr/>
          <p:nvPr/>
        </p:nvSpPr>
        <p:spPr>
          <a:xfrm>
            <a:off x="9426480" y="3376166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F5D4A68C-3AE0-4E7E-B8EB-CAFD98575119}"/>
              </a:ext>
            </a:extLst>
          </p:cNvPr>
          <p:cNvSpPr/>
          <p:nvPr/>
        </p:nvSpPr>
        <p:spPr>
          <a:xfrm>
            <a:off x="9426480" y="3586772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8D337CD-8D70-40D0-A52B-B93B561D6F3B}"/>
              </a:ext>
            </a:extLst>
          </p:cNvPr>
          <p:cNvSpPr txBox="1"/>
          <p:nvPr/>
        </p:nvSpPr>
        <p:spPr>
          <a:xfrm>
            <a:off x="9899589" y="3268416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76ECA3D-512A-4C8E-BCF9-26E61A51C86A}"/>
              </a:ext>
            </a:extLst>
          </p:cNvPr>
          <p:cNvSpPr txBox="1"/>
          <p:nvPr/>
        </p:nvSpPr>
        <p:spPr>
          <a:xfrm>
            <a:off x="9899589" y="3478822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1881E72A-2BD1-4C57-BC55-62F5D9AAC990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9627816" y="3632711"/>
            <a:ext cx="271773" cy="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B3136035-EFEF-48AC-99B4-F1487017A257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 flipV="1">
            <a:off x="9627816" y="3422305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865FEC7-1E0C-4D25-ABFF-36AE3D0CE1C5}"/>
              </a:ext>
            </a:extLst>
          </p:cNvPr>
          <p:cNvSpPr txBox="1"/>
          <p:nvPr/>
        </p:nvSpPr>
        <p:spPr>
          <a:xfrm>
            <a:off x="8815712" y="2604741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4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D32E982D-AE0C-4DD9-8656-087B8B8303BD}"/>
              </a:ext>
            </a:extLst>
          </p:cNvPr>
          <p:cNvSpPr/>
          <p:nvPr/>
        </p:nvSpPr>
        <p:spPr>
          <a:xfrm>
            <a:off x="9061493" y="3033165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A4D23A3-AE95-4E7A-9D8B-2D9BF0D53A5F}"/>
              </a:ext>
            </a:extLst>
          </p:cNvPr>
          <p:cNvSpPr/>
          <p:nvPr/>
        </p:nvSpPr>
        <p:spPr>
          <a:xfrm>
            <a:off x="9061493" y="3802663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C11F5B53-0CFE-4068-9DCB-99903319A84D}"/>
              </a:ext>
            </a:extLst>
          </p:cNvPr>
          <p:cNvSpPr/>
          <p:nvPr/>
        </p:nvSpPr>
        <p:spPr>
          <a:xfrm>
            <a:off x="9061493" y="3376166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CFA77DD9-C21E-4ECF-968D-2A65F3E2B605}"/>
              </a:ext>
            </a:extLst>
          </p:cNvPr>
          <p:cNvSpPr/>
          <p:nvPr/>
        </p:nvSpPr>
        <p:spPr>
          <a:xfrm>
            <a:off x="9061493" y="3587203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4BDB657-618C-4B54-B6DE-5C2A81976CA3}"/>
              </a:ext>
            </a:extLst>
          </p:cNvPr>
          <p:cNvSpPr txBox="1"/>
          <p:nvPr/>
        </p:nvSpPr>
        <p:spPr>
          <a:xfrm>
            <a:off x="8425510" y="3268417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E606B55-CDB6-4652-8EF4-F42A122C0A1F}"/>
              </a:ext>
            </a:extLst>
          </p:cNvPr>
          <p:cNvSpPr txBox="1"/>
          <p:nvPr/>
        </p:nvSpPr>
        <p:spPr>
          <a:xfrm>
            <a:off x="8425510" y="3481736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08DEF1E5-8439-41DA-87CC-BAA8E56364C0}"/>
              </a:ext>
            </a:extLst>
          </p:cNvPr>
          <p:cNvCxnSpPr>
            <a:cxnSpLocks/>
            <a:stCxn id="70" idx="3"/>
            <a:endCxn id="68" idx="1"/>
          </p:cNvCxnSpPr>
          <p:nvPr/>
        </p:nvCxnSpPr>
        <p:spPr>
          <a:xfrm flipV="1">
            <a:off x="8782387" y="3633343"/>
            <a:ext cx="279106" cy="22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2A4FF09-629C-46AA-BF38-E5BA0BF5D0A2}"/>
              </a:ext>
            </a:extLst>
          </p:cNvPr>
          <p:cNvCxnSpPr>
            <a:cxnSpLocks/>
            <a:stCxn id="69" idx="3"/>
            <a:endCxn id="67" idx="1"/>
          </p:cNvCxnSpPr>
          <p:nvPr/>
        </p:nvCxnSpPr>
        <p:spPr>
          <a:xfrm>
            <a:off x="8782387" y="3422306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BD41A60C-FF39-45FF-91C2-7073A6F098CC}"/>
                  </a:ext>
                </a:extLst>
              </p:cNvPr>
              <p:cNvSpPr txBox="1"/>
              <p:nvPr/>
            </p:nvSpPr>
            <p:spPr>
              <a:xfrm>
                <a:off x="1653363" y="5229332"/>
                <a:ext cx="2627748" cy="160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600" b="1" dirty="0">
                    <a:latin typeface="Abadi" panose="020B0604020104020204" pitchFamily="34" charset="0"/>
                  </a:rPr>
                  <a:t>Gen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1400" dirty="0">
                  <a:latin typeface="Abadi" panose="020B0604020104020204" pitchFamily="34" charset="0"/>
                </a:endParaRPr>
              </a:p>
              <a:p>
                <a:endParaRPr lang="en-US" sz="1400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1400" dirty="0">
                  <a:latin typeface="Abadi" panose="020B0604020104020204" pitchFamily="34" charset="0"/>
                </a:endParaRPr>
              </a:p>
              <a:p>
                <a:endParaRPr lang="en-US" sz="16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BD41A60C-FF39-45FF-91C2-7073A6F0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63" y="5229332"/>
                <a:ext cx="2627748" cy="1608133"/>
              </a:xfrm>
              <a:prstGeom prst="rect">
                <a:avLst/>
              </a:prstGeom>
              <a:blipFill>
                <a:blip r:embed="rId3"/>
                <a:stretch>
                  <a:fillRect l="-1160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F7F8948F-400F-4D5F-9D1B-601B9254C340}"/>
                  </a:ext>
                </a:extLst>
              </p:cNvPr>
              <p:cNvSpPr txBox="1"/>
              <p:nvPr/>
            </p:nvSpPr>
            <p:spPr>
              <a:xfrm>
                <a:off x="3236481" y="5092410"/>
                <a:ext cx="2062641" cy="216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CL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CL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sz="14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F7F8948F-400F-4D5F-9D1B-601B9254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481" y="5092410"/>
                <a:ext cx="2062641" cy="2164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022E6E7D-C9D3-4297-846A-6A406E8ED5DD}"/>
                  </a:ext>
                </a:extLst>
              </p:cNvPr>
              <p:cNvSpPr txBox="1"/>
              <p:nvPr/>
            </p:nvSpPr>
            <p:spPr>
              <a:xfrm>
                <a:off x="6575153" y="5247064"/>
                <a:ext cx="2627748" cy="160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600" b="1" dirty="0">
                    <a:latin typeface="Abadi" panose="020B0604020104020204" pitchFamily="34" charset="0"/>
                  </a:rPr>
                  <a:t>Gen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1400" dirty="0">
                  <a:latin typeface="Abadi" panose="020B0604020104020204" pitchFamily="34" charset="0"/>
                </a:endParaRPr>
              </a:p>
              <a:p>
                <a:endParaRPr lang="en-US" sz="1400" dirty="0"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1400" dirty="0">
                  <a:latin typeface="Abadi" panose="020B0604020104020204" pitchFamily="34" charset="0"/>
                </a:endParaRPr>
              </a:p>
              <a:p>
                <a:endParaRPr lang="en-US" sz="16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022E6E7D-C9D3-4297-846A-6A406E8ED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153" y="5247064"/>
                <a:ext cx="2627748" cy="1608133"/>
              </a:xfrm>
              <a:prstGeom prst="rect">
                <a:avLst/>
              </a:prstGeom>
              <a:blipFill>
                <a:blip r:embed="rId5"/>
                <a:stretch>
                  <a:fillRect l="-1392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B68AA64E-31D0-4A33-8447-618709C3EF12}"/>
                  </a:ext>
                </a:extLst>
              </p:cNvPr>
              <p:cNvSpPr txBox="1"/>
              <p:nvPr/>
            </p:nvSpPr>
            <p:spPr>
              <a:xfrm>
                <a:off x="8158271" y="5110142"/>
                <a:ext cx="2062641" cy="216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CL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1400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CL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sz="14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B68AA64E-31D0-4A33-8447-618709C3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71" y="5110142"/>
                <a:ext cx="2062641" cy="2164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86152FCB-FE41-22B6-463D-F6CEADDC1EE2}"/>
              </a:ext>
            </a:extLst>
          </p:cNvPr>
          <p:cNvSpPr txBox="1"/>
          <p:nvPr/>
        </p:nvSpPr>
        <p:spPr>
          <a:xfrm>
            <a:off x="8150902" y="185272"/>
            <a:ext cx="3225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Ambos genes o locus están en equilibrio Hardy-Weinberg</a:t>
            </a:r>
          </a:p>
        </p:txBody>
      </p:sp>
    </p:spTree>
    <p:extLst>
      <p:ext uri="{BB962C8B-B14F-4D97-AF65-F5344CB8AC3E}">
        <p14:creationId xmlns:p14="http://schemas.microsoft.com/office/powerpoint/2010/main" val="2516498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378442-D5F3-41D3-970E-432372780BB5}"/>
              </a:ext>
            </a:extLst>
          </p:cNvPr>
          <p:cNvSpPr txBox="1"/>
          <p:nvPr/>
        </p:nvSpPr>
        <p:spPr>
          <a:xfrm>
            <a:off x="8296201" y="335261"/>
            <a:ext cx="35636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Puede ocurrir en loci que estén o no ligados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C0FA7F18-BA33-4282-8D8B-97AAE083E651}"/>
              </a:ext>
            </a:extLst>
          </p:cNvPr>
          <p:cNvSpPr txBox="1"/>
          <p:nvPr/>
        </p:nvSpPr>
        <p:spPr>
          <a:xfrm>
            <a:off x="370309" y="5663942"/>
            <a:ext cx="3225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Ambos genes o locus están en equilibrio Hardy-Weinberg</a:t>
            </a:r>
          </a:p>
        </p:txBody>
      </p:sp>
      <p:graphicFrame>
        <p:nvGraphicFramePr>
          <p:cNvPr id="75" name="Tabla 5">
            <a:extLst>
              <a:ext uri="{FF2B5EF4-FFF2-40B4-BE49-F238E27FC236}">
                <a16:creationId xmlns:a16="http://schemas.microsoft.com/office/drawing/2014/main" id="{ADB0CDDF-0DBE-44F1-83CD-C890EFA1ED2D}"/>
              </a:ext>
            </a:extLst>
          </p:cNvPr>
          <p:cNvGraphicFramePr>
            <a:graphicFrameLocks noGrp="1"/>
          </p:cNvGraphicFramePr>
          <p:nvPr/>
        </p:nvGraphicFramePr>
        <p:xfrm>
          <a:off x="3904361" y="5094231"/>
          <a:ext cx="786497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829">
                  <a:extLst>
                    <a:ext uri="{9D8B030D-6E8A-4147-A177-3AD203B41FA5}">
                      <a16:colId xmlns:a16="http://schemas.microsoft.com/office/drawing/2014/main" val="1042518674"/>
                    </a:ext>
                  </a:extLst>
                </a:gridCol>
                <a:gridCol w="1310829">
                  <a:extLst>
                    <a:ext uri="{9D8B030D-6E8A-4147-A177-3AD203B41FA5}">
                      <a16:colId xmlns:a16="http://schemas.microsoft.com/office/drawing/2014/main" val="228232438"/>
                    </a:ext>
                  </a:extLst>
                </a:gridCol>
                <a:gridCol w="2621657">
                  <a:extLst>
                    <a:ext uri="{9D8B030D-6E8A-4147-A177-3AD203B41FA5}">
                      <a16:colId xmlns:a16="http://schemas.microsoft.com/office/drawing/2014/main" val="1320951124"/>
                    </a:ext>
                  </a:extLst>
                </a:gridCol>
                <a:gridCol w="2621657">
                  <a:extLst>
                    <a:ext uri="{9D8B030D-6E8A-4147-A177-3AD203B41FA5}">
                      <a16:colId xmlns:a16="http://schemas.microsoft.com/office/drawing/2014/main" val="2626031639"/>
                    </a:ext>
                  </a:extLst>
                </a:gridCol>
              </a:tblGrid>
              <a:tr h="2742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Haplotipo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Frecuencia absoluta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Frecuencia relativa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58747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0,5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76735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856332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64158"/>
                  </a:ext>
                </a:extLst>
              </a:tr>
              <a:tr h="299194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0,5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55108"/>
                  </a:ext>
                </a:extLst>
              </a:tr>
            </a:tbl>
          </a:graphicData>
        </a:graphic>
      </p:graphicFrame>
      <p:sp>
        <p:nvSpPr>
          <p:cNvPr id="78" name="Título 1">
            <a:extLst>
              <a:ext uri="{FF2B5EF4-FFF2-40B4-BE49-F238E27FC236}">
                <a16:creationId xmlns:a16="http://schemas.microsoft.com/office/drawing/2014/main" id="{FD318F31-916D-4CBA-A708-885FFA05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-167168"/>
            <a:ext cx="9367203" cy="1188720"/>
          </a:xfrm>
        </p:spPr>
        <p:txBody>
          <a:bodyPr>
            <a:normAutofit/>
          </a:bodyPr>
          <a:lstStyle/>
          <a:p>
            <a:r>
              <a:rPr lang="es-CL" i="1" dirty="0"/>
              <a:t>Desequilibrio de ligamiento</a:t>
            </a:r>
            <a:endParaRPr lang="en-US" i="1" dirty="0"/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02481CF7-A44F-4476-AE9C-C5866E20C5C7}"/>
              </a:ext>
            </a:extLst>
          </p:cNvPr>
          <p:cNvSpPr/>
          <p:nvPr/>
        </p:nvSpPr>
        <p:spPr>
          <a:xfrm>
            <a:off x="2765923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37446C35-492A-48D8-8C2E-59694755BF7D}"/>
              </a:ext>
            </a:extLst>
          </p:cNvPr>
          <p:cNvSpPr/>
          <p:nvPr/>
        </p:nvSpPr>
        <p:spPr>
          <a:xfrm>
            <a:off x="2765923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4E3134AE-E2B8-4096-90A8-715E95F00AD3}"/>
              </a:ext>
            </a:extLst>
          </p:cNvPr>
          <p:cNvSpPr/>
          <p:nvPr/>
        </p:nvSpPr>
        <p:spPr>
          <a:xfrm>
            <a:off x="2765923" y="3380922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784F5B02-E953-45D3-80F9-28A25B4B3553}"/>
              </a:ext>
            </a:extLst>
          </p:cNvPr>
          <p:cNvSpPr/>
          <p:nvPr/>
        </p:nvSpPr>
        <p:spPr>
          <a:xfrm>
            <a:off x="2765923" y="3594170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A51388F-164D-46B4-9BE7-735234503A53}"/>
              </a:ext>
            </a:extLst>
          </p:cNvPr>
          <p:cNvSpPr txBox="1"/>
          <p:nvPr/>
        </p:nvSpPr>
        <p:spPr>
          <a:xfrm>
            <a:off x="3239032" y="3273172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E2AF71D8-E15B-4381-974C-22E55FA6F68A}"/>
              </a:ext>
            </a:extLst>
          </p:cNvPr>
          <p:cNvSpPr txBox="1"/>
          <p:nvPr/>
        </p:nvSpPr>
        <p:spPr>
          <a:xfrm>
            <a:off x="3239032" y="3486420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59BCB82D-3EDD-4513-9511-8B48C8965F61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>
          <a:xfrm flipV="1">
            <a:off x="2967259" y="3640309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0756E460-30F2-4514-A829-D1577E333E08}"/>
              </a:ext>
            </a:extLst>
          </p:cNvPr>
          <p:cNvCxnSpPr>
            <a:cxnSpLocks/>
            <a:stCxn id="82" idx="3"/>
            <a:endCxn id="84" idx="1"/>
          </p:cNvCxnSpPr>
          <p:nvPr/>
        </p:nvCxnSpPr>
        <p:spPr>
          <a:xfrm flipV="1">
            <a:off x="2967259" y="3427061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9DFC0C8-EB5B-46F8-83DF-376E1FE63B2F}"/>
              </a:ext>
            </a:extLst>
          </p:cNvPr>
          <p:cNvSpPr txBox="1"/>
          <p:nvPr/>
        </p:nvSpPr>
        <p:spPr>
          <a:xfrm>
            <a:off x="2155155" y="2609497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1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2911E7D7-7834-4AA2-A7CE-7D455FBB9F82}"/>
              </a:ext>
            </a:extLst>
          </p:cNvPr>
          <p:cNvSpPr/>
          <p:nvPr/>
        </p:nvSpPr>
        <p:spPr>
          <a:xfrm>
            <a:off x="2400936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51B04852-2B06-4073-AB88-04178D0971A3}"/>
              </a:ext>
            </a:extLst>
          </p:cNvPr>
          <p:cNvSpPr/>
          <p:nvPr/>
        </p:nvSpPr>
        <p:spPr>
          <a:xfrm>
            <a:off x="2400936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D8DF67B7-53D5-4A59-AFB4-AFE4CCD9EA60}"/>
              </a:ext>
            </a:extLst>
          </p:cNvPr>
          <p:cNvSpPr/>
          <p:nvPr/>
        </p:nvSpPr>
        <p:spPr>
          <a:xfrm>
            <a:off x="2400936" y="3380922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B0CB064E-DA96-4306-B13A-C2D0E468D4F3}"/>
              </a:ext>
            </a:extLst>
          </p:cNvPr>
          <p:cNvSpPr/>
          <p:nvPr/>
        </p:nvSpPr>
        <p:spPr>
          <a:xfrm>
            <a:off x="2400936" y="3600421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C18B220C-655A-4B1F-B3C6-EF1A09176F83}"/>
              </a:ext>
            </a:extLst>
          </p:cNvPr>
          <p:cNvSpPr txBox="1"/>
          <p:nvPr/>
        </p:nvSpPr>
        <p:spPr>
          <a:xfrm>
            <a:off x="1764953" y="3273173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85FCF324-E097-4497-8E8A-E6C7A7FE9F3C}"/>
              </a:ext>
            </a:extLst>
          </p:cNvPr>
          <p:cNvSpPr txBox="1"/>
          <p:nvPr/>
        </p:nvSpPr>
        <p:spPr>
          <a:xfrm>
            <a:off x="1764100" y="3492671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04A5A368-87DA-4CD6-8C35-9FB03AA92A56}"/>
              </a:ext>
            </a:extLst>
          </p:cNvPr>
          <p:cNvCxnSpPr>
            <a:cxnSpLocks/>
            <a:stCxn id="94" idx="3"/>
            <a:endCxn id="92" idx="1"/>
          </p:cNvCxnSpPr>
          <p:nvPr/>
        </p:nvCxnSpPr>
        <p:spPr>
          <a:xfrm>
            <a:off x="2120977" y="3646560"/>
            <a:ext cx="279959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B5F4AD4-25F2-4C7D-B0F4-DD26C6E57FAF}"/>
              </a:ext>
            </a:extLst>
          </p:cNvPr>
          <p:cNvCxnSpPr>
            <a:cxnSpLocks/>
            <a:stCxn id="93" idx="3"/>
            <a:endCxn id="91" idx="1"/>
          </p:cNvCxnSpPr>
          <p:nvPr/>
        </p:nvCxnSpPr>
        <p:spPr>
          <a:xfrm>
            <a:off x="2121830" y="3427062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ángulo: esquinas redondeadas 96">
            <a:extLst>
              <a:ext uri="{FF2B5EF4-FFF2-40B4-BE49-F238E27FC236}">
                <a16:creationId xmlns:a16="http://schemas.microsoft.com/office/drawing/2014/main" id="{BC7A1086-8DA0-448F-9EF8-0F2F7D131867}"/>
              </a:ext>
            </a:extLst>
          </p:cNvPr>
          <p:cNvSpPr/>
          <p:nvPr/>
        </p:nvSpPr>
        <p:spPr>
          <a:xfrm>
            <a:off x="4944122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8956D74E-2E2A-40B0-9F75-DCECB2088E8F}"/>
              </a:ext>
            </a:extLst>
          </p:cNvPr>
          <p:cNvSpPr/>
          <p:nvPr/>
        </p:nvSpPr>
        <p:spPr>
          <a:xfrm>
            <a:off x="4944122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66A36DA5-A54A-4641-98DC-73569A666648}"/>
              </a:ext>
            </a:extLst>
          </p:cNvPr>
          <p:cNvSpPr/>
          <p:nvPr/>
        </p:nvSpPr>
        <p:spPr>
          <a:xfrm>
            <a:off x="4944122" y="3380922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B4636825-4B80-493A-AC32-0975FD96840C}"/>
              </a:ext>
            </a:extLst>
          </p:cNvPr>
          <p:cNvSpPr/>
          <p:nvPr/>
        </p:nvSpPr>
        <p:spPr>
          <a:xfrm>
            <a:off x="4944122" y="3591960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1022819B-253E-4938-8C54-9B0E9A6ABB87}"/>
              </a:ext>
            </a:extLst>
          </p:cNvPr>
          <p:cNvSpPr txBox="1"/>
          <p:nvPr/>
        </p:nvSpPr>
        <p:spPr>
          <a:xfrm>
            <a:off x="5417231" y="3273172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E74B2254-A741-48E2-8882-CA2252AE9368}"/>
              </a:ext>
            </a:extLst>
          </p:cNvPr>
          <p:cNvSpPr txBox="1"/>
          <p:nvPr/>
        </p:nvSpPr>
        <p:spPr>
          <a:xfrm>
            <a:off x="5417231" y="3484210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4B8C9DF9-B47D-4AC2-A000-81A493D812C9}"/>
              </a:ext>
            </a:extLst>
          </p:cNvPr>
          <p:cNvCxnSpPr>
            <a:cxnSpLocks/>
            <a:stCxn id="100" idx="3"/>
            <a:endCxn id="102" idx="1"/>
          </p:cNvCxnSpPr>
          <p:nvPr/>
        </p:nvCxnSpPr>
        <p:spPr>
          <a:xfrm flipV="1">
            <a:off x="5145458" y="3638099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CF9463EB-5DD8-498B-A64A-21FCC70D05AA}"/>
              </a:ext>
            </a:extLst>
          </p:cNvPr>
          <p:cNvCxnSpPr>
            <a:cxnSpLocks/>
            <a:stCxn id="99" idx="3"/>
            <a:endCxn id="101" idx="1"/>
          </p:cNvCxnSpPr>
          <p:nvPr/>
        </p:nvCxnSpPr>
        <p:spPr>
          <a:xfrm flipV="1">
            <a:off x="5145458" y="3427061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E306D9B4-3D39-4605-B75C-B0B16F97EFD0}"/>
              </a:ext>
            </a:extLst>
          </p:cNvPr>
          <p:cNvSpPr txBox="1"/>
          <p:nvPr/>
        </p:nvSpPr>
        <p:spPr>
          <a:xfrm>
            <a:off x="4333354" y="2609497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2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106" name="Rectángulo: esquinas redondeadas 105">
            <a:extLst>
              <a:ext uri="{FF2B5EF4-FFF2-40B4-BE49-F238E27FC236}">
                <a16:creationId xmlns:a16="http://schemas.microsoft.com/office/drawing/2014/main" id="{370B4DD6-3B10-4967-AA66-12F57AAEF73A}"/>
              </a:ext>
            </a:extLst>
          </p:cNvPr>
          <p:cNvSpPr/>
          <p:nvPr/>
        </p:nvSpPr>
        <p:spPr>
          <a:xfrm>
            <a:off x="4579135" y="3037921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9C4E58B7-3A98-48F0-A45D-19349280018C}"/>
              </a:ext>
            </a:extLst>
          </p:cNvPr>
          <p:cNvSpPr/>
          <p:nvPr/>
        </p:nvSpPr>
        <p:spPr>
          <a:xfrm>
            <a:off x="4579135" y="3807419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BDCBD9B7-B1BC-47FB-B3F1-3260BE1172D2}"/>
              </a:ext>
            </a:extLst>
          </p:cNvPr>
          <p:cNvSpPr/>
          <p:nvPr/>
        </p:nvSpPr>
        <p:spPr>
          <a:xfrm>
            <a:off x="4579135" y="3380922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5B5B6136-30AD-4368-9C95-5EDD6996E7A8}"/>
              </a:ext>
            </a:extLst>
          </p:cNvPr>
          <p:cNvSpPr/>
          <p:nvPr/>
        </p:nvSpPr>
        <p:spPr>
          <a:xfrm>
            <a:off x="4579135" y="3594168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3570F73D-191D-409F-8FCA-E0BA8C8C66EB}"/>
              </a:ext>
            </a:extLst>
          </p:cNvPr>
          <p:cNvSpPr txBox="1"/>
          <p:nvPr/>
        </p:nvSpPr>
        <p:spPr>
          <a:xfrm>
            <a:off x="3943152" y="3273173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278266C5-B29F-4513-8B7A-53A90CE36587}"/>
              </a:ext>
            </a:extLst>
          </p:cNvPr>
          <p:cNvSpPr txBox="1"/>
          <p:nvPr/>
        </p:nvSpPr>
        <p:spPr>
          <a:xfrm>
            <a:off x="3949184" y="3486418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6DD62599-3513-4396-B269-08083C9FD16F}"/>
              </a:ext>
            </a:extLst>
          </p:cNvPr>
          <p:cNvCxnSpPr>
            <a:cxnSpLocks/>
            <a:stCxn id="111" idx="3"/>
            <a:endCxn id="109" idx="1"/>
          </p:cNvCxnSpPr>
          <p:nvPr/>
        </p:nvCxnSpPr>
        <p:spPr>
          <a:xfrm>
            <a:off x="4306061" y="3640307"/>
            <a:ext cx="27307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1727211F-E201-4719-98B3-7FE5B156AC0B}"/>
              </a:ext>
            </a:extLst>
          </p:cNvPr>
          <p:cNvCxnSpPr>
            <a:cxnSpLocks/>
            <a:stCxn id="110" idx="3"/>
            <a:endCxn id="108" idx="1"/>
          </p:cNvCxnSpPr>
          <p:nvPr/>
        </p:nvCxnSpPr>
        <p:spPr>
          <a:xfrm>
            <a:off x="4300029" y="3427062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ángulo: esquinas redondeadas 113">
            <a:extLst>
              <a:ext uri="{FF2B5EF4-FFF2-40B4-BE49-F238E27FC236}">
                <a16:creationId xmlns:a16="http://schemas.microsoft.com/office/drawing/2014/main" id="{6410F63E-1A30-44F1-8945-267FA7BD62E4}"/>
              </a:ext>
            </a:extLst>
          </p:cNvPr>
          <p:cNvSpPr/>
          <p:nvPr/>
        </p:nvSpPr>
        <p:spPr>
          <a:xfrm>
            <a:off x="7185301" y="3043744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3667DE45-4E8A-4297-ADA3-B3E6E6E6503E}"/>
              </a:ext>
            </a:extLst>
          </p:cNvPr>
          <p:cNvSpPr/>
          <p:nvPr/>
        </p:nvSpPr>
        <p:spPr>
          <a:xfrm>
            <a:off x="7185301" y="3813242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9AA8BABE-46FD-4784-82F9-C09560FD9882}"/>
              </a:ext>
            </a:extLst>
          </p:cNvPr>
          <p:cNvSpPr/>
          <p:nvPr/>
        </p:nvSpPr>
        <p:spPr>
          <a:xfrm>
            <a:off x="7185301" y="3386745"/>
            <a:ext cx="201336" cy="922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E2DA483C-18A4-473C-8019-FC8280F87388}"/>
              </a:ext>
            </a:extLst>
          </p:cNvPr>
          <p:cNvSpPr/>
          <p:nvPr/>
        </p:nvSpPr>
        <p:spPr>
          <a:xfrm>
            <a:off x="7185301" y="3599523"/>
            <a:ext cx="201336" cy="922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6111682E-0461-498C-B78E-52770CAFCBEE}"/>
              </a:ext>
            </a:extLst>
          </p:cNvPr>
          <p:cNvSpPr txBox="1"/>
          <p:nvPr/>
        </p:nvSpPr>
        <p:spPr>
          <a:xfrm>
            <a:off x="7658410" y="3278995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30F753F5-0DA3-4A46-ADCE-6E6AEDC7A195}"/>
              </a:ext>
            </a:extLst>
          </p:cNvPr>
          <p:cNvSpPr txBox="1"/>
          <p:nvPr/>
        </p:nvSpPr>
        <p:spPr>
          <a:xfrm>
            <a:off x="7658409" y="3492671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B6ACEF90-FECE-458A-BB5B-A92543075290}"/>
              </a:ext>
            </a:extLst>
          </p:cNvPr>
          <p:cNvCxnSpPr>
            <a:cxnSpLocks/>
            <a:stCxn id="117" idx="3"/>
            <a:endCxn id="119" idx="1"/>
          </p:cNvCxnSpPr>
          <p:nvPr/>
        </p:nvCxnSpPr>
        <p:spPr>
          <a:xfrm>
            <a:off x="7386637" y="3645663"/>
            <a:ext cx="271772" cy="8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EE403EA1-7834-4D33-B0FE-041232AA60B1}"/>
              </a:ext>
            </a:extLst>
          </p:cNvPr>
          <p:cNvCxnSpPr>
            <a:cxnSpLocks/>
            <a:stCxn id="116" idx="3"/>
            <a:endCxn id="118" idx="1"/>
          </p:cNvCxnSpPr>
          <p:nvPr/>
        </p:nvCxnSpPr>
        <p:spPr>
          <a:xfrm flipV="1">
            <a:off x="7386637" y="3432884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29E83E9A-14EF-4128-82E8-61EBFD3E4F5B}"/>
              </a:ext>
            </a:extLst>
          </p:cNvPr>
          <p:cNvSpPr txBox="1"/>
          <p:nvPr/>
        </p:nvSpPr>
        <p:spPr>
          <a:xfrm>
            <a:off x="6574533" y="2615320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3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124" name="Rectángulo: esquinas redondeadas 123">
            <a:extLst>
              <a:ext uri="{FF2B5EF4-FFF2-40B4-BE49-F238E27FC236}">
                <a16:creationId xmlns:a16="http://schemas.microsoft.com/office/drawing/2014/main" id="{78ABB42A-3E11-4B70-8501-253B9325689C}"/>
              </a:ext>
            </a:extLst>
          </p:cNvPr>
          <p:cNvSpPr/>
          <p:nvPr/>
        </p:nvSpPr>
        <p:spPr>
          <a:xfrm>
            <a:off x="6820314" y="3043744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9A630C00-FAD3-44E6-B1C9-2E98F1D5E8AB}"/>
              </a:ext>
            </a:extLst>
          </p:cNvPr>
          <p:cNvSpPr/>
          <p:nvPr/>
        </p:nvSpPr>
        <p:spPr>
          <a:xfrm>
            <a:off x="6820314" y="3813242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042B52B6-C804-4326-B974-E553BB30ABEC}"/>
              </a:ext>
            </a:extLst>
          </p:cNvPr>
          <p:cNvSpPr/>
          <p:nvPr/>
        </p:nvSpPr>
        <p:spPr>
          <a:xfrm>
            <a:off x="6820314" y="3386745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DE1ACD3B-3B78-4395-A05F-B7A6E2C8062C}"/>
              </a:ext>
            </a:extLst>
          </p:cNvPr>
          <p:cNvSpPr/>
          <p:nvPr/>
        </p:nvSpPr>
        <p:spPr>
          <a:xfrm>
            <a:off x="6820314" y="3595405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49640AC8-3D72-4353-9EDB-035F2E374C15}"/>
              </a:ext>
            </a:extLst>
          </p:cNvPr>
          <p:cNvSpPr txBox="1"/>
          <p:nvPr/>
        </p:nvSpPr>
        <p:spPr>
          <a:xfrm>
            <a:off x="6184331" y="3278996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A19ED247-80D7-405F-9527-EEF3AE3A3355}"/>
              </a:ext>
            </a:extLst>
          </p:cNvPr>
          <p:cNvSpPr txBox="1"/>
          <p:nvPr/>
        </p:nvSpPr>
        <p:spPr>
          <a:xfrm>
            <a:off x="6188646" y="3488443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288C71F3-9DD7-4824-B178-563AFD5CDDB5}"/>
              </a:ext>
            </a:extLst>
          </p:cNvPr>
          <p:cNvCxnSpPr>
            <a:cxnSpLocks/>
            <a:stCxn id="129" idx="3"/>
            <a:endCxn id="127" idx="1"/>
          </p:cNvCxnSpPr>
          <p:nvPr/>
        </p:nvCxnSpPr>
        <p:spPr>
          <a:xfrm flipV="1">
            <a:off x="6545523" y="3641545"/>
            <a:ext cx="274791" cy="7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C83F7B89-CBE4-4474-BD5E-18F0F974863F}"/>
              </a:ext>
            </a:extLst>
          </p:cNvPr>
          <p:cNvCxnSpPr>
            <a:cxnSpLocks/>
            <a:stCxn id="128" idx="3"/>
            <a:endCxn id="126" idx="1"/>
          </p:cNvCxnSpPr>
          <p:nvPr/>
        </p:nvCxnSpPr>
        <p:spPr>
          <a:xfrm>
            <a:off x="6541208" y="3432885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8577D80D-4CE1-402E-875E-994DD78731CA}"/>
              </a:ext>
            </a:extLst>
          </p:cNvPr>
          <p:cNvSpPr/>
          <p:nvPr/>
        </p:nvSpPr>
        <p:spPr>
          <a:xfrm>
            <a:off x="9426480" y="3033165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EFA78550-226E-4A13-BD7B-58CC9B5717D3}"/>
              </a:ext>
            </a:extLst>
          </p:cNvPr>
          <p:cNvSpPr/>
          <p:nvPr/>
        </p:nvSpPr>
        <p:spPr>
          <a:xfrm>
            <a:off x="9426480" y="3802663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8B7F3982-2DB9-429E-A7DC-7C6704F0F07C}"/>
              </a:ext>
            </a:extLst>
          </p:cNvPr>
          <p:cNvSpPr/>
          <p:nvPr/>
        </p:nvSpPr>
        <p:spPr>
          <a:xfrm>
            <a:off x="9426480" y="3376166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36C14D79-7A69-4DB8-8880-75B368F06FB2}"/>
              </a:ext>
            </a:extLst>
          </p:cNvPr>
          <p:cNvSpPr/>
          <p:nvPr/>
        </p:nvSpPr>
        <p:spPr>
          <a:xfrm>
            <a:off x="9426480" y="3586772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8F592D99-7A8B-4388-B3E5-D0EB15E929F9}"/>
              </a:ext>
            </a:extLst>
          </p:cNvPr>
          <p:cNvSpPr txBox="1"/>
          <p:nvPr/>
        </p:nvSpPr>
        <p:spPr>
          <a:xfrm>
            <a:off x="9899589" y="3268416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7AC1B1F5-9E1E-4282-A63D-EBEC35BA491B}"/>
              </a:ext>
            </a:extLst>
          </p:cNvPr>
          <p:cNvSpPr txBox="1"/>
          <p:nvPr/>
        </p:nvSpPr>
        <p:spPr>
          <a:xfrm>
            <a:off x="9899589" y="3478822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AFBDACF4-48B8-4FA1-9857-66BDDFD2124B}"/>
              </a:ext>
            </a:extLst>
          </p:cNvPr>
          <p:cNvCxnSpPr>
            <a:cxnSpLocks/>
            <a:stCxn id="135" idx="3"/>
            <a:endCxn id="137" idx="1"/>
          </p:cNvCxnSpPr>
          <p:nvPr/>
        </p:nvCxnSpPr>
        <p:spPr>
          <a:xfrm flipV="1">
            <a:off x="9627816" y="3632711"/>
            <a:ext cx="271773" cy="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138">
            <a:extLst>
              <a:ext uri="{FF2B5EF4-FFF2-40B4-BE49-F238E27FC236}">
                <a16:creationId xmlns:a16="http://schemas.microsoft.com/office/drawing/2014/main" id="{84AA5D9D-259E-42DF-8FC6-EE464C7D29CA}"/>
              </a:ext>
            </a:extLst>
          </p:cNvPr>
          <p:cNvCxnSpPr>
            <a:cxnSpLocks/>
            <a:stCxn id="134" idx="3"/>
            <a:endCxn id="136" idx="1"/>
          </p:cNvCxnSpPr>
          <p:nvPr/>
        </p:nvCxnSpPr>
        <p:spPr>
          <a:xfrm flipV="1">
            <a:off x="9627816" y="3422305"/>
            <a:ext cx="27177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CACF9678-B498-40CE-BC25-20DF5983E16E}"/>
              </a:ext>
            </a:extLst>
          </p:cNvPr>
          <p:cNvSpPr txBox="1"/>
          <p:nvPr/>
        </p:nvSpPr>
        <p:spPr>
          <a:xfrm>
            <a:off x="8815712" y="2604741"/>
            <a:ext cx="126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Individuo 4</a:t>
            </a:r>
            <a:endParaRPr lang="en-US" sz="1600" b="1" dirty="0">
              <a:latin typeface="Abadi" panose="020B0604020104020204" pitchFamily="34" charset="0"/>
            </a:endParaRPr>
          </a:p>
        </p:txBody>
      </p:sp>
      <p:sp>
        <p:nvSpPr>
          <p:cNvPr id="141" name="Rectángulo: esquinas redondeadas 140">
            <a:extLst>
              <a:ext uri="{FF2B5EF4-FFF2-40B4-BE49-F238E27FC236}">
                <a16:creationId xmlns:a16="http://schemas.microsoft.com/office/drawing/2014/main" id="{9B35F4D6-E73A-400F-A6AC-0004813C04CB}"/>
              </a:ext>
            </a:extLst>
          </p:cNvPr>
          <p:cNvSpPr/>
          <p:nvPr/>
        </p:nvSpPr>
        <p:spPr>
          <a:xfrm>
            <a:off x="9061493" y="3033165"/>
            <a:ext cx="201336" cy="19537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Elipse 141">
            <a:extLst>
              <a:ext uri="{FF2B5EF4-FFF2-40B4-BE49-F238E27FC236}">
                <a16:creationId xmlns:a16="http://schemas.microsoft.com/office/drawing/2014/main" id="{3FA08D19-9723-4EF4-994F-18C57A245CC9}"/>
              </a:ext>
            </a:extLst>
          </p:cNvPr>
          <p:cNvSpPr/>
          <p:nvPr/>
        </p:nvSpPr>
        <p:spPr>
          <a:xfrm>
            <a:off x="9061493" y="3802663"/>
            <a:ext cx="201336" cy="2864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50BBA74F-0875-4783-84DF-85FEB27FD761}"/>
              </a:ext>
            </a:extLst>
          </p:cNvPr>
          <p:cNvSpPr/>
          <p:nvPr/>
        </p:nvSpPr>
        <p:spPr>
          <a:xfrm>
            <a:off x="9061493" y="3376166"/>
            <a:ext cx="201336" cy="92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06A02916-6274-45D1-A84B-C67626526867}"/>
              </a:ext>
            </a:extLst>
          </p:cNvPr>
          <p:cNvSpPr/>
          <p:nvPr/>
        </p:nvSpPr>
        <p:spPr>
          <a:xfrm>
            <a:off x="9061493" y="3587203"/>
            <a:ext cx="201336" cy="922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06FB5A24-F526-4526-9851-02E38724A8D0}"/>
              </a:ext>
            </a:extLst>
          </p:cNvPr>
          <p:cNvSpPr txBox="1"/>
          <p:nvPr/>
        </p:nvSpPr>
        <p:spPr>
          <a:xfrm>
            <a:off x="8425510" y="3268417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</a:t>
            </a:r>
            <a:endParaRPr lang="en-US" sz="1400" dirty="0"/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EA9F386F-E9E4-4D98-943B-1091C2F97EC2}"/>
              </a:ext>
            </a:extLst>
          </p:cNvPr>
          <p:cNvSpPr txBox="1"/>
          <p:nvPr/>
        </p:nvSpPr>
        <p:spPr>
          <a:xfrm>
            <a:off x="8425510" y="3481736"/>
            <a:ext cx="356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b</a:t>
            </a:r>
            <a:endParaRPr lang="en-US" sz="1400" dirty="0"/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4639022F-C0B5-48B3-81C7-56E9902745C9}"/>
              </a:ext>
            </a:extLst>
          </p:cNvPr>
          <p:cNvCxnSpPr>
            <a:cxnSpLocks/>
            <a:stCxn id="146" idx="3"/>
            <a:endCxn id="144" idx="1"/>
          </p:cNvCxnSpPr>
          <p:nvPr/>
        </p:nvCxnSpPr>
        <p:spPr>
          <a:xfrm flipV="1">
            <a:off x="8782387" y="3633343"/>
            <a:ext cx="279106" cy="22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924A385A-131E-45B3-9F7F-F5379375ADD1}"/>
              </a:ext>
            </a:extLst>
          </p:cNvPr>
          <p:cNvCxnSpPr>
            <a:cxnSpLocks/>
            <a:stCxn id="145" idx="3"/>
            <a:endCxn id="143" idx="1"/>
          </p:cNvCxnSpPr>
          <p:nvPr/>
        </p:nvCxnSpPr>
        <p:spPr>
          <a:xfrm>
            <a:off x="8782387" y="3422306"/>
            <a:ext cx="2791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B7423002-0DC0-411F-A002-84BC6AC70C15}"/>
              </a:ext>
            </a:extLst>
          </p:cNvPr>
          <p:cNvSpPr txBox="1"/>
          <p:nvPr/>
        </p:nvSpPr>
        <p:spPr>
          <a:xfrm>
            <a:off x="1278644" y="1194911"/>
            <a:ext cx="1021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0" i="0" u="none" strike="noStrike" baseline="0" dirty="0">
                <a:latin typeface="Abadi" panose="020B0604020104020204" pitchFamily="34" charset="0"/>
              </a:rPr>
              <a:t>Después de una generación de cruzamientos aleatorios, si las frecuencias génicas son iguales en ambos sexos, los alelos en cualquier locus se encontrarán en equilibrio de Hardy-Weinberg. Sin embargo, </a:t>
            </a:r>
            <a:r>
              <a:rPr lang="es-ES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cuando dos o más loci se consideran conjuntamente, ellos pueden no encontrarse en equilibrio conjunto</a:t>
            </a:r>
            <a:r>
              <a:rPr lang="es-ES" sz="1800" b="1" i="0" u="none" strike="noStrike" baseline="0" dirty="0">
                <a:latin typeface="Abadi" panose="020B0604020104020204" pitchFamily="34" charset="0"/>
              </a:rPr>
              <a:t>.</a:t>
            </a:r>
            <a:endParaRPr lang="en-US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4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Personalizado 3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3697</Words>
  <Application>Microsoft Office PowerPoint</Application>
  <PresentationFormat>Panorámica</PresentationFormat>
  <Paragraphs>1213</Paragraphs>
  <Slides>39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Abadi</vt:lpstr>
      <vt:lpstr>Arial</vt:lpstr>
      <vt:lpstr>Bahnschrift</vt:lpstr>
      <vt:lpstr>Calibri</vt:lpstr>
      <vt:lpstr>Cambria Math</vt:lpstr>
      <vt:lpstr>Franklin Gothic Demi</vt:lpstr>
      <vt:lpstr>Montserrat</vt:lpstr>
      <vt:lpstr>Montserrat Light</vt:lpstr>
      <vt:lpstr>Wingdings</vt:lpstr>
      <vt:lpstr>Nicholas template</vt:lpstr>
      <vt:lpstr>Módulo 2 – Constitución Genética de una Población  Desequilibrio de ligamiento</vt:lpstr>
      <vt:lpstr>Algunas definiciones</vt:lpstr>
      <vt:lpstr>¿Qué es un haplotipo?</vt:lpstr>
      <vt:lpstr>¿Qué es un haplotipo?</vt:lpstr>
      <vt:lpstr>¿Qué es un haplotipo?</vt:lpstr>
      <vt:lpstr>¿Qué es el ligamiento genético?</vt:lpstr>
      <vt:lpstr>¿Qué es el ligamiento genético?</vt:lpstr>
      <vt:lpstr>Desequilibrio de ligamiento</vt:lpstr>
      <vt:lpstr>Desequilibrio de ligamiento</vt:lpstr>
      <vt:lpstr>Desequilibrio de ligamiento</vt:lpstr>
      <vt:lpstr>Equilibrio de ligamiento o de fase gamética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Desequilibrio de ligamiento</vt:lpstr>
      <vt:lpstr>Ejercicio 1</vt:lpstr>
      <vt:lpstr>Ejercicio 1</vt:lpstr>
      <vt:lpstr>Ejercicio 1</vt:lpstr>
      <vt:lpstr>Ejercicio 1</vt:lpstr>
      <vt:lpstr>Ejercicio 1</vt:lpstr>
      <vt:lpstr>Ejercicio 1</vt:lpstr>
      <vt:lpstr>Ejercicio 1</vt:lpstr>
      <vt:lpstr>Ejercicio 1</vt:lpstr>
      <vt:lpstr>Ejercicio 1</vt:lpstr>
      <vt:lpstr>Ejercicio 1</vt:lpstr>
      <vt:lpstr>Ejercicio 1</vt:lpstr>
      <vt:lpstr>Ejercicio 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Semestre Otoño 2020 Genética Básica S2</dc:title>
  <dc:creator>Bastian Ignacio Fernandez Sanhueza (bastian.fernandez.s)</dc:creator>
  <cp:lastModifiedBy>Bastian Ignacio Fernandez Sanhueza (bastian.fernandez.s)</cp:lastModifiedBy>
  <cp:revision>587</cp:revision>
  <dcterms:created xsi:type="dcterms:W3CDTF">2020-10-31T04:16:38Z</dcterms:created>
  <dcterms:modified xsi:type="dcterms:W3CDTF">2022-10-26T03:24:10Z</dcterms:modified>
</cp:coreProperties>
</file>