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0"/>
  </p:notesMasterIdLst>
  <p:sldIdLst>
    <p:sldId id="375" r:id="rId2"/>
    <p:sldId id="376" r:id="rId3"/>
    <p:sldId id="261" r:id="rId4"/>
    <p:sldId id="412" r:id="rId5"/>
    <p:sldId id="379" r:id="rId6"/>
    <p:sldId id="377" r:id="rId7"/>
    <p:sldId id="381" r:id="rId8"/>
    <p:sldId id="413" r:id="rId9"/>
    <p:sldId id="415" r:id="rId10"/>
    <p:sldId id="416" r:id="rId11"/>
    <p:sldId id="417" r:id="rId12"/>
    <p:sldId id="418" r:id="rId13"/>
    <p:sldId id="420" r:id="rId14"/>
    <p:sldId id="422" r:id="rId15"/>
    <p:sldId id="423" r:id="rId16"/>
    <p:sldId id="424" r:id="rId17"/>
    <p:sldId id="384" r:id="rId18"/>
    <p:sldId id="425" r:id="rId19"/>
    <p:sldId id="427" r:id="rId20"/>
    <p:sldId id="429" r:id="rId21"/>
    <p:sldId id="428" r:id="rId22"/>
    <p:sldId id="431" r:id="rId23"/>
    <p:sldId id="430" r:id="rId24"/>
    <p:sldId id="432" r:id="rId25"/>
    <p:sldId id="433" r:id="rId26"/>
    <p:sldId id="435" r:id="rId27"/>
    <p:sldId id="436" r:id="rId28"/>
    <p:sldId id="437" r:id="rId29"/>
    <p:sldId id="438" r:id="rId30"/>
    <p:sldId id="439" r:id="rId31"/>
    <p:sldId id="444" r:id="rId32"/>
    <p:sldId id="440" r:id="rId33"/>
    <p:sldId id="441" r:id="rId34"/>
    <p:sldId id="442" r:id="rId35"/>
    <p:sldId id="443" r:id="rId36"/>
    <p:sldId id="445" r:id="rId37"/>
    <p:sldId id="446" r:id="rId38"/>
    <p:sldId id="447" r:id="rId39"/>
    <p:sldId id="448" r:id="rId40"/>
    <p:sldId id="449" r:id="rId41"/>
    <p:sldId id="450" r:id="rId42"/>
    <p:sldId id="451" r:id="rId43"/>
    <p:sldId id="452" r:id="rId44"/>
    <p:sldId id="453" r:id="rId45"/>
    <p:sldId id="454" r:id="rId46"/>
    <p:sldId id="455" r:id="rId47"/>
    <p:sldId id="456" r:id="rId48"/>
    <p:sldId id="457" r:id="rId49"/>
    <p:sldId id="458" r:id="rId50"/>
    <p:sldId id="459" r:id="rId51"/>
    <p:sldId id="460" r:id="rId52"/>
    <p:sldId id="464" r:id="rId53"/>
    <p:sldId id="461" r:id="rId54"/>
    <p:sldId id="462" r:id="rId55"/>
    <p:sldId id="463" r:id="rId56"/>
    <p:sldId id="465" r:id="rId57"/>
    <p:sldId id="466" r:id="rId58"/>
    <p:sldId id="467" r:id="rId59"/>
    <p:sldId id="468" r:id="rId60"/>
    <p:sldId id="469" r:id="rId61"/>
    <p:sldId id="470" r:id="rId62"/>
    <p:sldId id="471" r:id="rId63"/>
    <p:sldId id="472" r:id="rId64"/>
    <p:sldId id="473" r:id="rId65"/>
    <p:sldId id="474" r:id="rId66"/>
    <p:sldId id="475" r:id="rId67"/>
    <p:sldId id="476" r:id="rId68"/>
    <p:sldId id="477" r:id="rId69"/>
    <p:sldId id="478" r:id="rId70"/>
    <p:sldId id="479" r:id="rId71"/>
    <p:sldId id="480" r:id="rId72"/>
    <p:sldId id="481" r:id="rId73"/>
    <p:sldId id="482" r:id="rId74"/>
    <p:sldId id="483" r:id="rId75"/>
    <p:sldId id="484" r:id="rId76"/>
    <p:sldId id="485" r:id="rId77"/>
    <p:sldId id="486" r:id="rId78"/>
    <p:sldId id="487" r:id="rId79"/>
    <p:sldId id="488" r:id="rId80"/>
    <p:sldId id="489" r:id="rId81"/>
    <p:sldId id="490" r:id="rId82"/>
    <p:sldId id="494" r:id="rId83"/>
    <p:sldId id="495" r:id="rId84"/>
    <p:sldId id="498" r:id="rId85"/>
    <p:sldId id="497" r:id="rId86"/>
    <p:sldId id="507" r:id="rId87"/>
    <p:sldId id="503" r:id="rId88"/>
    <p:sldId id="504" r:id="rId89"/>
    <p:sldId id="506" r:id="rId90"/>
    <p:sldId id="505" r:id="rId91"/>
    <p:sldId id="341" r:id="rId92"/>
    <p:sldId id="353" r:id="rId93"/>
    <p:sldId id="354" r:id="rId94"/>
    <p:sldId id="355" r:id="rId95"/>
    <p:sldId id="356" r:id="rId96"/>
    <p:sldId id="357" r:id="rId97"/>
    <p:sldId id="358" r:id="rId98"/>
    <p:sldId id="502"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2056A12-4C98-4B87-B294-010B219B5805}">
          <p14:sldIdLst>
            <p14:sldId id="375"/>
            <p14:sldId id="376"/>
          </p14:sldIdLst>
        </p14:section>
        <p14:section name="Matriz de parentesco" id="{EB822826-0B91-4622-B20A-76D8A22097D4}">
          <p14:sldIdLst>
            <p14:sldId id="261"/>
            <p14:sldId id="412"/>
            <p14:sldId id="379"/>
            <p14:sldId id="377"/>
            <p14:sldId id="381"/>
            <p14:sldId id="413"/>
            <p14:sldId id="415"/>
            <p14:sldId id="416"/>
            <p14:sldId id="417"/>
            <p14:sldId id="418"/>
            <p14:sldId id="420"/>
            <p14:sldId id="422"/>
            <p14:sldId id="423"/>
            <p14:sldId id="424"/>
            <p14:sldId id="384"/>
            <p14:sldId id="425"/>
            <p14:sldId id="427"/>
            <p14:sldId id="429"/>
            <p14:sldId id="428"/>
            <p14:sldId id="431"/>
            <p14:sldId id="430"/>
            <p14:sldId id="432"/>
            <p14:sldId id="433"/>
            <p14:sldId id="435"/>
            <p14:sldId id="436"/>
            <p14:sldId id="437"/>
            <p14:sldId id="438"/>
            <p14:sldId id="439"/>
            <p14:sldId id="444"/>
            <p14:sldId id="440"/>
            <p14:sldId id="441"/>
            <p14:sldId id="442"/>
            <p14:sldId id="443"/>
            <p14:sldId id="445"/>
            <p14:sldId id="446"/>
            <p14:sldId id="447"/>
            <p14:sldId id="448"/>
            <p14:sldId id="449"/>
            <p14:sldId id="450"/>
            <p14:sldId id="451"/>
            <p14:sldId id="452"/>
            <p14:sldId id="453"/>
            <p14:sldId id="454"/>
            <p14:sldId id="455"/>
            <p14:sldId id="456"/>
            <p14:sldId id="457"/>
            <p14:sldId id="458"/>
            <p14:sldId id="459"/>
            <p14:sldId id="460"/>
            <p14:sldId id="464"/>
            <p14:sldId id="461"/>
            <p14:sldId id="462"/>
            <p14:sldId id="463"/>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490"/>
            <p14:sldId id="494"/>
            <p14:sldId id="495"/>
            <p14:sldId id="498"/>
            <p14:sldId id="497"/>
            <p14:sldId id="507"/>
            <p14:sldId id="503"/>
            <p14:sldId id="504"/>
            <p14:sldId id="506"/>
            <p14:sldId id="505"/>
            <p14:sldId id="341"/>
            <p14:sldId id="353"/>
            <p14:sldId id="354"/>
            <p14:sldId id="355"/>
            <p14:sldId id="356"/>
            <p14:sldId id="357"/>
            <p14:sldId id="35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3D3"/>
    <a:srgbClr val="E26714"/>
    <a:srgbClr val="FFC000"/>
    <a:srgbClr val="CC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1069" autoAdjust="0"/>
  </p:normalViewPr>
  <p:slideViewPr>
    <p:cSldViewPr snapToGrid="0">
      <p:cViewPr varScale="1">
        <p:scale>
          <a:sx n="100" d="100"/>
          <a:sy n="100" d="100"/>
        </p:scale>
        <p:origin x="1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41C4F-BE6B-4290-B741-1D017CCC123D}" type="datetimeFigureOut">
              <a:rPr lang="es-CL" smtClean="0"/>
              <a:t>19-10-2022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6DE75-D854-4792-B872-3EA9B8883D9B}" type="slidenum">
              <a:rPr lang="es-CL" smtClean="0"/>
              <a:t>‹Nº›</a:t>
            </a:fld>
            <a:endParaRPr lang="es-CL"/>
          </a:p>
        </p:txBody>
      </p:sp>
    </p:spTree>
    <p:extLst>
      <p:ext uri="{BB962C8B-B14F-4D97-AF65-F5344CB8AC3E}">
        <p14:creationId xmlns:p14="http://schemas.microsoft.com/office/powerpoint/2010/main" val="10054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n-US" dirty="0"/>
          </a:p>
        </p:txBody>
      </p:sp>
      <p:sp>
        <p:nvSpPr>
          <p:cNvPr id="4" name="Marcador de número de diapositiva 3"/>
          <p:cNvSpPr>
            <a:spLocks noGrp="1"/>
          </p:cNvSpPr>
          <p:nvPr>
            <p:ph type="sldNum" sz="quarter" idx="5"/>
          </p:nvPr>
        </p:nvSpPr>
        <p:spPr/>
        <p:txBody>
          <a:bodyPr/>
          <a:lstStyle/>
          <a:p>
            <a:fld id="{2566DE75-D854-4792-B872-3EA9B8883D9B}" type="slidenum">
              <a:rPr lang="es-CL" smtClean="0"/>
              <a:t>1</a:t>
            </a:fld>
            <a:endParaRPr lang="es-CL"/>
          </a:p>
        </p:txBody>
      </p:sp>
    </p:spTree>
    <p:extLst>
      <p:ext uri="{BB962C8B-B14F-4D97-AF65-F5344CB8AC3E}">
        <p14:creationId xmlns:p14="http://schemas.microsoft.com/office/powerpoint/2010/main" val="3931788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5048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889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0298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869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442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875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563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807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218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122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322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271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6837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2293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650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6366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2440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889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450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923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9445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533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6013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9675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9407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3999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37554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081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45512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027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1224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9881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01121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52173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61842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44388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6541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5660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7192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9444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769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462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02828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03385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49002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80752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43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4440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56236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62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1821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3341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7417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6426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75810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745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38208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7932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1241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40981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612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184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65363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6929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4937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9636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79936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30843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70808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9552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20460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80181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9370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23601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12309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1571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5330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24770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5552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96293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98998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2506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43859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714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34497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78339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PREGUNTAR TIPO DE DOMINANCIA</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91</a:t>
            </a:fld>
            <a:endParaRPr lang="es-CL"/>
          </a:p>
        </p:txBody>
      </p:sp>
    </p:spTree>
    <p:extLst>
      <p:ext uri="{BB962C8B-B14F-4D97-AF65-F5344CB8AC3E}">
        <p14:creationId xmlns:p14="http://schemas.microsoft.com/office/powerpoint/2010/main" val="414946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reserve="1">
  <p:cSld name="Title">
    <p:bg>
      <p:bgPr>
        <a:gradFill>
          <a:gsLst>
            <a:gs pos="0">
              <a:schemeClr val="accent2"/>
            </a:gs>
            <a:gs pos="100000">
              <a:schemeClr val="accent1"/>
            </a:gs>
          </a:gsLst>
          <a:path path="circle">
            <a:fillToRect l="100000" t="100000"/>
          </a:path>
          <a:tileRect r="-100000" b="-10000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4104804" y="0"/>
            <a:ext cx="8087185" cy="6858189"/>
            <a:chOff x="2052402" y="0"/>
            <a:chExt cx="6065389" cy="5143642"/>
          </a:xfrm>
        </p:grpSpPr>
        <p:sp>
          <p:nvSpPr>
            <p:cNvPr id="11" name="Google Shape;11;p2"/>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gradFill>
              <a:gsLst>
                <a:gs pos="0">
                  <a:srgbClr val="00D0FF">
                    <a:alpha val="11764"/>
                    <a:alpha val="11730"/>
                  </a:srgbClr>
                </a:gs>
                <a:gs pos="100000">
                  <a:srgbClr val="00D0FF">
                    <a:alpha val="0"/>
                    <a:alpha val="1173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 name="Google Shape;12;p2"/>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 name="Google Shape;13;p2"/>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4" name="Google Shape;14;p2"/>
          <p:cNvSpPr txBox="1">
            <a:spLocks noGrp="1"/>
          </p:cNvSpPr>
          <p:nvPr>
            <p:ph type="ctrTitle"/>
          </p:nvPr>
        </p:nvSpPr>
        <p:spPr>
          <a:xfrm>
            <a:off x="914400" y="2362067"/>
            <a:ext cx="10363200" cy="213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8000">
                <a:solidFill>
                  <a:schemeClr val="lt1"/>
                </a:solidFill>
              </a:defRPr>
            </a:lvl1pPr>
            <a:lvl2pPr lvl="1" rtl="0">
              <a:spcBef>
                <a:spcPts val="0"/>
              </a:spcBef>
              <a:spcAft>
                <a:spcPts val="0"/>
              </a:spcAft>
              <a:buClr>
                <a:schemeClr val="lt1"/>
              </a:buClr>
              <a:buSzPts val="6000"/>
              <a:buNone/>
              <a:defRPr sz="8000">
                <a:solidFill>
                  <a:schemeClr val="lt1"/>
                </a:solidFill>
              </a:defRPr>
            </a:lvl2pPr>
            <a:lvl3pPr lvl="2" rtl="0">
              <a:spcBef>
                <a:spcPts val="0"/>
              </a:spcBef>
              <a:spcAft>
                <a:spcPts val="0"/>
              </a:spcAft>
              <a:buClr>
                <a:schemeClr val="lt1"/>
              </a:buClr>
              <a:buSzPts val="6000"/>
              <a:buNone/>
              <a:defRPr sz="8000">
                <a:solidFill>
                  <a:schemeClr val="lt1"/>
                </a:solidFill>
              </a:defRPr>
            </a:lvl3pPr>
            <a:lvl4pPr lvl="3" rtl="0">
              <a:spcBef>
                <a:spcPts val="0"/>
              </a:spcBef>
              <a:spcAft>
                <a:spcPts val="0"/>
              </a:spcAft>
              <a:buClr>
                <a:schemeClr val="lt1"/>
              </a:buClr>
              <a:buSzPts val="6000"/>
              <a:buNone/>
              <a:defRPr sz="8000">
                <a:solidFill>
                  <a:schemeClr val="lt1"/>
                </a:solidFill>
              </a:defRPr>
            </a:lvl4pPr>
            <a:lvl5pPr lvl="4" rtl="0">
              <a:spcBef>
                <a:spcPts val="0"/>
              </a:spcBef>
              <a:spcAft>
                <a:spcPts val="0"/>
              </a:spcAft>
              <a:buClr>
                <a:schemeClr val="lt1"/>
              </a:buClr>
              <a:buSzPts val="6000"/>
              <a:buNone/>
              <a:defRPr sz="8000">
                <a:solidFill>
                  <a:schemeClr val="lt1"/>
                </a:solidFill>
              </a:defRPr>
            </a:lvl5pPr>
            <a:lvl6pPr lvl="5" rtl="0">
              <a:spcBef>
                <a:spcPts val="0"/>
              </a:spcBef>
              <a:spcAft>
                <a:spcPts val="0"/>
              </a:spcAft>
              <a:buClr>
                <a:schemeClr val="lt1"/>
              </a:buClr>
              <a:buSzPts val="6000"/>
              <a:buNone/>
              <a:defRPr sz="8000">
                <a:solidFill>
                  <a:schemeClr val="lt1"/>
                </a:solidFill>
              </a:defRPr>
            </a:lvl6pPr>
            <a:lvl7pPr lvl="6" rtl="0">
              <a:spcBef>
                <a:spcPts val="0"/>
              </a:spcBef>
              <a:spcAft>
                <a:spcPts val="0"/>
              </a:spcAft>
              <a:buClr>
                <a:schemeClr val="lt1"/>
              </a:buClr>
              <a:buSzPts val="6000"/>
              <a:buNone/>
              <a:defRPr sz="8000">
                <a:solidFill>
                  <a:schemeClr val="lt1"/>
                </a:solidFill>
              </a:defRPr>
            </a:lvl7pPr>
            <a:lvl8pPr lvl="7" rtl="0">
              <a:spcBef>
                <a:spcPts val="0"/>
              </a:spcBef>
              <a:spcAft>
                <a:spcPts val="0"/>
              </a:spcAft>
              <a:buClr>
                <a:schemeClr val="lt1"/>
              </a:buClr>
              <a:buSzPts val="6000"/>
              <a:buNone/>
              <a:defRPr sz="8000">
                <a:solidFill>
                  <a:schemeClr val="lt1"/>
                </a:solidFill>
              </a:defRPr>
            </a:lvl8pPr>
            <a:lvl9pPr lvl="8" rtl="0">
              <a:spcBef>
                <a:spcPts val="0"/>
              </a:spcBef>
              <a:spcAft>
                <a:spcPts val="0"/>
              </a:spcAft>
              <a:buClr>
                <a:schemeClr val="lt1"/>
              </a:buClr>
              <a:buSzPts val="6000"/>
              <a:buNone/>
              <a:defRPr sz="8000">
                <a:solidFill>
                  <a:schemeClr val="lt1"/>
                </a:solidFill>
              </a:defRPr>
            </a:lvl9pPr>
          </a:lstStyle>
          <a:p>
            <a:endParaRPr/>
          </a:p>
        </p:txBody>
      </p:sp>
    </p:spTree>
    <p:extLst>
      <p:ext uri="{BB962C8B-B14F-4D97-AF65-F5344CB8AC3E}">
        <p14:creationId xmlns:p14="http://schemas.microsoft.com/office/powerpoint/2010/main" val="327387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reserve="1">
  <p:cSld name="Blank dark">
    <p:bg>
      <p:bgPr>
        <a:gradFill>
          <a:gsLst>
            <a:gs pos="0">
              <a:schemeClr val="accent2"/>
            </a:gs>
            <a:gs pos="100000">
              <a:schemeClr val="accent1"/>
            </a:gs>
          </a:gsLst>
          <a:path path="circle">
            <a:fillToRect l="100000" t="100000"/>
          </a:path>
          <a:tileRect r="-100000" b="-100000"/>
        </a:gradFill>
        <a:effectLst/>
      </p:bgPr>
    </p:bg>
    <p:spTree>
      <p:nvGrpSpPr>
        <p:cNvPr id="1" name="Shape 77"/>
        <p:cNvGrpSpPr/>
        <p:nvPr/>
      </p:nvGrpSpPr>
      <p:grpSpPr>
        <a:xfrm>
          <a:off x="0" y="0"/>
          <a:ext cx="0" cy="0"/>
          <a:chOff x="0" y="0"/>
          <a:chExt cx="0" cy="0"/>
        </a:xfrm>
      </p:grpSpPr>
      <p:grpSp>
        <p:nvGrpSpPr>
          <p:cNvPr id="78" name="Google Shape;78;p11"/>
          <p:cNvGrpSpPr/>
          <p:nvPr/>
        </p:nvGrpSpPr>
        <p:grpSpPr>
          <a:xfrm>
            <a:off x="4104804" y="0"/>
            <a:ext cx="8087185" cy="6858189"/>
            <a:chOff x="2052402" y="0"/>
            <a:chExt cx="6065389" cy="5143642"/>
          </a:xfrm>
        </p:grpSpPr>
        <p:sp>
          <p:nvSpPr>
            <p:cNvPr id="79" name="Google Shape;79;p11"/>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 name="Google Shape;80;p11"/>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 name="Google Shape;81;p11"/>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82" name="Google Shape;82;p11"/>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298004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5C6C2D-BEF0-466C-A5DB-B293739D04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17B41123-4E04-4117-BF90-042BD2C328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E2F2A2D0-357D-4D08-A55E-AC89B97F0119}"/>
              </a:ext>
            </a:extLst>
          </p:cNvPr>
          <p:cNvSpPr>
            <a:spLocks noGrp="1"/>
          </p:cNvSpPr>
          <p:nvPr>
            <p:ph type="dt" sz="half" idx="10"/>
          </p:nvPr>
        </p:nvSpPr>
        <p:spPr/>
        <p:txBody>
          <a:bodyPr/>
          <a:lstStyle/>
          <a:p>
            <a:fld id="{90822296-F5E1-449A-905B-AF8E038E0B2E}" type="datetimeFigureOut">
              <a:rPr lang="en-US" smtClean="0"/>
              <a:t>10/19/2022</a:t>
            </a:fld>
            <a:endParaRPr lang="en-US"/>
          </a:p>
        </p:txBody>
      </p:sp>
      <p:sp>
        <p:nvSpPr>
          <p:cNvPr id="5" name="Marcador de pie de página 4">
            <a:extLst>
              <a:ext uri="{FF2B5EF4-FFF2-40B4-BE49-F238E27FC236}">
                <a16:creationId xmlns:a16="http://schemas.microsoft.com/office/drawing/2014/main" id="{C4AE6090-9E82-472E-B28C-5734C48D98A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8C68157C-E5B6-43FA-A71C-0C425094BFCF}"/>
              </a:ext>
            </a:extLst>
          </p:cNvPr>
          <p:cNvSpPr>
            <a:spLocks noGrp="1"/>
          </p:cNvSpPr>
          <p:nvPr>
            <p:ph type="sldNum" sz="quarter" idx="12"/>
          </p:nvPr>
        </p:nvSpPr>
        <p:spPr/>
        <p:txBody>
          <a:bodyPr/>
          <a:lstStyle/>
          <a:p>
            <a:fld id="{0D154C5A-0805-4950-9918-CA254D9D3BB4}" type="slidenum">
              <a:rPr lang="en-US" smtClean="0"/>
              <a:t>‹Nº›</a:t>
            </a:fld>
            <a:endParaRPr lang="en-US"/>
          </a:p>
        </p:txBody>
      </p:sp>
    </p:spTree>
    <p:extLst>
      <p:ext uri="{BB962C8B-B14F-4D97-AF65-F5344CB8AC3E}">
        <p14:creationId xmlns:p14="http://schemas.microsoft.com/office/powerpoint/2010/main" val="1190979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662810-9390-4569-AE87-90D0F0D7F80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291CC619-9621-4230-8B14-2C5B6B4884C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455540DB-9D71-40CD-B844-EC46483B0501}"/>
              </a:ext>
            </a:extLst>
          </p:cNvPr>
          <p:cNvSpPr>
            <a:spLocks noGrp="1"/>
          </p:cNvSpPr>
          <p:nvPr>
            <p:ph type="dt" sz="half" idx="10"/>
          </p:nvPr>
        </p:nvSpPr>
        <p:spPr/>
        <p:txBody>
          <a:bodyPr/>
          <a:lstStyle/>
          <a:p>
            <a:fld id="{90822296-F5E1-449A-905B-AF8E038E0B2E}" type="datetimeFigureOut">
              <a:rPr lang="en-US" smtClean="0"/>
              <a:t>10/19/2022</a:t>
            </a:fld>
            <a:endParaRPr lang="en-US"/>
          </a:p>
        </p:txBody>
      </p:sp>
      <p:sp>
        <p:nvSpPr>
          <p:cNvPr id="5" name="Marcador de pie de página 4">
            <a:extLst>
              <a:ext uri="{FF2B5EF4-FFF2-40B4-BE49-F238E27FC236}">
                <a16:creationId xmlns:a16="http://schemas.microsoft.com/office/drawing/2014/main" id="{233F00BB-75CD-4524-A46A-9730C10B7245}"/>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F3B9BE1C-414A-401C-8655-9ECBAD95A95C}"/>
              </a:ext>
            </a:extLst>
          </p:cNvPr>
          <p:cNvSpPr>
            <a:spLocks noGrp="1"/>
          </p:cNvSpPr>
          <p:nvPr>
            <p:ph type="sldNum" sz="quarter" idx="12"/>
          </p:nvPr>
        </p:nvSpPr>
        <p:spPr/>
        <p:txBody>
          <a:bodyPr/>
          <a:lstStyle/>
          <a:p>
            <a:fld id="{0D154C5A-0805-4950-9918-CA254D9D3BB4}" type="slidenum">
              <a:rPr lang="en-US" smtClean="0"/>
              <a:t>‹Nº›</a:t>
            </a:fld>
            <a:endParaRPr lang="en-US"/>
          </a:p>
        </p:txBody>
      </p:sp>
    </p:spTree>
    <p:extLst>
      <p:ext uri="{BB962C8B-B14F-4D97-AF65-F5344CB8AC3E}">
        <p14:creationId xmlns:p14="http://schemas.microsoft.com/office/powerpoint/2010/main" val="410438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p:cSld name="Subtitle">
    <p:bg>
      <p:bgPr>
        <a:gradFill>
          <a:gsLst>
            <a:gs pos="0">
              <a:schemeClr val="accent1"/>
            </a:gs>
            <a:gs pos="100000">
              <a:srgbClr val="D1F6FF"/>
            </a:gs>
          </a:gsLst>
          <a:path path="circle">
            <a:fillToRect l="100000" t="100000"/>
          </a:path>
          <a:tileRect r="-100000" b="-100000"/>
        </a:gradFill>
        <a:effectLst/>
      </p:bgPr>
    </p:bg>
    <p:spTree>
      <p:nvGrpSpPr>
        <p:cNvPr id="1" name="Shape 15"/>
        <p:cNvGrpSpPr/>
        <p:nvPr/>
      </p:nvGrpSpPr>
      <p:grpSpPr>
        <a:xfrm>
          <a:off x="0" y="0"/>
          <a:ext cx="0" cy="0"/>
          <a:chOff x="0" y="0"/>
          <a:chExt cx="0" cy="0"/>
        </a:xfrm>
      </p:grpSpPr>
      <p:grpSp>
        <p:nvGrpSpPr>
          <p:cNvPr id="16" name="Google Shape;16;p3"/>
          <p:cNvGrpSpPr/>
          <p:nvPr/>
        </p:nvGrpSpPr>
        <p:grpSpPr>
          <a:xfrm>
            <a:off x="4104804" y="0"/>
            <a:ext cx="8087185" cy="6858189"/>
            <a:chOff x="2052402" y="0"/>
            <a:chExt cx="6065389" cy="5143642"/>
          </a:xfrm>
        </p:grpSpPr>
        <p:sp>
          <p:nvSpPr>
            <p:cNvPr id="17" name="Google Shape;17;p3"/>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 name="Google Shape;18;p3"/>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 name="Google Shape;19;p3"/>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0" name="Google Shape;20;p3"/>
          <p:cNvSpPr txBox="1">
            <a:spLocks noGrp="1"/>
          </p:cNvSpPr>
          <p:nvPr>
            <p:ph type="ctrTitle"/>
          </p:nvPr>
        </p:nvSpPr>
        <p:spPr>
          <a:xfrm>
            <a:off x="914400" y="2224201"/>
            <a:ext cx="10363200" cy="17488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4800"/>
              <a:buNone/>
              <a:defRPr sz="6400">
                <a:solidFill>
                  <a:schemeClr val="accent2"/>
                </a:solidFill>
              </a:defRPr>
            </a:lvl1pPr>
            <a:lvl2pPr lvl="1" rtl="0">
              <a:spcBef>
                <a:spcPts val="0"/>
              </a:spcBef>
              <a:spcAft>
                <a:spcPts val="0"/>
              </a:spcAft>
              <a:buClr>
                <a:schemeClr val="accent2"/>
              </a:buClr>
              <a:buSzPts val="4800"/>
              <a:buNone/>
              <a:defRPr sz="6400">
                <a:solidFill>
                  <a:schemeClr val="accent2"/>
                </a:solidFill>
              </a:defRPr>
            </a:lvl2pPr>
            <a:lvl3pPr lvl="2" rtl="0">
              <a:spcBef>
                <a:spcPts val="0"/>
              </a:spcBef>
              <a:spcAft>
                <a:spcPts val="0"/>
              </a:spcAft>
              <a:buClr>
                <a:schemeClr val="accent2"/>
              </a:buClr>
              <a:buSzPts val="4800"/>
              <a:buNone/>
              <a:defRPr sz="6400">
                <a:solidFill>
                  <a:schemeClr val="accent2"/>
                </a:solidFill>
              </a:defRPr>
            </a:lvl3pPr>
            <a:lvl4pPr lvl="3" rtl="0">
              <a:spcBef>
                <a:spcPts val="0"/>
              </a:spcBef>
              <a:spcAft>
                <a:spcPts val="0"/>
              </a:spcAft>
              <a:buClr>
                <a:schemeClr val="accent2"/>
              </a:buClr>
              <a:buSzPts val="4800"/>
              <a:buNone/>
              <a:defRPr sz="6400">
                <a:solidFill>
                  <a:schemeClr val="accent2"/>
                </a:solidFill>
              </a:defRPr>
            </a:lvl4pPr>
            <a:lvl5pPr lvl="4" rtl="0">
              <a:spcBef>
                <a:spcPts val="0"/>
              </a:spcBef>
              <a:spcAft>
                <a:spcPts val="0"/>
              </a:spcAft>
              <a:buClr>
                <a:schemeClr val="accent2"/>
              </a:buClr>
              <a:buSzPts val="4800"/>
              <a:buNone/>
              <a:defRPr sz="6400">
                <a:solidFill>
                  <a:schemeClr val="accent2"/>
                </a:solidFill>
              </a:defRPr>
            </a:lvl5pPr>
            <a:lvl6pPr lvl="5" rtl="0">
              <a:spcBef>
                <a:spcPts val="0"/>
              </a:spcBef>
              <a:spcAft>
                <a:spcPts val="0"/>
              </a:spcAft>
              <a:buClr>
                <a:schemeClr val="accent2"/>
              </a:buClr>
              <a:buSzPts val="4800"/>
              <a:buNone/>
              <a:defRPr sz="6400">
                <a:solidFill>
                  <a:schemeClr val="accent2"/>
                </a:solidFill>
              </a:defRPr>
            </a:lvl6pPr>
            <a:lvl7pPr lvl="6" rtl="0">
              <a:spcBef>
                <a:spcPts val="0"/>
              </a:spcBef>
              <a:spcAft>
                <a:spcPts val="0"/>
              </a:spcAft>
              <a:buClr>
                <a:schemeClr val="accent2"/>
              </a:buClr>
              <a:buSzPts val="4800"/>
              <a:buNone/>
              <a:defRPr sz="6400">
                <a:solidFill>
                  <a:schemeClr val="accent2"/>
                </a:solidFill>
              </a:defRPr>
            </a:lvl7pPr>
            <a:lvl8pPr lvl="7" rtl="0">
              <a:spcBef>
                <a:spcPts val="0"/>
              </a:spcBef>
              <a:spcAft>
                <a:spcPts val="0"/>
              </a:spcAft>
              <a:buClr>
                <a:schemeClr val="accent2"/>
              </a:buClr>
              <a:buSzPts val="4800"/>
              <a:buNone/>
              <a:defRPr sz="6400">
                <a:solidFill>
                  <a:schemeClr val="accent2"/>
                </a:solidFill>
              </a:defRPr>
            </a:lvl8pPr>
            <a:lvl9pPr lvl="8" rtl="0">
              <a:spcBef>
                <a:spcPts val="0"/>
              </a:spcBef>
              <a:spcAft>
                <a:spcPts val="0"/>
              </a:spcAft>
              <a:buClr>
                <a:schemeClr val="accent2"/>
              </a:buClr>
              <a:buSzPts val="4800"/>
              <a:buNone/>
              <a:defRPr sz="6400">
                <a:solidFill>
                  <a:schemeClr val="accent2"/>
                </a:solidFill>
              </a:defRPr>
            </a:lvl9pPr>
          </a:lstStyle>
          <a:p>
            <a:endParaRPr/>
          </a:p>
        </p:txBody>
      </p:sp>
      <p:sp>
        <p:nvSpPr>
          <p:cNvPr id="21" name="Google Shape;21;p3"/>
          <p:cNvSpPr txBox="1">
            <a:spLocks noGrp="1"/>
          </p:cNvSpPr>
          <p:nvPr>
            <p:ph type="subTitle" idx="1"/>
          </p:nvPr>
        </p:nvSpPr>
        <p:spPr>
          <a:xfrm>
            <a:off x="914400" y="4102203"/>
            <a:ext cx="10363200" cy="531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800"/>
              </a:spcBef>
              <a:spcAft>
                <a:spcPts val="0"/>
              </a:spcAft>
              <a:buClr>
                <a:schemeClr val="dk1"/>
              </a:buClr>
              <a:buSzPts val="3000"/>
              <a:buNone/>
              <a:defRPr sz="4000"/>
            </a:lvl2pPr>
            <a:lvl3pPr lvl="2" rtl="0">
              <a:spcBef>
                <a:spcPts val="800"/>
              </a:spcBef>
              <a:spcAft>
                <a:spcPts val="0"/>
              </a:spcAft>
              <a:buSzPts val="3000"/>
              <a:buNone/>
              <a:defRPr sz="4000"/>
            </a:lvl3pPr>
            <a:lvl4pPr lvl="3" rtl="0">
              <a:spcBef>
                <a:spcPts val="800"/>
              </a:spcBef>
              <a:spcAft>
                <a:spcPts val="0"/>
              </a:spcAft>
              <a:buSzPts val="3000"/>
              <a:buNone/>
              <a:defRPr sz="4000"/>
            </a:lvl4pPr>
            <a:lvl5pPr lvl="4" rtl="0">
              <a:spcBef>
                <a:spcPts val="800"/>
              </a:spcBef>
              <a:spcAft>
                <a:spcPts val="0"/>
              </a:spcAft>
              <a:buSzPts val="3000"/>
              <a:buNone/>
              <a:defRPr sz="4000"/>
            </a:lvl5pPr>
            <a:lvl6pPr lvl="5" rtl="0">
              <a:spcBef>
                <a:spcPts val="800"/>
              </a:spcBef>
              <a:spcAft>
                <a:spcPts val="0"/>
              </a:spcAft>
              <a:buSzPts val="3000"/>
              <a:buNone/>
              <a:defRPr sz="4000"/>
            </a:lvl6pPr>
            <a:lvl7pPr lvl="6" rtl="0">
              <a:spcBef>
                <a:spcPts val="800"/>
              </a:spcBef>
              <a:spcAft>
                <a:spcPts val="0"/>
              </a:spcAft>
              <a:buSzPts val="3000"/>
              <a:buNone/>
              <a:defRPr sz="4000"/>
            </a:lvl7pPr>
            <a:lvl8pPr lvl="7" rtl="0">
              <a:spcBef>
                <a:spcPts val="800"/>
              </a:spcBef>
              <a:spcAft>
                <a:spcPts val="0"/>
              </a:spcAft>
              <a:buSzPts val="3000"/>
              <a:buNone/>
              <a:defRPr sz="4000"/>
            </a:lvl8pPr>
            <a:lvl9pPr lvl="8" rtl="0">
              <a:spcBef>
                <a:spcPts val="800"/>
              </a:spcBef>
              <a:spcAft>
                <a:spcPts val="800"/>
              </a:spcAft>
              <a:buSzPts val="3000"/>
              <a:buNone/>
              <a:defRPr sz="4000"/>
            </a:lvl9pPr>
          </a:lstStyle>
          <a:p>
            <a:endParaRPr/>
          </a:p>
        </p:txBody>
      </p:sp>
    </p:spTree>
    <p:extLst>
      <p:ext uri="{BB962C8B-B14F-4D97-AF65-F5344CB8AC3E}">
        <p14:creationId xmlns:p14="http://schemas.microsoft.com/office/powerpoint/2010/main" val="362562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Quote">
    <p:bg>
      <p:bgPr>
        <a:gradFill>
          <a:gsLst>
            <a:gs pos="0">
              <a:schemeClr val="dk1"/>
            </a:gs>
            <a:gs pos="100000">
              <a:schemeClr val="accent2"/>
            </a:gs>
          </a:gsLst>
          <a:path path="circle">
            <a:fillToRect l="100000" t="100000"/>
          </a:path>
          <a:tileRect r="-100000" b="-100000"/>
        </a:gradFill>
        <a:effectLst/>
      </p:bgPr>
    </p:bg>
    <p:spTree>
      <p:nvGrpSpPr>
        <p:cNvPr id="1" name="Shape 22"/>
        <p:cNvGrpSpPr/>
        <p:nvPr/>
      </p:nvGrpSpPr>
      <p:grpSpPr>
        <a:xfrm>
          <a:off x="0" y="0"/>
          <a:ext cx="0" cy="0"/>
          <a:chOff x="0" y="0"/>
          <a:chExt cx="0" cy="0"/>
        </a:xfrm>
      </p:grpSpPr>
      <p:grpSp>
        <p:nvGrpSpPr>
          <p:cNvPr id="23" name="Google Shape;23;p4"/>
          <p:cNvGrpSpPr/>
          <p:nvPr/>
        </p:nvGrpSpPr>
        <p:grpSpPr>
          <a:xfrm>
            <a:off x="4104804" y="0"/>
            <a:ext cx="8087185" cy="6858189"/>
            <a:chOff x="2052402" y="0"/>
            <a:chExt cx="6065389" cy="5143642"/>
          </a:xfrm>
        </p:grpSpPr>
        <p:sp>
          <p:nvSpPr>
            <p:cNvPr id="24" name="Google Shape;24;p4"/>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 name="Google Shape;25;p4"/>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 name="Google Shape;26;p4"/>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7" name="Google Shape;27;p4"/>
          <p:cNvSpPr txBox="1">
            <a:spLocks noGrp="1"/>
          </p:cNvSpPr>
          <p:nvPr>
            <p:ph type="body" idx="1"/>
          </p:nvPr>
        </p:nvSpPr>
        <p:spPr>
          <a:xfrm>
            <a:off x="1080600" y="2124667"/>
            <a:ext cx="7711600" cy="3649200"/>
          </a:xfrm>
          <a:prstGeom prst="rect">
            <a:avLst/>
          </a:prstGeom>
        </p:spPr>
        <p:txBody>
          <a:bodyPr spcFirstLastPara="1" wrap="square" lIns="0" tIns="0" rIns="0" bIns="0" anchor="t" anchorCtr="0">
            <a:noAutofit/>
          </a:bodyPr>
          <a:lstStyle>
            <a:lvl1pPr marL="609585" lvl="0" indent="-575719" rtl="0">
              <a:spcBef>
                <a:spcPts val="0"/>
              </a:spcBef>
              <a:spcAft>
                <a:spcPts val="0"/>
              </a:spcAft>
              <a:buClr>
                <a:schemeClr val="lt1"/>
              </a:buClr>
              <a:buSzPts val="3200"/>
              <a:buChar char="●"/>
              <a:defRPr sz="4267">
                <a:solidFill>
                  <a:schemeClr val="lt1"/>
                </a:solidFill>
              </a:defRPr>
            </a:lvl1pPr>
            <a:lvl2pPr marL="1219170" lvl="1" indent="-575719" rtl="0">
              <a:spcBef>
                <a:spcPts val="800"/>
              </a:spcBef>
              <a:spcAft>
                <a:spcPts val="0"/>
              </a:spcAft>
              <a:buClr>
                <a:schemeClr val="lt1"/>
              </a:buClr>
              <a:buSzPts val="3200"/>
              <a:buChar char="○"/>
              <a:defRPr sz="4267">
                <a:solidFill>
                  <a:schemeClr val="lt1"/>
                </a:solidFill>
              </a:defRPr>
            </a:lvl2pPr>
            <a:lvl3pPr marL="1828754" lvl="2" indent="-575719" rtl="0">
              <a:spcBef>
                <a:spcPts val="800"/>
              </a:spcBef>
              <a:spcAft>
                <a:spcPts val="0"/>
              </a:spcAft>
              <a:buClr>
                <a:schemeClr val="lt1"/>
              </a:buClr>
              <a:buSzPts val="3200"/>
              <a:buChar char="■"/>
              <a:defRPr sz="4267">
                <a:solidFill>
                  <a:schemeClr val="lt1"/>
                </a:solidFill>
              </a:defRPr>
            </a:lvl3pPr>
            <a:lvl4pPr marL="2438339" lvl="3" indent="-575719" rtl="0">
              <a:spcBef>
                <a:spcPts val="800"/>
              </a:spcBef>
              <a:spcAft>
                <a:spcPts val="0"/>
              </a:spcAft>
              <a:buClr>
                <a:schemeClr val="lt1"/>
              </a:buClr>
              <a:buSzPts val="3200"/>
              <a:buChar char="●"/>
              <a:defRPr sz="4267">
                <a:solidFill>
                  <a:schemeClr val="lt1"/>
                </a:solidFill>
              </a:defRPr>
            </a:lvl4pPr>
            <a:lvl5pPr marL="3047924" lvl="4" indent="-575719" rtl="0">
              <a:spcBef>
                <a:spcPts val="800"/>
              </a:spcBef>
              <a:spcAft>
                <a:spcPts val="0"/>
              </a:spcAft>
              <a:buClr>
                <a:schemeClr val="lt1"/>
              </a:buClr>
              <a:buSzPts val="3200"/>
              <a:buChar char="○"/>
              <a:defRPr sz="4267">
                <a:solidFill>
                  <a:schemeClr val="lt1"/>
                </a:solidFill>
              </a:defRPr>
            </a:lvl5pPr>
            <a:lvl6pPr marL="3657509" lvl="5" indent="-575719" rtl="0">
              <a:spcBef>
                <a:spcPts val="800"/>
              </a:spcBef>
              <a:spcAft>
                <a:spcPts val="0"/>
              </a:spcAft>
              <a:buClr>
                <a:schemeClr val="lt1"/>
              </a:buClr>
              <a:buSzPts val="3200"/>
              <a:buChar char="■"/>
              <a:defRPr sz="4267">
                <a:solidFill>
                  <a:schemeClr val="lt1"/>
                </a:solidFill>
              </a:defRPr>
            </a:lvl6pPr>
            <a:lvl7pPr marL="4267093" lvl="6" indent="-575719" rtl="0">
              <a:spcBef>
                <a:spcPts val="800"/>
              </a:spcBef>
              <a:spcAft>
                <a:spcPts val="0"/>
              </a:spcAft>
              <a:buClr>
                <a:schemeClr val="lt1"/>
              </a:buClr>
              <a:buSzPts val="3200"/>
              <a:buChar char="●"/>
              <a:defRPr sz="4267">
                <a:solidFill>
                  <a:schemeClr val="lt1"/>
                </a:solidFill>
              </a:defRPr>
            </a:lvl7pPr>
            <a:lvl8pPr marL="4876678" lvl="7" indent="-575719" rtl="0">
              <a:spcBef>
                <a:spcPts val="800"/>
              </a:spcBef>
              <a:spcAft>
                <a:spcPts val="0"/>
              </a:spcAft>
              <a:buClr>
                <a:schemeClr val="lt1"/>
              </a:buClr>
              <a:buSzPts val="3200"/>
              <a:buChar char="○"/>
              <a:defRPr sz="4267">
                <a:solidFill>
                  <a:schemeClr val="lt1"/>
                </a:solidFill>
              </a:defRPr>
            </a:lvl8pPr>
            <a:lvl9pPr marL="5486263" lvl="8" indent="-575719" rtl="0">
              <a:spcBef>
                <a:spcPts val="800"/>
              </a:spcBef>
              <a:spcAft>
                <a:spcPts val="800"/>
              </a:spcAft>
              <a:buClr>
                <a:schemeClr val="lt1"/>
              </a:buClr>
              <a:buSzPts val="3200"/>
              <a:buChar char="■"/>
              <a:defRPr sz="4267">
                <a:solidFill>
                  <a:schemeClr val="lt1"/>
                </a:solidFill>
              </a:defRPr>
            </a:lvl9pPr>
          </a:lstStyle>
          <a:p>
            <a:endParaRPr/>
          </a:p>
        </p:txBody>
      </p:sp>
      <p:sp>
        <p:nvSpPr>
          <p:cNvPr id="28" name="Google Shape;28;p4"/>
          <p:cNvSpPr txBox="1"/>
          <p:nvPr/>
        </p:nvSpPr>
        <p:spPr>
          <a:xfrm>
            <a:off x="1080600" y="893692"/>
            <a:ext cx="2609600" cy="871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800" b="1">
                <a:solidFill>
                  <a:schemeClr val="lt1"/>
                </a:solidFill>
                <a:latin typeface="Montserrat"/>
                <a:ea typeface="Montserrat"/>
                <a:cs typeface="Montserrat"/>
                <a:sym typeface="Montserrat"/>
              </a:rPr>
              <a:t>“</a:t>
            </a:r>
            <a:endParaRPr sz="12800" b="1">
              <a:solidFill>
                <a:schemeClr val="lt1"/>
              </a:solidFill>
              <a:latin typeface="Montserrat"/>
              <a:ea typeface="Montserrat"/>
              <a:cs typeface="Montserrat"/>
              <a:sym typeface="Montserrat"/>
            </a:endParaRPr>
          </a:p>
        </p:txBody>
      </p:sp>
      <p:sp>
        <p:nvSpPr>
          <p:cNvPr id="29" name="Google Shape;29;p4"/>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69515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Title + 1 column">
    <p:spTree>
      <p:nvGrpSpPr>
        <p:cNvPr id="1" name="Shape 30"/>
        <p:cNvGrpSpPr/>
        <p:nvPr/>
      </p:nvGrpSpPr>
      <p:grpSpPr>
        <a:xfrm>
          <a:off x="0" y="0"/>
          <a:ext cx="0" cy="0"/>
          <a:chOff x="0" y="0"/>
          <a:chExt cx="0" cy="0"/>
        </a:xfrm>
      </p:grpSpPr>
      <p:grpSp>
        <p:nvGrpSpPr>
          <p:cNvPr id="31" name="Google Shape;31;p5"/>
          <p:cNvGrpSpPr/>
          <p:nvPr/>
        </p:nvGrpSpPr>
        <p:grpSpPr>
          <a:xfrm>
            <a:off x="6673398" y="0"/>
            <a:ext cx="5518613" cy="6858189"/>
            <a:chOff x="5005048" y="0"/>
            <a:chExt cx="4138960" cy="5143642"/>
          </a:xfrm>
        </p:grpSpPr>
        <p:sp>
          <p:nvSpPr>
            <p:cNvPr id="32" name="Google Shape;32;p5"/>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 name="Google Shape;33;p5"/>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 name="Google Shape;34;p5"/>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35" name="Google Shape;35;p5"/>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5"/>
          <p:cNvSpPr txBox="1">
            <a:spLocks noGrp="1"/>
          </p:cNvSpPr>
          <p:nvPr>
            <p:ph type="body" idx="1"/>
          </p:nvPr>
        </p:nvSpPr>
        <p:spPr>
          <a:xfrm>
            <a:off x="1140400" y="1906863"/>
            <a:ext cx="9911200" cy="4045200"/>
          </a:xfrm>
          <a:prstGeom prst="rect">
            <a:avLst/>
          </a:prstGeom>
        </p:spPr>
        <p:txBody>
          <a:bodyPr spcFirstLastPara="1" wrap="square" lIns="0" tIns="0" rIns="0" bIns="0" anchor="t" anchorCtr="0">
            <a:noAutofit/>
          </a:bodyPr>
          <a:lstStyle>
            <a:lvl1pPr marL="609585" lvl="0" indent="-507987" rtl="0">
              <a:spcBef>
                <a:spcPts val="0"/>
              </a:spcBef>
              <a:spcAft>
                <a:spcPts val="0"/>
              </a:spcAft>
              <a:buSzPts val="2400"/>
              <a:buChar char="●"/>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endParaRPr/>
          </a:p>
        </p:txBody>
      </p:sp>
      <p:sp>
        <p:nvSpPr>
          <p:cNvPr id="37" name="Google Shape;37;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271207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8"/>
        <p:cNvGrpSpPr/>
        <p:nvPr/>
      </p:nvGrpSpPr>
      <p:grpSpPr>
        <a:xfrm>
          <a:off x="0" y="0"/>
          <a:ext cx="0" cy="0"/>
          <a:chOff x="0" y="0"/>
          <a:chExt cx="0" cy="0"/>
        </a:xfrm>
      </p:grpSpPr>
      <p:grpSp>
        <p:nvGrpSpPr>
          <p:cNvPr id="39" name="Google Shape;39;p6"/>
          <p:cNvGrpSpPr/>
          <p:nvPr/>
        </p:nvGrpSpPr>
        <p:grpSpPr>
          <a:xfrm>
            <a:off x="6673398" y="0"/>
            <a:ext cx="5518613" cy="6858189"/>
            <a:chOff x="5005048" y="0"/>
            <a:chExt cx="4138960" cy="5143642"/>
          </a:xfrm>
        </p:grpSpPr>
        <p:sp>
          <p:nvSpPr>
            <p:cNvPr id="40" name="Google Shape;40;p6"/>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 name="Google Shape;41;p6"/>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 name="Google Shape;42;p6"/>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 name="Google Shape;43;p6"/>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 name="Google Shape;44;p6"/>
          <p:cNvSpPr txBox="1">
            <a:spLocks noGrp="1"/>
          </p:cNvSpPr>
          <p:nvPr>
            <p:ph type="body" idx="1"/>
          </p:nvPr>
        </p:nvSpPr>
        <p:spPr>
          <a:xfrm>
            <a:off x="1140400" y="1906867"/>
            <a:ext cx="4630800" cy="44264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800"/>
              </a:spcBef>
              <a:spcAft>
                <a:spcPts val="0"/>
              </a:spcAft>
              <a:buSzPts val="2000"/>
              <a:buChar char="○"/>
              <a:defRPr sz="2667"/>
            </a:lvl2pPr>
            <a:lvl3pPr marL="1828754" lvl="2" indent="-474121" rtl="0">
              <a:spcBef>
                <a:spcPts val="800"/>
              </a:spcBef>
              <a:spcAft>
                <a:spcPts val="0"/>
              </a:spcAft>
              <a:buSzPts val="2000"/>
              <a:buChar char="■"/>
              <a:defRPr sz="2667"/>
            </a:lvl3pPr>
            <a:lvl4pPr marL="2438339" lvl="3" indent="-474121" rtl="0">
              <a:spcBef>
                <a:spcPts val="800"/>
              </a:spcBef>
              <a:spcAft>
                <a:spcPts val="0"/>
              </a:spcAft>
              <a:buSzPts val="2000"/>
              <a:buChar char="●"/>
              <a:defRPr sz="2667"/>
            </a:lvl4pPr>
            <a:lvl5pPr marL="3047924" lvl="4" indent="-474121" rtl="0">
              <a:spcBef>
                <a:spcPts val="800"/>
              </a:spcBef>
              <a:spcAft>
                <a:spcPts val="0"/>
              </a:spcAft>
              <a:buSzPts val="2000"/>
              <a:buChar char="○"/>
              <a:defRPr sz="2667"/>
            </a:lvl5pPr>
            <a:lvl6pPr marL="3657509" lvl="5" indent="-474121" rtl="0">
              <a:spcBef>
                <a:spcPts val="800"/>
              </a:spcBef>
              <a:spcAft>
                <a:spcPts val="0"/>
              </a:spcAft>
              <a:buSzPts val="2000"/>
              <a:buChar char="■"/>
              <a:defRPr sz="2667"/>
            </a:lvl6pPr>
            <a:lvl7pPr marL="4267093" lvl="6" indent="-474121" rtl="0">
              <a:spcBef>
                <a:spcPts val="800"/>
              </a:spcBef>
              <a:spcAft>
                <a:spcPts val="0"/>
              </a:spcAft>
              <a:buSzPts val="2000"/>
              <a:buChar char="●"/>
              <a:defRPr sz="2667"/>
            </a:lvl7pPr>
            <a:lvl8pPr marL="4876678" lvl="7" indent="-474121" rtl="0">
              <a:spcBef>
                <a:spcPts val="800"/>
              </a:spcBef>
              <a:spcAft>
                <a:spcPts val="0"/>
              </a:spcAft>
              <a:buSzPts val="2000"/>
              <a:buChar char="○"/>
              <a:defRPr sz="2667"/>
            </a:lvl8pPr>
            <a:lvl9pPr marL="5486263" lvl="8" indent="-474121" rtl="0">
              <a:spcBef>
                <a:spcPts val="800"/>
              </a:spcBef>
              <a:spcAft>
                <a:spcPts val="800"/>
              </a:spcAft>
              <a:buSzPts val="2000"/>
              <a:buChar char="■"/>
              <a:defRPr sz="2667"/>
            </a:lvl9pPr>
          </a:lstStyle>
          <a:p>
            <a:endParaRPr/>
          </a:p>
        </p:txBody>
      </p:sp>
      <p:sp>
        <p:nvSpPr>
          <p:cNvPr id="45" name="Google Shape;45;p6"/>
          <p:cNvSpPr txBox="1">
            <a:spLocks noGrp="1"/>
          </p:cNvSpPr>
          <p:nvPr>
            <p:ph type="body" idx="2"/>
          </p:nvPr>
        </p:nvSpPr>
        <p:spPr>
          <a:xfrm>
            <a:off x="6420807" y="1906867"/>
            <a:ext cx="4630800" cy="44264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800"/>
              </a:spcBef>
              <a:spcAft>
                <a:spcPts val="0"/>
              </a:spcAft>
              <a:buSzPts val="2000"/>
              <a:buChar char="○"/>
              <a:defRPr sz="2667"/>
            </a:lvl2pPr>
            <a:lvl3pPr marL="1828754" lvl="2" indent="-474121" rtl="0">
              <a:spcBef>
                <a:spcPts val="800"/>
              </a:spcBef>
              <a:spcAft>
                <a:spcPts val="0"/>
              </a:spcAft>
              <a:buSzPts val="2000"/>
              <a:buChar char="■"/>
              <a:defRPr sz="2667"/>
            </a:lvl3pPr>
            <a:lvl4pPr marL="2438339" lvl="3" indent="-474121" rtl="0">
              <a:spcBef>
                <a:spcPts val="800"/>
              </a:spcBef>
              <a:spcAft>
                <a:spcPts val="0"/>
              </a:spcAft>
              <a:buSzPts val="2000"/>
              <a:buChar char="●"/>
              <a:defRPr sz="2667"/>
            </a:lvl4pPr>
            <a:lvl5pPr marL="3047924" lvl="4" indent="-474121" rtl="0">
              <a:spcBef>
                <a:spcPts val="800"/>
              </a:spcBef>
              <a:spcAft>
                <a:spcPts val="0"/>
              </a:spcAft>
              <a:buSzPts val="2000"/>
              <a:buChar char="○"/>
              <a:defRPr sz="2667"/>
            </a:lvl5pPr>
            <a:lvl6pPr marL="3657509" lvl="5" indent="-474121" rtl="0">
              <a:spcBef>
                <a:spcPts val="800"/>
              </a:spcBef>
              <a:spcAft>
                <a:spcPts val="0"/>
              </a:spcAft>
              <a:buSzPts val="2000"/>
              <a:buChar char="■"/>
              <a:defRPr sz="2667"/>
            </a:lvl6pPr>
            <a:lvl7pPr marL="4267093" lvl="6" indent="-474121" rtl="0">
              <a:spcBef>
                <a:spcPts val="800"/>
              </a:spcBef>
              <a:spcAft>
                <a:spcPts val="0"/>
              </a:spcAft>
              <a:buSzPts val="2000"/>
              <a:buChar char="●"/>
              <a:defRPr sz="2667"/>
            </a:lvl7pPr>
            <a:lvl8pPr marL="4876678" lvl="7" indent="-474121" rtl="0">
              <a:spcBef>
                <a:spcPts val="800"/>
              </a:spcBef>
              <a:spcAft>
                <a:spcPts val="0"/>
              </a:spcAft>
              <a:buSzPts val="2000"/>
              <a:buChar char="○"/>
              <a:defRPr sz="2667"/>
            </a:lvl8pPr>
            <a:lvl9pPr marL="5486263" lvl="8" indent="-474121" rtl="0">
              <a:spcBef>
                <a:spcPts val="800"/>
              </a:spcBef>
              <a:spcAft>
                <a:spcPts val="800"/>
              </a:spcAft>
              <a:buSzPts val="2000"/>
              <a:buChar char="■"/>
              <a:defRPr sz="2667"/>
            </a:lvl9pPr>
          </a:lstStyle>
          <a:p>
            <a:endParaRPr/>
          </a:p>
        </p:txBody>
      </p:sp>
      <p:sp>
        <p:nvSpPr>
          <p:cNvPr id="46" name="Google Shape;46;p6"/>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99705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reserve="1">
  <p:cSld name="Title + 3 columns">
    <p:spTree>
      <p:nvGrpSpPr>
        <p:cNvPr id="1" name="Shape 47"/>
        <p:cNvGrpSpPr/>
        <p:nvPr/>
      </p:nvGrpSpPr>
      <p:grpSpPr>
        <a:xfrm>
          <a:off x="0" y="0"/>
          <a:ext cx="0" cy="0"/>
          <a:chOff x="0" y="0"/>
          <a:chExt cx="0" cy="0"/>
        </a:xfrm>
      </p:grpSpPr>
      <p:grpSp>
        <p:nvGrpSpPr>
          <p:cNvPr id="48" name="Google Shape;48;p7"/>
          <p:cNvGrpSpPr/>
          <p:nvPr/>
        </p:nvGrpSpPr>
        <p:grpSpPr>
          <a:xfrm>
            <a:off x="6673398" y="0"/>
            <a:ext cx="5518613" cy="6858189"/>
            <a:chOff x="5005048" y="0"/>
            <a:chExt cx="4138960" cy="5143642"/>
          </a:xfrm>
        </p:grpSpPr>
        <p:sp>
          <p:nvSpPr>
            <p:cNvPr id="49" name="Google Shape;49;p7"/>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 name="Google Shape;50;p7"/>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 name="Google Shape;51;p7"/>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2" name="Google Shape;52;p7"/>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3" name="Google Shape;53;p7"/>
          <p:cNvSpPr txBox="1">
            <a:spLocks noGrp="1"/>
          </p:cNvSpPr>
          <p:nvPr>
            <p:ph type="body" idx="1"/>
          </p:nvPr>
        </p:nvSpPr>
        <p:spPr>
          <a:xfrm>
            <a:off x="1140400" y="1906867"/>
            <a:ext cx="3087600" cy="44264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800"/>
              </a:spcBef>
              <a:spcAft>
                <a:spcPts val="0"/>
              </a:spcAft>
              <a:buSzPts val="1800"/>
              <a:buChar char="○"/>
              <a:defRPr sz="2400"/>
            </a:lvl2pPr>
            <a:lvl3pPr marL="1828754" lvl="2" indent="-457189" rtl="0">
              <a:spcBef>
                <a:spcPts val="800"/>
              </a:spcBef>
              <a:spcAft>
                <a:spcPts val="0"/>
              </a:spcAft>
              <a:buSzPts val="1800"/>
              <a:buChar char="■"/>
              <a:defRPr sz="2400"/>
            </a:lvl3pPr>
            <a:lvl4pPr marL="2438339" lvl="3" indent="-457189" rtl="0">
              <a:spcBef>
                <a:spcPts val="800"/>
              </a:spcBef>
              <a:spcAft>
                <a:spcPts val="0"/>
              </a:spcAft>
              <a:buSzPts val="1800"/>
              <a:buChar char="●"/>
              <a:defRPr sz="2400"/>
            </a:lvl4pPr>
            <a:lvl5pPr marL="3047924" lvl="4" indent="-457189" rtl="0">
              <a:spcBef>
                <a:spcPts val="800"/>
              </a:spcBef>
              <a:spcAft>
                <a:spcPts val="0"/>
              </a:spcAft>
              <a:buSzPts val="1800"/>
              <a:buChar char="○"/>
              <a:defRPr sz="2400"/>
            </a:lvl5pPr>
            <a:lvl6pPr marL="3657509" lvl="5" indent="-457189" rtl="0">
              <a:spcBef>
                <a:spcPts val="800"/>
              </a:spcBef>
              <a:spcAft>
                <a:spcPts val="0"/>
              </a:spcAft>
              <a:buSzPts val="1800"/>
              <a:buChar char="■"/>
              <a:defRPr sz="2400"/>
            </a:lvl6pPr>
            <a:lvl7pPr marL="4267093" lvl="6" indent="-457189" rtl="0">
              <a:spcBef>
                <a:spcPts val="800"/>
              </a:spcBef>
              <a:spcAft>
                <a:spcPts val="0"/>
              </a:spcAft>
              <a:buSzPts val="1800"/>
              <a:buChar char="●"/>
              <a:defRPr sz="2400"/>
            </a:lvl7pPr>
            <a:lvl8pPr marL="4876678" lvl="7" indent="-457189" rtl="0">
              <a:spcBef>
                <a:spcPts val="800"/>
              </a:spcBef>
              <a:spcAft>
                <a:spcPts val="0"/>
              </a:spcAft>
              <a:buSzPts val="1800"/>
              <a:buChar char="○"/>
              <a:defRPr sz="2400"/>
            </a:lvl8pPr>
            <a:lvl9pPr marL="5486263" lvl="8" indent="-457189" rtl="0">
              <a:spcBef>
                <a:spcPts val="800"/>
              </a:spcBef>
              <a:spcAft>
                <a:spcPts val="800"/>
              </a:spcAft>
              <a:buSzPts val="1800"/>
              <a:buChar char="■"/>
              <a:defRPr sz="2400"/>
            </a:lvl9pPr>
          </a:lstStyle>
          <a:p>
            <a:endParaRPr/>
          </a:p>
        </p:txBody>
      </p:sp>
      <p:sp>
        <p:nvSpPr>
          <p:cNvPr id="54" name="Google Shape;54;p7"/>
          <p:cNvSpPr txBox="1">
            <a:spLocks noGrp="1"/>
          </p:cNvSpPr>
          <p:nvPr>
            <p:ph type="body" idx="2"/>
          </p:nvPr>
        </p:nvSpPr>
        <p:spPr>
          <a:xfrm>
            <a:off x="4552281" y="1906867"/>
            <a:ext cx="3087600" cy="44264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800"/>
              </a:spcBef>
              <a:spcAft>
                <a:spcPts val="0"/>
              </a:spcAft>
              <a:buSzPts val="1800"/>
              <a:buChar char="○"/>
              <a:defRPr sz="2400"/>
            </a:lvl2pPr>
            <a:lvl3pPr marL="1828754" lvl="2" indent="-457189" rtl="0">
              <a:spcBef>
                <a:spcPts val="800"/>
              </a:spcBef>
              <a:spcAft>
                <a:spcPts val="0"/>
              </a:spcAft>
              <a:buSzPts val="1800"/>
              <a:buChar char="■"/>
              <a:defRPr sz="2400"/>
            </a:lvl3pPr>
            <a:lvl4pPr marL="2438339" lvl="3" indent="-457189" rtl="0">
              <a:spcBef>
                <a:spcPts val="800"/>
              </a:spcBef>
              <a:spcAft>
                <a:spcPts val="0"/>
              </a:spcAft>
              <a:buSzPts val="1800"/>
              <a:buChar char="●"/>
              <a:defRPr sz="2400"/>
            </a:lvl4pPr>
            <a:lvl5pPr marL="3047924" lvl="4" indent="-457189" rtl="0">
              <a:spcBef>
                <a:spcPts val="800"/>
              </a:spcBef>
              <a:spcAft>
                <a:spcPts val="0"/>
              </a:spcAft>
              <a:buSzPts val="1800"/>
              <a:buChar char="○"/>
              <a:defRPr sz="2400"/>
            </a:lvl5pPr>
            <a:lvl6pPr marL="3657509" lvl="5" indent="-457189" rtl="0">
              <a:spcBef>
                <a:spcPts val="800"/>
              </a:spcBef>
              <a:spcAft>
                <a:spcPts val="0"/>
              </a:spcAft>
              <a:buSzPts val="1800"/>
              <a:buChar char="■"/>
              <a:defRPr sz="2400"/>
            </a:lvl6pPr>
            <a:lvl7pPr marL="4267093" lvl="6" indent="-457189" rtl="0">
              <a:spcBef>
                <a:spcPts val="800"/>
              </a:spcBef>
              <a:spcAft>
                <a:spcPts val="0"/>
              </a:spcAft>
              <a:buSzPts val="1800"/>
              <a:buChar char="●"/>
              <a:defRPr sz="2400"/>
            </a:lvl7pPr>
            <a:lvl8pPr marL="4876678" lvl="7" indent="-457189" rtl="0">
              <a:spcBef>
                <a:spcPts val="800"/>
              </a:spcBef>
              <a:spcAft>
                <a:spcPts val="0"/>
              </a:spcAft>
              <a:buSzPts val="1800"/>
              <a:buChar char="○"/>
              <a:defRPr sz="2400"/>
            </a:lvl8pPr>
            <a:lvl9pPr marL="5486263" lvl="8" indent="-457189" rtl="0">
              <a:spcBef>
                <a:spcPts val="800"/>
              </a:spcBef>
              <a:spcAft>
                <a:spcPts val="800"/>
              </a:spcAft>
              <a:buSzPts val="1800"/>
              <a:buChar char="■"/>
              <a:defRPr sz="2400"/>
            </a:lvl9pPr>
          </a:lstStyle>
          <a:p>
            <a:endParaRPr/>
          </a:p>
        </p:txBody>
      </p:sp>
      <p:sp>
        <p:nvSpPr>
          <p:cNvPr id="55" name="Google Shape;55;p7"/>
          <p:cNvSpPr txBox="1">
            <a:spLocks noGrp="1"/>
          </p:cNvSpPr>
          <p:nvPr>
            <p:ph type="body" idx="3"/>
          </p:nvPr>
        </p:nvSpPr>
        <p:spPr>
          <a:xfrm>
            <a:off x="7964163" y="1906867"/>
            <a:ext cx="3087600" cy="44264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800"/>
              </a:spcBef>
              <a:spcAft>
                <a:spcPts val="0"/>
              </a:spcAft>
              <a:buSzPts val="1800"/>
              <a:buChar char="○"/>
              <a:defRPr sz="2400"/>
            </a:lvl2pPr>
            <a:lvl3pPr marL="1828754" lvl="2" indent="-457189" rtl="0">
              <a:spcBef>
                <a:spcPts val="800"/>
              </a:spcBef>
              <a:spcAft>
                <a:spcPts val="0"/>
              </a:spcAft>
              <a:buSzPts val="1800"/>
              <a:buChar char="■"/>
              <a:defRPr sz="2400"/>
            </a:lvl3pPr>
            <a:lvl4pPr marL="2438339" lvl="3" indent="-457189" rtl="0">
              <a:spcBef>
                <a:spcPts val="800"/>
              </a:spcBef>
              <a:spcAft>
                <a:spcPts val="0"/>
              </a:spcAft>
              <a:buSzPts val="1800"/>
              <a:buChar char="●"/>
              <a:defRPr sz="2400"/>
            </a:lvl4pPr>
            <a:lvl5pPr marL="3047924" lvl="4" indent="-457189" rtl="0">
              <a:spcBef>
                <a:spcPts val="800"/>
              </a:spcBef>
              <a:spcAft>
                <a:spcPts val="0"/>
              </a:spcAft>
              <a:buSzPts val="1800"/>
              <a:buChar char="○"/>
              <a:defRPr sz="2400"/>
            </a:lvl5pPr>
            <a:lvl6pPr marL="3657509" lvl="5" indent="-457189" rtl="0">
              <a:spcBef>
                <a:spcPts val="800"/>
              </a:spcBef>
              <a:spcAft>
                <a:spcPts val="0"/>
              </a:spcAft>
              <a:buSzPts val="1800"/>
              <a:buChar char="■"/>
              <a:defRPr sz="2400"/>
            </a:lvl6pPr>
            <a:lvl7pPr marL="4267093" lvl="6" indent="-457189" rtl="0">
              <a:spcBef>
                <a:spcPts val="800"/>
              </a:spcBef>
              <a:spcAft>
                <a:spcPts val="0"/>
              </a:spcAft>
              <a:buSzPts val="1800"/>
              <a:buChar char="●"/>
              <a:defRPr sz="2400"/>
            </a:lvl7pPr>
            <a:lvl8pPr marL="4876678" lvl="7" indent="-457189" rtl="0">
              <a:spcBef>
                <a:spcPts val="800"/>
              </a:spcBef>
              <a:spcAft>
                <a:spcPts val="0"/>
              </a:spcAft>
              <a:buSzPts val="1800"/>
              <a:buChar char="○"/>
              <a:defRPr sz="2400"/>
            </a:lvl8pPr>
            <a:lvl9pPr marL="5486263" lvl="8" indent="-457189" rtl="0">
              <a:spcBef>
                <a:spcPts val="800"/>
              </a:spcBef>
              <a:spcAft>
                <a:spcPts val="800"/>
              </a:spcAft>
              <a:buSzPts val="1800"/>
              <a:buChar char="■"/>
              <a:defRPr sz="2400"/>
            </a:lvl9pPr>
          </a:lstStyle>
          <a:p>
            <a:endParaRPr/>
          </a:p>
        </p:txBody>
      </p:sp>
      <p:sp>
        <p:nvSpPr>
          <p:cNvPr id="56" name="Google Shape;56;p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39360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7"/>
        <p:cNvGrpSpPr/>
        <p:nvPr/>
      </p:nvGrpSpPr>
      <p:grpSpPr>
        <a:xfrm>
          <a:off x="0" y="0"/>
          <a:ext cx="0" cy="0"/>
          <a:chOff x="0" y="0"/>
          <a:chExt cx="0" cy="0"/>
        </a:xfrm>
      </p:grpSpPr>
      <p:grpSp>
        <p:nvGrpSpPr>
          <p:cNvPr id="58" name="Google Shape;58;p8"/>
          <p:cNvGrpSpPr/>
          <p:nvPr/>
        </p:nvGrpSpPr>
        <p:grpSpPr>
          <a:xfrm>
            <a:off x="6673398" y="0"/>
            <a:ext cx="5518613" cy="6858189"/>
            <a:chOff x="5005048" y="0"/>
            <a:chExt cx="4138960" cy="5143642"/>
          </a:xfrm>
        </p:grpSpPr>
        <p:sp>
          <p:nvSpPr>
            <p:cNvPr id="59" name="Google Shape;59;p8"/>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 name="Google Shape;60;p8"/>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61;p8"/>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62" name="Google Shape;62;p8"/>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 name="Google Shape;63;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53863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4"/>
        <p:cNvGrpSpPr/>
        <p:nvPr/>
      </p:nvGrpSpPr>
      <p:grpSpPr>
        <a:xfrm>
          <a:off x="0" y="0"/>
          <a:ext cx="0" cy="0"/>
          <a:chOff x="0" y="0"/>
          <a:chExt cx="0" cy="0"/>
        </a:xfrm>
      </p:grpSpPr>
      <p:grpSp>
        <p:nvGrpSpPr>
          <p:cNvPr id="65" name="Google Shape;65;p9"/>
          <p:cNvGrpSpPr/>
          <p:nvPr/>
        </p:nvGrpSpPr>
        <p:grpSpPr>
          <a:xfrm>
            <a:off x="6673398" y="0"/>
            <a:ext cx="5518613" cy="6858189"/>
            <a:chOff x="5005048" y="0"/>
            <a:chExt cx="4138960" cy="5143642"/>
          </a:xfrm>
        </p:grpSpPr>
        <p:sp>
          <p:nvSpPr>
            <p:cNvPr id="66" name="Google Shape;66;p9"/>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 name="Google Shape;67;p9"/>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 name="Google Shape;68;p9"/>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69" name="Google Shape;69;p9"/>
          <p:cNvSpPr txBox="1">
            <a:spLocks noGrp="1"/>
          </p:cNvSpPr>
          <p:nvPr>
            <p:ph type="body" idx="1"/>
          </p:nvPr>
        </p:nvSpPr>
        <p:spPr>
          <a:xfrm>
            <a:off x="1140400" y="5875067"/>
            <a:ext cx="9911200" cy="400000"/>
          </a:xfrm>
          <a:prstGeom prst="rect">
            <a:avLst/>
          </a:prstGeom>
        </p:spPr>
        <p:txBody>
          <a:bodyPr spcFirstLastPara="1" wrap="square" lIns="0" tIns="0" rIns="0" bIns="0" anchor="t" anchorCtr="0">
            <a:noAutofit/>
          </a:bodyPr>
          <a:lstStyle>
            <a:lvl1pPr marL="609585" lvl="0" indent="-304792" rtl="0">
              <a:spcBef>
                <a:spcPts val="0"/>
              </a:spcBef>
              <a:spcAft>
                <a:spcPts val="800"/>
              </a:spcAft>
              <a:buClr>
                <a:schemeClr val="accent2"/>
              </a:buClr>
              <a:buSzPts val="1800"/>
              <a:buNone/>
              <a:defRPr sz="2400">
                <a:solidFill>
                  <a:schemeClr val="accent2"/>
                </a:solidFill>
              </a:defRPr>
            </a:lvl1pPr>
          </a:lstStyle>
          <a:p>
            <a:endParaRPr/>
          </a:p>
        </p:txBody>
      </p:sp>
      <p:sp>
        <p:nvSpPr>
          <p:cNvPr id="70" name="Google Shape;70;p9"/>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292088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71"/>
        <p:cNvGrpSpPr/>
        <p:nvPr/>
      </p:nvGrpSpPr>
      <p:grpSpPr>
        <a:xfrm>
          <a:off x="0" y="0"/>
          <a:ext cx="0" cy="0"/>
          <a:chOff x="0" y="0"/>
          <a:chExt cx="0" cy="0"/>
        </a:xfrm>
      </p:grpSpPr>
      <p:grpSp>
        <p:nvGrpSpPr>
          <p:cNvPr id="72" name="Google Shape;72;p10"/>
          <p:cNvGrpSpPr/>
          <p:nvPr/>
        </p:nvGrpSpPr>
        <p:grpSpPr>
          <a:xfrm>
            <a:off x="4104804" y="0"/>
            <a:ext cx="8087185" cy="6858189"/>
            <a:chOff x="2052402" y="0"/>
            <a:chExt cx="6065389" cy="5143642"/>
          </a:xfrm>
        </p:grpSpPr>
        <p:sp>
          <p:nvSpPr>
            <p:cNvPr id="73" name="Google Shape;73;p10"/>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 name="Google Shape;74;p10"/>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 name="Google Shape;75;p10"/>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6" name="Google Shape;76;p10"/>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3614049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0400" y="1114667"/>
            <a:ext cx="9911200" cy="5284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1pPr>
            <a:lvl2pPr lvl="1"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2pPr>
            <a:lvl3pPr lvl="2"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3pPr>
            <a:lvl4pPr lvl="3"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4pPr>
            <a:lvl5pPr lvl="4"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5pPr>
            <a:lvl6pPr lvl="5"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6pPr>
            <a:lvl7pPr lvl="6"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7pPr>
            <a:lvl8pPr lvl="7"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8pPr>
            <a:lvl9pPr lvl="8"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140400" y="1906863"/>
            <a:ext cx="9911200" cy="40452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1pPr>
            <a:lvl2pPr marL="914400" lvl="1" indent="-381000" rtl="0">
              <a:spcBef>
                <a:spcPts val="60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2pPr>
            <a:lvl3pPr marL="1371600" lvl="2"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3pPr>
            <a:lvl4pPr marL="1828800" lvl="3"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4pPr>
            <a:lvl5pPr marL="2286000" lvl="4"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5pPr>
            <a:lvl6pPr marL="2743200" lvl="5"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6pPr>
            <a:lvl7pPr marL="3200400" lvl="6"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7pPr>
            <a:lvl8pPr marL="3657600" lvl="7"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8pPr>
            <a:lvl9pPr marL="4114800" lvl="8" indent="-381000" rtl="0">
              <a:spcBef>
                <a:spcPts val="600"/>
              </a:spcBef>
              <a:spcAft>
                <a:spcPts val="60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lvl="0" algn="r" rtl="0">
              <a:buNone/>
              <a:defRPr sz="1733" b="1">
                <a:solidFill>
                  <a:schemeClr val="dk2"/>
                </a:solidFill>
                <a:latin typeface="Montserrat"/>
                <a:ea typeface="Montserrat"/>
                <a:cs typeface="Montserrat"/>
                <a:sym typeface="Montserrat"/>
              </a:defRPr>
            </a:lvl1pPr>
            <a:lvl2pPr lvl="1" algn="r" rtl="0">
              <a:buNone/>
              <a:defRPr sz="1733" b="1">
                <a:solidFill>
                  <a:schemeClr val="dk2"/>
                </a:solidFill>
                <a:latin typeface="Montserrat"/>
                <a:ea typeface="Montserrat"/>
                <a:cs typeface="Montserrat"/>
                <a:sym typeface="Montserrat"/>
              </a:defRPr>
            </a:lvl2pPr>
            <a:lvl3pPr lvl="2" algn="r" rtl="0">
              <a:buNone/>
              <a:defRPr sz="1733" b="1">
                <a:solidFill>
                  <a:schemeClr val="dk2"/>
                </a:solidFill>
                <a:latin typeface="Montserrat"/>
                <a:ea typeface="Montserrat"/>
                <a:cs typeface="Montserrat"/>
                <a:sym typeface="Montserrat"/>
              </a:defRPr>
            </a:lvl3pPr>
            <a:lvl4pPr lvl="3" algn="r" rtl="0">
              <a:buNone/>
              <a:defRPr sz="1733" b="1">
                <a:solidFill>
                  <a:schemeClr val="dk2"/>
                </a:solidFill>
                <a:latin typeface="Montserrat"/>
                <a:ea typeface="Montserrat"/>
                <a:cs typeface="Montserrat"/>
                <a:sym typeface="Montserrat"/>
              </a:defRPr>
            </a:lvl4pPr>
            <a:lvl5pPr lvl="4" algn="r" rtl="0">
              <a:buNone/>
              <a:defRPr sz="1733" b="1">
                <a:solidFill>
                  <a:schemeClr val="dk2"/>
                </a:solidFill>
                <a:latin typeface="Montserrat"/>
                <a:ea typeface="Montserrat"/>
                <a:cs typeface="Montserrat"/>
                <a:sym typeface="Montserrat"/>
              </a:defRPr>
            </a:lvl5pPr>
            <a:lvl6pPr lvl="5" algn="r" rtl="0">
              <a:buNone/>
              <a:defRPr sz="1733" b="1">
                <a:solidFill>
                  <a:schemeClr val="dk2"/>
                </a:solidFill>
                <a:latin typeface="Montserrat"/>
                <a:ea typeface="Montserrat"/>
                <a:cs typeface="Montserrat"/>
                <a:sym typeface="Montserrat"/>
              </a:defRPr>
            </a:lvl6pPr>
            <a:lvl7pPr lvl="6" algn="r" rtl="0">
              <a:buNone/>
              <a:defRPr sz="1733" b="1">
                <a:solidFill>
                  <a:schemeClr val="dk2"/>
                </a:solidFill>
                <a:latin typeface="Montserrat"/>
                <a:ea typeface="Montserrat"/>
                <a:cs typeface="Montserrat"/>
                <a:sym typeface="Montserrat"/>
              </a:defRPr>
            </a:lvl7pPr>
            <a:lvl8pPr lvl="7" algn="r" rtl="0">
              <a:buNone/>
              <a:defRPr sz="1733" b="1">
                <a:solidFill>
                  <a:schemeClr val="dk2"/>
                </a:solidFill>
                <a:latin typeface="Montserrat"/>
                <a:ea typeface="Montserrat"/>
                <a:cs typeface="Montserrat"/>
                <a:sym typeface="Montserrat"/>
              </a:defRPr>
            </a:lvl8pPr>
            <a:lvl9pPr lvl="8" algn="r" rtl="0">
              <a:buNone/>
              <a:defRPr sz="1733" b="1">
                <a:solidFill>
                  <a:schemeClr val="dk2"/>
                </a:solidFill>
                <a:latin typeface="Montserrat"/>
                <a:ea typeface="Montserrat"/>
                <a:cs typeface="Montserrat"/>
                <a:sym typeface="Montserrat"/>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298064534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1.xml"/><Relationship Id="rId1" Type="http://schemas.openxmlformats.org/officeDocument/2006/relationships/slideLayout" Target="../slideLayouts/slideLayout4.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5.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8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6.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8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7.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8.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9.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0.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9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1.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9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 Id="rId4" Type="http://schemas.openxmlformats.org/officeDocument/2006/relationships/image" Target="../media/image15.gif"/></Relationships>
</file>

<file path=ppt/slides/_rels/slide9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image" Target="../media/image15.gif"/><Relationship Id="rId5" Type="http://schemas.openxmlformats.org/officeDocument/2006/relationships/image" Target="../media/image48.png"/><Relationship Id="rId4" Type="http://schemas.openxmlformats.org/officeDocument/2006/relationships/image" Target="../media/image47.png"/></Relationships>
</file>

<file path=ppt/slides/_rels/slide9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15.gif"/></Relationships>
</file>

<file path=ppt/slides/_rels/slide9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9.xml"/><Relationship Id="rId4" Type="http://schemas.openxmlformats.org/officeDocument/2006/relationships/image" Target="../media/image15.gif"/></Relationships>
</file>

<file path=ppt/slides/_rels/slide9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0.jpeg"/><Relationship Id="rId1" Type="http://schemas.openxmlformats.org/officeDocument/2006/relationships/slideLayout" Target="../slideLayouts/slideLayout10.xml"/><Relationship Id="rId5" Type="http://schemas.openxmlformats.org/officeDocument/2006/relationships/image" Target="../media/image61.pn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agua, azul, computadora, baloncesto&#10;&#10;Descripción generada automáticamente">
            <a:extLst>
              <a:ext uri="{FF2B5EF4-FFF2-40B4-BE49-F238E27FC236}">
                <a16:creationId xmlns:a16="http://schemas.microsoft.com/office/drawing/2014/main" id="{C19AC4FA-B534-452D-A80B-596A117F2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2" name="Título 1">
            <a:extLst>
              <a:ext uri="{FF2B5EF4-FFF2-40B4-BE49-F238E27FC236}">
                <a16:creationId xmlns:a16="http://schemas.microsoft.com/office/drawing/2014/main" id="{19FE81E2-4037-40A9-ACB1-C1D4F0F8DF36}"/>
              </a:ext>
            </a:extLst>
          </p:cNvPr>
          <p:cNvSpPr>
            <a:spLocks noGrp="1"/>
          </p:cNvSpPr>
          <p:nvPr>
            <p:ph type="ctrTitle"/>
          </p:nvPr>
        </p:nvSpPr>
        <p:spPr>
          <a:xfrm>
            <a:off x="1523999" y="1444386"/>
            <a:ext cx="9144000" cy="4014680"/>
          </a:xfrm>
          <a:solidFill>
            <a:schemeClr val="bg2">
              <a:lumMod val="75000"/>
              <a:alpha val="52000"/>
            </a:schemeClr>
          </a:solidFill>
        </p:spPr>
        <p:txBody>
          <a:bodyPr anchor="ctr">
            <a:normAutofit/>
            <a:scene3d>
              <a:camera prst="orthographicFront"/>
              <a:lightRig rig="harsh" dir="t"/>
            </a:scene3d>
            <a:sp3d prstMaterial="matte">
              <a:contourClr>
                <a:schemeClr val="bg1">
                  <a:lumMod val="65000"/>
                </a:schemeClr>
              </a:contourClr>
            </a:sp3d>
          </a:bodyPr>
          <a:lstStyle/>
          <a:p>
            <a:r>
              <a:rPr lang="es-CL" sz="4000" b="1" dirty="0">
                <a:ln>
                  <a:solidFill>
                    <a:schemeClr val="tx1"/>
                  </a:solidFill>
                </a:ln>
              </a:rPr>
              <a:t>Módulo 3 – </a:t>
            </a:r>
            <a:r>
              <a:rPr lang="es-ES" sz="4000" b="1" dirty="0">
                <a:ln>
                  <a:solidFill>
                    <a:schemeClr val="tx1"/>
                  </a:solidFill>
                </a:ln>
              </a:rPr>
              <a:t>Cambios en las frecuencias génicas y genotípicas</a:t>
            </a:r>
            <a:br>
              <a:rPr lang="es-ES" sz="4000" b="1" dirty="0">
                <a:ln>
                  <a:solidFill>
                    <a:schemeClr val="tx1"/>
                  </a:solidFill>
                </a:ln>
              </a:rPr>
            </a:br>
            <a:br>
              <a:rPr lang="es-CL" sz="3200" b="1" dirty="0">
                <a:ln/>
              </a:rPr>
            </a:br>
            <a:br>
              <a:rPr lang="es-CL" sz="3600" b="1" dirty="0">
                <a:ln/>
                <a:solidFill>
                  <a:schemeClr val="accent3"/>
                </a:solidFill>
              </a:rPr>
            </a:br>
            <a:r>
              <a:rPr lang="es-CL" sz="5400" b="1" dirty="0">
                <a:ln w="10160">
                  <a:noFill/>
                  <a:prstDash val="solid"/>
                </a:ln>
                <a:solidFill>
                  <a:srgbClr val="FFFFFF"/>
                </a:solidFill>
                <a:effectLst>
                  <a:outerShdw blurRad="50800" dist="38100" dir="2700000" algn="tl" rotWithShape="0">
                    <a:prstClr val="black">
                      <a:alpha val="40000"/>
                    </a:prstClr>
                  </a:outerShdw>
                </a:effectLst>
              </a:rPr>
              <a:t>Matriz de Parentesco</a:t>
            </a:r>
            <a:endParaRPr lang="en-US" sz="5400" b="1" dirty="0">
              <a:ln w="10160">
                <a:noFill/>
                <a:prstDash val="solid"/>
              </a:ln>
              <a:solidFill>
                <a:schemeClr val="accent3"/>
              </a:solidFill>
              <a:effectLst>
                <a:outerShdw blurRad="50800" dist="38100" dir="2700000" algn="tl" rotWithShape="0">
                  <a:prstClr val="black">
                    <a:alpha val="40000"/>
                  </a:prstClr>
                </a:outerShdw>
              </a:effectLst>
            </a:endParaRPr>
          </a:p>
        </p:txBody>
      </p:sp>
      <p:sp>
        <p:nvSpPr>
          <p:cNvPr id="6" name="CuadroTexto 5">
            <a:extLst>
              <a:ext uri="{FF2B5EF4-FFF2-40B4-BE49-F238E27FC236}">
                <a16:creationId xmlns:a16="http://schemas.microsoft.com/office/drawing/2014/main" id="{599A2B71-F7C4-4BB6-9B0E-9AE9B42B1A6E}"/>
              </a:ext>
            </a:extLst>
          </p:cNvPr>
          <p:cNvSpPr txBox="1"/>
          <p:nvPr/>
        </p:nvSpPr>
        <p:spPr>
          <a:xfrm>
            <a:off x="7734300" y="5604535"/>
            <a:ext cx="3238500" cy="369332"/>
          </a:xfrm>
          <a:prstGeom prst="rect">
            <a:avLst/>
          </a:prstGeom>
          <a:noFill/>
        </p:spPr>
        <p:txBody>
          <a:bodyPr wrap="square" rtlCol="0">
            <a:spAutoFit/>
          </a:bodyPr>
          <a:lstStyle/>
          <a:p>
            <a:r>
              <a:rPr lang="es-CL" dirty="0">
                <a:ln w="3175">
                  <a:solidFill>
                    <a:schemeClr val="tx1"/>
                  </a:solidFill>
                </a:ln>
                <a:solidFill>
                  <a:schemeClr val="bg1"/>
                </a:solidFill>
                <a:latin typeface="Franklin Gothic Demi" panose="020B0703020102020204" pitchFamily="34" charset="0"/>
              </a:rPr>
              <a:t>Tutor: Bastián Fernández S.</a:t>
            </a:r>
          </a:p>
        </p:txBody>
      </p:sp>
      <p:sp>
        <p:nvSpPr>
          <p:cNvPr id="8" name="Subtítulo 2">
            <a:extLst>
              <a:ext uri="{FF2B5EF4-FFF2-40B4-BE49-F238E27FC236}">
                <a16:creationId xmlns:a16="http://schemas.microsoft.com/office/drawing/2014/main" id="{96D3010E-1771-4C26-A82B-3834321AA2EC}"/>
              </a:ext>
            </a:extLst>
          </p:cNvPr>
          <p:cNvSpPr txBox="1">
            <a:spLocks/>
          </p:cNvSpPr>
          <p:nvPr/>
        </p:nvSpPr>
        <p:spPr>
          <a:xfrm>
            <a:off x="97654" y="97654"/>
            <a:ext cx="5017271" cy="89664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1pPr>
            <a:lvl2pPr marL="457200" marR="0" lvl="1" indent="0" algn="ctr" rtl="0">
              <a:lnSpc>
                <a:spcPct val="100000"/>
              </a:lnSpc>
              <a:spcBef>
                <a:spcPts val="600"/>
              </a:spcBef>
              <a:spcAft>
                <a:spcPts val="0"/>
              </a:spcAft>
              <a:buClr>
                <a:schemeClr val="accent1"/>
              </a:buClr>
              <a:buSzPts val="2400"/>
              <a:buFont typeface="Montserrat Light"/>
              <a:buNone/>
              <a:defRPr sz="2000" b="0" i="0" u="none" strike="noStrike" cap="none">
                <a:solidFill>
                  <a:schemeClr val="dk1"/>
                </a:solidFill>
                <a:latin typeface="Montserrat Light"/>
                <a:ea typeface="Montserrat Light"/>
                <a:cs typeface="Montserrat Light"/>
                <a:sym typeface="Montserrat Light"/>
              </a:defRPr>
            </a:lvl2pPr>
            <a:lvl3pPr marL="914400" marR="0" lvl="2" indent="0" algn="ctr" rtl="0">
              <a:lnSpc>
                <a:spcPct val="100000"/>
              </a:lnSpc>
              <a:spcBef>
                <a:spcPts val="600"/>
              </a:spcBef>
              <a:spcAft>
                <a:spcPts val="0"/>
              </a:spcAft>
              <a:buClr>
                <a:schemeClr val="dk1"/>
              </a:buClr>
              <a:buSzPts val="2400"/>
              <a:buFont typeface="Montserrat Light"/>
              <a:buNone/>
              <a:defRPr sz="1800" b="0" i="0" u="none" strike="noStrike" cap="none">
                <a:solidFill>
                  <a:schemeClr val="dk1"/>
                </a:solidFill>
                <a:latin typeface="Montserrat Light"/>
                <a:ea typeface="Montserrat Light"/>
                <a:cs typeface="Montserrat Light"/>
                <a:sym typeface="Montserrat Light"/>
              </a:defRPr>
            </a:lvl3pPr>
            <a:lvl4pPr marL="1371600" marR="0" lvl="3" indent="0" algn="ctr" rtl="0">
              <a:lnSpc>
                <a:spcPct val="100000"/>
              </a:lnSpc>
              <a:spcBef>
                <a:spcPts val="600"/>
              </a:spcBef>
              <a:spcAft>
                <a:spcPts val="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4pPr>
            <a:lvl5pPr marL="1828800" marR="0" lvl="4" indent="0" algn="ctr" rtl="0">
              <a:lnSpc>
                <a:spcPct val="100000"/>
              </a:lnSpc>
              <a:spcBef>
                <a:spcPts val="600"/>
              </a:spcBef>
              <a:spcAft>
                <a:spcPts val="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5pPr>
            <a:lvl6pPr marL="2286000" marR="0" lvl="5" indent="0" algn="ctr" rtl="0">
              <a:lnSpc>
                <a:spcPct val="100000"/>
              </a:lnSpc>
              <a:spcBef>
                <a:spcPts val="600"/>
              </a:spcBef>
              <a:spcAft>
                <a:spcPts val="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6pPr>
            <a:lvl7pPr marL="2743200" marR="0" lvl="6" indent="0" algn="ctr" rtl="0">
              <a:lnSpc>
                <a:spcPct val="100000"/>
              </a:lnSpc>
              <a:spcBef>
                <a:spcPts val="600"/>
              </a:spcBef>
              <a:spcAft>
                <a:spcPts val="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7pPr>
            <a:lvl8pPr marL="3200400" marR="0" lvl="7" indent="0" algn="ctr" rtl="0">
              <a:lnSpc>
                <a:spcPct val="100000"/>
              </a:lnSpc>
              <a:spcBef>
                <a:spcPts val="600"/>
              </a:spcBef>
              <a:spcAft>
                <a:spcPts val="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8pPr>
            <a:lvl9pPr marL="3657600" marR="0" lvl="8" indent="0" algn="ctr" rtl="0">
              <a:lnSpc>
                <a:spcPct val="100000"/>
              </a:lnSpc>
              <a:spcBef>
                <a:spcPts val="600"/>
              </a:spcBef>
              <a:spcAft>
                <a:spcPts val="60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9pPr>
          </a:lstStyle>
          <a:p>
            <a:pPr algn="l"/>
            <a:r>
              <a:rPr lang="es-CL" kern="0" dirty="0">
                <a:solidFill>
                  <a:schemeClr val="bg1"/>
                </a:solidFill>
              </a:rPr>
              <a:t>Tutoría Semestre Primavera 2022</a:t>
            </a:r>
            <a:br>
              <a:rPr lang="es-CL" kern="0" dirty="0">
                <a:solidFill>
                  <a:schemeClr val="bg1"/>
                </a:solidFill>
              </a:rPr>
            </a:br>
            <a:r>
              <a:rPr lang="es-CL" kern="0" dirty="0">
                <a:solidFill>
                  <a:schemeClr val="bg1"/>
                </a:solidFill>
              </a:rPr>
              <a:t>Genética Básica G1</a:t>
            </a:r>
            <a:endParaRPr lang="en-US" kern="0" dirty="0">
              <a:ln>
                <a:solidFill>
                  <a:schemeClr val="tx1"/>
                </a:solidFill>
              </a:ln>
            </a:endParaRPr>
          </a:p>
        </p:txBody>
      </p:sp>
    </p:spTree>
    <p:extLst>
      <p:ext uri="{BB962C8B-B14F-4D97-AF65-F5344CB8AC3E}">
        <p14:creationId xmlns:p14="http://schemas.microsoft.com/office/powerpoint/2010/main" val="319245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10</a:t>
            </a:fld>
            <a:endParaRPr/>
          </a:p>
        </p:txBody>
      </p:sp>
      <p:pic>
        <p:nvPicPr>
          <p:cNvPr id="4" name="Picture 2" descr="10 Dog Silhouette (PNG Transparent) | OnlyGFX.com">
            <a:extLst>
              <a:ext uri="{FF2B5EF4-FFF2-40B4-BE49-F238E27FC236}">
                <a16:creationId xmlns:a16="http://schemas.microsoft.com/office/drawing/2014/main" id="{132814B1-7707-4E7E-9BDB-8D8CFC266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84" y="3878206"/>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0 Dog Silhouette (PNG Transparent) | OnlyGFX.com">
            <a:extLst>
              <a:ext uri="{FF2B5EF4-FFF2-40B4-BE49-F238E27FC236}">
                <a16:creationId xmlns:a16="http://schemas.microsoft.com/office/drawing/2014/main" id="{E2BD4310-583A-43AE-B044-63ECE2A91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523" y="3878205"/>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EAC6DFE-C3A5-4024-8AF0-F6895F2E5C73}"/>
              </a:ext>
            </a:extLst>
          </p:cNvPr>
          <p:cNvSpPr txBox="1"/>
          <p:nvPr/>
        </p:nvSpPr>
        <p:spPr>
          <a:xfrm>
            <a:off x="2240960" y="4243472"/>
            <a:ext cx="1103217"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Óbelix</a:t>
            </a:r>
            <a:endParaRPr lang="en-US" b="1" dirty="0">
              <a:ln/>
              <a:solidFill>
                <a:schemeClr val="accent5"/>
              </a:solidFill>
            </a:endParaRPr>
          </a:p>
        </p:txBody>
      </p:sp>
      <p:pic>
        <p:nvPicPr>
          <p:cNvPr id="8" name="Picture 2" descr="10 Dog Silhouette (PNG Transparent) | OnlyGFX.com">
            <a:extLst>
              <a:ext uri="{FF2B5EF4-FFF2-40B4-BE49-F238E27FC236}">
                <a16:creationId xmlns:a16="http://schemas.microsoft.com/office/drawing/2014/main" id="{5C4FEC80-C9BC-430C-AA7F-A155213DC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278" y="1485012"/>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72BC903F-9A62-4DB4-BE6B-B91127D2E209}"/>
              </a:ext>
            </a:extLst>
          </p:cNvPr>
          <p:cNvSpPr txBox="1"/>
          <p:nvPr/>
        </p:nvSpPr>
        <p:spPr>
          <a:xfrm>
            <a:off x="5531847" y="1874517"/>
            <a:ext cx="1570392"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Daenerys</a:t>
            </a:r>
            <a:endParaRPr lang="en-US" b="1" dirty="0">
              <a:ln/>
              <a:solidFill>
                <a:schemeClr val="accent5"/>
              </a:solidFill>
            </a:endParaRPr>
          </a:p>
        </p:txBody>
      </p:sp>
      <p:pic>
        <p:nvPicPr>
          <p:cNvPr id="10" name="Picture 2" descr="10 Dog Silhouette (PNG Transparent) | OnlyGFX.com">
            <a:extLst>
              <a:ext uri="{FF2B5EF4-FFF2-40B4-BE49-F238E27FC236}">
                <a16:creationId xmlns:a16="http://schemas.microsoft.com/office/drawing/2014/main" id="{3FAB65D0-72FD-405E-AD46-A117DF980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84" y="5411110"/>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10 Dog Silhouette (PNG Transparent) | OnlyGFX.com">
            <a:extLst>
              <a:ext uri="{FF2B5EF4-FFF2-40B4-BE49-F238E27FC236}">
                <a16:creationId xmlns:a16="http://schemas.microsoft.com/office/drawing/2014/main" id="{A24F4255-F23A-43A7-BFC6-EA4111F4F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960" y="1485012"/>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52B3A5AF-E06F-4DC6-9C36-4A6C2B616821}"/>
              </a:ext>
            </a:extLst>
          </p:cNvPr>
          <p:cNvSpPr txBox="1"/>
          <p:nvPr/>
        </p:nvSpPr>
        <p:spPr>
          <a:xfrm>
            <a:off x="492174" y="5785225"/>
            <a:ext cx="15492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Marley II</a:t>
            </a:r>
            <a:endParaRPr lang="en-US" sz="2000" b="1" dirty="0">
              <a:ln/>
              <a:solidFill>
                <a:schemeClr val="accent5"/>
              </a:solidFill>
            </a:endParaRPr>
          </a:p>
        </p:txBody>
      </p:sp>
      <p:sp>
        <p:nvSpPr>
          <p:cNvPr id="13" name="CuadroTexto 12">
            <a:extLst>
              <a:ext uri="{FF2B5EF4-FFF2-40B4-BE49-F238E27FC236}">
                <a16:creationId xmlns:a16="http://schemas.microsoft.com/office/drawing/2014/main" id="{1E9F758E-C55C-4988-9941-166356BD9B85}"/>
              </a:ext>
            </a:extLst>
          </p:cNvPr>
          <p:cNvSpPr txBox="1"/>
          <p:nvPr/>
        </p:nvSpPr>
        <p:spPr>
          <a:xfrm>
            <a:off x="2618243" y="1859125"/>
            <a:ext cx="11894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Rocco</a:t>
            </a:r>
            <a:endParaRPr lang="en-US" sz="2000" b="1" dirty="0">
              <a:ln/>
              <a:solidFill>
                <a:schemeClr val="accent5"/>
              </a:solidFill>
            </a:endParaRPr>
          </a:p>
        </p:txBody>
      </p:sp>
      <p:sp>
        <p:nvSpPr>
          <p:cNvPr id="15" name="CuadroTexto 14">
            <a:extLst>
              <a:ext uri="{FF2B5EF4-FFF2-40B4-BE49-F238E27FC236}">
                <a16:creationId xmlns:a16="http://schemas.microsoft.com/office/drawing/2014/main" id="{6C5A9C2B-36C5-4863-BCC2-8EA4012ABF65}"/>
              </a:ext>
            </a:extLst>
          </p:cNvPr>
          <p:cNvSpPr txBox="1"/>
          <p:nvPr/>
        </p:nvSpPr>
        <p:spPr>
          <a:xfrm>
            <a:off x="595545" y="4181917"/>
            <a:ext cx="1376945" cy="43088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200" b="1" dirty="0">
                <a:ln/>
                <a:solidFill>
                  <a:schemeClr val="accent5"/>
                </a:solidFill>
              </a:rPr>
              <a:t>Marley</a:t>
            </a:r>
            <a:endParaRPr lang="en-US" sz="2200" b="1" dirty="0">
              <a:ln/>
              <a:solidFill>
                <a:schemeClr val="accent5"/>
              </a:solidFill>
            </a:endParaRPr>
          </a:p>
        </p:txBody>
      </p:sp>
      <p:pic>
        <p:nvPicPr>
          <p:cNvPr id="19" name="Picture 2" descr="10 Dog Silhouette (PNG Transparent) | OnlyGFX.com">
            <a:extLst>
              <a:ext uri="{FF2B5EF4-FFF2-40B4-BE49-F238E27FC236}">
                <a16:creationId xmlns:a16="http://schemas.microsoft.com/office/drawing/2014/main" id="{3F66B662-7697-489F-BAF5-DB42E552A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248" y="5546219"/>
            <a:ext cx="1376947" cy="11483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0 Dog Silhouette (PNG Transparent) | OnlyGFX.com">
            <a:extLst>
              <a:ext uri="{FF2B5EF4-FFF2-40B4-BE49-F238E27FC236}">
                <a16:creationId xmlns:a16="http://schemas.microsoft.com/office/drawing/2014/main" id="{8DFD8441-E02C-4FF3-A08E-0E66DB03D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6857" y="1488070"/>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CC6FAF89-9C4E-4D6B-BC5C-8CA3C981F7F9}"/>
              </a:ext>
            </a:extLst>
          </p:cNvPr>
          <p:cNvSpPr txBox="1"/>
          <p:nvPr/>
        </p:nvSpPr>
        <p:spPr>
          <a:xfrm>
            <a:off x="3855915" y="5920335"/>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Anita</a:t>
            </a:r>
            <a:endParaRPr lang="en-US" sz="2000" b="1" dirty="0">
              <a:ln/>
              <a:solidFill>
                <a:schemeClr val="accent5"/>
              </a:solidFill>
            </a:endParaRPr>
          </a:p>
        </p:txBody>
      </p:sp>
      <p:sp>
        <p:nvSpPr>
          <p:cNvPr id="22" name="CuadroTexto 21">
            <a:extLst>
              <a:ext uri="{FF2B5EF4-FFF2-40B4-BE49-F238E27FC236}">
                <a16:creationId xmlns:a16="http://schemas.microsoft.com/office/drawing/2014/main" id="{FC52887D-34EB-4F5E-947E-DE085CCA0A93}"/>
              </a:ext>
            </a:extLst>
          </p:cNvPr>
          <p:cNvSpPr txBox="1"/>
          <p:nvPr/>
        </p:nvSpPr>
        <p:spPr>
          <a:xfrm>
            <a:off x="9110659" y="1862186"/>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Rex</a:t>
            </a:r>
            <a:endParaRPr lang="en-US" sz="2000" b="1" dirty="0">
              <a:ln/>
              <a:solidFill>
                <a:schemeClr val="accent5"/>
              </a:solidFill>
            </a:endParaRPr>
          </a:p>
        </p:txBody>
      </p:sp>
      <p:pic>
        <p:nvPicPr>
          <p:cNvPr id="23" name="Picture 2" descr="10 Dog Silhouette (PNG Transparent) | OnlyGFX.com">
            <a:extLst>
              <a:ext uri="{FF2B5EF4-FFF2-40B4-BE49-F238E27FC236}">
                <a16:creationId xmlns:a16="http://schemas.microsoft.com/office/drawing/2014/main" id="{99241E0A-83C0-4EF6-AD64-6A037AD1C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570" y="5532072"/>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7731D772-8838-4B9F-A3DB-15B8457B347A}"/>
              </a:ext>
            </a:extLst>
          </p:cNvPr>
          <p:cNvSpPr txBox="1"/>
          <p:nvPr/>
        </p:nvSpPr>
        <p:spPr>
          <a:xfrm>
            <a:off x="2196586" y="5906188"/>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Sally</a:t>
            </a:r>
            <a:endParaRPr lang="en-US" sz="2000" b="1" dirty="0">
              <a:ln/>
              <a:solidFill>
                <a:schemeClr val="accent5"/>
              </a:solidFill>
            </a:endParaRPr>
          </a:p>
        </p:txBody>
      </p:sp>
      <p:sp>
        <p:nvSpPr>
          <p:cNvPr id="25" name="Marcador de contenido 2">
            <a:extLst>
              <a:ext uri="{FF2B5EF4-FFF2-40B4-BE49-F238E27FC236}">
                <a16:creationId xmlns:a16="http://schemas.microsoft.com/office/drawing/2014/main" id="{1536BB39-4223-4112-AD48-4AB975A420F2}"/>
              </a:ext>
            </a:extLst>
          </p:cNvPr>
          <p:cNvSpPr txBox="1">
            <a:spLocks/>
          </p:cNvSpPr>
          <p:nvPr/>
        </p:nvSpPr>
        <p:spPr>
          <a:xfrm>
            <a:off x="865227" y="235550"/>
            <a:ext cx="9911200" cy="9512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algn="just"/>
            <a:r>
              <a:rPr lang="es-ES" sz="2000" kern="0" dirty="0"/>
              <a:t>Sally es hija de </a:t>
            </a:r>
            <a:r>
              <a:rPr lang="es-ES" sz="2000" kern="0" dirty="0" err="1"/>
              <a:t>Obélix</a:t>
            </a:r>
            <a:r>
              <a:rPr lang="es-ES" sz="2000" kern="0" dirty="0"/>
              <a:t> y Anita. Marley es hijo de </a:t>
            </a:r>
            <a:r>
              <a:rPr lang="es-ES" sz="2000" b="1" kern="0" dirty="0">
                <a:solidFill>
                  <a:schemeClr val="accent6">
                    <a:lumMod val="75000"/>
                  </a:schemeClr>
                </a:solidFill>
              </a:rPr>
              <a:t>Rex</a:t>
            </a:r>
            <a:r>
              <a:rPr lang="es-ES" sz="2000" kern="0" dirty="0"/>
              <a:t> y </a:t>
            </a:r>
            <a:r>
              <a:rPr lang="es-ES" sz="2000" b="1" kern="0" dirty="0" err="1">
                <a:solidFill>
                  <a:schemeClr val="accent6">
                    <a:lumMod val="75000"/>
                  </a:schemeClr>
                </a:solidFill>
              </a:rPr>
              <a:t>Daenerys</a:t>
            </a:r>
            <a:r>
              <a:rPr lang="es-ES" sz="2000" kern="0" dirty="0"/>
              <a:t>. </a:t>
            </a:r>
            <a:r>
              <a:rPr lang="es-ES" sz="2000" kern="0" dirty="0" err="1"/>
              <a:t>Óbelix</a:t>
            </a:r>
            <a:r>
              <a:rPr lang="es-ES" sz="2000" kern="0" dirty="0"/>
              <a:t> es hijo de </a:t>
            </a:r>
            <a:r>
              <a:rPr lang="es-ES" sz="2000" b="1" kern="0" dirty="0">
                <a:solidFill>
                  <a:schemeClr val="accent6">
                    <a:lumMod val="75000"/>
                  </a:schemeClr>
                </a:solidFill>
              </a:rPr>
              <a:t>Rocco</a:t>
            </a:r>
            <a:r>
              <a:rPr lang="es-ES" sz="2000" kern="0" dirty="0"/>
              <a:t> y </a:t>
            </a:r>
            <a:r>
              <a:rPr lang="es-ES" sz="2000" b="1" kern="0" dirty="0" err="1">
                <a:solidFill>
                  <a:schemeClr val="accent6">
                    <a:lumMod val="75000"/>
                  </a:schemeClr>
                </a:solidFill>
              </a:rPr>
              <a:t>Daenerys</a:t>
            </a:r>
            <a:r>
              <a:rPr lang="es-ES" sz="2000" kern="0" dirty="0"/>
              <a:t>. Marley II es hermano de Marley. Anita es hija de </a:t>
            </a:r>
            <a:r>
              <a:rPr lang="es-ES" sz="2000" b="1" kern="0" dirty="0">
                <a:solidFill>
                  <a:schemeClr val="accent6">
                    <a:lumMod val="75000"/>
                  </a:schemeClr>
                </a:solidFill>
              </a:rPr>
              <a:t>Rex</a:t>
            </a:r>
            <a:r>
              <a:rPr lang="es-ES" sz="2000" kern="0" dirty="0"/>
              <a:t> y </a:t>
            </a:r>
            <a:r>
              <a:rPr lang="es-ES" sz="2000" b="1" kern="0" dirty="0" err="1">
                <a:solidFill>
                  <a:schemeClr val="accent6">
                    <a:lumMod val="75000"/>
                  </a:schemeClr>
                </a:solidFill>
              </a:rPr>
              <a:t>Daenerys</a:t>
            </a:r>
            <a:r>
              <a:rPr lang="es-ES" sz="2000" kern="0" dirty="0"/>
              <a:t>. </a:t>
            </a:r>
          </a:p>
          <a:p>
            <a:pPr algn="just"/>
            <a:endParaRPr lang="en-US" sz="2000" kern="0" dirty="0"/>
          </a:p>
        </p:txBody>
      </p:sp>
      <p:cxnSp>
        <p:nvCxnSpPr>
          <p:cNvPr id="30" name="Conector recto 29">
            <a:extLst>
              <a:ext uri="{FF2B5EF4-FFF2-40B4-BE49-F238E27FC236}">
                <a16:creationId xmlns:a16="http://schemas.microsoft.com/office/drawing/2014/main" id="{99EED36E-FD92-43AE-A212-DBA2415D5994}"/>
              </a:ext>
            </a:extLst>
          </p:cNvPr>
          <p:cNvCxnSpPr>
            <a:cxnSpLocks/>
          </p:cNvCxnSpPr>
          <p:nvPr/>
        </p:nvCxnSpPr>
        <p:spPr>
          <a:xfrm flipV="1">
            <a:off x="3830580" y="2042960"/>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41CD5D21-0C4A-4B77-BA8D-F44456C60D79}"/>
              </a:ext>
            </a:extLst>
          </p:cNvPr>
          <p:cNvCxnSpPr/>
          <p:nvPr/>
        </p:nvCxnSpPr>
        <p:spPr>
          <a:xfrm>
            <a:off x="4489334" y="2042959"/>
            <a:ext cx="0" cy="155018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3FD5E6AD-95DB-450D-AFF0-F2B8ACF2D9CA}"/>
              </a:ext>
            </a:extLst>
          </p:cNvPr>
          <p:cNvCxnSpPr>
            <a:cxnSpLocks/>
          </p:cNvCxnSpPr>
          <p:nvPr/>
        </p:nvCxnSpPr>
        <p:spPr>
          <a:xfrm flipV="1">
            <a:off x="7125159" y="2042958"/>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0A026831-E097-489C-AAF5-5DCD327C8BF9}"/>
              </a:ext>
            </a:extLst>
          </p:cNvPr>
          <p:cNvCxnSpPr/>
          <p:nvPr/>
        </p:nvCxnSpPr>
        <p:spPr>
          <a:xfrm>
            <a:off x="7783913" y="2042957"/>
            <a:ext cx="0" cy="1550181"/>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42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11</a:t>
            </a:fld>
            <a:endParaRPr/>
          </a:p>
        </p:txBody>
      </p:sp>
      <p:pic>
        <p:nvPicPr>
          <p:cNvPr id="4" name="Picture 2" descr="10 Dog Silhouette (PNG Transparent) | OnlyGFX.com">
            <a:extLst>
              <a:ext uri="{FF2B5EF4-FFF2-40B4-BE49-F238E27FC236}">
                <a16:creationId xmlns:a16="http://schemas.microsoft.com/office/drawing/2014/main" id="{132814B1-7707-4E7E-9BDB-8D8CFC266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84" y="3878206"/>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0 Dog Silhouette (PNG Transparent) | OnlyGFX.com">
            <a:extLst>
              <a:ext uri="{FF2B5EF4-FFF2-40B4-BE49-F238E27FC236}">
                <a16:creationId xmlns:a16="http://schemas.microsoft.com/office/drawing/2014/main" id="{E2BD4310-583A-43AE-B044-63ECE2A91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523" y="3878205"/>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EAC6DFE-C3A5-4024-8AF0-F6895F2E5C73}"/>
              </a:ext>
            </a:extLst>
          </p:cNvPr>
          <p:cNvSpPr txBox="1"/>
          <p:nvPr/>
        </p:nvSpPr>
        <p:spPr>
          <a:xfrm>
            <a:off x="2240960" y="4243472"/>
            <a:ext cx="1103217"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Óbelix</a:t>
            </a:r>
            <a:endParaRPr lang="en-US" b="1" dirty="0">
              <a:ln/>
              <a:solidFill>
                <a:schemeClr val="accent5"/>
              </a:solidFill>
            </a:endParaRPr>
          </a:p>
        </p:txBody>
      </p:sp>
      <p:pic>
        <p:nvPicPr>
          <p:cNvPr id="8" name="Picture 2" descr="10 Dog Silhouette (PNG Transparent) | OnlyGFX.com">
            <a:extLst>
              <a:ext uri="{FF2B5EF4-FFF2-40B4-BE49-F238E27FC236}">
                <a16:creationId xmlns:a16="http://schemas.microsoft.com/office/drawing/2014/main" id="{5C4FEC80-C9BC-430C-AA7F-A155213DC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278" y="1485012"/>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72BC903F-9A62-4DB4-BE6B-B91127D2E209}"/>
              </a:ext>
            </a:extLst>
          </p:cNvPr>
          <p:cNvSpPr txBox="1"/>
          <p:nvPr/>
        </p:nvSpPr>
        <p:spPr>
          <a:xfrm>
            <a:off x="5531847" y="1874517"/>
            <a:ext cx="1570392"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Daenerys</a:t>
            </a:r>
            <a:endParaRPr lang="en-US" b="1" dirty="0">
              <a:ln/>
              <a:solidFill>
                <a:schemeClr val="accent5"/>
              </a:solidFill>
            </a:endParaRPr>
          </a:p>
        </p:txBody>
      </p:sp>
      <p:pic>
        <p:nvPicPr>
          <p:cNvPr id="10" name="Picture 2" descr="10 Dog Silhouette (PNG Transparent) | OnlyGFX.com">
            <a:extLst>
              <a:ext uri="{FF2B5EF4-FFF2-40B4-BE49-F238E27FC236}">
                <a16:creationId xmlns:a16="http://schemas.microsoft.com/office/drawing/2014/main" id="{3FAB65D0-72FD-405E-AD46-A117DF980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84" y="5411110"/>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10 Dog Silhouette (PNG Transparent) | OnlyGFX.com">
            <a:extLst>
              <a:ext uri="{FF2B5EF4-FFF2-40B4-BE49-F238E27FC236}">
                <a16:creationId xmlns:a16="http://schemas.microsoft.com/office/drawing/2014/main" id="{A24F4255-F23A-43A7-BFC6-EA4111F4F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960" y="1485012"/>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52B3A5AF-E06F-4DC6-9C36-4A6C2B616821}"/>
              </a:ext>
            </a:extLst>
          </p:cNvPr>
          <p:cNvSpPr txBox="1"/>
          <p:nvPr/>
        </p:nvSpPr>
        <p:spPr>
          <a:xfrm>
            <a:off x="492174" y="5785225"/>
            <a:ext cx="15492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Marley II</a:t>
            </a:r>
            <a:endParaRPr lang="en-US" sz="2000" b="1" dirty="0">
              <a:ln/>
              <a:solidFill>
                <a:schemeClr val="accent5"/>
              </a:solidFill>
            </a:endParaRPr>
          </a:p>
        </p:txBody>
      </p:sp>
      <p:sp>
        <p:nvSpPr>
          <p:cNvPr id="13" name="CuadroTexto 12">
            <a:extLst>
              <a:ext uri="{FF2B5EF4-FFF2-40B4-BE49-F238E27FC236}">
                <a16:creationId xmlns:a16="http://schemas.microsoft.com/office/drawing/2014/main" id="{1E9F758E-C55C-4988-9941-166356BD9B85}"/>
              </a:ext>
            </a:extLst>
          </p:cNvPr>
          <p:cNvSpPr txBox="1"/>
          <p:nvPr/>
        </p:nvSpPr>
        <p:spPr>
          <a:xfrm>
            <a:off x="2618243" y="1859125"/>
            <a:ext cx="11894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Rocco</a:t>
            </a:r>
            <a:endParaRPr lang="en-US" sz="2000" b="1" dirty="0">
              <a:ln/>
              <a:solidFill>
                <a:schemeClr val="accent5"/>
              </a:solidFill>
            </a:endParaRPr>
          </a:p>
        </p:txBody>
      </p:sp>
      <p:sp>
        <p:nvSpPr>
          <p:cNvPr id="15" name="CuadroTexto 14">
            <a:extLst>
              <a:ext uri="{FF2B5EF4-FFF2-40B4-BE49-F238E27FC236}">
                <a16:creationId xmlns:a16="http://schemas.microsoft.com/office/drawing/2014/main" id="{6C5A9C2B-36C5-4863-BCC2-8EA4012ABF65}"/>
              </a:ext>
            </a:extLst>
          </p:cNvPr>
          <p:cNvSpPr txBox="1"/>
          <p:nvPr/>
        </p:nvSpPr>
        <p:spPr>
          <a:xfrm>
            <a:off x="595545" y="4181917"/>
            <a:ext cx="1376945" cy="43088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200" b="1" dirty="0">
                <a:ln/>
                <a:solidFill>
                  <a:schemeClr val="accent5"/>
                </a:solidFill>
              </a:rPr>
              <a:t>Marley</a:t>
            </a:r>
            <a:endParaRPr lang="en-US" sz="2200" b="1" dirty="0">
              <a:ln/>
              <a:solidFill>
                <a:schemeClr val="accent5"/>
              </a:solidFill>
            </a:endParaRPr>
          </a:p>
        </p:txBody>
      </p:sp>
      <p:pic>
        <p:nvPicPr>
          <p:cNvPr id="19" name="Picture 2" descr="10 Dog Silhouette (PNG Transparent) | OnlyGFX.com">
            <a:extLst>
              <a:ext uri="{FF2B5EF4-FFF2-40B4-BE49-F238E27FC236}">
                <a16:creationId xmlns:a16="http://schemas.microsoft.com/office/drawing/2014/main" id="{3F66B662-7697-489F-BAF5-DB42E552A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248" y="5546219"/>
            <a:ext cx="1376947" cy="11483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0 Dog Silhouette (PNG Transparent) | OnlyGFX.com">
            <a:extLst>
              <a:ext uri="{FF2B5EF4-FFF2-40B4-BE49-F238E27FC236}">
                <a16:creationId xmlns:a16="http://schemas.microsoft.com/office/drawing/2014/main" id="{8DFD8441-E02C-4FF3-A08E-0E66DB03D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6857" y="1488070"/>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CC6FAF89-9C4E-4D6B-BC5C-8CA3C981F7F9}"/>
              </a:ext>
            </a:extLst>
          </p:cNvPr>
          <p:cNvSpPr txBox="1"/>
          <p:nvPr/>
        </p:nvSpPr>
        <p:spPr>
          <a:xfrm>
            <a:off x="3855915" y="5920335"/>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Anita</a:t>
            </a:r>
            <a:endParaRPr lang="en-US" sz="2000" b="1" dirty="0">
              <a:ln/>
              <a:solidFill>
                <a:schemeClr val="accent5"/>
              </a:solidFill>
            </a:endParaRPr>
          </a:p>
        </p:txBody>
      </p:sp>
      <p:sp>
        <p:nvSpPr>
          <p:cNvPr id="22" name="CuadroTexto 21">
            <a:extLst>
              <a:ext uri="{FF2B5EF4-FFF2-40B4-BE49-F238E27FC236}">
                <a16:creationId xmlns:a16="http://schemas.microsoft.com/office/drawing/2014/main" id="{FC52887D-34EB-4F5E-947E-DE085CCA0A93}"/>
              </a:ext>
            </a:extLst>
          </p:cNvPr>
          <p:cNvSpPr txBox="1"/>
          <p:nvPr/>
        </p:nvSpPr>
        <p:spPr>
          <a:xfrm>
            <a:off x="9110659" y="1862186"/>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Rex</a:t>
            </a:r>
            <a:endParaRPr lang="en-US" sz="2000" b="1" dirty="0">
              <a:ln/>
              <a:solidFill>
                <a:schemeClr val="accent5"/>
              </a:solidFill>
            </a:endParaRPr>
          </a:p>
        </p:txBody>
      </p:sp>
      <p:pic>
        <p:nvPicPr>
          <p:cNvPr id="23" name="Picture 2" descr="10 Dog Silhouette (PNG Transparent) | OnlyGFX.com">
            <a:extLst>
              <a:ext uri="{FF2B5EF4-FFF2-40B4-BE49-F238E27FC236}">
                <a16:creationId xmlns:a16="http://schemas.microsoft.com/office/drawing/2014/main" id="{99241E0A-83C0-4EF6-AD64-6A037AD1C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570" y="5532072"/>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7731D772-8838-4B9F-A3DB-15B8457B347A}"/>
              </a:ext>
            </a:extLst>
          </p:cNvPr>
          <p:cNvSpPr txBox="1"/>
          <p:nvPr/>
        </p:nvSpPr>
        <p:spPr>
          <a:xfrm>
            <a:off x="2196586" y="5906188"/>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Sally</a:t>
            </a:r>
            <a:endParaRPr lang="en-US" sz="2000" b="1" dirty="0">
              <a:ln/>
              <a:solidFill>
                <a:schemeClr val="accent5"/>
              </a:solidFill>
            </a:endParaRPr>
          </a:p>
        </p:txBody>
      </p:sp>
      <p:sp>
        <p:nvSpPr>
          <p:cNvPr id="25" name="Marcador de contenido 2">
            <a:extLst>
              <a:ext uri="{FF2B5EF4-FFF2-40B4-BE49-F238E27FC236}">
                <a16:creationId xmlns:a16="http://schemas.microsoft.com/office/drawing/2014/main" id="{1536BB39-4223-4112-AD48-4AB975A420F2}"/>
              </a:ext>
            </a:extLst>
          </p:cNvPr>
          <p:cNvSpPr txBox="1">
            <a:spLocks/>
          </p:cNvSpPr>
          <p:nvPr/>
        </p:nvSpPr>
        <p:spPr>
          <a:xfrm>
            <a:off x="865227" y="235550"/>
            <a:ext cx="9911200" cy="9512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algn="just"/>
            <a:r>
              <a:rPr lang="es-ES" sz="2000" kern="0" dirty="0"/>
              <a:t>Sally es hija de </a:t>
            </a:r>
            <a:r>
              <a:rPr lang="es-ES" sz="2000" b="1" kern="0" dirty="0" err="1">
                <a:solidFill>
                  <a:schemeClr val="accent3">
                    <a:lumMod val="75000"/>
                  </a:schemeClr>
                </a:solidFill>
              </a:rPr>
              <a:t>Obélix</a:t>
            </a:r>
            <a:r>
              <a:rPr lang="es-ES" sz="2000" kern="0" dirty="0"/>
              <a:t> y </a:t>
            </a:r>
            <a:r>
              <a:rPr lang="es-ES" sz="2000" b="1" kern="0" dirty="0">
                <a:solidFill>
                  <a:schemeClr val="accent3">
                    <a:lumMod val="75000"/>
                  </a:schemeClr>
                </a:solidFill>
              </a:rPr>
              <a:t>Anita</a:t>
            </a:r>
            <a:r>
              <a:rPr lang="es-ES" sz="2000" kern="0" dirty="0"/>
              <a:t>. </a:t>
            </a:r>
            <a:r>
              <a:rPr lang="es-ES" sz="2000" b="1" kern="0" dirty="0">
                <a:solidFill>
                  <a:schemeClr val="accent3">
                    <a:lumMod val="75000"/>
                  </a:schemeClr>
                </a:solidFill>
              </a:rPr>
              <a:t>Marley</a:t>
            </a:r>
            <a:r>
              <a:rPr lang="es-ES" sz="2000" kern="0" dirty="0"/>
              <a:t> es hijo de </a:t>
            </a:r>
            <a:r>
              <a:rPr lang="es-ES" sz="2000" b="1" kern="0" dirty="0">
                <a:solidFill>
                  <a:schemeClr val="accent6">
                    <a:lumMod val="75000"/>
                  </a:schemeClr>
                </a:solidFill>
              </a:rPr>
              <a:t>Rex</a:t>
            </a:r>
            <a:r>
              <a:rPr lang="es-ES" sz="2000" kern="0" dirty="0"/>
              <a:t> y </a:t>
            </a:r>
            <a:r>
              <a:rPr lang="es-ES" sz="2000" b="1" kern="0" dirty="0" err="1">
                <a:solidFill>
                  <a:schemeClr val="accent6">
                    <a:lumMod val="75000"/>
                  </a:schemeClr>
                </a:solidFill>
              </a:rPr>
              <a:t>Daenerys</a:t>
            </a:r>
            <a:r>
              <a:rPr lang="es-ES" sz="2000" kern="0" dirty="0"/>
              <a:t>. </a:t>
            </a:r>
            <a:r>
              <a:rPr lang="es-ES" sz="2000" b="1" kern="0" dirty="0" err="1">
                <a:solidFill>
                  <a:schemeClr val="accent3">
                    <a:lumMod val="75000"/>
                  </a:schemeClr>
                </a:solidFill>
              </a:rPr>
              <a:t>Óbelix</a:t>
            </a:r>
            <a:r>
              <a:rPr lang="es-ES" sz="2000" kern="0" dirty="0"/>
              <a:t> es hijo de </a:t>
            </a:r>
            <a:r>
              <a:rPr lang="es-ES" sz="2000" b="1" kern="0" dirty="0">
                <a:solidFill>
                  <a:schemeClr val="accent6">
                    <a:lumMod val="75000"/>
                  </a:schemeClr>
                </a:solidFill>
              </a:rPr>
              <a:t>Rocco</a:t>
            </a:r>
            <a:r>
              <a:rPr lang="es-ES" sz="2000" kern="0" dirty="0"/>
              <a:t> y </a:t>
            </a:r>
            <a:r>
              <a:rPr lang="es-ES" sz="2000" b="1" kern="0" dirty="0" err="1">
                <a:solidFill>
                  <a:schemeClr val="accent6">
                    <a:lumMod val="75000"/>
                  </a:schemeClr>
                </a:solidFill>
              </a:rPr>
              <a:t>Daenerys</a:t>
            </a:r>
            <a:r>
              <a:rPr lang="es-ES" sz="2000" kern="0" dirty="0"/>
              <a:t>. </a:t>
            </a:r>
            <a:r>
              <a:rPr lang="es-ES" sz="2000" b="1" kern="0" dirty="0">
                <a:solidFill>
                  <a:schemeClr val="accent3">
                    <a:lumMod val="75000"/>
                  </a:schemeClr>
                </a:solidFill>
              </a:rPr>
              <a:t>Marley II </a:t>
            </a:r>
            <a:r>
              <a:rPr lang="es-ES" sz="2000" kern="0" dirty="0"/>
              <a:t>es hermano de </a:t>
            </a:r>
            <a:r>
              <a:rPr lang="es-ES" sz="2000" b="1" kern="0" dirty="0">
                <a:solidFill>
                  <a:schemeClr val="accent3">
                    <a:lumMod val="75000"/>
                  </a:schemeClr>
                </a:solidFill>
              </a:rPr>
              <a:t>Marley</a:t>
            </a:r>
            <a:r>
              <a:rPr lang="es-ES" sz="2000" kern="0" dirty="0"/>
              <a:t>. </a:t>
            </a:r>
            <a:r>
              <a:rPr lang="es-ES" sz="2000" b="1" kern="0" dirty="0">
                <a:solidFill>
                  <a:schemeClr val="accent3">
                    <a:lumMod val="75000"/>
                  </a:schemeClr>
                </a:solidFill>
              </a:rPr>
              <a:t>Anita</a:t>
            </a:r>
            <a:r>
              <a:rPr lang="es-ES" sz="2000" kern="0" dirty="0"/>
              <a:t> es hija de </a:t>
            </a:r>
            <a:r>
              <a:rPr lang="es-ES" sz="2000" b="1" kern="0" dirty="0">
                <a:solidFill>
                  <a:schemeClr val="accent6">
                    <a:lumMod val="75000"/>
                  </a:schemeClr>
                </a:solidFill>
              </a:rPr>
              <a:t>Rex</a:t>
            </a:r>
            <a:r>
              <a:rPr lang="es-ES" sz="2000" kern="0" dirty="0"/>
              <a:t> y </a:t>
            </a:r>
            <a:r>
              <a:rPr lang="es-ES" sz="2000" b="1" kern="0" dirty="0" err="1">
                <a:solidFill>
                  <a:schemeClr val="accent6">
                    <a:lumMod val="75000"/>
                  </a:schemeClr>
                </a:solidFill>
              </a:rPr>
              <a:t>Daenerys</a:t>
            </a:r>
            <a:r>
              <a:rPr lang="es-ES" sz="2000" kern="0" dirty="0"/>
              <a:t>. </a:t>
            </a:r>
          </a:p>
          <a:p>
            <a:pPr algn="just"/>
            <a:endParaRPr lang="en-US" sz="2000" kern="0" dirty="0"/>
          </a:p>
        </p:txBody>
      </p:sp>
      <p:sp>
        <p:nvSpPr>
          <p:cNvPr id="26" name="Rectángulo 25">
            <a:extLst>
              <a:ext uri="{FF2B5EF4-FFF2-40B4-BE49-F238E27FC236}">
                <a16:creationId xmlns:a16="http://schemas.microsoft.com/office/drawing/2014/main" id="{458F7E15-600E-4462-B44D-FBB7919FD18F}"/>
              </a:ext>
            </a:extLst>
          </p:cNvPr>
          <p:cNvSpPr/>
          <p:nvPr/>
        </p:nvSpPr>
        <p:spPr>
          <a:xfrm>
            <a:off x="213323" y="3619694"/>
            <a:ext cx="1599200" cy="157162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27" name="Rectángulo 26">
            <a:extLst>
              <a:ext uri="{FF2B5EF4-FFF2-40B4-BE49-F238E27FC236}">
                <a16:creationId xmlns:a16="http://schemas.microsoft.com/office/drawing/2014/main" id="{02D9F6EF-33CD-4F84-BDB6-F47E33224730}"/>
              </a:ext>
            </a:extLst>
          </p:cNvPr>
          <p:cNvSpPr/>
          <p:nvPr/>
        </p:nvSpPr>
        <p:spPr>
          <a:xfrm>
            <a:off x="1795948" y="3611547"/>
            <a:ext cx="1599200" cy="157162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28" name="Rectángulo 27">
            <a:extLst>
              <a:ext uri="{FF2B5EF4-FFF2-40B4-BE49-F238E27FC236}">
                <a16:creationId xmlns:a16="http://schemas.microsoft.com/office/drawing/2014/main" id="{7476595E-4D64-4ADC-AC48-94A7CCC87E0A}"/>
              </a:ext>
            </a:extLst>
          </p:cNvPr>
          <p:cNvSpPr/>
          <p:nvPr/>
        </p:nvSpPr>
        <p:spPr>
          <a:xfrm>
            <a:off x="211117" y="5199467"/>
            <a:ext cx="1599200" cy="157162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29" name="Rectángulo 28">
            <a:extLst>
              <a:ext uri="{FF2B5EF4-FFF2-40B4-BE49-F238E27FC236}">
                <a16:creationId xmlns:a16="http://schemas.microsoft.com/office/drawing/2014/main" id="{AA7D1C2B-501F-4B98-952F-D750A90B7552}"/>
              </a:ext>
            </a:extLst>
          </p:cNvPr>
          <p:cNvSpPr/>
          <p:nvPr/>
        </p:nvSpPr>
        <p:spPr>
          <a:xfrm>
            <a:off x="3395148" y="5199467"/>
            <a:ext cx="1599200" cy="157162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cxnSp>
        <p:nvCxnSpPr>
          <p:cNvPr id="30" name="Conector recto 29">
            <a:extLst>
              <a:ext uri="{FF2B5EF4-FFF2-40B4-BE49-F238E27FC236}">
                <a16:creationId xmlns:a16="http://schemas.microsoft.com/office/drawing/2014/main" id="{EE55AF82-48BF-485D-9CB7-64B6DFA66D11}"/>
              </a:ext>
            </a:extLst>
          </p:cNvPr>
          <p:cNvCxnSpPr>
            <a:cxnSpLocks/>
          </p:cNvCxnSpPr>
          <p:nvPr/>
        </p:nvCxnSpPr>
        <p:spPr>
          <a:xfrm flipV="1">
            <a:off x="3860380" y="2061367"/>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FE901B93-98B3-4100-BDEA-F28453123688}"/>
              </a:ext>
            </a:extLst>
          </p:cNvPr>
          <p:cNvCxnSpPr/>
          <p:nvPr/>
        </p:nvCxnSpPr>
        <p:spPr>
          <a:xfrm>
            <a:off x="4519134" y="2061366"/>
            <a:ext cx="0" cy="155018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9103ACBC-5353-4ABA-AA08-836E4CB5EA41}"/>
              </a:ext>
            </a:extLst>
          </p:cNvPr>
          <p:cNvCxnSpPr>
            <a:cxnSpLocks/>
          </p:cNvCxnSpPr>
          <p:nvPr/>
        </p:nvCxnSpPr>
        <p:spPr>
          <a:xfrm flipV="1">
            <a:off x="7202584" y="2061367"/>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D9EEA295-DFF1-430A-AB1C-8DFB6EDBA394}"/>
              </a:ext>
            </a:extLst>
          </p:cNvPr>
          <p:cNvCxnSpPr/>
          <p:nvPr/>
        </p:nvCxnSpPr>
        <p:spPr>
          <a:xfrm>
            <a:off x="7861338" y="2061366"/>
            <a:ext cx="0" cy="1550181"/>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83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12</a:t>
            </a:fld>
            <a:endParaRPr/>
          </a:p>
        </p:txBody>
      </p:sp>
      <p:pic>
        <p:nvPicPr>
          <p:cNvPr id="4" name="Picture 2" descr="10 Dog Silhouette (PNG Transparent) | OnlyGFX.com">
            <a:extLst>
              <a:ext uri="{FF2B5EF4-FFF2-40B4-BE49-F238E27FC236}">
                <a16:creationId xmlns:a16="http://schemas.microsoft.com/office/drawing/2014/main" id="{132814B1-7707-4E7E-9BDB-8D8CFC266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0262" y="3769522"/>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0 Dog Silhouette (PNG Transparent) | OnlyGFX.com">
            <a:extLst>
              <a:ext uri="{FF2B5EF4-FFF2-40B4-BE49-F238E27FC236}">
                <a16:creationId xmlns:a16="http://schemas.microsoft.com/office/drawing/2014/main" id="{E2BD4310-583A-43AE-B044-63ECE2A91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628" y="3794601"/>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EAC6DFE-C3A5-4024-8AF0-F6895F2E5C73}"/>
              </a:ext>
            </a:extLst>
          </p:cNvPr>
          <p:cNvSpPr txBox="1"/>
          <p:nvPr/>
        </p:nvSpPr>
        <p:spPr>
          <a:xfrm>
            <a:off x="3210065" y="4159868"/>
            <a:ext cx="1103217"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Óbelix</a:t>
            </a:r>
            <a:endParaRPr lang="en-US" b="1" dirty="0">
              <a:ln/>
              <a:solidFill>
                <a:schemeClr val="accent5"/>
              </a:solidFill>
            </a:endParaRPr>
          </a:p>
        </p:txBody>
      </p:sp>
      <p:pic>
        <p:nvPicPr>
          <p:cNvPr id="8" name="Picture 2" descr="10 Dog Silhouette (PNG Transparent) | OnlyGFX.com">
            <a:extLst>
              <a:ext uri="{FF2B5EF4-FFF2-40B4-BE49-F238E27FC236}">
                <a16:creationId xmlns:a16="http://schemas.microsoft.com/office/drawing/2014/main" id="{5C4FEC80-C9BC-430C-AA7F-A155213DC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278" y="1485012"/>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72BC903F-9A62-4DB4-BE6B-B91127D2E209}"/>
              </a:ext>
            </a:extLst>
          </p:cNvPr>
          <p:cNvSpPr txBox="1"/>
          <p:nvPr/>
        </p:nvSpPr>
        <p:spPr>
          <a:xfrm>
            <a:off x="5531847" y="1874517"/>
            <a:ext cx="1570392"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Daenerys</a:t>
            </a:r>
            <a:endParaRPr lang="en-US" b="1" dirty="0">
              <a:ln/>
              <a:solidFill>
                <a:schemeClr val="accent5"/>
              </a:solidFill>
            </a:endParaRPr>
          </a:p>
        </p:txBody>
      </p:sp>
      <p:pic>
        <p:nvPicPr>
          <p:cNvPr id="10" name="Picture 2" descr="10 Dog Silhouette (PNG Transparent) | OnlyGFX.com">
            <a:extLst>
              <a:ext uri="{FF2B5EF4-FFF2-40B4-BE49-F238E27FC236}">
                <a16:creationId xmlns:a16="http://schemas.microsoft.com/office/drawing/2014/main" id="{3FAB65D0-72FD-405E-AD46-A117DF980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865" y="3769522"/>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10 Dog Silhouette (PNG Transparent) | OnlyGFX.com">
            <a:extLst>
              <a:ext uri="{FF2B5EF4-FFF2-40B4-BE49-F238E27FC236}">
                <a16:creationId xmlns:a16="http://schemas.microsoft.com/office/drawing/2014/main" id="{A24F4255-F23A-43A7-BFC6-EA4111F4F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097" y="1485013"/>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52B3A5AF-E06F-4DC6-9C36-4A6C2B616821}"/>
              </a:ext>
            </a:extLst>
          </p:cNvPr>
          <p:cNvSpPr txBox="1"/>
          <p:nvPr/>
        </p:nvSpPr>
        <p:spPr>
          <a:xfrm>
            <a:off x="7110455" y="4143637"/>
            <a:ext cx="15492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Marley II</a:t>
            </a:r>
            <a:endParaRPr lang="en-US" sz="2000" b="1" dirty="0">
              <a:ln/>
              <a:solidFill>
                <a:schemeClr val="accent5"/>
              </a:solidFill>
            </a:endParaRPr>
          </a:p>
        </p:txBody>
      </p:sp>
      <p:sp>
        <p:nvSpPr>
          <p:cNvPr id="13" name="CuadroTexto 12">
            <a:extLst>
              <a:ext uri="{FF2B5EF4-FFF2-40B4-BE49-F238E27FC236}">
                <a16:creationId xmlns:a16="http://schemas.microsoft.com/office/drawing/2014/main" id="{1E9F758E-C55C-4988-9941-166356BD9B85}"/>
              </a:ext>
            </a:extLst>
          </p:cNvPr>
          <p:cNvSpPr txBox="1"/>
          <p:nvPr/>
        </p:nvSpPr>
        <p:spPr>
          <a:xfrm>
            <a:off x="1409380" y="1859126"/>
            <a:ext cx="11894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Rocco</a:t>
            </a:r>
            <a:endParaRPr lang="en-US" sz="2000" b="1" dirty="0">
              <a:ln/>
              <a:solidFill>
                <a:schemeClr val="accent5"/>
              </a:solidFill>
            </a:endParaRPr>
          </a:p>
        </p:txBody>
      </p:sp>
      <p:sp>
        <p:nvSpPr>
          <p:cNvPr id="15" name="CuadroTexto 14">
            <a:extLst>
              <a:ext uri="{FF2B5EF4-FFF2-40B4-BE49-F238E27FC236}">
                <a16:creationId xmlns:a16="http://schemas.microsoft.com/office/drawing/2014/main" id="{6C5A9C2B-36C5-4863-BCC2-8EA4012ABF65}"/>
              </a:ext>
            </a:extLst>
          </p:cNvPr>
          <p:cNvSpPr txBox="1"/>
          <p:nvPr/>
        </p:nvSpPr>
        <p:spPr>
          <a:xfrm>
            <a:off x="9723442" y="3769522"/>
            <a:ext cx="1376945" cy="43088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200" b="1" dirty="0">
                <a:ln/>
                <a:solidFill>
                  <a:schemeClr val="accent5"/>
                </a:solidFill>
              </a:rPr>
              <a:t>Marley</a:t>
            </a:r>
            <a:endParaRPr lang="en-US" sz="2200" b="1" dirty="0">
              <a:ln/>
              <a:solidFill>
                <a:schemeClr val="accent5"/>
              </a:solidFill>
            </a:endParaRPr>
          </a:p>
        </p:txBody>
      </p:sp>
      <p:pic>
        <p:nvPicPr>
          <p:cNvPr id="19" name="Picture 2" descr="10 Dog Silhouette (PNG Transparent) | OnlyGFX.com">
            <a:extLst>
              <a:ext uri="{FF2B5EF4-FFF2-40B4-BE49-F238E27FC236}">
                <a16:creationId xmlns:a16="http://schemas.microsoft.com/office/drawing/2014/main" id="{3F66B662-7697-489F-BAF5-DB42E552A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878" y="3769522"/>
            <a:ext cx="1376947" cy="11483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0 Dog Silhouette (PNG Transparent) | OnlyGFX.com">
            <a:extLst>
              <a:ext uri="{FF2B5EF4-FFF2-40B4-BE49-F238E27FC236}">
                <a16:creationId xmlns:a16="http://schemas.microsoft.com/office/drawing/2014/main" id="{8DFD8441-E02C-4FF3-A08E-0E66DB03D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6857" y="1488070"/>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CC6FAF89-9C4E-4D6B-BC5C-8CA3C981F7F9}"/>
              </a:ext>
            </a:extLst>
          </p:cNvPr>
          <p:cNvSpPr txBox="1"/>
          <p:nvPr/>
        </p:nvSpPr>
        <p:spPr>
          <a:xfrm>
            <a:off x="5577545" y="4143638"/>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Anita</a:t>
            </a:r>
            <a:endParaRPr lang="en-US" sz="2000" b="1" dirty="0">
              <a:ln/>
              <a:solidFill>
                <a:schemeClr val="accent5"/>
              </a:solidFill>
            </a:endParaRPr>
          </a:p>
        </p:txBody>
      </p:sp>
      <p:sp>
        <p:nvSpPr>
          <p:cNvPr id="22" name="CuadroTexto 21">
            <a:extLst>
              <a:ext uri="{FF2B5EF4-FFF2-40B4-BE49-F238E27FC236}">
                <a16:creationId xmlns:a16="http://schemas.microsoft.com/office/drawing/2014/main" id="{FC52887D-34EB-4F5E-947E-DE085CCA0A93}"/>
              </a:ext>
            </a:extLst>
          </p:cNvPr>
          <p:cNvSpPr txBox="1"/>
          <p:nvPr/>
        </p:nvSpPr>
        <p:spPr>
          <a:xfrm>
            <a:off x="9110659" y="1862186"/>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Rex</a:t>
            </a:r>
            <a:endParaRPr lang="en-US" sz="2000" b="1" dirty="0">
              <a:ln/>
              <a:solidFill>
                <a:schemeClr val="accent5"/>
              </a:solidFill>
            </a:endParaRPr>
          </a:p>
        </p:txBody>
      </p:sp>
      <p:pic>
        <p:nvPicPr>
          <p:cNvPr id="23" name="Picture 2" descr="10 Dog Silhouette (PNG Transparent) | OnlyGFX.com">
            <a:extLst>
              <a:ext uri="{FF2B5EF4-FFF2-40B4-BE49-F238E27FC236}">
                <a16:creationId xmlns:a16="http://schemas.microsoft.com/office/drawing/2014/main" id="{99241E0A-83C0-4EF6-AD64-6A037AD1C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00" y="5474109"/>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7731D772-8838-4B9F-A3DB-15B8457B347A}"/>
              </a:ext>
            </a:extLst>
          </p:cNvPr>
          <p:cNvSpPr txBox="1"/>
          <p:nvPr/>
        </p:nvSpPr>
        <p:spPr>
          <a:xfrm>
            <a:off x="948416" y="5848225"/>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Sally</a:t>
            </a:r>
            <a:endParaRPr lang="en-US" sz="2000" b="1" dirty="0">
              <a:ln/>
              <a:solidFill>
                <a:schemeClr val="accent5"/>
              </a:solidFill>
            </a:endParaRPr>
          </a:p>
        </p:txBody>
      </p:sp>
      <p:sp>
        <p:nvSpPr>
          <p:cNvPr id="25" name="Marcador de contenido 2">
            <a:extLst>
              <a:ext uri="{FF2B5EF4-FFF2-40B4-BE49-F238E27FC236}">
                <a16:creationId xmlns:a16="http://schemas.microsoft.com/office/drawing/2014/main" id="{1536BB39-4223-4112-AD48-4AB975A420F2}"/>
              </a:ext>
            </a:extLst>
          </p:cNvPr>
          <p:cNvSpPr txBox="1">
            <a:spLocks/>
          </p:cNvSpPr>
          <p:nvPr/>
        </p:nvSpPr>
        <p:spPr>
          <a:xfrm>
            <a:off x="865227" y="235550"/>
            <a:ext cx="9911200" cy="9512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algn="just"/>
            <a:r>
              <a:rPr lang="es-ES" sz="2000" kern="0" dirty="0"/>
              <a:t>Sally es hija de </a:t>
            </a:r>
            <a:r>
              <a:rPr lang="es-ES" sz="2000" b="1" kern="0" dirty="0" err="1">
                <a:solidFill>
                  <a:schemeClr val="accent3">
                    <a:lumMod val="75000"/>
                  </a:schemeClr>
                </a:solidFill>
              </a:rPr>
              <a:t>Obélix</a:t>
            </a:r>
            <a:r>
              <a:rPr lang="es-ES" sz="2000" kern="0" dirty="0"/>
              <a:t> y </a:t>
            </a:r>
            <a:r>
              <a:rPr lang="es-ES" sz="2000" b="1" kern="0" dirty="0">
                <a:solidFill>
                  <a:schemeClr val="accent3">
                    <a:lumMod val="75000"/>
                  </a:schemeClr>
                </a:solidFill>
              </a:rPr>
              <a:t>Anita</a:t>
            </a:r>
            <a:r>
              <a:rPr lang="es-ES" sz="2000" kern="0" dirty="0"/>
              <a:t>. </a:t>
            </a:r>
            <a:r>
              <a:rPr lang="es-ES" sz="2000" b="1" kern="0" dirty="0">
                <a:solidFill>
                  <a:schemeClr val="accent3">
                    <a:lumMod val="75000"/>
                  </a:schemeClr>
                </a:solidFill>
              </a:rPr>
              <a:t>Marley</a:t>
            </a:r>
            <a:r>
              <a:rPr lang="es-ES" sz="2000" kern="0" dirty="0"/>
              <a:t> es hijo de </a:t>
            </a:r>
            <a:r>
              <a:rPr lang="es-ES" sz="2000" b="1" kern="0" dirty="0">
                <a:solidFill>
                  <a:schemeClr val="accent6">
                    <a:lumMod val="75000"/>
                  </a:schemeClr>
                </a:solidFill>
              </a:rPr>
              <a:t>Rex</a:t>
            </a:r>
            <a:r>
              <a:rPr lang="es-ES" sz="2000" kern="0" dirty="0"/>
              <a:t> y </a:t>
            </a:r>
            <a:r>
              <a:rPr lang="es-ES" sz="2000" b="1" kern="0" dirty="0" err="1">
                <a:solidFill>
                  <a:schemeClr val="accent6">
                    <a:lumMod val="75000"/>
                  </a:schemeClr>
                </a:solidFill>
              </a:rPr>
              <a:t>Daenerys</a:t>
            </a:r>
            <a:r>
              <a:rPr lang="es-ES" sz="2000" kern="0" dirty="0"/>
              <a:t>. </a:t>
            </a:r>
            <a:r>
              <a:rPr lang="es-ES" sz="2000" b="1" kern="0" dirty="0" err="1">
                <a:solidFill>
                  <a:schemeClr val="accent3">
                    <a:lumMod val="75000"/>
                  </a:schemeClr>
                </a:solidFill>
              </a:rPr>
              <a:t>Óbelix</a:t>
            </a:r>
            <a:r>
              <a:rPr lang="es-ES" sz="2000" kern="0" dirty="0"/>
              <a:t> es hijo de </a:t>
            </a:r>
            <a:r>
              <a:rPr lang="es-ES" sz="2000" b="1" kern="0" dirty="0">
                <a:solidFill>
                  <a:schemeClr val="accent6">
                    <a:lumMod val="75000"/>
                  </a:schemeClr>
                </a:solidFill>
              </a:rPr>
              <a:t>Rocco</a:t>
            </a:r>
            <a:r>
              <a:rPr lang="es-ES" sz="2000" kern="0" dirty="0"/>
              <a:t> y </a:t>
            </a:r>
            <a:r>
              <a:rPr lang="es-ES" sz="2000" b="1" kern="0" dirty="0" err="1">
                <a:solidFill>
                  <a:schemeClr val="accent6">
                    <a:lumMod val="75000"/>
                  </a:schemeClr>
                </a:solidFill>
              </a:rPr>
              <a:t>Daenerys</a:t>
            </a:r>
            <a:r>
              <a:rPr lang="es-ES" sz="2000" kern="0" dirty="0"/>
              <a:t>. </a:t>
            </a:r>
            <a:r>
              <a:rPr lang="es-ES" sz="2000" b="1" kern="0" dirty="0">
                <a:solidFill>
                  <a:schemeClr val="accent3">
                    <a:lumMod val="75000"/>
                  </a:schemeClr>
                </a:solidFill>
              </a:rPr>
              <a:t>Marley II </a:t>
            </a:r>
            <a:r>
              <a:rPr lang="es-ES" sz="2000" kern="0" dirty="0"/>
              <a:t>es hermano de </a:t>
            </a:r>
            <a:r>
              <a:rPr lang="es-ES" sz="2000" b="1" kern="0" dirty="0">
                <a:solidFill>
                  <a:schemeClr val="accent3">
                    <a:lumMod val="75000"/>
                  </a:schemeClr>
                </a:solidFill>
              </a:rPr>
              <a:t>Marley</a:t>
            </a:r>
            <a:r>
              <a:rPr lang="es-ES" sz="2000" kern="0" dirty="0"/>
              <a:t>. </a:t>
            </a:r>
            <a:r>
              <a:rPr lang="es-ES" sz="2000" b="1" kern="0" dirty="0">
                <a:solidFill>
                  <a:schemeClr val="accent3">
                    <a:lumMod val="75000"/>
                  </a:schemeClr>
                </a:solidFill>
              </a:rPr>
              <a:t>Anita</a:t>
            </a:r>
            <a:r>
              <a:rPr lang="es-ES" sz="2000" kern="0" dirty="0"/>
              <a:t> es hija de </a:t>
            </a:r>
            <a:r>
              <a:rPr lang="es-ES" sz="2000" b="1" kern="0" dirty="0">
                <a:solidFill>
                  <a:schemeClr val="accent6">
                    <a:lumMod val="75000"/>
                  </a:schemeClr>
                </a:solidFill>
              </a:rPr>
              <a:t>Rex</a:t>
            </a:r>
            <a:r>
              <a:rPr lang="es-ES" sz="2000" kern="0" dirty="0"/>
              <a:t> y </a:t>
            </a:r>
            <a:r>
              <a:rPr lang="es-ES" sz="2000" b="1" kern="0" dirty="0" err="1">
                <a:solidFill>
                  <a:schemeClr val="accent6">
                    <a:lumMod val="75000"/>
                  </a:schemeClr>
                </a:solidFill>
              </a:rPr>
              <a:t>Daenerys</a:t>
            </a:r>
            <a:r>
              <a:rPr lang="es-ES" sz="2000" kern="0" dirty="0"/>
              <a:t>. </a:t>
            </a:r>
          </a:p>
          <a:p>
            <a:pPr algn="just"/>
            <a:endParaRPr lang="en-US" sz="2000" kern="0" dirty="0"/>
          </a:p>
        </p:txBody>
      </p:sp>
      <p:cxnSp>
        <p:nvCxnSpPr>
          <p:cNvPr id="30" name="Conector recto 29">
            <a:extLst>
              <a:ext uri="{FF2B5EF4-FFF2-40B4-BE49-F238E27FC236}">
                <a16:creationId xmlns:a16="http://schemas.microsoft.com/office/drawing/2014/main" id="{13CA95C8-6E85-4E84-9427-5756C05DCE27}"/>
              </a:ext>
            </a:extLst>
          </p:cNvPr>
          <p:cNvCxnSpPr>
            <a:cxnSpLocks/>
          </p:cNvCxnSpPr>
          <p:nvPr/>
        </p:nvCxnSpPr>
        <p:spPr>
          <a:xfrm flipV="1">
            <a:off x="3212461" y="2042124"/>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2F4DC30D-72F0-4039-9571-B10A99FCC1EB}"/>
              </a:ext>
            </a:extLst>
          </p:cNvPr>
          <p:cNvCxnSpPr/>
          <p:nvPr/>
        </p:nvCxnSpPr>
        <p:spPr>
          <a:xfrm>
            <a:off x="3871215" y="2042123"/>
            <a:ext cx="0" cy="155018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0D8716BA-2CDA-4B4B-9E79-97892B9F5386}"/>
              </a:ext>
            </a:extLst>
          </p:cNvPr>
          <p:cNvCxnSpPr>
            <a:cxnSpLocks/>
          </p:cNvCxnSpPr>
          <p:nvPr/>
        </p:nvCxnSpPr>
        <p:spPr>
          <a:xfrm flipV="1">
            <a:off x="7220658" y="2048379"/>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EAD67A1F-BC7A-46D5-9332-01F98DAE10BA}"/>
              </a:ext>
            </a:extLst>
          </p:cNvPr>
          <p:cNvCxnSpPr/>
          <p:nvPr/>
        </p:nvCxnSpPr>
        <p:spPr>
          <a:xfrm>
            <a:off x="7879412" y="2048378"/>
            <a:ext cx="0" cy="1550181"/>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07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13</a:t>
            </a:fld>
            <a:endParaRPr/>
          </a:p>
        </p:txBody>
      </p:sp>
      <p:pic>
        <p:nvPicPr>
          <p:cNvPr id="4" name="Picture 2" descr="10 Dog Silhouette (PNG Transparent) | OnlyGFX.com">
            <a:extLst>
              <a:ext uri="{FF2B5EF4-FFF2-40B4-BE49-F238E27FC236}">
                <a16:creationId xmlns:a16="http://schemas.microsoft.com/office/drawing/2014/main" id="{132814B1-7707-4E7E-9BDB-8D8CFC266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9787" y="3321056"/>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0 Dog Silhouette (PNG Transparent) | OnlyGFX.com">
            <a:extLst>
              <a:ext uri="{FF2B5EF4-FFF2-40B4-BE49-F238E27FC236}">
                <a16:creationId xmlns:a16="http://schemas.microsoft.com/office/drawing/2014/main" id="{E2BD4310-583A-43AE-B044-63ECE2A91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153" y="3346135"/>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EAC6DFE-C3A5-4024-8AF0-F6895F2E5C73}"/>
              </a:ext>
            </a:extLst>
          </p:cNvPr>
          <p:cNvSpPr txBox="1"/>
          <p:nvPr/>
        </p:nvSpPr>
        <p:spPr>
          <a:xfrm>
            <a:off x="3219590" y="3711402"/>
            <a:ext cx="1103217"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Óbelix</a:t>
            </a:r>
            <a:endParaRPr lang="en-US" b="1" dirty="0">
              <a:ln/>
              <a:solidFill>
                <a:schemeClr val="accent5"/>
              </a:solidFill>
            </a:endParaRPr>
          </a:p>
        </p:txBody>
      </p:sp>
      <p:pic>
        <p:nvPicPr>
          <p:cNvPr id="8" name="Picture 2" descr="10 Dog Silhouette (PNG Transparent) | OnlyGFX.com">
            <a:extLst>
              <a:ext uri="{FF2B5EF4-FFF2-40B4-BE49-F238E27FC236}">
                <a16:creationId xmlns:a16="http://schemas.microsoft.com/office/drawing/2014/main" id="{5C4FEC80-C9BC-430C-AA7F-A155213DC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278" y="1485012"/>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72BC903F-9A62-4DB4-BE6B-B91127D2E209}"/>
              </a:ext>
            </a:extLst>
          </p:cNvPr>
          <p:cNvSpPr txBox="1"/>
          <p:nvPr/>
        </p:nvSpPr>
        <p:spPr>
          <a:xfrm>
            <a:off x="5531847" y="1874517"/>
            <a:ext cx="1570392"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Daenerys</a:t>
            </a:r>
            <a:endParaRPr lang="en-US" b="1" dirty="0">
              <a:ln/>
              <a:solidFill>
                <a:schemeClr val="accent5"/>
              </a:solidFill>
            </a:endParaRPr>
          </a:p>
        </p:txBody>
      </p:sp>
      <p:pic>
        <p:nvPicPr>
          <p:cNvPr id="10" name="Picture 2" descr="10 Dog Silhouette (PNG Transparent) | OnlyGFX.com">
            <a:extLst>
              <a:ext uri="{FF2B5EF4-FFF2-40B4-BE49-F238E27FC236}">
                <a16:creationId xmlns:a16="http://schemas.microsoft.com/office/drawing/2014/main" id="{3FAB65D0-72FD-405E-AD46-A117DF980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390" y="3321056"/>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10 Dog Silhouette (PNG Transparent) | OnlyGFX.com">
            <a:extLst>
              <a:ext uri="{FF2B5EF4-FFF2-40B4-BE49-F238E27FC236}">
                <a16:creationId xmlns:a16="http://schemas.microsoft.com/office/drawing/2014/main" id="{A24F4255-F23A-43A7-BFC6-EA4111F4F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097" y="1485013"/>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52B3A5AF-E06F-4DC6-9C36-4A6C2B616821}"/>
              </a:ext>
            </a:extLst>
          </p:cNvPr>
          <p:cNvSpPr txBox="1"/>
          <p:nvPr/>
        </p:nvSpPr>
        <p:spPr>
          <a:xfrm>
            <a:off x="7119980" y="3695171"/>
            <a:ext cx="15492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Marley II</a:t>
            </a:r>
            <a:endParaRPr lang="en-US" sz="2000" b="1" dirty="0">
              <a:ln/>
              <a:solidFill>
                <a:schemeClr val="accent5"/>
              </a:solidFill>
            </a:endParaRPr>
          </a:p>
        </p:txBody>
      </p:sp>
      <p:sp>
        <p:nvSpPr>
          <p:cNvPr id="13" name="CuadroTexto 12">
            <a:extLst>
              <a:ext uri="{FF2B5EF4-FFF2-40B4-BE49-F238E27FC236}">
                <a16:creationId xmlns:a16="http://schemas.microsoft.com/office/drawing/2014/main" id="{1E9F758E-C55C-4988-9941-166356BD9B85}"/>
              </a:ext>
            </a:extLst>
          </p:cNvPr>
          <p:cNvSpPr txBox="1"/>
          <p:nvPr/>
        </p:nvSpPr>
        <p:spPr>
          <a:xfrm>
            <a:off x="1409380" y="1859126"/>
            <a:ext cx="11894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Rocco</a:t>
            </a:r>
            <a:endParaRPr lang="en-US" sz="2000" b="1" dirty="0">
              <a:ln/>
              <a:solidFill>
                <a:schemeClr val="accent5"/>
              </a:solidFill>
            </a:endParaRPr>
          </a:p>
        </p:txBody>
      </p:sp>
      <p:sp>
        <p:nvSpPr>
          <p:cNvPr id="15" name="CuadroTexto 14">
            <a:extLst>
              <a:ext uri="{FF2B5EF4-FFF2-40B4-BE49-F238E27FC236}">
                <a16:creationId xmlns:a16="http://schemas.microsoft.com/office/drawing/2014/main" id="{6C5A9C2B-36C5-4863-BCC2-8EA4012ABF65}"/>
              </a:ext>
            </a:extLst>
          </p:cNvPr>
          <p:cNvSpPr txBox="1"/>
          <p:nvPr/>
        </p:nvSpPr>
        <p:spPr>
          <a:xfrm>
            <a:off x="9282648" y="3723217"/>
            <a:ext cx="1376945" cy="43088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200" b="1" dirty="0">
                <a:ln/>
                <a:solidFill>
                  <a:schemeClr val="accent5"/>
                </a:solidFill>
              </a:rPr>
              <a:t>Marley</a:t>
            </a:r>
            <a:endParaRPr lang="en-US" sz="2200" b="1" dirty="0">
              <a:ln/>
              <a:solidFill>
                <a:schemeClr val="accent5"/>
              </a:solidFill>
            </a:endParaRPr>
          </a:p>
        </p:txBody>
      </p:sp>
      <p:pic>
        <p:nvPicPr>
          <p:cNvPr id="19" name="Picture 2" descr="10 Dog Silhouette (PNG Transparent) | OnlyGFX.com">
            <a:extLst>
              <a:ext uri="{FF2B5EF4-FFF2-40B4-BE49-F238E27FC236}">
                <a16:creationId xmlns:a16="http://schemas.microsoft.com/office/drawing/2014/main" id="{3F66B662-7697-489F-BAF5-DB42E552A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403" y="3321056"/>
            <a:ext cx="1376947" cy="11483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0 Dog Silhouette (PNG Transparent) | OnlyGFX.com">
            <a:extLst>
              <a:ext uri="{FF2B5EF4-FFF2-40B4-BE49-F238E27FC236}">
                <a16:creationId xmlns:a16="http://schemas.microsoft.com/office/drawing/2014/main" id="{8DFD8441-E02C-4FF3-A08E-0E66DB03D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6857" y="1488070"/>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CC6FAF89-9C4E-4D6B-BC5C-8CA3C981F7F9}"/>
              </a:ext>
            </a:extLst>
          </p:cNvPr>
          <p:cNvSpPr txBox="1"/>
          <p:nvPr/>
        </p:nvSpPr>
        <p:spPr>
          <a:xfrm>
            <a:off x="5587070" y="3695172"/>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Anita</a:t>
            </a:r>
            <a:endParaRPr lang="en-US" sz="2000" b="1" dirty="0">
              <a:ln/>
              <a:solidFill>
                <a:schemeClr val="accent5"/>
              </a:solidFill>
            </a:endParaRPr>
          </a:p>
        </p:txBody>
      </p:sp>
      <p:sp>
        <p:nvSpPr>
          <p:cNvPr id="22" name="CuadroTexto 21">
            <a:extLst>
              <a:ext uri="{FF2B5EF4-FFF2-40B4-BE49-F238E27FC236}">
                <a16:creationId xmlns:a16="http://schemas.microsoft.com/office/drawing/2014/main" id="{FC52887D-34EB-4F5E-947E-DE085CCA0A93}"/>
              </a:ext>
            </a:extLst>
          </p:cNvPr>
          <p:cNvSpPr txBox="1"/>
          <p:nvPr/>
        </p:nvSpPr>
        <p:spPr>
          <a:xfrm>
            <a:off x="9110659" y="1862186"/>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Rex</a:t>
            </a:r>
            <a:endParaRPr lang="en-US" sz="2000" b="1" dirty="0">
              <a:ln/>
              <a:solidFill>
                <a:schemeClr val="accent5"/>
              </a:solidFill>
            </a:endParaRPr>
          </a:p>
        </p:txBody>
      </p:sp>
      <p:pic>
        <p:nvPicPr>
          <p:cNvPr id="23" name="Picture 2" descr="10 Dog Silhouette (PNG Transparent) | OnlyGFX.com">
            <a:extLst>
              <a:ext uri="{FF2B5EF4-FFF2-40B4-BE49-F238E27FC236}">
                <a16:creationId xmlns:a16="http://schemas.microsoft.com/office/drawing/2014/main" id="{99241E0A-83C0-4EF6-AD64-6A037AD1C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021" y="5073533"/>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7731D772-8838-4B9F-A3DB-15B8457B347A}"/>
              </a:ext>
            </a:extLst>
          </p:cNvPr>
          <p:cNvSpPr txBox="1"/>
          <p:nvPr/>
        </p:nvSpPr>
        <p:spPr>
          <a:xfrm>
            <a:off x="4327037" y="5447649"/>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Sally</a:t>
            </a:r>
            <a:endParaRPr lang="en-US" sz="2000" b="1" dirty="0">
              <a:ln/>
              <a:solidFill>
                <a:schemeClr val="accent5"/>
              </a:solidFill>
            </a:endParaRPr>
          </a:p>
        </p:txBody>
      </p:sp>
      <p:sp>
        <p:nvSpPr>
          <p:cNvPr id="25" name="Marcador de contenido 2">
            <a:extLst>
              <a:ext uri="{FF2B5EF4-FFF2-40B4-BE49-F238E27FC236}">
                <a16:creationId xmlns:a16="http://schemas.microsoft.com/office/drawing/2014/main" id="{1536BB39-4223-4112-AD48-4AB975A420F2}"/>
              </a:ext>
            </a:extLst>
          </p:cNvPr>
          <p:cNvSpPr txBox="1">
            <a:spLocks/>
          </p:cNvSpPr>
          <p:nvPr/>
        </p:nvSpPr>
        <p:spPr>
          <a:xfrm>
            <a:off x="865227" y="235550"/>
            <a:ext cx="9911200" cy="9512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algn="just"/>
            <a:r>
              <a:rPr lang="es-ES" sz="2000" b="1" kern="0" dirty="0">
                <a:solidFill>
                  <a:srgbClr val="7030A0"/>
                </a:solidFill>
              </a:rPr>
              <a:t>Sally</a:t>
            </a:r>
            <a:r>
              <a:rPr lang="es-ES" sz="2000" kern="0" dirty="0"/>
              <a:t> es hija de </a:t>
            </a:r>
            <a:r>
              <a:rPr lang="es-ES" sz="2000" b="1" kern="0" dirty="0" err="1">
                <a:solidFill>
                  <a:schemeClr val="accent3">
                    <a:lumMod val="75000"/>
                  </a:schemeClr>
                </a:solidFill>
              </a:rPr>
              <a:t>Obélix</a:t>
            </a:r>
            <a:r>
              <a:rPr lang="es-ES" sz="2000" kern="0" dirty="0"/>
              <a:t> y </a:t>
            </a:r>
            <a:r>
              <a:rPr lang="es-ES" sz="2000" b="1" kern="0" dirty="0">
                <a:solidFill>
                  <a:schemeClr val="accent3">
                    <a:lumMod val="75000"/>
                  </a:schemeClr>
                </a:solidFill>
              </a:rPr>
              <a:t>Anita</a:t>
            </a:r>
            <a:r>
              <a:rPr lang="es-ES" sz="2000" kern="0" dirty="0"/>
              <a:t>. </a:t>
            </a:r>
            <a:r>
              <a:rPr lang="es-ES" sz="2000" b="1" kern="0" dirty="0">
                <a:solidFill>
                  <a:schemeClr val="accent3">
                    <a:lumMod val="75000"/>
                  </a:schemeClr>
                </a:solidFill>
              </a:rPr>
              <a:t>Marley</a:t>
            </a:r>
            <a:r>
              <a:rPr lang="es-ES" sz="2000" kern="0" dirty="0"/>
              <a:t> es hijo de </a:t>
            </a:r>
            <a:r>
              <a:rPr lang="es-ES" sz="2000" b="1" kern="0" dirty="0">
                <a:solidFill>
                  <a:schemeClr val="accent6">
                    <a:lumMod val="75000"/>
                  </a:schemeClr>
                </a:solidFill>
              </a:rPr>
              <a:t>Rex</a:t>
            </a:r>
            <a:r>
              <a:rPr lang="es-ES" sz="2000" kern="0" dirty="0"/>
              <a:t> y </a:t>
            </a:r>
            <a:r>
              <a:rPr lang="es-ES" sz="2000" b="1" kern="0" dirty="0" err="1">
                <a:solidFill>
                  <a:schemeClr val="accent6">
                    <a:lumMod val="75000"/>
                  </a:schemeClr>
                </a:solidFill>
              </a:rPr>
              <a:t>Daenerys</a:t>
            </a:r>
            <a:r>
              <a:rPr lang="es-ES" sz="2000" kern="0" dirty="0"/>
              <a:t>. </a:t>
            </a:r>
            <a:r>
              <a:rPr lang="es-ES" sz="2000" b="1" kern="0" dirty="0" err="1">
                <a:solidFill>
                  <a:schemeClr val="accent3">
                    <a:lumMod val="75000"/>
                  </a:schemeClr>
                </a:solidFill>
              </a:rPr>
              <a:t>Óbelix</a:t>
            </a:r>
            <a:r>
              <a:rPr lang="es-ES" sz="2000" kern="0" dirty="0"/>
              <a:t> es hijo de </a:t>
            </a:r>
            <a:r>
              <a:rPr lang="es-ES" sz="2000" b="1" kern="0" dirty="0">
                <a:solidFill>
                  <a:schemeClr val="accent6">
                    <a:lumMod val="75000"/>
                  </a:schemeClr>
                </a:solidFill>
              </a:rPr>
              <a:t>Rocco</a:t>
            </a:r>
            <a:r>
              <a:rPr lang="es-ES" sz="2000" kern="0" dirty="0"/>
              <a:t> y </a:t>
            </a:r>
            <a:r>
              <a:rPr lang="es-ES" sz="2000" b="1" kern="0" dirty="0" err="1">
                <a:solidFill>
                  <a:schemeClr val="accent6">
                    <a:lumMod val="75000"/>
                  </a:schemeClr>
                </a:solidFill>
              </a:rPr>
              <a:t>Daenerys</a:t>
            </a:r>
            <a:r>
              <a:rPr lang="es-ES" sz="2000" kern="0" dirty="0"/>
              <a:t>. </a:t>
            </a:r>
            <a:r>
              <a:rPr lang="es-ES" sz="2000" b="1" kern="0" dirty="0">
                <a:solidFill>
                  <a:schemeClr val="accent3">
                    <a:lumMod val="75000"/>
                  </a:schemeClr>
                </a:solidFill>
              </a:rPr>
              <a:t>Marley II </a:t>
            </a:r>
            <a:r>
              <a:rPr lang="es-ES" sz="2000" kern="0" dirty="0"/>
              <a:t>es hermano de </a:t>
            </a:r>
            <a:r>
              <a:rPr lang="es-ES" sz="2000" b="1" kern="0" dirty="0">
                <a:solidFill>
                  <a:schemeClr val="accent3">
                    <a:lumMod val="75000"/>
                  </a:schemeClr>
                </a:solidFill>
              </a:rPr>
              <a:t>Marley</a:t>
            </a:r>
            <a:r>
              <a:rPr lang="es-ES" sz="2000" kern="0" dirty="0"/>
              <a:t>. </a:t>
            </a:r>
            <a:r>
              <a:rPr lang="es-ES" sz="2000" b="1" kern="0" dirty="0">
                <a:solidFill>
                  <a:schemeClr val="accent3">
                    <a:lumMod val="75000"/>
                  </a:schemeClr>
                </a:solidFill>
              </a:rPr>
              <a:t>Anita</a:t>
            </a:r>
            <a:r>
              <a:rPr lang="es-ES" sz="2000" kern="0" dirty="0"/>
              <a:t> es hija de </a:t>
            </a:r>
            <a:r>
              <a:rPr lang="es-ES" sz="2000" b="1" kern="0" dirty="0">
                <a:solidFill>
                  <a:schemeClr val="accent6">
                    <a:lumMod val="75000"/>
                  </a:schemeClr>
                </a:solidFill>
              </a:rPr>
              <a:t>Rex</a:t>
            </a:r>
            <a:r>
              <a:rPr lang="es-ES" sz="2000" kern="0" dirty="0"/>
              <a:t> y </a:t>
            </a:r>
            <a:r>
              <a:rPr lang="es-ES" sz="2000" b="1" kern="0" dirty="0" err="1">
                <a:solidFill>
                  <a:schemeClr val="accent6">
                    <a:lumMod val="75000"/>
                  </a:schemeClr>
                </a:solidFill>
              </a:rPr>
              <a:t>Daenerys</a:t>
            </a:r>
            <a:r>
              <a:rPr lang="es-ES" sz="2000" kern="0" dirty="0"/>
              <a:t>. </a:t>
            </a:r>
          </a:p>
          <a:p>
            <a:pPr algn="just"/>
            <a:endParaRPr lang="en-US" sz="2000" kern="0" dirty="0"/>
          </a:p>
        </p:txBody>
      </p:sp>
      <p:cxnSp>
        <p:nvCxnSpPr>
          <p:cNvPr id="30" name="Conector recto 29">
            <a:extLst>
              <a:ext uri="{FF2B5EF4-FFF2-40B4-BE49-F238E27FC236}">
                <a16:creationId xmlns:a16="http://schemas.microsoft.com/office/drawing/2014/main" id="{13CA95C8-6E85-4E84-9427-5756C05DCE27}"/>
              </a:ext>
            </a:extLst>
          </p:cNvPr>
          <p:cNvCxnSpPr>
            <a:cxnSpLocks/>
          </p:cNvCxnSpPr>
          <p:nvPr/>
        </p:nvCxnSpPr>
        <p:spPr>
          <a:xfrm flipV="1">
            <a:off x="3212461" y="2042124"/>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2F4DC30D-72F0-4039-9571-B10A99FCC1EB}"/>
              </a:ext>
            </a:extLst>
          </p:cNvPr>
          <p:cNvCxnSpPr>
            <a:cxnSpLocks/>
          </p:cNvCxnSpPr>
          <p:nvPr/>
        </p:nvCxnSpPr>
        <p:spPr>
          <a:xfrm>
            <a:off x="3871215" y="2042123"/>
            <a:ext cx="0" cy="105350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0D8716BA-2CDA-4B4B-9E79-97892B9F5386}"/>
              </a:ext>
            </a:extLst>
          </p:cNvPr>
          <p:cNvCxnSpPr>
            <a:cxnSpLocks/>
          </p:cNvCxnSpPr>
          <p:nvPr/>
        </p:nvCxnSpPr>
        <p:spPr>
          <a:xfrm flipV="1">
            <a:off x="7220658" y="2048379"/>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EAD67A1F-BC7A-46D5-9332-01F98DAE10BA}"/>
              </a:ext>
            </a:extLst>
          </p:cNvPr>
          <p:cNvCxnSpPr>
            <a:cxnSpLocks/>
          </p:cNvCxnSpPr>
          <p:nvPr/>
        </p:nvCxnSpPr>
        <p:spPr>
          <a:xfrm>
            <a:off x="7879412" y="2048378"/>
            <a:ext cx="0" cy="9424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25962659-104B-4B91-A7C9-6F01C9A38482}"/>
              </a:ext>
            </a:extLst>
          </p:cNvPr>
          <p:cNvCxnSpPr>
            <a:cxnSpLocks/>
          </p:cNvCxnSpPr>
          <p:nvPr/>
        </p:nvCxnSpPr>
        <p:spPr>
          <a:xfrm flipV="1">
            <a:off x="4159267" y="3896605"/>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4551B667-BE34-451A-89B0-54D05FA7C079}"/>
              </a:ext>
            </a:extLst>
          </p:cNvPr>
          <p:cNvCxnSpPr>
            <a:cxnSpLocks/>
          </p:cNvCxnSpPr>
          <p:nvPr/>
        </p:nvCxnSpPr>
        <p:spPr>
          <a:xfrm>
            <a:off x="4818021" y="3896604"/>
            <a:ext cx="0" cy="1036555"/>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48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14</a:t>
            </a:fld>
            <a:endParaRPr/>
          </a:p>
        </p:txBody>
      </p:sp>
      <p:pic>
        <p:nvPicPr>
          <p:cNvPr id="4" name="Picture 2" descr="10 Dog Silhouette (PNG Transparent) | OnlyGFX.com">
            <a:extLst>
              <a:ext uri="{FF2B5EF4-FFF2-40B4-BE49-F238E27FC236}">
                <a16:creationId xmlns:a16="http://schemas.microsoft.com/office/drawing/2014/main" id="{132814B1-7707-4E7E-9BDB-8D8CFC266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5862" y="1997081"/>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0 Dog Silhouette (PNG Transparent) | OnlyGFX.com">
            <a:extLst>
              <a:ext uri="{FF2B5EF4-FFF2-40B4-BE49-F238E27FC236}">
                <a16:creationId xmlns:a16="http://schemas.microsoft.com/office/drawing/2014/main" id="{E2BD4310-583A-43AE-B044-63ECE2A91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228" y="2022160"/>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EAC6DFE-C3A5-4024-8AF0-F6895F2E5C73}"/>
              </a:ext>
            </a:extLst>
          </p:cNvPr>
          <p:cNvSpPr txBox="1"/>
          <p:nvPr/>
        </p:nvSpPr>
        <p:spPr>
          <a:xfrm>
            <a:off x="2295665" y="2387427"/>
            <a:ext cx="1103217"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Óbelix</a:t>
            </a:r>
            <a:endParaRPr lang="en-US" b="1" dirty="0">
              <a:ln/>
              <a:solidFill>
                <a:schemeClr val="accent5"/>
              </a:solidFill>
            </a:endParaRPr>
          </a:p>
        </p:txBody>
      </p:sp>
      <p:pic>
        <p:nvPicPr>
          <p:cNvPr id="8" name="Picture 2" descr="10 Dog Silhouette (PNG Transparent) | OnlyGFX.com">
            <a:extLst>
              <a:ext uri="{FF2B5EF4-FFF2-40B4-BE49-F238E27FC236}">
                <a16:creationId xmlns:a16="http://schemas.microsoft.com/office/drawing/2014/main" id="{5C4FEC80-C9BC-430C-AA7F-A155213DC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8353" y="161037"/>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72BC903F-9A62-4DB4-BE6B-B91127D2E209}"/>
              </a:ext>
            </a:extLst>
          </p:cNvPr>
          <p:cNvSpPr txBox="1"/>
          <p:nvPr/>
        </p:nvSpPr>
        <p:spPr>
          <a:xfrm>
            <a:off x="4607922" y="550542"/>
            <a:ext cx="1570392"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Daenerys</a:t>
            </a:r>
            <a:endParaRPr lang="en-US" b="1" dirty="0">
              <a:ln/>
              <a:solidFill>
                <a:schemeClr val="accent5"/>
              </a:solidFill>
            </a:endParaRPr>
          </a:p>
        </p:txBody>
      </p:sp>
      <p:pic>
        <p:nvPicPr>
          <p:cNvPr id="10" name="Picture 2" descr="10 Dog Silhouette (PNG Transparent) | OnlyGFX.com">
            <a:extLst>
              <a:ext uri="{FF2B5EF4-FFF2-40B4-BE49-F238E27FC236}">
                <a16:creationId xmlns:a16="http://schemas.microsoft.com/office/drawing/2014/main" id="{3FAB65D0-72FD-405E-AD46-A117DF980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465" y="1997081"/>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10 Dog Silhouette (PNG Transparent) | OnlyGFX.com">
            <a:extLst>
              <a:ext uri="{FF2B5EF4-FFF2-40B4-BE49-F238E27FC236}">
                <a16:creationId xmlns:a16="http://schemas.microsoft.com/office/drawing/2014/main" id="{A24F4255-F23A-43A7-BFC6-EA4111F4F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72" y="161038"/>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1E9F758E-C55C-4988-9941-166356BD9B85}"/>
              </a:ext>
            </a:extLst>
          </p:cNvPr>
          <p:cNvSpPr txBox="1"/>
          <p:nvPr/>
        </p:nvSpPr>
        <p:spPr>
          <a:xfrm>
            <a:off x="485455" y="535151"/>
            <a:ext cx="11894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Rocco</a:t>
            </a:r>
            <a:endParaRPr lang="en-US" sz="2000" b="1" dirty="0">
              <a:ln/>
              <a:solidFill>
                <a:schemeClr val="accent5"/>
              </a:solidFill>
            </a:endParaRPr>
          </a:p>
        </p:txBody>
      </p:sp>
      <p:sp>
        <p:nvSpPr>
          <p:cNvPr id="15" name="CuadroTexto 14">
            <a:extLst>
              <a:ext uri="{FF2B5EF4-FFF2-40B4-BE49-F238E27FC236}">
                <a16:creationId xmlns:a16="http://schemas.microsoft.com/office/drawing/2014/main" id="{6C5A9C2B-36C5-4863-BCC2-8EA4012ABF65}"/>
              </a:ext>
            </a:extLst>
          </p:cNvPr>
          <p:cNvSpPr txBox="1"/>
          <p:nvPr/>
        </p:nvSpPr>
        <p:spPr>
          <a:xfrm>
            <a:off x="6282191" y="2380887"/>
            <a:ext cx="1376945" cy="43088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200" b="1" dirty="0">
                <a:ln/>
                <a:solidFill>
                  <a:schemeClr val="accent5"/>
                </a:solidFill>
              </a:rPr>
              <a:t>Marley</a:t>
            </a:r>
            <a:endParaRPr lang="en-US" sz="2200" b="1" dirty="0">
              <a:ln/>
              <a:solidFill>
                <a:schemeClr val="accent5"/>
              </a:solidFill>
            </a:endParaRPr>
          </a:p>
        </p:txBody>
      </p:sp>
      <p:pic>
        <p:nvPicPr>
          <p:cNvPr id="19" name="Picture 2" descr="10 Dog Silhouette (PNG Transparent) | OnlyGFX.com">
            <a:extLst>
              <a:ext uri="{FF2B5EF4-FFF2-40B4-BE49-F238E27FC236}">
                <a16:creationId xmlns:a16="http://schemas.microsoft.com/office/drawing/2014/main" id="{3F66B662-7697-489F-BAF5-DB42E552A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478" y="1997081"/>
            <a:ext cx="1376947" cy="11483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0 Dog Silhouette (PNG Transparent) | OnlyGFX.com">
            <a:extLst>
              <a:ext uri="{FF2B5EF4-FFF2-40B4-BE49-F238E27FC236}">
                <a16:creationId xmlns:a16="http://schemas.microsoft.com/office/drawing/2014/main" id="{8DFD8441-E02C-4FF3-A08E-0E66DB03D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932" y="164095"/>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CC6FAF89-9C4E-4D6B-BC5C-8CA3C981F7F9}"/>
              </a:ext>
            </a:extLst>
          </p:cNvPr>
          <p:cNvSpPr txBox="1"/>
          <p:nvPr/>
        </p:nvSpPr>
        <p:spPr>
          <a:xfrm>
            <a:off x="4663145" y="2371197"/>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Anita</a:t>
            </a:r>
            <a:endParaRPr lang="en-US" sz="2000" b="1" dirty="0">
              <a:ln/>
              <a:solidFill>
                <a:schemeClr val="accent5"/>
              </a:solidFill>
            </a:endParaRPr>
          </a:p>
        </p:txBody>
      </p:sp>
      <p:sp>
        <p:nvSpPr>
          <p:cNvPr id="22" name="CuadroTexto 21">
            <a:extLst>
              <a:ext uri="{FF2B5EF4-FFF2-40B4-BE49-F238E27FC236}">
                <a16:creationId xmlns:a16="http://schemas.microsoft.com/office/drawing/2014/main" id="{FC52887D-34EB-4F5E-947E-DE085CCA0A93}"/>
              </a:ext>
            </a:extLst>
          </p:cNvPr>
          <p:cNvSpPr txBox="1"/>
          <p:nvPr/>
        </p:nvSpPr>
        <p:spPr>
          <a:xfrm>
            <a:off x="8186734" y="538211"/>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Rex</a:t>
            </a:r>
            <a:endParaRPr lang="en-US" sz="2000" b="1" dirty="0">
              <a:ln/>
              <a:solidFill>
                <a:schemeClr val="accent5"/>
              </a:solidFill>
            </a:endParaRPr>
          </a:p>
        </p:txBody>
      </p:sp>
      <p:pic>
        <p:nvPicPr>
          <p:cNvPr id="23" name="Picture 2" descr="10 Dog Silhouette (PNG Transparent) | OnlyGFX.com">
            <a:extLst>
              <a:ext uri="{FF2B5EF4-FFF2-40B4-BE49-F238E27FC236}">
                <a16:creationId xmlns:a16="http://schemas.microsoft.com/office/drawing/2014/main" id="{99241E0A-83C0-4EF6-AD64-6A037AD1C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096" y="3749558"/>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7731D772-8838-4B9F-A3DB-15B8457B347A}"/>
              </a:ext>
            </a:extLst>
          </p:cNvPr>
          <p:cNvSpPr txBox="1"/>
          <p:nvPr/>
        </p:nvSpPr>
        <p:spPr>
          <a:xfrm>
            <a:off x="3403112" y="4123674"/>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Sally</a:t>
            </a:r>
            <a:endParaRPr lang="en-US" sz="2000" b="1" dirty="0">
              <a:ln/>
              <a:solidFill>
                <a:schemeClr val="accent5"/>
              </a:solidFill>
            </a:endParaRPr>
          </a:p>
        </p:txBody>
      </p:sp>
      <p:cxnSp>
        <p:nvCxnSpPr>
          <p:cNvPr id="30" name="Conector recto 29">
            <a:extLst>
              <a:ext uri="{FF2B5EF4-FFF2-40B4-BE49-F238E27FC236}">
                <a16:creationId xmlns:a16="http://schemas.microsoft.com/office/drawing/2014/main" id="{13CA95C8-6E85-4E84-9427-5756C05DCE27}"/>
              </a:ext>
            </a:extLst>
          </p:cNvPr>
          <p:cNvCxnSpPr>
            <a:cxnSpLocks/>
          </p:cNvCxnSpPr>
          <p:nvPr/>
        </p:nvCxnSpPr>
        <p:spPr>
          <a:xfrm flipV="1">
            <a:off x="2288536" y="718149"/>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2F4DC30D-72F0-4039-9571-B10A99FCC1EB}"/>
              </a:ext>
            </a:extLst>
          </p:cNvPr>
          <p:cNvCxnSpPr>
            <a:cxnSpLocks/>
          </p:cNvCxnSpPr>
          <p:nvPr/>
        </p:nvCxnSpPr>
        <p:spPr>
          <a:xfrm>
            <a:off x="2947290" y="718148"/>
            <a:ext cx="0" cy="105350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0D8716BA-2CDA-4B4B-9E79-97892B9F5386}"/>
              </a:ext>
            </a:extLst>
          </p:cNvPr>
          <p:cNvCxnSpPr>
            <a:cxnSpLocks/>
          </p:cNvCxnSpPr>
          <p:nvPr/>
        </p:nvCxnSpPr>
        <p:spPr>
          <a:xfrm flipV="1">
            <a:off x="6296733" y="724404"/>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EAD67A1F-BC7A-46D5-9332-01F98DAE10BA}"/>
              </a:ext>
            </a:extLst>
          </p:cNvPr>
          <p:cNvCxnSpPr>
            <a:cxnSpLocks/>
          </p:cNvCxnSpPr>
          <p:nvPr/>
        </p:nvCxnSpPr>
        <p:spPr>
          <a:xfrm>
            <a:off x="6955487" y="724403"/>
            <a:ext cx="0" cy="9424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25962659-104B-4B91-A7C9-6F01C9A38482}"/>
              </a:ext>
            </a:extLst>
          </p:cNvPr>
          <p:cNvCxnSpPr>
            <a:cxnSpLocks/>
          </p:cNvCxnSpPr>
          <p:nvPr/>
        </p:nvCxnSpPr>
        <p:spPr>
          <a:xfrm flipV="1">
            <a:off x="3235342" y="2572630"/>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4551B667-BE34-451A-89B0-54D05FA7C079}"/>
              </a:ext>
            </a:extLst>
          </p:cNvPr>
          <p:cNvCxnSpPr>
            <a:cxnSpLocks/>
          </p:cNvCxnSpPr>
          <p:nvPr/>
        </p:nvCxnSpPr>
        <p:spPr>
          <a:xfrm>
            <a:off x="3894096" y="2572629"/>
            <a:ext cx="0" cy="1036555"/>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8BF631E7-02F9-4D35-BC3D-683FAE158342}"/>
              </a:ext>
            </a:extLst>
          </p:cNvPr>
          <p:cNvSpPr txBox="1"/>
          <p:nvPr/>
        </p:nvSpPr>
        <p:spPr>
          <a:xfrm>
            <a:off x="10091209" y="552030"/>
            <a:ext cx="1407758" cy="2308324"/>
          </a:xfrm>
          <a:prstGeom prst="rect">
            <a:avLst/>
          </a:prstGeom>
          <a:noFill/>
        </p:spPr>
        <p:txBody>
          <a:bodyPr wrap="none" rtlCol="0">
            <a:spAutoFit/>
          </a:bodyPr>
          <a:lstStyle/>
          <a:p>
            <a:r>
              <a:rPr lang="es-CL" b="1" dirty="0">
                <a:latin typeface="Abadi" panose="020B0604020104020204" pitchFamily="34" charset="0"/>
              </a:rPr>
              <a:t>Rocco (A)</a:t>
            </a:r>
          </a:p>
          <a:p>
            <a:r>
              <a:rPr lang="es-CL" b="1" dirty="0" err="1">
                <a:latin typeface="Abadi" panose="020B0604020104020204" pitchFamily="34" charset="0"/>
              </a:rPr>
              <a:t>Daenerys</a:t>
            </a:r>
            <a:r>
              <a:rPr lang="es-CL" b="1" dirty="0">
                <a:latin typeface="Abadi" panose="020B0604020104020204" pitchFamily="34" charset="0"/>
              </a:rPr>
              <a:t> (B)</a:t>
            </a:r>
          </a:p>
          <a:p>
            <a:r>
              <a:rPr lang="es-CL" b="1" dirty="0">
                <a:latin typeface="Abadi" panose="020B0604020104020204" pitchFamily="34" charset="0"/>
              </a:rPr>
              <a:t>Rex (C)</a:t>
            </a:r>
          </a:p>
          <a:p>
            <a:r>
              <a:rPr lang="es-CL" b="1" dirty="0">
                <a:latin typeface="Abadi" panose="020B0604020104020204" pitchFamily="34" charset="0"/>
              </a:rPr>
              <a:t>Marley (D)</a:t>
            </a:r>
          </a:p>
          <a:p>
            <a:r>
              <a:rPr lang="es-CL" b="1" dirty="0">
                <a:latin typeface="Abadi" panose="020B0604020104020204" pitchFamily="34" charset="0"/>
              </a:rPr>
              <a:t>Marley II (E)</a:t>
            </a:r>
          </a:p>
          <a:p>
            <a:r>
              <a:rPr lang="es-CL" b="1" dirty="0" err="1">
                <a:latin typeface="Abadi" panose="020B0604020104020204" pitchFamily="34" charset="0"/>
              </a:rPr>
              <a:t>Óbelix</a:t>
            </a:r>
            <a:r>
              <a:rPr lang="es-CL" b="1" dirty="0">
                <a:latin typeface="Abadi" panose="020B0604020104020204" pitchFamily="34" charset="0"/>
              </a:rPr>
              <a:t> (F)</a:t>
            </a:r>
          </a:p>
          <a:p>
            <a:r>
              <a:rPr lang="es-CL" b="1" dirty="0">
                <a:latin typeface="Abadi" panose="020B0604020104020204" pitchFamily="34" charset="0"/>
              </a:rPr>
              <a:t>Anita (G)</a:t>
            </a:r>
          </a:p>
          <a:p>
            <a:r>
              <a:rPr lang="es-CL" b="1" dirty="0">
                <a:latin typeface="Abadi" panose="020B0604020104020204" pitchFamily="34" charset="0"/>
              </a:rPr>
              <a:t>Sally (H)</a:t>
            </a:r>
            <a:endParaRPr lang="en-US" b="1" dirty="0">
              <a:latin typeface="Abadi" panose="020B0604020104020204" pitchFamily="34" charset="0"/>
            </a:endParaRPr>
          </a:p>
        </p:txBody>
      </p:sp>
      <p:sp>
        <p:nvSpPr>
          <p:cNvPr id="29" name="CuadroTexto 28">
            <a:extLst>
              <a:ext uri="{FF2B5EF4-FFF2-40B4-BE49-F238E27FC236}">
                <a16:creationId xmlns:a16="http://schemas.microsoft.com/office/drawing/2014/main" id="{110DCD85-E693-4CBB-B6D6-B1517C4BC21C}"/>
              </a:ext>
            </a:extLst>
          </p:cNvPr>
          <p:cNvSpPr txBox="1"/>
          <p:nvPr/>
        </p:nvSpPr>
        <p:spPr>
          <a:xfrm>
            <a:off x="8253927" y="2396613"/>
            <a:ext cx="15492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Marley II</a:t>
            </a:r>
            <a:endParaRPr lang="en-US" sz="2000" b="1" dirty="0">
              <a:ln/>
              <a:solidFill>
                <a:schemeClr val="accent5"/>
              </a:solidFill>
            </a:endParaRPr>
          </a:p>
        </p:txBody>
      </p:sp>
    </p:spTree>
    <p:extLst>
      <p:ext uri="{BB962C8B-B14F-4D97-AF65-F5344CB8AC3E}">
        <p14:creationId xmlns:p14="http://schemas.microsoft.com/office/powerpoint/2010/main" val="1544194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15</a:t>
            </a:fld>
            <a:endParaRPr/>
          </a:p>
        </p:txBody>
      </p:sp>
      <p:pic>
        <p:nvPicPr>
          <p:cNvPr id="4" name="Picture 2" descr="10 Dog Silhouette (PNG Transparent) | OnlyGFX.com">
            <a:extLst>
              <a:ext uri="{FF2B5EF4-FFF2-40B4-BE49-F238E27FC236}">
                <a16:creationId xmlns:a16="http://schemas.microsoft.com/office/drawing/2014/main" id="{132814B1-7707-4E7E-9BDB-8D8CFC266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5862" y="1997081"/>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0 Dog Silhouette (PNG Transparent) | OnlyGFX.com">
            <a:extLst>
              <a:ext uri="{FF2B5EF4-FFF2-40B4-BE49-F238E27FC236}">
                <a16:creationId xmlns:a16="http://schemas.microsoft.com/office/drawing/2014/main" id="{E2BD4310-583A-43AE-B044-63ECE2A91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228" y="2022160"/>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EAC6DFE-C3A5-4024-8AF0-F6895F2E5C73}"/>
              </a:ext>
            </a:extLst>
          </p:cNvPr>
          <p:cNvSpPr txBox="1"/>
          <p:nvPr/>
        </p:nvSpPr>
        <p:spPr>
          <a:xfrm>
            <a:off x="2295665" y="2387427"/>
            <a:ext cx="1103217"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Óbelix</a:t>
            </a:r>
            <a:endParaRPr lang="en-US" b="1" dirty="0">
              <a:ln/>
              <a:solidFill>
                <a:schemeClr val="accent5"/>
              </a:solidFill>
            </a:endParaRPr>
          </a:p>
        </p:txBody>
      </p:sp>
      <p:pic>
        <p:nvPicPr>
          <p:cNvPr id="8" name="Picture 2" descr="10 Dog Silhouette (PNG Transparent) | OnlyGFX.com">
            <a:extLst>
              <a:ext uri="{FF2B5EF4-FFF2-40B4-BE49-F238E27FC236}">
                <a16:creationId xmlns:a16="http://schemas.microsoft.com/office/drawing/2014/main" id="{5C4FEC80-C9BC-430C-AA7F-A155213DC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8353" y="161037"/>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72BC903F-9A62-4DB4-BE6B-B91127D2E209}"/>
              </a:ext>
            </a:extLst>
          </p:cNvPr>
          <p:cNvSpPr txBox="1"/>
          <p:nvPr/>
        </p:nvSpPr>
        <p:spPr>
          <a:xfrm>
            <a:off x="4607922" y="550542"/>
            <a:ext cx="1570392"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Daenerys</a:t>
            </a:r>
            <a:endParaRPr lang="en-US" b="1" dirty="0">
              <a:ln/>
              <a:solidFill>
                <a:schemeClr val="accent5"/>
              </a:solidFill>
            </a:endParaRPr>
          </a:p>
        </p:txBody>
      </p:sp>
      <p:pic>
        <p:nvPicPr>
          <p:cNvPr id="10" name="Picture 2" descr="10 Dog Silhouette (PNG Transparent) | OnlyGFX.com">
            <a:extLst>
              <a:ext uri="{FF2B5EF4-FFF2-40B4-BE49-F238E27FC236}">
                <a16:creationId xmlns:a16="http://schemas.microsoft.com/office/drawing/2014/main" id="{3FAB65D0-72FD-405E-AD46-A117DF980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465" y="1997081"/>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10 Dog Silhouette (PNG Transparent) | OnlyGFX.com">
            <a:extLst>
              <a:ext uri="{FF2B5EF4-FFF2-40B4-BE49-F238E27FC236}">
                <a16:creationId xmlns:a16="http://schemas.microsoft.com/office/drawing/2014/main" id="{A24F4255-F23A-43A7-BFC6-EA4111F4F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72" y="161038"/>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1E9F758E-C55C-4988-9941-166356BD9B85}"/>
              </a:ext>
            </a:extLst>
          </p:cNvPr>
          <p:cNvSpPr txBox="1"/>
          <p:nvPr/>
        </p:nvSpPr>
        <p:spPr>
          <a:xfrm>
            <a:off x="485455" y="535151"/>
            <a:ext cx="11894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Rocco</a:t>
            </a:r>
            <a:endParaRPr lang="en-US" sz="2000" b="1" dirty="0">
              <a:ln/>
              <a:solidFill>
                <a:schemeClr val="accent5"/>
              </a:solidFill>
            </a:endParaRPr>
          </a:p>
        </p:txBody>
      </p:sp>
      <p:sp>
        <p:nvSpPr>
          <p:cNvPr id="15" name="CuadroTexto 14">
            <a:extLst>
              <a:ext uri="{FF2B5EF4-FFF2-40B4-BE49-F238E27FC236}">
                <a16:creationId xmlns:a16="http://schemas.microsoft.com/office/drawing/2014/main" id="{6C5A9C2B-36C5-4863-BCC2-8EA4012ABF65}"/>
              </a:ext>
            </a:extLst>
          </p:cNvPr>
          <p:cNvSpPr txBox="1"/>
          <p:nvPr/>
        </p:nvSpPr>
        <p:spPr>
          <a:xfrm>
            <a:off x="6282191" y="2380887"/>
            <a:ext cx="1376945" cy="43088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200" b="1" dirty="0">
                <a:ln/>
                <a:solidFill>
                  <a:schemeClr val="accent5"/>
                </a:solidFill>
              </a:rPr>
              <a:t>Marley</a:t>
            </a:r>
            <a:endParaRPr lang="en-US" sz="2200" b="1" dirty="0">
              <a:ln/>
              <a:solidFill>
                <a:schemeClr val="accent5"/>
              </a:solidFill>
            </a:endParaRPr>
          </a:p>
        </p:txBody>
      </p:sp>
      <p:pic>
        <p:nvPicPr>
          <p:cNvPr id="19" name="Picture 2" descr="10 Dog Silhouette (PNG Transparent) | OnlyGFX.com">
            <a:extLst>
              <a:ext uri="{FF2B5EF4-FFF2-40B4-BE49-F238E27FC236}">
                <a16:creationId xmlns:a16="http://schemas.microsoft.com/office/drawing/2014/main" id="{3F66B662-7697-489F-BAF5-DB42E552A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478" y="1997081"/>
            <a:ext cx="1376947" cy="11483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0 Dog Silhouette (PNG Transparent) | OnlyGFX.com">
            <a:extLst>
              <a:ext uri="{FF2B5EF4-FFF2-40B4-BE49-F238E27FC236}">
                <a16:creationId xmlns:a16="http://schemas.microsoft.com/office/drawing/2014/main" id="{8DFD8441-E02C-4FF3-A08E-0E66DB03D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932" y="164095"/>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CC6FAF89-9C4E-4D6B-BC5C-8CA3C981F7F9}"/>
              </a:ext>
            </a:extLst>
          </p:cNvPr>
          <p:cNvSpPr txBox="1"/>
          <p:nvPr/>
        </p:nvSpPr>
        <p:spPr>
          <a:xfrm>
            <a:off x="4663145" y="2371197"/>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Anita</a:t>
            </a:r>
            <a:endParaRPr lang="en-US" sz="2000" b="1" dirty="0">
              <a:ln/>
              <a:solidFill>
                <a:schemeClr val="accent5"/>
              </a:solidFill>
            </a:endParaRPr>
          </a:p>
        </p:txBody>
      </p:sp>
      <p:sp>
        <p:nvSpPr>
          <p:cNvPr id="22" name="CuadroTexto 21">
            <a:extLst>
              <a:ext uri="{FF2B5EF4-FFF2-40B4-BE49-F238E27FC236}">
                <a16:creationId xmlns:a16="http://schemas.microsoft.com/office/drawing/2014/main" id="{FC52887D-34EB-4F5E-947E-DE085CCA0A93}"/>
              </a:ext>
            </a:extLst>
          </p:cNvPr>
          <p:cNvSpPr txBox="1"/>
          <p:nvPr/>
        </p:nvSpPr>
        <p:spPr>
          <a:xfrm>
            <a:off x="8186734" y="538211"/>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Rex</a:t>
            </a:r>
            <a:endParaRPr lang="en-US" sz="2000" b="1" dirty="0">
              <a:ln/>
              <a:solidFill>
                <a:schemeClr val="accent5"/>
              </a:solidFill>
            </a:endParaRPr>
          </a:p>
        </p:txBody>
      </p:sp>
      <p:pic>
        <p:nvPicPr>
          <p:cNvPr id="23" name="Picture 2" descr="10 Dog Silhouette (PNG Transparent) | OnlyGFX.com">
            <a:extLst>
              <a:ext uri="{FF2B5EF4-FFF2-40B4-BE49-F238E27FC236}">
                <a16:creationId xmlns:a16="http://schemas.microsoft.com/office/drawing/2014/main" id="{99241E0A-83C0-4EF6-AD64-6A037AD1C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096" y="3749558"/>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7731D772-8838-4B9F-A3DB-15B8457B347A}"/>
              </a:ext>
            </a:extLst>
          </p:cNvPr>
          <p:cNvSpPr txBox="1"/>
          <p:nvPr/>
        </p:nvSpPr>
        <p:spPr>
          <a:xfrm>
            <a:off x="3403112" y="4123674"/>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Sally</a:t>
            </a:r>
            <a:endParaRPr lang="en-US" sz="2000" b="1" dirty="0">
              <a:ln/>
              <a:solidFill>
                <a:schemeClr val="accent5"/>
              </a:solidFill>
            </a:endParaRPr>
          </a:p>
        </p:txBody>
      </p:sp>
      <p:cxnSp>
        <p:nvCxnSpPr>
          <p:cNvPr id="30" name="Conector recto 29">
            <a:extLst>
              <a:ext uri="{FF2B5EF4-FFF2-40B4-BE49-F238E27FC236}">
                <a16:creationId xmlns:a16="http://schemas.microsoft.com/office/drawing/2014/main" id="{13CA95C8-6E85-4E84-9427-5756C05DCE27}"/>
              </a:ext>
            </a:extLst>
          </p:cNvPr>
          <p:cNvCxnSpPr>
            <a:cxnSpLocks/>
          </p:cNvCxnSpPr>
          <p:nvPr/>
        </p:nvCxnSpPr>
        <p:spPr>
          <a:xfrm flipV="1">
            <a:off x="2288536" y="718149"/>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2F4DC30D-72F0-4039-9571-B10A99FCC1EB}"/>
              </a:ext>
            </a:extLst>
          </p:cNvPr>
          <p:cNvCxnSpPr>
            <a:cxnSpLocks/>
          </p:cNvCxnSpPr>
          <p:nvPr/>
        </p:nvCxnSpPr>
        <p:spPr>
          <a:xfrm>
            <a:off x="2947290" y="718148"/>
            <a:ext cx="0" cy="105350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0D8716BA-2CDA-4B4B-9E79-97892B9F5386}"/>
              </a:ext>
            </a:extLst>
          </p:cNvPr>
          <p:cNvCxnSpPr>
            <a:cxnSpLocks/>
          </p:cNvCxnSpPr>
          <p:nvPr/>
        </p:nvCxnSpPr>
        <p:spPr>
          <a:xfrm flipV="1">
            <a:off x="6296733" y="724404"/>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EAD67A1F-BC7A-46D5-9332-01F98DAE10BA}"/>
              </a:ext>
            </a:extLst>
          </p:cNvPr>
          <p:cNvCxnSpPr>
            <a:cxnSpLocks/>
          </p:cNvCxnSpPr>
          <p:nvPr/>
        </p:nvCxnSpPr>
        <p:spPr>
          <a:xfrm>
            <a:off x="6955487" y="724403"/>
            <a:ext cx="0" cy="9424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25962659-104B-4B91-A7C9-6F01C9A38482}"/>
              </a:ext>
            </a:extLst>
          </p:cNvPr>
          <p:cNvCxnSpPr>
            <a:cxnSpLocks/>
          </p:cNvCxnSpPr>
          <p:nvPr/>
        </p:nvCxnSpPr>
        <p:spPr>
          <a:xfrm flipV="1">
            <a:off x="3235342" y="2572630"/>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4551B667-BE34-451A-89B0-54D05FA7C079}"/>
              </a:ext>
            </a:extLst>
          </p:cNvPr>
          <p:cNvCxnSpPr>
            <a:cxnSpLocks/>
          </p:cNvCxnSpPr>
          <p:nvPr/>
        </p:nvCxnSpPr>
        <p:spPr>
          <a:xfrm>
            <a:off x="3894096" y="2572629"/>
            <a:ext cx="0" cy="1036555"/>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8BF631E7-02F9-4D35-BC3D-683FAE158342}"/>
              </a:ext>
            </a:extLst>
          </p:cNvPr>
          <p:cNvSpPr txBox="1"/>
          <p:nvPr/>
        </p:nvSpPr>
        <p:spPr>
          <a:xfrm>
            <a:off x="10091209" y="552030"/>
            <a:ext cx="1407758" cy="2308324"/>
          </a:xfrm>
          <a:prstGeom prst="rect">
            <a:avLst/>
          </a:prstGeom>
          <a:noFill/>
        </p:spPr>
        <p:txBody>
          <a:bodyPr wrap="none" rtlCol="0">
            <a:spAutoFit/>
          </a:bodyPr>
          <a:lstStyle/>
          <a:p>
            <a:r>
              <a:rPr lang="es-CL" b="1" dirty="0">
                <a:latin typeface="Abadi" panose="020B0604020104020204" pitchFamily="34" charset="0"/>
              </a:rPr>
              <a:t>Rocco (A)</a:t>
            </a:r>
          </a:p>
          <a:p>
            <a:r>
              <a:rPr lang="es-CL" b="1" dirty="0" err="1">
                <a:latin typeface="Abadi" panose="020B0604020104020204" pitchFamily="34" charset="0"/>
              </a:rPr>
              <a:t>Daenerys</a:t>
            </a:r>
            <a:r>
              <a:rPr lang="es-CL" b="1" dirty="0">
                <a:latin typeface="Abadi" panose="020B0604020104020204" pitchFamily="34" charset="0"/>
              </a:rPr>
              <a:t> (B)</a:t>
            </a:r>
          </a:p>
          <a:p>
            <a:r>
              <a:rPr lang="es-CL" b="1" dirty="0">
                <a:latin typeface="Abadi" panose="020B0604020104020204" pitchFamily="34" charset="0"/>
              </a:rPr>
              <a:t>Rex (C)</a:t>
            </a:r>
          </a:p>
          <a:p>
            <a:r>
              <a:rPr lang="es-CL" b="1" dirty="0">
                <a:latin typeface="Abadi" panose="020B0604020104020204" pitchFamily="34" charset="0"/>
              </a:rPr>
              <a:t>Marley (D)</a:t>
            </a:r>
          </a:p>
          <a:p>
            <a:r>
              <a:rPr lang="es-CL" b="1" dirty="0">
                <a:latin typeface="Abadi" panose="020B0604020104020204" pitchFamily="34" charset="0"/>
              </a:rPr>
              <a:t>Marley II (E)</a:t>
            </a:r>
          </a:p>
          <a:p>
            <a:r>
              <a:rPr lang="es-CL" b="1" dirty="0" err="1">
                <a:latin typeface="Abadi" panose="020B0604020104020204" pitchFamily="34" charset="0"/>
              </a:rPr>
              <a:t>Óbelix</a:t>
            </a:r>
            <a:r>
              <a:rPr lang="es-CL" b="1" dirty="0">
                <a:latin typeface="Abadi" panose="020B0604020104020204" pitchFamily="34" charset="0"/>
              </a:rPr>
              <a:t> (F)</a:t>
            </a:r>
          </a:p>
          <a:p>
            <a:r>
              <a:rPr lang="es-CL" b="1" dirty="0">
                <a:latin typeface="Abadi" panose="020B0604020104020204" pitchFamily="34" charset="0"/>
              </a:rPr>
              <a:t>Anita (G)</a:t>
            </a:r>
          </a:p>
          <a:p>
            <a:r>
              <a:rPr lang="es-CL" b="1" dirty="0">
                <a:latin typeface="Abadi" panose="020B0604020104020204" pitchFamily="34" charset="0"/>
              </a:rPr>
              <a:t>Sally (H)</a:t>
            </a:r>
            <a:endParaRPr lang="en-US" b="1" dirty="0">
              <a:latin typeface="Abadi" panose="020B0604020104020204" pitchFamily="34" charset="0"/>
            </a:endParaRPr>
          </a:p>
        </p:txBody>
      </p:sp>
      <p:sp>
        <p:nvSpPr>
          <p:cNvPr id="29" name="CuadroTexto 28">
            <a:extLst>
              <a:ext uri="{FF2B5EF4-FFF2-40B4-BE49-F238E27FC236}">
                <a16:creationId xmlns:a16="http://schemas.microsoft.com/office/drawing/2014/main" id="{110DCD85-E693-4CBB-B6D6-B1517C4BC21C}"/>
              </a:ext>
            </a:extLst>
          </p:cNvPr>
          <p:cNvSpPr txBox="1"/>
          <p:nvPr/>
        </p:nvSpPr>
        <p:spPr>
          <a:xfrm>
            <a:off x="8253927" y="2396613"/>
            <a:ext cx="15492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Marley II</a:t>
            </a:r>
            <a:endParaRPr lang="en-US" sz="2000" b="1" dirty="0">
              <a:ln/>
              <a:solidFill>
                <a:schemeClr val="accent5"/>
              </a:solidFill>
            </a:endParaRPr>
          </a:p>
        </p:txBody>
      </p:sp>
      <p:graphicFrame>
        <p:nvGraphicFramePr>
          <p:cNvPr id="28" name="Tabla 38">
            <a:extLst>
              <a:ext uri="{FF2B5EF4-FFF2-40B4-BE49-F238E27FC236}">
                <a16:creationId xmlns:a16="http://schemas.microsoft.com/office/drawing/2014/main" id="{CB820E39-7920-4152-AB78-5CF7E645A526}"/>
              </a:ext>
            </a:extLst>
          </p:cNvPr>
          <p:cNvGraphicFramePr>
            <a:graphicFrameLocks noGrp="1"/>
          </p:cNvGraphicFramePr>
          <p:nvPr>
            <p:extLst>
              <p:ext uri="{D42A27DB-BD31-4B8C-83A1-F6EECF244321}">
                <p14:modId xmlns:p14="http://schemas.microsoft.com/office/powerpoint/2010/main" val="2341763315"/>
              </p:ext>
            </p:extLst>
          </p:nvPr>
        </p:nvGraphicFramePr>
        <p:xfrm>
          <a:off x="6456060" y="3429000"/>
          <a:ext cx="3461348" cy="3291840"/>
        </p:xfrm>
        <a:graphic>
          <a:graphicData uri="http://schemas.openxmlformats.org/drawingml/2006/table">
            <a:tbl>
              <a:tblPr firstRow="1" bandRow="1">
                <a:tableStyleId>{5C22544A-7EE6-4342-B048-85BDC9FD1C3A}</a:tableStyleId>
              </a:tblPr>
              <a:tblGrid>
                <a:gridCol w="1268382">
                  <a:extLst>
                    <a:ext uri="{9D8B030D-6E8A-4147-A177-3AD203B41FA5}">
                      <a16:colId xmlns:a16="http://schemas.microsoft.com/office/drawing/2014/main" val="3251079350"/>
                    </a:ext>
                  </a:extLst>
                </a:gridCol>
                <a:gridCol w="1096483">
                  <a:extLst>
                    <a:ext uri="{9D8B030D-6E8A-4147-A177-3AD203B41FA5}">
                      <a16:colId xmlns:a16="http://schemas.microsoft.com/office/drawing/2014/main" val="82666070"/>
                    </a:ext>
                  </a:extLst>
                </a:gridCol>
                <a:gridCol w="1096483">
                  <a:extLst>
                    <a:ext uri="{9D8B030D-6E8A-4147-A177-3AD203B41FA5}">
                      <a16:colId xmlns:a16="http://schemas.microsoft.com/office/drawing/2014/main" val="4215688986"/>
                    </a:ext>
                  </a:extLst>
                </a:gridCol>
              </a:tblGrid>
              <a:tr h="337603">
                <a:tc>
                  <a:txBody>
                    <a:bodyPr/>
                    <a:lstStyle/>
                    <a:p>
                      <a:pPr algn="ctr"/>
                      <a:r>
                        <a:rPr lang="es-CL" sz="1800" dirty="0"/>
                        <a:t>Individuo</a:t>
                      </a:r>
                      <a:endParaRPr lang="en-US" sz="1800" dirty="0"/>
                    </a:p>
                  </a:txBody>
                  <a:tcPr/>
                </a:tc>
                <a:tc>
                  <a:txBody>
                    <a:bodyPr/>
                    <a:lstStyle/>
                    <a:p>
                      <a:pPr algn="ctr"/>
                      <a:r>
                        <a:rPr lang="es-CL" sz="1800" dirty="0"/>
                        <a:t>Padre</a:t>
                      </a:r>
                      <a:endParaRPr lang="en-US" sz="1800" dirty="0"/>
                    </a:p>
                  </a:txBody>
                  <a:tcPr/>
                </a:tc>
                <a:tc>
                  <a:txBody>
                    <a:bodyPr/>
                    <a:lstStyle/>
                    <a:p>
                      <a:pPr algn="ctr"/>
                      <a:r>
                        <a:rPr lang="es-CL" sz="1800" dirty="0"/>
                        <a:t>Madre</a:t>
                      </a:r>
                      <a:endParaRPr lang="en-US" sz="1800" dirty="0"/>
                    </a:p>
                  </a:txBody>
                  <a:tcPr/>
                </a:tc>
                <a:extLst>
                  <a:ext uri="{0D108BD9-81ED-4DB2-BD59-A6C34878D82A}">
                    <a16:rowId xmlns:a16="http://schemas.microsoft.com/office/drawing/2014/main" val="2131482296"/>
                  </a:ext>
                </a:extLst>
              </a:tr>
              <a:tr h="337603">
                <a:tc>
                  <a:txBody>
                    <a:bodyPr/>
                    <a:lstStyle/>
                    <a:p>
                      <a:pPr algn="ctr"/>
                      <a:r>
                        <a:rPr lang="es-CL" sz="1800" dirty="0"/>
                        <a:t>A</a:t>
                      </a:r>
                      <a:endParaRPr lang="en-US" sz="1800" dirty="0"/>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2616640450"/>
                  </a:ext>
                </a:extLst>
              </a:tr>
              <a:tr h="337603">
                <a:tc>
                  <a:txBody>
                    <a:bodyPr/>
                    <a:lstStyle/>
                    <a:p>
                      <a:pPr algn="ctr"/>
                      <a:r>
                        <a:rPr lang="es-CL" sz="1800" dirty="0"/>
                        <a:t>B</a:t>
                      </a:r>
                      <a:endParaRPr lang="en-US" sz="1800" dirty="0"/>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4038797799"/>
                  </a:ext>
                </a:extLst>
              </a:tr>
              <a:tr h="337603">
                <a:tc>
                  <a:txBody>
                    <a:bodyPr/>
                    <a:lstStyle/>
                    <a:p>
                      <a:pPr algn="ctr"/>
                      <a:r>
                        <a:rPr lang="es-CL" sz="1800" dirty="0"/>
                        <a:t>C</a:t>
                      </a:r>
                      <a:endParaRPr lang="en-US" sz="1800" dirty="0"/>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4245187506"/>
                  </a:ext>
                </a:extLst>
              </a:tr>
              <a:tr h="337603">
                <a:tc>
                  <a:txBody>
                    <a:bodyPr/>
                    <a:lstStyle/>
                    <a:p>
                      <a:pPr algn="ctr"/>
                      <a:r>
                        <a:rPr lang="es-CL" sz="1800" dirty="0"/>
                        <a:t>D</a:t>
                      </a:r>
                      <a:endParaRPr lang="en-US" sz="1800" dirty="0"/>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4196082512"/>
                  </a:ext>
                </a:extLst>
              </a:tr>
              <a:tr h="337603">
                <a:tc>
                  <a:txBody>
                    <a:bodyPr/>
                    <a:lstStyle/>
                    <a:p>
                      <a:pPr algn="ctr"/>
                      <a:r>
                        <a:rPr lang="es-CL" sz="1800" dirty="0"/>
                        <a:t>E</a:t>
                      </a:r>
                      <a:endParaRPr lang="en-US" sz="1800" dirty="0"/>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4093325445"/>
                  </a:ext>
                </a:extLst>
              </a:tr>
              <a:tr h="337603">
                <a:tc>
                  <a:txBody>
                    <a:bodyPr/>
                    <a:lstStyle/>
                    <a:p>
                      <a:pPr algn="ctr"/>
                      <a:r>
                        <a:rPr lang="es-CL" sz="1800" dirty="0"/>
                        <a:t>F</a:t>
                      </a:r>
                      <a:endParaRPr lang="en-US" sz="1800" dirty="0"/>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496202022"/>
                  </a:ext>
                </a:extLst>
              </a:tr>
              <a:tr h="337603">
                <a:tc>
                  <a:txBody>
                    <a:bodyPr/>
                    <a:lstStyle/>
                    <a:p>
                      <a:pPr algn="ctr"/>
                      <a:r>
                        <a:rPr lang="es-CL" sz="1800" dirty="0"/>
                        <a:t>G</a:t>
                      </a:r>
                      <a:endParaRPr lang="en-US" sz="1800" dirty="0"/>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2551749929"/>
                  </a:ext>
                </a:extLst>
              </a:tr>
              <a:tr h="337603">
                <a:tc>
                  <a:txBody>
                    <a:bodyPr/>
                    <a:lstStyle/>
                    <a:p>
                      <a:pPr algn="ctr"/>
                      <a:r>
                        <a:rPr lang="es-CL" sz="1800" dirty="0"/>
                        <a:t>H</a:t>
                      </a:r>
                      <a:endParaRPr lang="en-US" sz="1800" dirty="0"/>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2811339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16</a:t>
            </a:fld>
            <a:endParaRPr/>
          </a:p>
        </p:txBody>
      </p:sp>
      <p:pic>
        <p:nvPicPr>
          <p:cNvPr id="4" name="Picture 2" descr="10 Dog Silhouette (PNG Transparent) | OnlyGFX.com">
            <a:extLst>
              <a:ext uri="{FF2B5EF4-FFF2-40B4-BE49-F238E27FC236}">
                <a16:creationId xmlns:a16="http://schemas.microsoft.com/office/drawing/2014/main" id="{132814B1-7707-4E7E-9BDB-8D8CFC266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5862" y="1997081"/>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0 Dog Silhouette (PNG Transparent) | OnlyGFX.com">
            <a:extLst>
              <a:ext uri="{FF2B5EF4-FFF2-40B4-BE49-F238E27FC236}">
                <a16:creationId xmlns:a16="http://schemas.microsoft.com/office/drawing/2014/main" id="{E2BD4310-583A-43AE-B044-63ECE2A91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228" y="2022160"/>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EAC6DFE-C3A5-4024-8AF0-F6895F2E5C73}"/>
              </a:ext>
            </a:extLst>
          </p:cNvPr>
          <p:cNvSpPr txBox="1"/>
          <p:nvPr/>
        </p:nvSpPr>
        <p:spPr>
          <a:xfrm>
            <a:off x="2295665" y="2387427"/>
            <a:ext cx="1103217"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Óbelix</a:t>
            </a:r>
            <a:endParaRPr lang="en-US" b="1" dirty="0">
              <a:ln/>
              <a:solidFill>
                <a:schemeClr val="accent5"/>
              </a:solidFill>
            </a:endParaRPr>
          </a:p>
        </p:txBody>
      </p:sp>
      <p:pic>
        <p:nvPicPr>
          <p:cNvPr id="8" name="Picture 2" descr="10 Dog Silhouette (PNG Transparent) | OnlyGFX.com">
            <a:extLst>
              <a:ext uri="{FF2B5EF4-FFF2-40B4-BE49-F238E27FC236}">
                <a16:creationId xmlns:a16="http://schemas.microsoft.com/office/drawing/2014/main" id="{5C4FEC80-C9BC-430C-AA7F-A155213DC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8353" y="161037"/>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72BC903F-9A62-4DB4-BE6B-B91127D2E209}"/>
              </a:ext>
            </a:extLst>
          </p:cNvPr>
          <p:cNvSpPr txBox="1"/>
          <p:nvPr/>
        </p:nvSpPr>
        <p:spPr>
          <a:xfrm>
            <a:off x="4607922" y="550542"/>
            <a:ext cx="1570392"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Daenerys</a:t>
            </a:r>
            <a:endParaRPr lang="en-US" b="1" dirty="0">
              <a:ln/>
              <a:solidFill>
                <a:schemeClr val="accent5"/>
              </a:solidFill>
            </a:endParaRPr>
          </a:p>
        </p:txBody>
      </p:sp>
      <p:pic>
        <p:nvPicPr>
          <p:cNvPr id="10" name="Picture 2" descr="10 Dog Silhouette (PNG Transparent) | OnlyGFX.com">
            <a:extLst>
              <a:ext uri="{FF2B5EF4-FFF2-40B4-BE49-F238E27FC236}">
                <a16:creationId xmlns:a16="http://schemas.microsoft.com/office/drawing/2014/main" id="{3FAB65D0-72FD-405E-AD46-A117DF980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465" y="1997081"/>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10 Dog Silhouette (PNG Transparent) | OnlyGFX.com">
            <a:extLst>
              <a:ext uri="{FF2B5EF4-FFF2-40B4-BE49-F238E27FC236}">
                <a16:creationId xmlns:a16="http://schemas.microsoft.com/office/drawing/2014/main" id="{A24F4255-F23A-43A7-BFC6-EA4111F4F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72" y="161038"/>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1E9F758E-C55C-4988-9941-166356BD9B85}"/>
              </a:ext>
            </a:extLst>
          </p:cNvPr>
          <p:cNvSpPr txBox="1"/>
          <p:nvPr/>
        </p:nvSpPr>
        <p:spPr>
          <a:xfrm>
            <a:off x="485455" y="535151"/>
            <a:ext cx="11894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Rocco</a:t>
            </a:r>
            <a:endParaRPr lang="en-US" sz="2000" b="1" dirty="0">
              <a:ln/>
              <a:solidFill>
                <a:schemeClr val="accent5"/>
              </a:solidFill>
            </a:endParaRPr>
          </a:p>
        </p:txBody>
      </p:sp>
      <p:sp>
        <p:nvSpPr>
          <p:cNvPr id="15" name="CuadroTexto 14">
            <a:extLst>
              <a:ext uri="{FF2B5EF4-FFF2-40B4-BE49-F238E27FC236}">
                <a16:creationId xmlns:a16="http://schemas.microsoft.com/office/drawing/2014/main" id="{6C5A9C2B-36C5-4863-BCC2-8EA4012ABF65}"/>
              </a:ext>
            </a:extLst>
          </p:cNvPr>
          <p:cNvSpPr txBox="1"/>
          <p:nvPr/>
        </p:nvSpPr>
        <p:spPr>
          <a:xfrm>
            <a:off x="6282191" y="2380887"/>
            <a:ext cx="1376945" cy="43088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200" b="1" dirty="0">
                <a:ln/>
                <a:solidFill>
                  <a:schemeClr val="accent5"/>
                </a:solidFill>
              </a:rPr>
              <a:t>Marley</a:t>
            </a:r>
            <a:endParaRPr lang="en-US" sz="2200" b="1" dirty="0">
              <a:ln/>
              <a:solidFill>
                <a:schemeClr val="accent5"/>
              </a:solidFill>
            </a:endParaRPr>
          </a:p>
        </p:txBody>
      </p:sp>
      <p:pic>
        <p:nvPicPr>
          <p:cNvPr id="19" name="Picture 2" descr="10 Dog Silhouette (PNG Transparent) | OnlyGFX.com">
            <a:extLst>
              <a:ext uri="{FF2B5EF4-FFF2-40B4-BE49-F238E27FC236}">
                <a16:creationId xmlns:a16="http://schemas.microsoft.com/office/drawing/2014/main" id="{3F66B662-7697-489F-BAF5-DB42E552A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478" y="1997081"/>
            <a:ext cx="1376947" cy="11483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0 Dog Silhouette (PNG Transparent) | OnlyGFX.com">
            <a:extLst>
              <a:ext uri="{FF2B5EF4-FFF2-40B4-BE49-F238E27FC236}">
                <a16:creationId xmlns:a16="http://schemas.microsoft.com/office/drawing/2014/main" id="{8DFD8441-E02C-4FF3-A08E-0E66DB03D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932" y="164095"/>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CC6FAF89-9C4E-4D6B-BC5C-8CA3C981F7F9}"/>
              </a:ext>
            </a:extLst>
          </p:cNvPr>
          <p:cNvSpPr txBox="1"/>
          <p:nvPr/>
        </p:nvSpPr>
        <p:spPr>
          <a:xfrm>
            <a:off x="4663145" y="2371197"/>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Anita</a:t>
            </a:r>
            <a:endParaRPr lang="en-US" sz="2000" b="1" dirty="0">
              <a:ln/>
              <a:solidFill>
                <a:schemeClr val="accent5"/>
              </a:solidFill>
            </a:endParaRPr>
          </a:p>
        </p:txBody>
      </p:sp>
      <p:sp>
        <p:nvSpPr>
          <p:cNvPr id="22" name="CuadroTexto 21">
            <a:extLst>
              <a:ext uri="{FF2B5EF4-FFF2-40B4-BE49-F238E27FC236}">
                <a16:creationId xmlns:a16="http://schemas.microsoft.com/office/drawing/2014/main" id="{FC52887D-34EB-4F5E-947E-DE085CCA0A93}"/>
              </a:ext>
            </a:extLst>
          </p:cNvPr>
          <p:cNvSpPr txBox="1"/>
          <p:nvPr/>
        </p:nvSpPr>
        <p:spPr>
          <a:xfrm>
            <a:off x="8186734" y="538211"/>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Rex</a:t>
            </a:r>
            <a:endParaRPr lang="en-US" sz="2000" b="1" dirty="0">
              <a:ln/>
              <a:solidFill>
                <a:schemeClr val="accent5"/>
              </a:solidFill>
            </a:endParaRPr>
          </a:p>
        </p:txBody>
      </p:sp>
      <p:pic>
        <p:nvPicPr>
          <p:cNvPr id="23" name="Picture 2" descr="10 Dog Silhouette (PNG Transparent) | OnlyGFX.com">
            <a:extLst>
              <a:ext uri="{FF2B5EF4-FFF2-40B4-BE49-F238E27FC236}">
                <a16:creationId xmlns:a16="http://schemas.microsoft.com/office/drawing/2014/main" id="{99241E0A-83C0-4EF6-AD64-6A037AD1C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096" y="3749558"/>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7731D772-8838-4B9F-A3DB-15B8457B347A}"/>
              </a:ext>
            </a:extLst>
          </p:cNvPr>
          <p:cNvSpPr txBox="1"/>
          <p:nvPr/>
        </p:nvSpPr>
        <p:spPr>
          <a:xfrm>
            <a:off x="3403112" y="4123674"/>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Sally</a:t>
            </a:r>
            <a:endParaRPr lang="en-US" sz="2000" b="1" dirty="0">
              <a:ln/>
              <a:solidFill>
                <a:schemeClr val="accent5"/>
              </a:solidFill>
            </a:endParaRPr>
          </a:p>
        </p:txBody>
      </p:sp>
      <p:cxnSp>
        <p:nvCxnSpPr>
          <p:cNvPr id="30" name="Conector recto 29">
            <a:extLst>
              <a:ext uri="{FF2B5EF4-FFF2-40B4-BE49-F238E27FC236}">
                <a16:creationId xmlns:a16="http://schemas.microsoft.com/office/drawing/2014/main" id="{13CA95C8-6E85-4E84-9427-5756C05DCE27}"/>
              </a:ext>
            </a:extLst>
          </p:cNvPr>
          <p:cNvCxnSpPr>
            <a:cxnSpLocks/>
          </p:cNvCxnSpPr>
          <p:nvPr/>
        </p:nvCxnSpPr>
        <p:spPr>
          <a:xfrm flipV="1">
            <a:off x="2288536" y="718149"/>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2F4DC30D-72F0-4039-9571-B10A99FCC1EB}"/>
              </a:ext>
            </a:extLst>
          </p:cNvPr>
          <p:cNvCxnSpPr>
            <a:cxnSpLocks/>
          </p:cNvCxnSpPr>
          <p:nvPr/>
        </p:nvCxnSpPr>
        <p:spPr>
          <a:xfrm>
            <a:off x="2947290" y="718148"/>
            <a:ext cx="0" cy="105350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0D8716BA-2CDA-4B4B-9E79-97892B9F5386}"/>
              </a:ext>
            </a:extLst>
          </p:cNvPr>
          <p:cNvCxnSpPr>
            <a:cxnSpLocks/>
          </p:cNvCxnSpPr>
          <p:nvPr/>
        </p:nvCxnSpPr>
        <p:spPr>
          <a:xfrm flipV="1">
            <a:off x="6296733" y="724404"/>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EAD67A1F-BC7A-46D5-9332-01F98DAE10BA}"/>
              </a:ext>
            </a:extLst>
          </p:cNvPr>
          <p:cNvCxnSpPr>
            <a:cxnSpLocks/>
          </p:cNvCxnSpPr>
          <p:nvPr/>
        </p:nvCxnSpPr>
        <p:spPr>
          <a:xfrm>
            <a:off x="6955487" y="724403"/>
            <a:ext cx="0" cy="9424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25962659-104B-4B91-A7C9-6F01C9A38482}"/>
              </a:ext>
            </a:extLst>
          </p:cNvPr>
          <p:cNvCxnSpPr>
            <a:cxnSpLocks/>
          </p:cNvCxnSpPr>
          <p:nvPr/>
        </p:nvCxnSpPr>
        <p:spPr>
          <a:xfrm flipV="1">
            <a:off x="3235342" y="2572630"/>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4551B667-BE34-451A-89B0-54D05FA7C079}"/>
              </a:ext>
            </a:extLst>
          </p:cNvPr>
          <p:cNvCxnSpPr>
            <a:cxnSpLocks/>
          </p:cNvCxnSpPr>
          <p:nvPr/>
        </p:nvCxnSpPr>
        <p:spPr>
          <a:xfrm>
            <a:off x="3894096" y="2572629"/>
            <a:ext cx="0" cy="1036555"/>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8BF631E7-02F9-4D35-BC3D-683FAE158342}"/>
              </a:ext>
            </a:extLst>
          </p:cNvPr>
          <p:cNvSpPr txBox="1"/>
          <p:nvPr/>
        </p:nvSpPr>
        <p:spPr>
          <a:xfrm>
            <a:off x="10091209" y="552030"/>
            <a:ext cx="1407758" cy="2308324"/>
          </a:xfrm>
          <a:prstGeom prst="rect">
            <a:avLst/>
          </a:prstGeom>
          <a:noFill/>
        </p:spPr>
        <p:txBody>
          <a:bodyPr wrap="none" rtlCol="0">
            <a:spAutoFit/>
          </a:bodyPr>
          <a:lstStyle/>
          <a:p>
            <a:r>
              <a:rPr lang="es-CL" b="1" dirty="0">
                <a:latin typeface="Abadi" panose="020B0604020104020204" pitchFamily="34" charset="0"/>
              </a:rPr>
              <a:t>Rocco (A)</a:t>
            </a:r>
          </a:p>
          <a:p>
            <a:r>
              <a:rPr lang="es-CL" b="1" dirty="0" err="1">
                <a:latin typeface="Abadi" panose="020B0604020104020204" pitchFamily="34" charset="0"/>
              </a:rPr>
              <a:t>Daenerys</a:t>
            </a:r>
            <a:r>
              <a:rPr lang="es-CL" b="1" dirty="0">
                <a:latin typeface="Abadi" panose="020B0604020104020204" pitchFamily="34" charset="0"/>
              </a:rPr>
              <a:t> (B)</a:t>
            </a:r>
          </a:p>
          <a:p>
            <a:r>
              <a:rPr lang="es-CL" b="1" dirty="0">
                <a:latin typeface="Abadi" panose="020B0604020104020204" pitchFamily="34" charset="0"/>
              </a:rPr>
              <a:t>Rex (C)</a:t>
            </a:r>
          </a:p>
          <a:p>
            <a:r>
              <a:rPr lang="es-CL" b="1" dirty="0">
                <a:latin typeface="Abadi" panose="020B0604020104020204" pitchFamily="34" charset="0"/>
              </a:rPr>
              <a:t>Marley (D)</a:t>
            </a:r>
          </a:p>
          <a:p>
            <a:r>
              <a:rPr lang="es-CL" b="1" dirty="0">
                <a:latin typeface="Abadi" panose="020B0604020104020204" pitchFamily="34" charset="0"/>
              </a:rPr>
              <a:t>Marley II (E)</a:t>
            </a:r>
          </a:p>
          <a:p>
            <a:r>
              <a:rPr lang="es-CL" b="1" dirty="0" err="1">
                <a:latin typeface="Abadi" panose="020B0604020104020204" pitchFamily="34" charset="0"/>
              </a:rPr>
              <a:t>Óbelix</a:t>
            </a:r>
            <a:r>
              <a:rPr lang="es-CL" b="1" dirty="0">
                <a:latin typeface="Abadi" panose="020B0604020104020204" pitchFamily="34" charset="0"/>
              </a:rPr>
              <a:t> (F)</a:t>
            </a:r>
          </a:p>
          <a:p>
            <a:r>
              <a:rPr lang="es-CL" b="1" dirty="0">
                <a:latin typeface="Abadi" panose="020B0604020104020204" pitchFamily="34" charset="0"/>
              </a:rPr>
              <a:t>Anita (G)</a:t>
            </a:r>
          </a:p>
          <a:p>
            <a:r>
              <a:rPr lang="es-CL" b="1" dirty="0">
                <a:latin typeface="Abadi" panose="020B0604020104020204" pitchFamily="34" charset="0"/>
              </a:rPr>
              <a:t>Sally (H)</a:t>
            </a:r>
            <a:endParaRPr lang="en-US" b="1" dirty="0">
              <a:latin typeface="Abadi" panose="020B0604020104020204" pitchFamily="34" charset="0"/>
            </a:endParaRPr>
          </a:p>
        </p:txBody>
      </p:sp>
      <p:sp>
        <p:nvSpPr>
          <p:cNvPr id="29" name="CuadroTexto 28">
            <a:extLst>
              <a:ext uri="{FF2B5EF4-FFF2-40B4-BE49-F238E27FC236}">
                <a16:creationId xmlns:a16="http://schemas.microsoft.com/office/drawing/2014/main" id="{110DCD85-E693-4CBB-B6D6-B1517C4BC21C}"/>
              </a:ext>
            </a:extLst>
          </p:cNvPr>
          <p:cNvSpPr txBox="1"/>
          <p:nvPr/>
        </p:nvSpPr>
        <p:spPr>
          <a:xfrm>
            <a:off x="8253927" y="2396613"/>
            <a:ext cx="15492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Marley II</a:t>
            </a:r>
            <a:endParaRPr lang="en-US" sz="2000" b="1" dirty="0">
              <a:ln/>
              <a:solidFill>
                <a:schemeClr val="accent5"/>
              </a:solidFill>
            </a:endParaRPr>
          </a:p>
        </p:txBody>
      </p:sp>
      <p:graphicFrame>
        <p:nvGraphicFramePr>
          <p:cNvPr id="28" name="Tabla 38">
            <a:extLst>
              <a:ext uri="{FF2B5EF4-FFF2-40B4-BE49-F238E27FC236}">
                <a16:creationId xmlns:a16="http://schemas.microsoft.com/office/drawing/2014/main" id="{CB820E39-7920-4152-AB78-5CF7E645A526}"/>
              </a:ext>
            </a:extLst>
          </p:cNvPr>
          <p:cNvGraphicFramePr>
            <a:graphicFrameLocks noGrp="1"/>
          </p:cNvGraphicFramePr>
          <p:nvPr>
            <p:extLst>
              <p:ext uri="{D42A27DB-BD31-4B8C-83A1-F6EECF244321}">
                <p14:modId xmlns:p14="http://schemas.microsoft.com/office/powerpoint/2010/main" val="397104074"/>
              </p:ext>
            </p:extLst>
          </p:nvPr>
        </p:nvGraphicFramePr>
        <p:xfrm>
          <a:off x="6456060" y="3429000"/>
          <a:ext cx="3461348" cy="3291840"/>
        </p:xfrm>
        <a:graphic>
          <a:graphicData uri="http://schemas.openxmlformats.org/drawingml/2006/table">
            <a:tbl>
              <a:tblPr firstRow="1" bandRow="1">
                <a:tableStyleId>{5C22544A-7EE6-4342-B048-85BDC9FD1C3A}</a:tableStyleId>
              </a:tblPr>
              <a:tblGrid>
                <a:gridCol w="1268382">
                  <a:extLst>
                    <a:ext uri="{9D8B030D-6E8A-4147-A177-3AD203B41FA5}">
                      <a16:colId xmlns:a16="http://schemas.microsoft.com/office/drawing/2014/main" val="3251079350"/>
                    </a:ext>
                  </a:extLst>
                </a:gridCol>
                <a:gridCol w="1096483">
                  <a:extLst>
                    <a:ext uri="{9D8B030D-6E8A-4147-A177-3AD203B41FA5}">
                      <a16:colId xmlns:a16="http://schemas.microsoft.com/office/drawing/2014/main" val="82666070"/>
                    </a:ext>
                  </a:extLst>
                </a:gridCol>
                <a:gridCol w="1096483">
                  <a:extLst>
                    <a:ext uri="{9D8B030D-6E8A-4147-A177-3AD203B41FA5}">
                      <a16:colId xmlns:a16="http://schemas.microsoft.com/office/drawing/2014/main" val="4215688986"/>
                    </a:ext>
                  </a:extLst>
                </a:gridCol>
              </a:tblGrid>
              <a:tr h="337603">
                <a:tc>
                  <a:txBody>
                    <a:bodyPr/>
                    <a:lstStyle/>
                    <a:p>
                      <a:pPr algn="ctr"/>
                      <a:r>
                        <a:rPr lang="es-CL" sz="1800" dirty="0"/>
                        <a:t>Individuo</a:t>
                      </a:r>
                      <a:endParaRPr lang="en-US" sz="1800" dirty="0"/>
                    </a:p>
                  </a:txBody>
                  <a:tcPr/>
                </a:tc>
                <a:tc>
                  <a:txBody>
                    <a:bodyPr/>
                    <a:lstStyle/>
                    <a:p>
                      <a:pPr algn="ctr"/>
                      <a:r>
                        <a:rPr lang="es-CL" sz="1800" dirty="0"/>
                        <a:t>Padre</a:t>
                      </a:r>
                      <a:endParaRPr lang="en-US" sz="1800" dirty="0"/>
                    </a:p>
                  </a:txBody>
                  <a:tcPr/>
                </a:tc>
                <a:tc>
                  <a:txBody>
                    <a:bodyPr/>
                    <a:lstStyle/>
                    <a:p>
                      <a:pPr algn="ctr"/>
                      <a:r>
                        <a:rPr lang="es-CL" sz="1800" dirty="0"/>
                        <a:t>Madre</a:t>
                      </a:r>
                      <a:endParaRPr lang="en-US" sz="1800" dirty="0"/>
                    </a:p>
                  </a:txBody>
                  <a:tcPr/>
                </a:tc>
                <a:extLst>
                  <a:ext uri="{0D108BD9-81ED-4DB2-BD59-A6C34878D82A}">
                    <a16:rowId xmlns:a16="http://schemas.microsoft.com/office/drawing/2014/main" val="2131482296"/>
                  </a:ext>
                </a:extLst>
              </a:tr>
              <a:tr h="337603">
                <a:tc>
                  <a:txBody>
                    <a:bodyPr/>
                    <a:lstStyle/>
                    <a:p>
                      <a:pPr algn="ctr"/>
                      <a:r>
                        <a:rPr lang="es-CL" sz="1800" dirty="0"/>
                        <a:t>A</a:t>
                      </a:r>
                      <a:endParaRPr lang="en-US" sz="1800" dirty="0"/>
                    </a:p>
                  </a:txBody>
                  <a:tcPr/>
                </a:tc>
                <a:tc>
                  <a:txBody>
                    <a:bodyPr/>
                    <a:lstStyle/>
                    <a:p>
                      <a:pPr algn="ctr"/>
                      <a:r>
                        <a:rPr lang="es-CL" sz="1800" dirty="0"/>
                        <a:t>?</a:t>
                      </a:r>
                      <a:endParaRPr lang="en-US" sz="1800" dirty="0"/>
                    </a:p>
                  </a:txBody>
                  <a:tcPr/>
                </a:tc>
                <a:tc>
                  <a:txBody>
                    <a:bodyPr/>
                    <a:lstStyle/>
                    <a:p>
                      <a:pPr algn="ctr"/>
                      <a:r>
                        <a:rPr lang="es-CL" sz="1800" dirty="0"/>
                        <a:t>?</a:t>
                      </a:r>
                      <a:endParaRPr lang="en-US" sz="1800" dirty="0"/>
                    </a:p>
                  </a:txBody>
                  <a:tcPr/>
                </a:tc>
                <a:extLst>
                  <a:ext uri="{0D108BD9-81ED-4DB2-BD59-A6C34878D82A}">
                    <a16:rowId xmlns:a16="http://schemas.microsoft.com/office/drawing/2014/main" val="2616640450"/>
                  </a:ext>
                </a:extLst>
              </a:tr>
              <a:tr h="337603">
                <a:tc>
                  <a:txBody>
                    <a:bodyPr/>
                    <a:lstStyle/>
                    <a:p>
                      <a:pPr algn="ctr"/>
                      <a:r>
                        <a:rPr lang="es-CL" sz="1800" dirty="0"/>
                        <a:t>B</a:t>
                      </a:r>
                      <a:endParaRPr lang="en-US" sz="1800" dirty="0"/>
                    </a:p>
                  </a:txBody>
                  <a:tcPr/>
                </a:tc>
                <a:tc>
                  <a:txBody>
                    <a:bodyPr/>
                    <a:lstStyle/>
                    <a:p>
                      <a:pPr algn="ctr"/>
                      <a:r>
                        <a:rPr lang="es-CL" sz="1800" dirty="0"/>
                        <a:t>?</a:t>
                      </a:r>
                      <a:endParaRPr lang="en-US" sz="1800" dirty="0"/>
                    </a:p>
                  </a:txBody>
                  <a:tcPr/>
                </a:tc>
                <a:tc>
                  <a:txBody>
                    <a:bodyPr/>
                    <a:lstStyle/>
                    <a:p>
                      <a:pPr algn="ctr"/>
                      <a:r>
                        <a:rPr lang="es-CL" sz="1800" dirty="0"/>
                        <a:t>?</a:t>
                      </a:r>
                      <a:endParaRPr lang="en-US" sz="1800" dirty="0"/>
                    </a:p>
                  </a:txBody>
                  <a:tcPr/>
                </a:tc>
                <a:extLst>
                  <a:ext uri="{0D108BD9-81ED-4DB2-BD59-A6C34878D82A}">
                    <a16:rowId xmlns:a16="http://schemas.microsoft.com/office/drawing/2014/main" val="4038797799"/>
                  </a:ext>
                </a:extLst>
              </a:tr>
              <a:tr h="337603">
                <a:tc>
                  <a:txBody>
                    <a:bodyPr/>
                    <a:lstStyle/>
                    <a:p>
                      <a:pPr algn="ctr"/>
                      <a:r>
                        <a:rPr lang="es-CL" sz="1800" dirty="0"/>
                        <a:t>C</a:t>
                      </a:r>
                      <a:endParaRPr lang="en-US" sz="1800" dirty="0"/>
                    </a:p>
                  </a:txBody>
                  <a:tcPr/>
                </a:tc>
                <a:tc>
                  <a:txBody>
                    <a:bodyPr/>
                    <a:lstStyle/>
                    <a:p>
                      <a:pPr algn="ctr"/>
                      <a:r>
                        <a:rPr lang="es-CL" sz="1800" dirty="0"/>
                        <a:t>?</a:t>
                      </a:r>
                      <a:endParaRPr lang="en-US" sz="1800" dirty="0"/>
                    </a:p>
                  </a:txBody>
                  <a:tcPr/>
                </a:tc>
                <a:tc>
                  <a:txBody>
                    <a:bodyPr/>
                    <a:lstStyle/>
                    <a:p>
                      <a:pPr algn="ctr"/>
                      <a:r>
                        <a:rPr lang="es-CL" sz="1800" dirty="0"/>
                        <a:t>?</a:t>
                      </a:r>
                      <a:endParaRPr lang="en-US" sz="1800" dirty="0"/>
                    </a:p>
                  </a:txBody>
                  <a:tcPr/>
                </a:tc>
                <a:extLst>
                  <a:ext uri="{0D108BD9-81ED-4DB2-BD59-A6C34878D82A}">
                    <a16:rowId xmlns:a16="http://schemas.microsoft.com/office/drawing/2014/main" val="4245187506"/>
                  </a:ext>
                </a:extLst>
              </a:tr>
              <a:tr h="337603">
                <a:tc>
                  <a:txBody>
                    <a:bodyPr/>
                    <a:lstStyle/>
                    <a:p>
                      <a:pPr algn="ctr"/>
                      <a:r>
                        <a:rPr lang="es-CL" sz="1800" dirty="0"/>
                        <a:t>D</a:t>
                      </a:r>
                      <a:endParaRPr lang="en-US" sz="1800" dirty="0"/>
                    </a:p>
                  </a:txBody>
                  <a:tcPr/>
                </a:tc>
                <a:tc>
                  <a:txBody>
                    <a:bodyPr/>
                    <a:lstStyle/>
                    <a:p>
                      <a:pPr algn="ctr"/>
                      <a:r>
                        <a:rPr lang="es-CL" sz="1800" dirty="0"/>
                        <a:t>C</a:t>
                      </a:r>
                      <a:endParaRPr lang="en-US" sz="1800" dirty="0"/>
                    </a:p>
                  </a:txBody>
                  <a:tcPr/>
                </a:tc>
                <a:tc>
                  <a:txBody>
                    <a:bodyPr/>
                    <a:lstStyle/>
                    <a:p>
                      <a:pPr algn="ctr"/>
                      <a:r>
                        <a:rPr lang="es-CL" sz="1800" dirty="0"/>
                        <a:t>B</a:t>
                      </a:r>
                      <a:endParaRPr lang="en-US" sz="1800" dirty="0"/>
                    </a:p>
                  </a:txBody>
                  <a:tcPr/>
                </a:tc>
                <a:extLst>
                  <a:ext uri="{0D108BD9-81ED-4DB2-BD59-A6C34878D82A}">
                    <a16:rowId xmlns:a16="http://schemas.microsoft.com/office/drawing/2014/main" val="4196082512"/>
                  </a:ext>
                </a:extLst>
              </a:tr>
              <a:tr h="337603">
                <a:tc>
                  <a:txBody>
                    <a:bodyPr/>
                    <a:lstStyle/>
                    <a:p>
                      <a:pPr algn="ctr"/>
                      <a:r>
                        <a:rPr lang="es-CL" sz="1800" dirty="0"/>
                        <a:t>E</a:t>
                      </a:r>
                      <a:endParaRPr lang="en-US" sz="1800" dirty="0"/>
                    </a:p>
                  </a:txBody>
                  <a:tcPr/>
                </a:tc>
                <a:tc>
                  <a:txBody>
                    <a:bodyPr/>
                    <a:lstStyle/>
                    <a:p>
                      <a:pPr algn="ctr"/>
                      <a:r>
                        <a:rPr lang="es-CL" sz="1800" dirty="0"/>
                        <a:t>C</a:t>
                      </a:r>
                      <a:endParaRPr lang="en-US" sz="1800" dirty="0"/>
                    </a:p>
                  </a:txBody>
                  <a:tcPr/>
                </a:tc>
                <a:tc>
                  <a:txBody>
                    <a:bodyPr/>
                    <a:lstStyle/>
                    <a:p>
                      <a:pPr algn="ctr"/>
                      <a:r>
                        <a:rPr lang="es-CL" sz="1800" dirty="0"/>
                        <a:t>B</a:t>
                      </a:r>
                      <a:endParaRPr lang="en-US" sz="1800" dirty="0"/>
                    </a:p>
                  </a:txBody>
                  <a:tcPr/>
                </a:tc>
                <a:extLst>
                  <a:ext uri="{0D108BD9-81ED-4DB2-BD59-A6C34878D82A}">
                    <a16:rowId xmlns:a16="http://schemas.microsoft.com/office/drawing/2014/main" val="4093325445"/>
                  </a:ext>
                </a:extLst>
              </a:tr>
              <a:tr h="337603">
                <a:tc>
                  <a:txBody>
                    <a:bodyPr/>
                    <a:lstStyle/>
                    <a:p>
                      <a:pPr algn="ctr"/>
                      <a:r>
                        <a:rPr lang="es-CL" sz="1800" dirty="0"/>
                        <a:t>F</a:t>
                      </a:r>
                      <a:endParaRPr lang="en-US" sz="1800" dirty="0"/>
                    </a:p>
                  </a:txBody>
                  <a:tcPr/>
                </a:tc>
                <a:tc>
                  <a:txBody>
                    <a:bodyPr/>
                    <a:lstStyle/>
                    <a:p>
                      <a:pPr algn="ctr"/>
                      <a:r>
                        <a:rPr lang="es-CL" sz="1800" dirty="0"/>
                        <a:t>A</a:t>
                      </a:r>
                      <a:endParaRPr lang="en-US" sz="1800" dirty="0"/>
                    </a:p>
                  </a:txBody>
                  <a:tcPr/>
                </a:tc>
                <a:tc>
                  <a:txBody>
                    <a:bodyPr/>
                    <a:lstStyle/>
                    <a:p>
                      <a:pPr algn="ctr"/>
                      <a:r>
                        <a:rPr lang="es-CL" sz="1800" dirty="0"/>
                        <a:t>B</a:t>
                      </a:r>
                      <a:endParaRPr lang="en-US" sz="1800" dirty="0"/>
                    </a:p>
                  </a:txBody>
                  <a:tcPr/>
                </a:tc>
                <a:extLst>
                  <a:ext uri="{0D108BD9-81ED-4DB2-BD59-A6C34878D82A}">
                    <a16:rowId xmlns:a16="http://schemas.microsoft.com/office/drawing/2014/main" val="496202022"/>
                  </a:ext>
                </a:extLst>
              </a:tr>
              <a:tr h="337603">
                <a:tc>
                  <a:txBody>
                    <a:bodyPr/>
                    <a:lstStyle/>
                    <a:p>
                      <a:pPr algn="ctr"/>
                      <a:r>
                        <a:rPr lang="es-CL" sz="1800" dirty="0"/>
                        <a:t>G</a:t>
                      </a:r>
                      <a:endParaRPr lang="en-US" sz="1800" dirty="0"/>
                    </a:p>
                  </a:txBody>
                  <a:tcPr/>
                </a:tc>
                <a:tc>
                  <a:txBody>
                    <a:bodyPr/>
                    <a:lstStyle/>
                    <a:p>
                      <a:pPr algn="ctr"/>
                      <a:r>
                        <a:rPr lang="es-CL" sz="1800" dirty="0"/>
                        <a:t>C</a:t>
                      </a:r>
                      <a:endParaRPr lang="en-US" sz="1800" dirty="0"/>
                    </a:p>
                  </a:txBody>
                  <a:tcPr/>
                </a:tc>
                <a:tc>
                  <a:txBody>
                    <a:bodyPr/>
                    <a:lstStyle/>
                    <a:p>
                      <a:pPr algn="ctr"/>
                      <a:r>
                        <a:rPr lang="es-CL" sz="1800" dirty="0"/>
                        <a:t>B</a:t>
                      </a:r>
                      <a:endParaRPr lang="en-US" sz="1800" dirty="0"/>
                    </a:p>
                  </a:txBody>
                  <a:tcPr/>
                </a:tc>
                <a:extLst>
                  <a:ext uri="{0D108BD9-81ED-4DB2-BD59-A6C34878D82A}">
                    <a16:rowId xmlns:a16="http://schemas.microsoft.com/office/drawing/2014/main" val="2551749929"/>
                  </a:ext>
                </a:extLst>
              </a:tr>
              <a:tr h="337603">
                <a:tc>
                  <a:txBody>
                    <a:bodyPr/>
                    <a:lstStyle/>
                    <a:p>
                      <a:pPr algn="ctr"/>
                      <a:r>
                        <a:rPr lang="es-CL" sz="1800" dirty="0"/>
                        <a:t>H</a:t>
                      </a:r>
                      <a:endParaRPr lang="en-US" sz="1800" dirty="0"/>
                    </a:p>
                  </a:txBody>
                  <a:tcPr/>
                </a:tc>
                <a:tc>
                  <a:txBody>
                    <a:bodyPr/>
                    <a:lstStyle/>
                    <a:p>
                      <a:pPr algn="ctr"/>
                      <a:r>
                        <a:rPr lang="es-CL" sz="1800" dirty="0"/>
                        <a:t>F</a:t>
                      </a:r>
                      <a:endParaRPr lang="en-US" sz="1800" dirty="0"/>
                    </a:p>
                  </a:txBody>
                  <a:tcPr/>
                </a:tc>
                <a:tc>
                  <a:txBody>
                    <a:bodyPr/>
                    <a:lstStyle/>
                    <a:p>
                      <a:pPr algn="ctr"/>
                      <a:r>
                        <a:rPr lang="es-CL" sz="1800" dirty="0"/>
                        <a:t>G</a:t>
                      </a:r>
                      <a:endParaRPr lang="en-US" sz="18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143994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17</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2272261472"/>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687D5817-2404-434C-A046-353B4AB10203}"/>
                  </a:ext>
                </a:extLst>
              </p:cNvPr>
              <p:cNvSpPr txBox="1"/>
              <p:nvPr/>
            </p:nvSpPr>
            <p:spPr>
              <a:xfrm>
                <a:off x="5715000" y="3250264"/>
                <a:ext cx="3057287" cy="2514535"/>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𝑎𝑎</m:t>
                          </m:r>
                        </m:sub>
                      </m:sSub>
                      <m:r>
                        <a:rPr lang="es-CL" b="0" i="1" smtClean="0">
                          <a:latin typeface="Cambria Math" panose="02040503050406030204" pitchFamily="18" charset="0"/>
                        </a:rPr>
                        <m:t>=1+</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𝐹</m:t>
                          </m:r>
                        </m:e>
                        <m:sub>
                          <m:r>
                            <a:rPr lang="es-CL" b="0" i="1" smtClean="0">
                              <a:latin typeface="Cambria Math" panose="02040503050406030204" pitchFamily="18" charset="0"/>
                            </a:rPr>
                            <m:t>𝑎</m:t>
                          </m:r>
                        </m:sub>
                      </m:sSub>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𝑎</m:t>
                          </m:r>
                        </m:e>
                        <m:sub>
                          <m:r>
                            <a:rPr lang="es-CL" i="1">
                              <a:latin typeface="Cambria Math" panose="02040503050406030204" pitchFamily="18" charset="0"/>
                            </a:rPr>
                            <m:t>𝑎𝑎</m:t>
                          </m:r>
                        </m:sub>
                      </m:sSub>
                      <m:r>
                        <a:rPr lang="es-CL" i="1">
                          <a:latin typeface="Cambria Math" panose="02040503050406030204" pitchFamily="18" charset="0"/>
                        </a:rPr>
                        <m:t>=1+</m:t>
                      </m:r>
                      <m:f>
                        <m:fPr>
                          <m:ctrlPr>
                            <a:rPr lang="es-CL"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sSub>
                        <m:sSubPr>
                          <m:ctrlPr>
                            <a:rPr lang="es-CL"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m:t>
                          </m:r>
                        </m:sub>
                      </m:sSub>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𝑎</m:t>
                          </m:r>
                        </m:e>
                        <m:sub>
                          <m:r>
                            <a:rPr lang="es-CL" i="1">
                              <a:latin typeface="Cambria Math" panose="02040503050406030204" pitchFamily="18" charset="0"/>
                            </a:rPr>
                            <m:t>𝑎𝑎</m:t>
                          </m:r>
                        </m:sub>
                      </m:sSub>
                      <m:r>
                        <a:rPr lang="es-CL" i="1">
                          <a:latin typeface="Cambria Math" panose="02040503050406030204" pitchFamily="18" charset="0"/>
                        </a:rPr>
                        <m:t>=1+</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b="0" i="1" smtClean="0">
                          <a:latin typeface="Cambria Math" panose="02040503050406030204" pitchFamily="18" charset="0"/>
                        </a:rPr>
                        <m:t>(0)</m:t>
                      </m:r>
                    </m:oMath>
                  </m:oMathPara>
                </a14:m>
                <a:endParaRPr lang="es-CL" b="0" dirty="0"/>
              </a:p>
              <a:p>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𝑎𝑎</m:t>
                          </m:r>
                        </m:sub>
                      </m:sSub>
                      <m:r>
                        <a:rPr lang="es-CL" b="0" i="1" smtClean="0">
                          <a:latin typeface="Cambria Math" panose="02040503050406030204" pitchFamily="18" charset="0"/>
                        </a:rPr>
                        <m:t>=1</m:t>
                      </m:r>
                    </m:oMath>
                  </m:oMathPara>
                </a14:m>
                <a:endParaRPr lang="en-US" dirty="0"/>
              </a:p>
              <a:p>
                <a:endParaRPr lang="en-US" dirty="0"/>
              </a:p>
            </p:txBody>
          </p:sp>
        </mc:Choice>
        <mc:Fallback xmlns="">
          <p:sp>
            <p:nvSpPr>
              <p:cNvPr id="8" name="CuadroTexto 7">
                <a:extLst>
                  <a:ext uri="{FF2B5EF4-FFF2-40B4-BE49-F238E27FC236}">
                    <a16:creationId xmlns:a16="http://schemas.microsoft.com/office/drawing/2014/main" id="{687D5817-2404-434C-A046-353B4AB10203}"/>
                  </a:ext>
                </a:extLst>
              </p:cNvPr>
              <p:cNvSpPr txBox="1">
                <a:spLocks noRot="1" noChangeAspect="1" noMove="1" noResize="1" noEditPoints="1" noAdjustHandles="1" noChangeArrowheads="1" noChangeShapeType="1" noTextEdit="1"/>
              </p:cNvSpPr>
              <p:nvPr/>
            </p:nvSpPr>
            <p:spPr>
              <a:xfrm>
                <a:off x="5715000" y="3250264"/>
                <a:ext cx="3057287" cy="2514535"/>
              </a:xfrm>
              <a:prstGeom prst="rect">
                <a:avLst/>
              </a:prstGeom>
              <a:blipFill>
                <a:blip r:embed="rId3"/>
                <a:stretch>
                  <a:fillRect/>
                </a:stretch>
              </a:blipFill>
            </p:spPr>
            <p:txBody>
              <a:bodyPr/>
              <a:lstStyle/>
              <a:p>
                <a:r>
                  <a:rPr lang="es-CL">
                    <a:noFill/>
                  </a:rPr>
                  <a:t> </a:t>
                </a:r>
              </a:p>
            </p:txBody>
          </p:sp>
        </mc:Fallback>
      </mc:AlternateContent>
      <p:sp>
        <p:nvSpPr>
          <p:cNvPr id="9" name="Rectángulo 8">
            <a:extLst>
              <a:ext uri="{FF2B5EF4-FFF2-40B4-BE49-F238E27FC236}">
                <a16:creationId xmlns:a16="http://schemas.microsoft.com/office/drawing/2014/main" id="{9F56E3DA-3751-4E99-8F79-A508A8171013}"/>
              </a:ext>
            </a:extLst>
          </p:cNvPr>
          <p:cNvSpPr/>
          <p:nvPr/>
        </p:nvSpPr>
        <p:spPr>
          <a:xfrm>
            <a:off x="4915510" y="2780966"/>
            <a:ext cx="799490"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extLst>
              <p:ext uri="{D42A27DB-BD31-4B8C-83A1-F6EECF244321}">
                <p14:modId xmlns:p14="http://schemas.microsoft.com/office/powerpoint/2010/main" val="2985331557"/>
              </p:ext>
            </p:extLst>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38063415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18</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2384556980"/>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13156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19</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4087705449"/>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374205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ctrTitle"/>
          </p:nvPr>
        </p:nvSpPr>
        <p:spPr>
          <a:xfrm>
            <a:off x="914400" y="2224201"/>
            <a:ext cx="10363200" cy="1748800"/>
          </a:xfrm>
          <a:prstGeom prst="rect">
            <a:avLst/>
          </a:prstGeom>
        </p:spPr>
        <p:txBody>
          <a:bodyPr spcFirstLastPara="1" wrap="square" lIns="0" tIns="0" rIns="0" bIns="0" anchor="b" anchorCtr="0">
            <a:noAutofit/>
          </a:bodyPr>
          <a:lstStyle/>
          <a:p>
            <a:r>
              <a:rPr lang="en" dirty="0"/>
              <a:t>Algunas definiciones</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20</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DF92D32D-DFDF-4057-B03C-1C5E3F7BCF21}"/>
              </a:ext>
            </a:extLst>
          </p:cNvPr>
          <p:cNvSpPr/>
          <p:nvPr/>
        </p:nvSpPr>
        <p:spPr>
          <a:xfrm>
            <a:off x="5693383" y="2795690"/>
            <a:ext cx="826480"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8406C12D-EC77-4ABA-ACFF-EBB99ADD34D6}"/>
                  </a:ext>
                </a:extLst>
              </p:cNvPr>
              <p:cNvSpPr txBox="1"/>
              <p:nvPr/>
            </p:nvSpPr>
            <p:spPr>
              <a:xfrm>
                <a:off x="7305498" y="2795690"/>
                <a:ext cx="2540000" cy="1441933"/>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𝑎𝑏</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𝑎</m:t>
                          </m:r>
                          <m:r>
                            <a:rPr lang="es-CL" b="0" i="1" smtClean="0">
                              <a:latin typeface="Cambria Math" panose="02040503050406030204" pitchFamily="18" charset="0"/>
                            </a:rPr>
                            <m:t>?</m:t>
                          </m:r>
                        </m:sub>
                      </m:sSub>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𝑎</m:t>
                          </m:r>
                          <m:r>
                            <a:rPr lang="es-CL" b="0" i="1" smtClean="0">
                              <a:latin typeface="Cambria Math" panose="02040503050406030204" pitchFamily="18" charset="0"/>
                            </a:rPr>
                            <m:t>?</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𝑎𝑏</m:t>
                          </m:r>
                        </m:sub>
                      </m:sSub>
                      <m:r>
                        <a:rPr lang="es-CL" b="0" i="1" smtClean="0">
                          <a:latin typeface="Cambria Math" panose="02040503050406030204" pitchFamily="18" charset="0"/>
                        </a:rPr>
                        <m:t>=0</m:t>
                      </m:r>
                    </m:oMath>
                  </m:oMathPara>
                </a14:m>
                <a:endParaRPr lang="en-US" dirty="0"/>
              </a:p>
              <a:p>
                <a:endParaRPr lang="en-US" dirty="0"/>
              </a:p>
            </p:txBody>
          </p:sp>
        </mc:Choice>
        <mc:Fallback xmlns="">
          <p:sp>
            <p:nvSpPr>
              <p:cNvPr id="9" name="CuadroTexto 8">
                <a:extLst>
                  <a:ext uri="{FF2B5EF4-FFF2-40B4-BE49-F238E27FC236}">
                    <a16:creationId xmlns:a16="http://schemas.microsoft.com/office/drawing/2014/main" id="{8406C12D-EC77-4ABA-ACFF-EBB99ADD34D6}"/>
                  </a:ext>
                </a:extLst>
              </p:cNvPr>
              <p:cNvSpPr txBox="1">
                <a:spLocks noRot="1" noChangeAspect="1" noMove="1" noResize="1" noEditPoints="1" noAdjustHandles="1" noChangeArrowheads="1" noChangeShapeType="1" noTextEdit="1"/>
              </p:cNvSpPr>
              <p:nvPr/>
            </p:nvSpPr>
            <p:spPr>
              <a:xfrm>
                <a:off x="7305498" y="2795690"/>
                <a:ext cx="2540000" cy="144193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9192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21</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3612094918"/>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163903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22</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3794612301"/>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364429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23</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912268835"/>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6E13D0DE-24DC-492E-8304-125631E43F1F}"/>
              </a:ext>
            </a:extLst>
          </p:cNvPr>
          <p:cNvSpPr/>
          <p:nvPr/>
        </p:nvSpPr>
        <p:spPr>
          <a:xfrm>
            <a:off x="7315634" y="2810027"/>
            <a:ext cx="801774"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32E1DAA9-2E75-48C2-856D-1E2765D54FC3}"/>
                  </a:ext>
                </a:extLst>
              </p:cNvPr>
              <p:cNvSpPr txBox="1"/>
              <p:nvPr/>
            </p:nvSpPr>
            <p:spPr>
              <a:xfrm>
                <a:off x="8117408" y="3699625"/>
                <a:ext cx="2540000" cy="196053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𝑎𝑑</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𝑎𝑏</m:t>
                          </m:r>
                        </m:sub>
                      </m:sSub>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𝑎𝑐</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𝑎𝑑</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(0+0)</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𝑎𝑑</m:t>
                          </m:r>
                        </m:sub>
                      </m:sSub>
                      <m:r>
                        <a:rPr lang="es-CL" b="0" i="1" smtClean="0">
                          <a:latin typeface="Cambria Math" panose="02040503050406030204" pitchFamily="18" charset="0"/>
                        </a:rPr>
                        <m:t>=0</m:t>
                      </m:r>
                    </m:oMath>
                  </m:oMathPara>
                </a14:m>
                <a:endParaRPr lang="en-US" dirty="0"/>
              </a:p>
            </p:txBody>
          </p:sp>
        </mc:Choice>
        <mc:Fallback xmlns="">
          <p:sp>
            <p:nvSpPr>
              <p:cNvPr id="9" name="CuadroTexto 8">
                <a:extLst>
                  <a:ext uri="{FF2B5EF4-FFF2-40B4-BE49-F238E27FC236}">
                    <a16:creationId xmlns:a16="http://schemas.microsoft.com/office/drawing/2014/main" id="{32E1DAA9-2E75-48C2-856D-1E2765D54FC3}"/>
                  </a:ext>
                </a:extLst>
              </p:cNvPr>
              <p:cNvSpPr txBox="1">
                <a:spLocks noRot="1" noChangeAspect="1" noMove="1" noResize="1" noEditPoints="1" noAdjustHandles="1" noChangeArrowheads="1" noChangeShapeType="1" noTextEdit="1"/>
              </p:cNvSpPr>
              <p:nvPr/>
            </p:nvSpPr>
            <p:spPr>
              <a:xfrm>
                <a:off x="8117408" y="3699625"/>
                <a:ext cx="2540000" cy="196053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1962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24</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2955777014"/>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224872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25</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336218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26</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A173949B-4FE1-44F2-A25C-1423B79989E3}"/>
              </a:ext>
            </a:extLst>
          </p:cNvPr>
          <p:cNvSpPr/>
          <p:nvPr/>
        </p:nvSpPr>
        <p:spPr>
          <a:xfrm>
            <a:off x="8885959" y="2807545"/>
            <a:ext cx="829541"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4680A907-554F-4678-9DCF-5BC996C2EE15}"/>
                  </a:ext>
                </a:extLst>
              </p:cNvPr>
              <p:cNvSpPr txBox="1"/>
              <p:nvPr/>
            </p:nvSpPr>
            <p:spPr>
              <a:xfrm>
                <a:off x="8767445" y="3723397"/>
                <a:ext cx="2540000" cy="198278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𝑎𝑓</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𝑎𝑎</m:t>
                          </m:r>
                        </m:sub>
                      </m:sSub>
                      <m:r>
                        <a:rPr lang="es-CL" i="1">
                          <a:latin typeface="Cambria Math" panose="02040503050406030204" pitchFamily="18" charset="0"/>
                        </a:rPr>
                        <m:t>+</m:t>
                      </m:r>
                      <m:sSub>
                        <m:sSubPr>
                          <m:ctrlPr>
                            <a:rPr lang="es-CL" i="1" smtClean="0">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𝑎𝑏</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𝑎𝑓</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(1+0)</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𝑎𝑓</m:t>
                          </m:r>
                        </m:sub>
                      </m:sSub>
                      <m:r>
                        <a:rPr lang="es-CL" b="0" i="1" smtClean="0">
                          <a:latin typeface="Cambria Math" panose="02040503050406030204" pitchFamily="18" charset="0"/>
                        </a:rPr>
                        <m:t>=0,5</m:t>
                      </m:r>
                    </m:oMath>
                  </m:oMathPara>
                </a14:m>
                <a:endParaRPr lang="en-US" dirty="0"/>
              </a:p>
            </p:txBody>
          </p:sp>
        </mc:Choice>
        <mc:Fallback xmlns="">
          <p:sp>
            <p:nvSpPr>
              <p:cNvPr id="9" name="CuadroTexto 8">
                <a:extLst>
                  <a:ext uri="{FF2B5EF4-FFF2-40B4-BE49-F238E27FC236}">
                    <a16:creationId xmlns:a16="http://schemas.microsoft.com/office/drawing/2014/main" id="{4680A907-554F-4678-9DCF-5BC996C2EE15}"/>
                  </a:ext>
                </a:extLst>
              </p:cNvPr>
              <p:cNvSpPr txBox="1">
                <a:spLocks noRot="1" noChangeAspect="1" noMove="1" noResize="1" noEditPoints="1" noAdjustHandles="1" noChangeArrowheads="1" noChangeShapeType="1" noTextEdit="1"/>
              </p:cNvSpPr>
              <p:nvPr/>
            </p:nvSpPr>
            <p:spPr>
              <a:xfrm>
                <a:off x="8767445" y="3723397"/>
                <a:ext cx="2540000" cy="1982787"/>
              </a:xfrm>
              <a:prstGeom prst="rect">
                <a:avLst/>
              </a:prstGeom>
              <a:blipFill>
                <a:blip r:embed="rId3"/>
                <a:stretch>
                  <a:fillRect b="-923"/>
                </a:stretch>
              </a:blipFill>
            </p:spPr>
            <p:txBody>
              <a:bodyPr/>
              <a:lstStyle/>
              <a:p>
                <a:r>
                  <a:rPr lang="en-US">
                    <a:noFill/>
                  </a:rPr>
                  <a:t> </a:t>
                </a:r>
              </a:p>
            </p:txBody>
          </p:sp>
        </mc:Fallback>
      </mc:AlternateContent>
    </p:spTree>
    <p:extLst>
      <p:ext uri="{BB962C8B-B14F-4D97-AF65-F5344CB8AC3E}">
        <p14:creationId xmlns:p14="http://schemas.microsoft.com/office/powerpoint/2010/main" val="90717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27</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1100387126"/>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54205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28</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3930711412"/>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385216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29</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2334411756"/>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A173949B-4FE1-44F2-A25C-1423B79989E3}"/>
              </a:ext>
            </a:extLst>
          </p:cNvPr>
          <p:cNvSpPr/>
          <p:nvPr/>
        </p:nvSpPr>
        <p:spPr>
          <a:xfrm>
            <a:off x="10477904" y="2799692"/>
            <a:ext cx="829541"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4680A907-554F-4678-9DCF-5BC996C2EE15}"/>
                  </a:ext>
                </a:extLst>
              </p:cNvPr>
              <p:cNvSpPr txBox="1"/>
              <p:nvPr/>
            </p:nvSpPr>
            <p:spPr>
              <a:xfrm>
                <a:off x="8767445" y="3723397"/>
                <a:ext cx="2540000" cy="196053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𝑎h</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𝑎𝑓</m:t>
                          </m:r>
                        </m:sub>
                      </m:sSub>
                      <m:r>
                        <a:rPr lang="es-CL" i="1">
                          <a:latin typeface="Cambria Math" panose="02040503050406030204" pitchFamily="18" charset="0"/>
                        </a:rPr>
                        <m:t>+</m:t>
                      </m:r>
                      <m:sSub>
                        <m:sSubPr>
                          <m:ctrlPr>
                            <a:rPr lang="es-CL" i="1" smtClean="0">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𝑎𝑔</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𝑎h</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(0,5+0)</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𝑎h</m:t>
                          </m:r>
                        </m:sub>
                      </m:sSub>
                      <m:r>
                        <a:rPr lang="es-CL" b="0" i="1" smtClean="0">
                          <a:latin typeface="Cambria Math" panose="02040503050406030204" pitchFamily="18" charset="0"/>
                        </a:rPr>
                        <m:t>=0,25</m:t>
                      </m:r>
                    </m:oMath>
                  </m:oMathPara>
                </a14:m>
                <a:endParaRPr lang="en-US" dirty="0"/>
              </a:p>
            </p:txBody>
          </p:sp>
        </mc:Choice>
        <mc:Fallback xmlns="">
          <p:sp>
            <p:nvSpPr>
              <p:cNvPr id="9" name="CuadroTexto 8">
                <a:extLst>
                  <a:ext uri="{FF2B5EF4-FFF2-40B4-BE49-F238E27FC236}">
                    <a16:creationId xmlns:a16="http://schemas.microsoft.com/office/drawing/2014/main" id="{4680A907-554F-4678-9DCF-5BC996C2EE15}"/>
                  </a:ext>
                </a:extLst>
              </p:cNvPr>
              <p:cNvSpPr txBox="1">
                <a:spLocks noRot="1" noChangeAspect="1" noMove="1" noResize="1" noEditPoints="1" noAdjustHandles="1" noChangeArrowheads="1" noChangeShapeType="1" noTextEdit="1"/>
              </p:cNvSpPr>
              <p:nvPr/>
            </p:nvSpPr>
            <p:spPr>
              <a:xfrm>
                <a:off x="8767445" y="3723397"/>
                <a:ext cx="2540000" cy="196053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9048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3</a:t>
            </a:fld>
            <a:endParaRPr/>
          </a:p>
        </p:txBody>
      </p:sp>
      <p:sp>
        <p:nvSpPr>
          <p:cNvPr id="9" name="Título 1">
            <a:extLst>
              <a:ext uri="{FF2B5EF4-FFF2-40B4-BE49-F238E27FC236}">
                <a16:creationId xmlns:a16="http://schemas.microsoft.com/office/drawing/2014/main" id="{C26D8C41-834F-4294-8F2E-B2249DA23C12}"/>
              </a:ext>
            </a:extLst>
          </p:cNvPr>
          <p:cNvSpPr>
            <a:spLocks noGrp="1"/>
          </p:cNvSpPr>
          <p:nvPr>
            <p:ph type="title"/>
          </p:nvPr>
        </p:nvSpPr>
        <p:spPr>
          <a:xfrm>
            <a:off x="727502" y="-86201"/>
            <a:ext cx="9367203" cy="1188720"/>
          </a:xfrm>
        </p:spPr>
        <p:txBody>
          <a:bodyPr>
            <a:normAutofit/>
          </a:bodyPr>
          <a:lstStyle/>
          <a:p>
            <a:r>
              <a:rPr lang="es-CL" i="1" dirty="0"/>
              <a:t>¿Qué es una matriz de parentesco?</a:t>
            </a:r>
            <a:endParaRPr lang="en-US" i="1" dirty="0"/>
          </a:p>
        </p:txBody>
      </p:sp>
      <p:sp>
        <p:nvSpPr>
          <p:cNvPr id="11" name="Marcador de contenido 2">
            <a:extLst>
              <a:ext uri="{FF2B5EF4-FFF2-40B4-BE49-F238E27FC236}">
                <a16:creationId xmlns:a16="http://schemas.microsoft.com/office/drawing/2014/main" id="{E87F3AFA-1C30-4B11-858D-000EDD7F5091}"/>
              </a:ext>
            </a:extLst>
          </p:cNvPr>
          <p:cNvSpPr txBox="1">
            <a:spLocks/>
          </p:cNvSpPr>
          <p:nvPr/>
        </p:nvSpPr>
        <p:spPr>
          <a:xfrm>
            <a:off x="597452" y="1217516"/>
            <a:ext cx="9727647" cy="79698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buNone/>
            </a:pPr>
            <a:r>
              <a:rPr lang="es-CL" kern="0" dirty="0"/>
              <a:t>“</a:t>
            </a:r>
            <a:r>
              <a:rPr lang="es-CL" b="1" kern="0" dirty="0">
                <a:ln w="0"/>
                <a:solidFill>
                  <a:schemeClr val="accent2"/>
                </a:solidFill>
                <a:effectLst>
                  <a:outerShdw blurRad="38100" dist="25400" dir="5400000" algn="ctr" rotWithShape="0">
                    <a:srgbClr val="6E747A">
                      <a:alpha val="43000"/>
                    </a:srgbClr>
                  </a:outerShdw>
                </a:effectLst>
              </a:rPr>
              <a:t>Representación gráfica </a:t>
            </a:r>
            <a:r>
              <a:rPr lang="es-CL" kern="0" dirty="0"/>
              <a:t>del </a:t>
            </a:r>
            <a:r>
              <a:rPr lang="es-CL" b="1" kern="0" dirty="0">
                <a:ln w="0"/>
                <a:solidFill>
                  <a:schemeClr val="accent2"/>
                </a:solidFill>
                <a:effectLst>
                  <a:outerShdw blurRad="38100" dist="25400" dir="5400000" algn="ctr" rotWithShape="0">
                    <a:srgbClr val="6E747A">
                      <a:alpha val="43000"/>
                    </a:srgbClr>
                  </a:outerShdw>
                </a:effectLst>
              </a:rPr>
              <a:t>parentesco aditivo </a:t>
            </a:r>
            <a:r>
              <a:rPr lang="es-CL" kern="0" dirty="0"/>
              <a:t>existente entre un grupo de individuos.”</a:t>
            </a:r>
          </a:p>
        </p:txBody>
      </p:sp>
      <p:pic>
        <p:nvPicPr>
          <p:cNvPr id="12" name="Picture 2" descr="Cougar clipart svg, Cougar svg Transparent FREE for download on  WebStockReview 2020">
            <a:extLst>
              <a:ext uri="{FF2B5EF4-FFF2-40B4-BE49-F238E27FC236}">
                <a16:creationId xmlns:a16="http://schemas.microsoft.com/office/drawing/2014/main" id="{120D56DC-BC22-4DC0-B4E5-D00947F89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363" y="3429000"/>
            <a:ext cx="2382166" cy="13077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ougar clipart svg, Cougar svg Transparent FREE for download on  WebStockReview 2020">
            <a:extLst>
              <a:ext uri="{FF2B5EF4-FFF2-40B4-BE49-F238E27FC236}">
                <a16:creationId xmlns:a16="http://schemas.microsoft.com/office/drawing/2014/main" id="{22252239-235F-466D-8413-BEACFAFFB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065" y="3429000"/>
            <a:ext cx="2382166" cy="13077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ougar clipart svg, Cougar svg Transparent FREE for download on  WebStockReview 2020">
            <a:extLst>
              <a:ext uri="{FF2B5EF4-FFF2-40B4-BE49-F238E27FC236}">
                <a16:creationId xmlns:a16="http://schemas.microsoft.com/office/drawing/2014/main" id="{67D1EB5E-61C1-40E7-9D3A-92C085C7C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53" y="5300968"/>
            <a:ext cx="2382166" cy="13077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ougar clipart svg, Cougar svg Transparent FREE for download on  WebStockReview 2020">
            <a:extLst>
              <a:ext uri="{FF2B5EF4-FFF2-40B4-BE49-F238E27FC236}">
                <a16:creationId xmlns:a16="http://schemas.microsoft.com/office/drawing/2014/main" id="{BD173267-E7BF-4215-8D68-CB8E4D2F8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461" y="5301656"/>
            <a:ext cx="2382166" cy="13077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ougar clipart svg, Cougar svg Transparent FREE for download on  WebStockReview 2020">
            <a:extLst>
              <a:ext uri="{FF2B5EF4-FFF2-40B4-BE49-F238E27FC236}">
                <a16:creationId xmlns:a16="http://schemas.microsoft.com/office/drawing/2014/main" id="{5F60D3DC-693D-418E-A644-00B13238E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964" y="5301656"/>
            <a:ext cx="2382166" cy="130771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ector recto 17">
            <a:extLst>
              <a:ext uri="{FF2B5EF4-FFF2-40B4-BE49-F238E27FC236}">
                <a16:creationId xmlns:a16="http://schemas.microsoft.com/office/drawing/2014/main" id="{9E833E93-1DA9-4A39-9AED-062D3CFF1E8E}"/>
              </a:ext>
            </a:extLst>
          </p:cNvPr>
          <p:cNvCxnSpPr>
            <a:cxnSpLocks/>
          </p:cNvCxnSpPr>
          <p:nvPr/>
        </p:nvCxnSpPr>
        <p:spPr>
          <a:xfrm flipV="1">
            <a:off x="4058483" y="4288203"/>
            <a:ext cx="131750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D55B8A49-F7B6-4F11-B41D-CA9879134FE7}"/>
              </a:ext>
            </a:extLst>
          </p:cNvPr>
          <p:cNvCxnSpPr>
            <a:cxnSpLocks/>
          </p:cNvCxnSpPr>
          <p:nvPr/>
        </p:nvCxnSpPr>
        <p:spPr>
          <a:xfrm>
            <a:off x="4717237" y="4288202"/>
            <a:ext cx="0" cy="796982"/>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0F51AEA2-F68E-4C9F-BCB6-BD78D3BCCF9A}"/>
              </a:ext>
            </a:extLst>
          </p:cNvPr>
          <p:cNvSpPr/>
          <p:nvPr/>
        </p:nvSpPr>
        <p:spPr>
          <a:xfrm>
            <a:off x="335123" y="5085184"/>
            <a:ext cx="8546841" cy="1651517"/>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adroTexto 20">
            <a:extLst>
              <a:ext uri="{FF2B5EF4-FFF2-40B4-BE49-F238E27FC236}">
                <a16:creationId xmlns:a16="http://schemas.microsoft.com/office/drawing/2014/main" id="{46C6E900-BA63-4133-B188-1D159B0C1B9D}"/>
              </a:ext>
            </a:extLst>
          </p:cNvPr>
          <p:cNvSpPr txBox="1"/>
          <p:nvPr/>
        </p:nvSpPr>
        <p:spPr>
          <a:xfrm>
            <a:off x="2650828" y="3780046"/>
            <a:ext cx="711201"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a:ln/>
                <a:solidFill>
                  <a:schemeClr val="accent4"/>
                </a:solidFill>
              </a:rPr>
              <a:t>A</a:t>
            </a:r>
            <a:r>
              <a:rPr lang="es-CL" b="1" baseline="-25000" dirty="0">
                <a:ln/>
                <a:solidFill>
                  <a:schemeClr val="accent4"/>
                </a:solidFill>
              </a:rPr>
              <a:t>1</a:t>
            </a:r>
            <a:r>
              <a:rPr lang="es-CL" b="1" dirty="0">
                <a:ln/>
                <a:solidFill>
                  <a:schemeClr val="accent4"/>
                </a:solidFill>
              </a:rPr>
              <a:t>A</a:t>
            </a:r>
            <a:r>
              <a:rPr lang="es-CL" b="1" baseline="-25000" dirty="0">
                <a:ln/>
                <a:solidFill>
                  <a:schemeClr val="accent4"/>
                </a:solidFill>
              </a:rPr>
              <a:t>2</a:t>
            </a:r>
            <a:endParaRPr lang="en-US" b="1" dirty="0">
              <a:ln/>
              <a:solidFill>
                <a:schemeClr val="accent4"/>
              </a:solidFill>
            </a:endParaRPr>
          </a:p>
          <a:p>
            <a:endParaRPr lang="en-US" b="1" dirty="0">
              <a:ln/>
              <a:solidFill>
                <a:schemeClr val="accent4"/>
              </a:solidFill>
            </a:endParaRPr>
          </a:p>
        </p:txBody>
      </p:sp>
      <p:sp>
        <p:nvSpPr>
          <p:cNvPr id="22" name="CuadroTexto 21">
            <a:extLst>
              <a:ext uri="{FF2B5EF4-FFF2-40B4-BE49-F238E27FC236}">
                <a16:creationId xmlns:a16="http://schemas.microsoft.com/office/drawing/2014/main" id="{2096CC98-A7F3-4826-9B75-8AFAC3DA2824}"/>
              </a:ext>
            </a:extLst>
          </p:cNvPr>
          <p:cNvSpPr txBox="1"/>
          <p:nvPr/>
        </p:nvSpPr>
        <p:spPr>
          <a:xfrm>
            <a:off x="6338629" y="3807089"/>
            <a:ext cx="711201"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a:ln/>
                <a:solidFill>
                  <a:schemeClr val="accent6"/>
                </a:solidFill>
              </a:rPr>
              <a:t>A</a:t>
            </a:r>
            <a:r>
              <a:rPr lang="es-CL" b="1" baseline="-25000" dirty="0">
                <a:ln/>
                <a:solidFill>
                  <a:schemeClr val="accent6"/>
                </a:solidFill>
              </a:rPr>
              <a:t>3</a:t>
            </a:r>
            <a:r>
              <a:rPr lang="es-CL" b="1" dirty="0">
                <a:ln/>
                <a:solidFill>
                  <a:schemeClr val="accent6"/>
                </a:solidFill>
              </a:rPr>
              <a:t>A</a:t>
            </a:r>
            <a:r>
              <a:rPr lang="es-CL" b="1" baseline="-25000" dirty="0">
                <a:ln/>
                <a:solidFill>
                  <a:schemeClr val="accent6"/>
                </a:solidFill>
              </a:rPr>
              <a:t>4</a:t>
            </a:r>
            <a:endParaRPr lang="en-US" b="1" dirty="0">
              <a:ln/>
              <a:solidFill>
                <a:schemeClr val="accent6"/>
              </a:solidFill>
            </a:endParaRPr>
          </a:p>
          <a:p>
            <a:endParaRPr lang="en-US" b="1" dirty="0">
              <a:ln/>
              <a:solidFill>
                <a:schemeClr val="accent6"/>
              </a:solidFill>
            </a:endParaRPr>
          </a:p>
        </p:txBody>
      </p:sp>
      <p:sp>
        <p:nvSpPr>
          <p:cNvPr id="23" name="CuadroTexto 22">
            <a:extLst>
              <a:ext uri="{FF2B5EF4-FFF2-40B4-BE49-F238E27FC236}">
                <a16:creationId xmlns:a16="http://schemas.microsoft.com/office/drawing/2014/main" id="{50283D8F-DA01-4DBE-8492-E90146BF4A35}"/>
              </a:ext>
            </a:extLst>
          </p:cNvPr>
          <p:cNvSpPr txBox="1"/>
          <p:nvPr/>
        </p:nvSpPr>
        <p:spPr>
          <a:xfrm>
            <a:off x="1652976" y="5639182"/>
            <a:ext cx="711201"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a:ln/>
                <a:solidFill>
                  <a:schemeClr val="accent4"/>
                </a:solidFill>
              </a:rPr>
              <a:t>A</a:t>
            </a:r>
            <a:r>
              <a:rPr lang="es-CL" b="1" baseline="-25000" dirty="0">
                <a:ln/>
                <a:solidFill>
                  <a:schemeClr val="accent4"/>
                </a:solidFill>
              </a:rPr>
              <a:t>1</a:t>
            </a:r>
            <a:r>
              <a:rPr lang="es-CL" b="1" dirty="0">
                <a:ln/>
                <a:solidFill>
                  <a:schemeClr val="accent6"/>
                </a:solidFill>
              </a:rPr>
              <a:t>A</a:t>
            </a:r>
            <a:r>
              <a:rPr lang="es-CL" b="1" baseline="-25000" dirty="0">
                <a:ln/>
                <a:solidFill>
                  <a:schemeClr val="accent6"/>
                </a:solidFill>
              </a:rPr>
              <a:t>3</a:t>
            </a:r>
            <a:endParaRPr lang="en-US" b="1" dirty="0">
              <a:ln/>
              <a:solidFill>
                <a:schemeClr val="accent6"/>
              </a:solidFill>
            </a:endParaRPr>
          </a:p>
          <a:p>
            <a:endParaRPr lang="en-US" b="1" dirty="0">
              <a:ln/>
              <a:solidFill>
                <a:schemeClr val="accent4"/>
              </a:solidFill>
            </a:endParaRPr>
          </a:p>
        </p:txBody>
      </p:sp>
      <p:sp>
        <p:nvSpPr>
          <p:cNvPr id="24" name="CuadroTexto 23">
            <a:extLst>
              <a:ext uri="{FF2B5EF4-FFF2-40B4-BE49-F238E27FC236}">
                <a16:creationId xmlns:a16="http://schemas.microsoft.com/office/drawing/2014/main" id="{5CB68878-7E4A-436F-9C45-6BBFA7DEA7CE}"/>
              </a:ext>
            </a:extLst>
          </p:cNvPr>
          <p:cNvSpPr txBox="1"/>
          <p:nvPr/>
        </p:nvSpPr>
        <p:spPr>
          <a:xfrm>
            <a:off x="4460733" y="5641910"/>
            <a:ext cx="711201"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a:ln/>
                <a:solidFill>
                  <a:schemeClr val="accent4"/>
                </a:solidFill>
              </a:rPr>
              <a:t>A</a:t>
            </a:r>
            <a:r>
              <a:rPr lang="es-CL" b="1" baseline="-25000" dirty="0">
                <a:ln/>
                <a:solidFill>
                  <a:schemeClr val="accent4"/>
                </a:solidFill>
              </a:rPr>
              <a:t>2</a:t>
            </a:r>
            <a:r>
              <a:rPr lang="es-CL" b="1" dirty="0">
                <a:ln/>
                <a:solidFill>
                  <a:schemeClr val="accent6"/>
                </a:solidFill>
              </a:rPr>
              <a:t>A</a:t>
            </a:r>
            <a:r>
              <a:rPr lang="es-CL" b="1" baseline="-25000" dirty="0">
                <a:ln/>
                <a:solidFill>
                  <a:schemeClr val="accent6"/>
                </a:solidFill>
              </a:rPr>
              <a:t>3</a:t>
            </a:r>
            <a:endParaRPr lang="en-US" b="1" dirty="0">
              <a:ln/>
              <a:solidFill>
                <a:schemeClr val="accent6"/>
              </a:solidFill>
            </a:endParaRPr>
          </a:p>
          <a:p>
            <a:endParaRPr lang="en-US" b="1" dirty="0">
              <a:ln/>
              <a:solidFill>
                <a:schemeClr val="accent4"/>
              </a:solidFill>
            </a:endParaRPr>
          </a:p>
        </p:txBody>
      </p:sp>
      <p:sp>
        <p:nvSpPr>
          <p:cNvPr id="25" name="CuadroTexto 24">
            <a:extLst>
              <a:ext uri="{FF2B5EF4-FFF2-40B4-BE49-F238E27FC236}">
                <a16:creationId xmlns:a16="http://schemas.microsoft.com/office/drawing/2014/main" id="{AACEF446-515F-421B-9198-E6390115107F}"/>
              </a:ext>
            </a:extLst>
          </p:cNvPr>
          <p:cNvSpPr txBox="1"/>
          <p:nvPr/>
        </p:nvSpPr>
        <p:spPr>
          <a:xfrm>
            <a:off x="7315630" y="5657654"/>
            <a:ext cx="711201"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a:ln/>
                <a:solidFill>
                  <a:schemeClr val="accent4"/>
                </a:solidFill>
              </a:rPr>
              <a:t>A</a:t>
            </a:r>
            <a:r>
              <a:rPr lang="es-CL" b="1" baseline="-25000" dirty="0">
                <a:ln/>
                <a:solidFill>
                  <a:schemeClr val="accent4"/>
                </a:solidFill>
              </a:rPr>
              <a:t>1</a:t>
            </a:r>
            <a:r>
              <a:rPr lang="es-CL" b="1" dirty="0">
                <a:ln/>
                <a:solidFill>
                  <a:schemeClr val="accent6"/>
                </a:solidFill>
              </a:rPr>
              <a:t>A</a:t>
            </a:r>
            <a:r>
              <a:rPr lang="es-CL" b="1" baseline="-25000" dirty="0">
                <a:ln/>
                <a:solidFill>
                  <a:schemeClr val="accent6"/>
                </a:solidFill>
              </a:rPr>
              <a:t>4</a:t>
            </a:r>
            <a:endParaRPr lang="en-US" b="1" dirty="0">
              <a:ln/>
              <a:solidFill>
                <a:schemeClr val="accent6"/>
              </a:solidFill>
            </a:endParaRPr>
          </a:p>
          <a:p>
            <a:endParaRPr lang="en-US" b="1" dirty="0">
              <a:ln/>
              <a:solidFill>
                <a:schemeClr val="accent4"/>
              </a:solidFill>
            </a:endParaRPr>
          </a:p>
        </p:txBody>
      </p:sp>
      <p:sp>
        <p:nvSpPr>
          <p:cNvPr id="27" name="CuadroTexto 26">
            <a:extLst>
              <a:ext uri="{FF2B5EF4-FFF2-40B4-BE49-F238E27FC236}">
                <a16:creationId xmlns:a16="http://schemas.microsoft.com/office/drawing/2014/main" id="{9D5616F6-CF61-483B-9F43-99AD57852FC9}"/>
              </a:ext>
            </a:extLst>
          </p:cNvPr>
          <p:cNvSpPr txBox="1"/>
          <p:nvPr/>
        </p:nvSpPr>
        <p:spPr>
          <a:xfrm>
            <a:off x="8243058" y="2859076"/>
            <a:ext cx="3622239" cy="1200329"/>
          </a:xfrm>
          <a:prstGeom prst="rect">
            <a:avLst/>
          </a:prstGeom>
          <a:noFill/>
          <a:ln>
            <a:solidFill>
              <a:schemeClr val="tx1"/>
            </a:solidFill>
          </a:ln>
        </p:spPr>
        <p:txBody>
          <a:bodyPr wrap="square" rtlCol="0">
            <a:spAutoFit/>
          </a:bodyPr>
          <a:lstStyle/>
          <a:p>
            <a:r>
              <a:rPr lang="es-CL" b="1" dirty="0">
                <a:latin typeface="Abadi" panose="020B0604020104020204" pitchFamily="34" charset="0"/>
              </a:rPr>
              <a:t>Idénticos por descendencia:</a:t>
            </a:r>
            <a:endParaRPr lang="en-US" b="1" dirty="0">
              <a:latin typeface="Abadi" panose="020B0604020104020204" pitchFamily="34" charset="0"/>
            </a:endParaRPr>
          </a:p>
          <a:p>
            <a:r>
              <a:rPr lang="es-CL" dirty="0">
                <a:latin typeface="Abadi" panose="020B0604020104020204" pitchFamily="34" charset="0"/>
              </a:rPr>
              <a:t>Dos genes que se han originado a partir de la </a:t>
            </a:r>
            <a:r>
              <a:rPr lang="es-CL" b="1" dirty="0">
                <a:solidFill>
                  <a:schemeClr val="accent2"/>
                </a:solidFill>
                <a:latin typeface="Abadi" panose="020B0604020104020204" pitchFamily="34" charset="0"/>
              </a:rPr>
              <a:t>replicación de un único gen en una generación previa</a:t>
            </a:r>
          </a:p>
        </p:txBody>
      </p:sp>
      <p:sp>
        <p:nvSpPr>
          <p:cNvPr id="30" name="Rectángulo 29">
            <a:extLst>
              <a:ext uri="{FF2B5EF4-FFF2-40B4-BE49-F238E27FC236}">
                <a16:creationId xmlns:a16="http://schemas.microsoft.com/office/drawing/2014/main" id="{DE98608D-172E-41F7-9501-475EBC51A908}"/>
              </a:ext>
            </a:extLst>
          </p:cNvPr>
          <p:cNvSpPr/>
          <p:nvPr/>
        </p:nvSpPr>
        <p:spPr>
          <a:xfrm>
            <a:off x="7322699" y="5716346"/>
            <a:ext cx="348531" cy="31540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errar llave 6">
            <a:extLst>
              <a:ext uri="{FF2B5EF4-FFF2-40B4-BE49-F238E27FC236}">
                <a16:creationId xmlns:a16="http://schemas.microsoft.com/office/drawing/2014/main" id="{6F54346B-B06A-4E65-A58B-FB27EF5E076D}"/>
              </a:ext>
            </a:extLst>
          </p:cNvPr>
          <p:cNvSpPr/>
          <p:nvPr/>
        </p:nvSpPr>
        <p:spPr>
          <a:xfrm rot="5400000">
            <a:off x="6018987" y="345113"/>
            <a:ext cx="365371" cy="2770679"/>
          </a:xfrm>
          <a:prstGeom prst="righ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3" name="CuadroTexto 32">
            <a:extLst>
              <a:ext uri="{FF2B5EF4-FFF2-40B4-BE49-F238E27FC236}">
                <a16:creationId xmlns:a16="http://schemas.microsoft.com/office/drawing/2014/main" id="{1727588C-362F-4F3C-959E-A836FEEE9E23}"/>
              </a:ext>
            </a:extLst>
          </p:cNvPr>
          <p:cNvSpPr txBox="1"/>
          <p:nvPr/>
        </p:nvSpPr>
        <p:spPr>
          <a:xfrm>
            <a:off x="3153672" y="2002708"/>
            <a:ext cx="6096000" cy="646331"/>
          </a:xfrm>
          <a:prstGeom prst="rect">
            <a:avLst/>
          </a:prstGeom>
          <a:noFill/>
        </p:spPr>
        <p:txBody>
          <a:bodyPr wrap="square">
            <a:spAutoFit/>
          </a:bodyPr>
          <a:lstStyle/>
          <a:p>
            <a:pPr marL="0" indent="0" algn="ctr">
              <a:buFont typeface="Montserrat Light"/>
              <a:buNone/>
            </a:pPr>
            <a:r>
              <a:rPr lang="es-CL" kern="0" dirty="0">
                <a:latin typeface="Abadi" panose="020B0604020104020204" pitchFamily="34" charset="0"/>
              </a:rPr>
              <a:t>“</a:t>
            </a:r>
            <a:r>
              <a:rPr lang="es-CL" b="1" kern="0" dirty="0">
                <a:solidFill>
                  <a:schemeClr val="accent6">
                    <a:lumMod val="75000"/>
                  </a:schemeClr>
                </a:solidFill>
                <a:latin typeface="Abadi" panose="020B0604020104020204" pitchFamily="34" charset="0"/>
              </a:rPr>
              <a:t>Probabilidad</a:t>
            </a:r>
            <a:r>
              <a:rPr lang="es-CL" kern="0" dirty="0">
                <a:latin typeface="Abadi" panose="020B0604020104020204" pitchFamily="34" charset="0"/>
              </a:rPr>
              <a:t> de que </a:t>
            </a:r>
            <a:r>
              <a:rPr lang="es-CL" b="1" kern="0" dirty="0">
                <a:solidFill>
                  <a:schemeClr val="accent6">
                    <a:lumMod val="75000"/>
                  </a:schemeClr>
                </a:solidFill>
                <a:latin typeface="Abadi" panose="020B0604020104020204" pitchFamily="34" charset="0"/>
              </a:rPr>
              <a:t>dos individuos </a:t>
            </a:r>
            <a:r>
              <a:rPr lang="es-CL" kern="0" dirty="0">
                <a:latin typeface="Abadi" panose="020B0604020104020204" pitchFamily="34" charset="0"/>
              </a:rPr>
              <a:t>compartan el </a:t>
            </a:r>
            <a:r>
              <a:rPr lang="es-CL" b="1" kern="0" dirty="0">
                <a:solidFill>
                  <a:schemeClr val="accent6">
                    <a:lumMod val="75000"/>
                  </a:schemeClr>
                </a:solidFill>
                <a:latin typeface="Abadi" panose="020B0604020104020204" pitchFamily="34" charset="0"/>
              </a:rPr>
              <a:t>mismo alelo</a:t>
            </a:r>
            <a:r>
              <a:rPr lang="es-CL" kern="0" dirty="0">
                <a:latin typeface="Abadi" panose="020B0604020104020204" pitchFamily="34" charset="0"/>
              </a:rPr>
              <a:t>, siendo éstos </a:t>
            </a:r>
            <a:r>
              <a:rPr lang="es-CL" b="1" kern="0" dirty="0">
                <a:solidFill>
                  <a:schemeClr val="accent6">
                    <a:lumMod val="75000"/>
                  </a:schemeClr>
                </a:solidFill>
                <a:latin typeface="Abadi" panose="020B0604020104020204" pitchFamily="34" charset="0"/>
              </a:rPr>
              <a:t>idénticos por descendencia</a:t>
            </a:r>
            <a:r>
              <a:rPr lang="es-CL" kern="0" dirty="0">
                <a:latin typeface="Abadi" panose="020B0604020104020204" pitchFamily="34" charset="0"/>
              </a:rPr>
              <a:t>”</a:t>
            </a:r>
          </a:p>
        </p:txBody>
      </p:sp>
      <p:sp>
        <p:nvSpPr>
          <p:cNvPr id="34" name="Rectángulo 33">
            <a:extLst>
              <a:ext uri="{FF2B5EF4-FFF2-40B4-BE49-F238E27FC236}">
                <a16:creationId xmlns:a16="http://schemas.microsoft.com/office/drawing/2014/main" id="{53BD7AB2-65F6-4086-9950-3A9366B0D65B}"/>
              </a:ext>
            </a:extLst>
          </p:cNvPr>
          <p:cNvSpPr/>
          <p:nvPr/>
        </p:nvSpPr>
        <p:spPr>
          <a:xfrm>
            <a:off x="2649614" y="3814849"/>
            <a:ext cx="348531" cy="31540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ángulo 34">
            <a:extLst>
              <a:ext uri="{FF2B5EF4-FFF2-40B4-BE49-F238E27FC236}">
                <a16:creationId xmlns:a16="http://schemas.microsoft.com/office/drawing/2014/main" id="{C057D7D7-6783-4BE6-8CF4-19BC0871DF7A}"/>
              </a:ext>
            </a:extLst>
          </p:cNvPr>
          <p:cNvSpPr/>
          <p:nvPr/>
        </p:nvSpPr>
        <p:spPr>
          <a:xfrm>
            <a:off x="1659820" y="5710637"/>
            <a:ext cx="348531" cy="31540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animBg="1"/>
      <p:bldP spid="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30</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1331519101"/>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9192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31</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3081015617"/>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92301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32</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2745386266"/>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00890281-83D9-4321-921A-3FB13777D534}"/>
              </a:ext>
            </a:extLst>
          </p:cNvPr>
          <p:cNvSpPr/>
          <p:nvPr/>
        </p:nvSpPr>
        <p:spPr>
          <a:xfrm>
            <a:off x="7301750" y="3275064"/>
            <a:ext cx="829541" cy="43016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D5F8C1A8-35EC-4B2C-BD53-74981E0B7717}"/>
                  </a:ext>
                </a:extLst>
              </p:cNvPr>
              <p:cNvSpPr txBox="1"/>
              <p:nvPr/>
            </p:nvSpPr>
            <p:spPr>
              <a:xfrm>
                <a:off x="8310245" y="3809122"/>
                <a:ext cx="2540000" cy="196053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𝑏𝑑</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𝑏𝑏</m:t>
                          </m:r>
                        </m:sub>
                      </m:sSub>
                      <m:r>
                        <a:rPr lang="es-CL" i="1">
                          <a:latin typeface="Cambria Math" panose="02040503050406030204" pitchFamily="18" charset="0"/>
                        </a:rPr>
                        <m:t>+</m:t>
                      </m:r>
                      <m:sSub>
                        <m:sSubPr>
                          <m:ctrlPr>
                            <a:rPr lang="es-CL" i="1" smtClean="0">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𝑏𝑐</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𝑏𝑑</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(1+0)</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𝑏𝑑</m:t>
                          </m:r>
                        </m:sub>
                      </m:sSub>
                      <m:r>
                        <a:rPr lang="es-CL" b="0" i="1" smtClean="0">
                          <a:latin typeface="Cambria Math" panose="02040503050406030204" pitchFamily="18" charset="0"/>
                        </a:rPr>
                        <m:t>=0,5</m:t>
                      </m:r>
                    </m:oMath>
                  </m:oMathPara>
                </a14:m>
                <a:endParaRPr lang="en-US" dirty="0"/>
              </a:p>
            </p:txBody>
          </p:sp>
        </mc:Choice>
        <mc:Fallback xmlns="">
          <p:sp>
            <p:nvSpPr>
              <p:cNvPr id="9" name="CuadroTexto 8">
                <a:extLst>
                  <a:ext uri="{FF2B5EF4-FFF2-40B4-BE49-F238E27FC236}">
                    <a16:creationId xmlns:a16="http://schemas.microsoft.com/office/drawing/2014/main" id="{D5F8C1A8-35EC-4B2C-BD53-74981E0B7717}"/>
                  </a:ext>
                </a:extLst>
              </p:cNvPr>
              <p:cNvSpPr txBox="1">
                <a:spLocks noRot="1" noChangeAspect="1" noMove="1" noResize="1" noEditPoints="1" noAdjustHandles="1" noChangeArrowheads="1" noChangeShapeType="1" noTextEdit="1"/>
              </p:cNvSpPr>
              <p:nvPr/>
            </p:nvSpPr>
            <p:spPr>
              <a:xfrm>
                <a:off x="8310245" y="3809122"/>
                <a:ext cx="2540000" cy="196053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942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33</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2328621223"/>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2546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34</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2360984134"/>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135597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35</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2696659843"/>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8AD24894-F246-4E49-A0B1-503F5E07D793}"/>
              </a:ext>
            </a:extLst>
          </p:cNvPr>
          <p:cNvSpPr/>
          <p:nvPr/>
        </p:nvSpPr>
        <p:spPr>
          <a:xfrm>
            <a:off x="8892425" y="3292262"/>
            <a:ext cx="829541" cy="43016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19E41A6F-03A7-442A-AD3C-5D7A42E33C76}"/>
                  </a:ext>
                </a:extLst>
              </p:cNvPr>
              <p:cNvSpPr txBox="1"/>
              <p:nvPr/>
            </p:nvSpPr>
            <p:spPr>
              <a:xfrm>
                <a:off x="8119745" y="4169709"/>
                <a:ext cx="2540000" cy="198278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𝑏𝑓</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𝑏𝑎</m:t>
                          </m:r>
                        </m:sub>
                      </m:sSub>
                      <m:r>
                        <a:rPr lang="es-CL" i="1">
                          <a:latin typeface="Cambria Math" panose="02040503050406030204" pitchFamily="18" charset="0"/>
                        </a:rPr>
                        <m:t>+</m:t>
                      </m:r>
                      <m:sSub>
                        <m:sSubPr>
                          <m:ctrlPr>
                            <a:rPr lang="es-CL" i="1" smtClean="0">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𝑏𝑏</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𝑏𝑓</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(0+1)</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𝑏𝑓</m:t>
                          </m:r>
                        </m:sub>
                      </m:sSub>
                      <m:r>
                        <a:rPr lang="es-CL" b="0" i="1" smtClean="0">
                          <a:latin typeface="Cambria Math" panose="02040503050406030204" pitchFamily="18" charset="0"/>
                        </a:rPr>
                        <m:t>=0,5</m:t>
                      </m:r>
                    </m:oMath>
                  </m:oMathPara>
                </a14:m>
                <a:endParaRPr lang="en-US" dirty="0"/>
              </a:p>
            </p:txBody>
          </p:sp>
        </mc:Choice>
        <mc:Fallback xmlns="">
          <p:sp>
            <p:nvSpPr>
              <p:cNvPr id="9" name="CuadroTexto 8">
                <a:extLst>
                  <a:ext uri="{FF2B5EF4-FFF2-40B4-BE49-F238E27FC236}">
                    <a16:creationId xmlns:a16="http://schemas.microsoft.com/office/drawing/2014/main" id="{19E41A6F-03A7-442A-AD3C-5D7A42E33C76}"/>
                  </a:ext>
                </a:extLst>
              </p:cNvPr>
              <p:cNvSpPr txBox="1">
                <a:spLocks noRot="1" noChangeAspect="1" noMove="1" noResize="1" noEditPoints="1" noAdjustHandles="1" noChangeArrowheads="1" noChangeShapeType="1" noTextEdit="1"/>
              </p:cNvSpPr>
              <p:nvPr/>
            </p:nvSpPr>
            <p:spPr>
              <a:xfrm>
                <a:off x="8119745" y="4169709"/>
                <a:ext cx="2540000" cy="1982787"/>
              </a:xfrm>
              <a:prstGeom prst="rect">
                <a:avLst/>
              </a:prstGeom>
              <a:blipFill>
                <a:blip r:embed="rId3"/>
                <a:stretch>
                  <a:fillRect b="-1231"/>
                </a:stretch>
              </a:blipFill>
            </p:spPr>
            <p:txBody>
              <a:bodyPr/>
              <a:lstStyle/>
              <a:p>
                <a:r>
                  <a:rPr lang="en-US">
                    <a:noFill/>
                  </a:rPr>
                  <a:t> </a:t>
                </a:r>
              </a:p>
            </p:txBody>
          </p:sp>
        </mc:Fallback>
      </mc:AlternateContent>
    </p:spTree>
    <p:extLst>
      <p:ext uri="{BB962C8B-B14F-4D97-AF65-F5344CB8AC3E}">
        <p14:creationId xmlns:p14="http://schemas.microsoft.com/office/powerpoint/2010/main" val="383815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36</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4233560945"/>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199417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37</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E7CC3E70-77AE-4115-86FF-E545C6FB6338}"/>
              </a:ext>
            </a:extLst>
          </p:cNvPr>
          <p:cNvSpPr/>
          <p:nvPr/>
        </p:nvSpPr>
        <p:spPr>
          <a:xfrm>
            <a:off x="10506075" y="3282737"/>
            <a:ext cx="801370" cy="43016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7292BBB9-0165-43E9-830B-C8D7027F9453}"/>
                  </a:ext>
                </a:extLst>
              </p:cNvPr>
              <p:cNvSpPr txBox="1"/>
              <p:nvPr/>
            </p:nvSpPr>
            <p:spPr>
              <a:xfrm>
                <a:off x="8119745" y="4169709"/>
                <a:ext cx="2540000" cy="198278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𝑏h</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𝑏𝑓</m:t>
                          </m:r>
                        </m:sub>
                      </m:sSub>
                      <m:r>
                        <a:rPr lang="es-CL" i="1">
                          <a:latin typeface="Cambria Math" panose="02040503050406030204" pitchFamily="18" charset="0"/>
                        </a:rPr>
                        <m:t>+</m:t>
                      </m:r>
                      <m:sSub>
                        <m:sSubPr>
                          <m:ctrlPr>
                            <a:rPr lang="es-CL" i="1" smtClean="0">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𝑏𝑔</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𝑏h</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(0,5+0,5)</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𝑏h</m:t>
                          </m:r>
                        </m:sub>
                      </m:sSub>
                      <m:r>
                        <a:rPr lang="es-CL" b="0" i="1" smtClean="0">
                          <a:latin typeface="Cambria Math" panose="02040503050406030204" pitchFamily="18" charset="0"/>
                        </a:rPr>
                        <m:t>=0,5</m:t>
                      </m:r>
                    </m:oMath>
                  </m:oMathPara>
                </a14:m>
                <a:endParaRPr lang="en-US" dirty="0"/>
              </a:p>
            </p:txBody>
          </p:sp>
        </mc:Choice>
        <mc:Fallback xmlns="">
          <p:sp>
            <p:nvSpPr>
              <p:cNvPr id="9" name="CuadroTexto 8">
                <a:extLst>
                  <a:ext uri="{FF2B5EF4-FFF2-40B4-BE49-F238E27FC236}">
                    <a16:creationId xmlns:a16="http://schemas.microsoft.com/office/drawing/2014/main" id="{7292BBB9-0165-43E9-830B-C8D7027F9453}"/>
                  </a:ext>
                </a:extLst>
              </p:cNvPr>
              <p:cNvSpPr txBox="1">
                <a:spLocks noRot="1" noChangeAspect="1" noMove="1" noResize="1" noEditPoints="1" noAdjustHandles="1" noChangeArrowheads="1" noChangeShapeType="1" noTextEdit="1"/>
              </p:cNvSpPr>
              <p:nvPr/>
            </p:nvSpPr>
            <p:spPr>
              <a:xfrm>
                <a:off x="8119745" y="4169709"/>
                <a:ext cx="2540000" cy="19827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4026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38</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671861715"/>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163307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39</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809033003"/>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368570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4</a:t>
            </a:fld>
            <a:endParaRPr/>
          </a:p>
        </p:txBody>
      </p:sp>
      <p:sp>
        <p:nvSpPr>
          <p:cNvPr id="3" name="Título 1">
            <a:extLst>
              <a:ext uri="{FF2B5EF4-FFF2-40B4-BE49-F238E27FC236}">
                <a16:creationId xmlns:a16="http://schemas.microsoft.com/office/drawing/2014/main" id="{AF53851B-F47E-4504-B231-833D0B27EFC9}"/>
              </a:ext>
            </a:extLst>
          </p:cNvPr>
          <p:cNvSpPr>
            <a:spLocks noGrp="1"/>
          </p:cNvSpPr>
          <p:nvPr>
            <p:ph type="title"/>
          </p:nvPr>
        </p:nvSpPr>
        <p:spPr>
          <a:xfrm>
            <a:off x="1653363" y="365760"/>
            <a:ext cx="9367203" cy="1188720"/>
          </a:xfrm>
        </p:spPr>
        <p:txBody>
          <a:bodyPr>
            <a:normAutofit/>
          </a:bodyPr>
          <a:lstStyle/>
          <a:p>
            <a:r>
              <a:rPr lang="es-CL" i="1" dirty="0"/>
              <a:t>Matriz de parentesco</a:t>
            </a:r>
            <a:endParaRPr lang="en-US" i="1" dirty="0"/>
          </a:p>
        </p:txBody>
      </p:sp>
      <p:pic>
        <p:nvPicPr>
          <p:cNvPr id="4" name="Picture 2" descr="10 Dog Silhouette (PNG Transparent) | OnlyGFX.com">
            <a:extLst>
              <a:ext uri="{FF2B5EF4-FFF2-40B4-BE49-F238E27FC236}">
                <a16:creationId xmlns:a16="http://schemas.microsoft.com/office/drawing/2014/main" id="{0F27EB64-AF48-49D5-BC25-23805E8E9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109" y="2570493"/>
            <a:ext cx="1943812" cy="16210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Download Sitting Labrador Silhouette At Getdrawings - Person That Your Dog  Thinks You Are Totes PNG Image with No Background - PNGkey.com">
            <a:extLst>
              <a:ext uri="{FF2B5EF4-FFF2-40B4-BE49-F238E27FC236}">
                <a16:creationId xmlns:a16="http://schemas.microsoft.com/office/drawing/2014/main" id="{D9EA703F-E96E-4820-A0DA-B66EF055A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702" y="5166360"/>
            <a:ext cx="932523" cy="10193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10 Dog Silhouette (PNG Transparent) | OnlyGFX.com">
            <a:extLst>
              <a:ext uri="{FF2B5EF4-FFF2-40B4-BE49-F238E27FC236}">
                <a16:creationId xmlns:a16="http://schemas.microsoft.com/office/drawing/2014/main" id="{D481B9E2-C108-46F5-B1B8-6B133DA9A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148" y="2570493"/>
            <a:ext cx="1943812" cy="16210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Download Sitting Labrador Silhouette At Getdrawings - Person That Your Dog  Thinks You Are Totes PNG Image with No Background - PNGkey.com">
            <a:extLst>
              <a:ext uri="{FF2B5EF4-FFF2-40B4-BE49-F238E27FC236}">
                <a16:creationId xmlns:a16="http://schemas.microsoft.com/office/drawing/2014/main" id="{1E8074C4-5ABC-4483-B118-59C44CCE0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437" y="4500197"/>
            <a:ext cx="932523" cy="101935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1C83AF82-125F-4A71-9F2C-8BC3A3CDFC46}"/>
              </a:ext>
            </a:extLst>
          </p:cNvPr>
          <p:cNvSpPr txBox="1"/>
          <p:nvPr/>
        </p:nvSpPr>
        <p:spPr>
          <a:xfrm>
            <a:off x="4729826" y="3048592"/>
            <a:ext cx="487768" cy="4616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400" b="1" dirty="0">
                <a:ln/>
                <a:solidFill>
                  <a:schemeClr val="accent5"/>
                </a:solidFill>
              </a:rPr>
              <a:t>A</a:t>
            </a:r>
            <a:endParaRPr lang="en-US" sz="2400" b="1" dirty="0">
              <a:ln/>
              <a:solidFill>
                <a:schemeClr val="accent5"/>
              </a:solidFill>
            </a:endParaRPr>
          </a:p>
        </p:txBody>
      </p:sp>
      <p:sp>
        <p:nvSpPr>
          <p:cNvPr id="9" name="CuadroTexto 8">
            <a:extLst>
              <a:ext uri="{FF2B5EF4-FFF2-40B4-BE49-F238E27FC236}">
                <a16:creationId xmlns:a16="http://schemas.microsoft.com/office/drawing/2014/main" id="{2E7B452C-335D-4E6E-AD68-4CE7AEE218D2}"/>
              </a:ext>
            </a:extLst>
          </p:cNvPr>
          <p:cNvSpPr txBox="1"/>
          <p:nvPr/>
        </p:nvSpPr>
        <p:spPr>
          <a:xfrm>
            <a:off x="8060492" y="3048592"/>
            <a:ext cx="487768" cy="4616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400" b="1" dirty="0">
                <a:ln/>
                <a:solidFill>
                  <a:schemeClr val="accent5"/>
                </a:solidFill>
              </a:rPr>
              <a:t>B</a:t>
            </a:r>
            <a:endParaRPr lang="en-US" sz="2400" b="1" dirty="0">
              <a:ln/>
              <a:solidFill>
                <a:schemeClr val="accent5"/>
              </a:solidFill>
            </a:endParaRPr>
          </a:p>
        </p:txBody>
      </p:sp>
      <p:sp>
        <p:nvSpPr>
          <p:cNvPr id="10" name="CuadroTexto 9">
            <a:extLst>
              <a:ext uri="{FF2B5EF4-FFF2-40B4-BE49-F238E27FC236}">
                <a16:creationId xmlns:a16="http://schemas.microsoft.com/office/drawing/2014/main" id="{8F4FAF98-2EA1-4117-B8D4-DC91A873A87C}"/>
              </a:ext>
            </a:extLst>
          </p:cNvPr>
          <p:cNvSpPr txBox="1"/>
          <p:nvPr/>
        </p:nvSpPr>
        <p:spPr>
          <a:xfrm>
            <a:off x="6239972" y="5493220"/>
            <a:ext cx="487768" cy="4616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400" b="1" dirty="0">
                <a:ln/>
                <a:solidFill>
                  <a:schemeClr val="accent5"/>
                </a:solidFill>
              </a:rPr>
              <a:t>D</a:t>
            </a:r>
            <a:endParaRPr lang="en-US" sz="2400" b="1" dirty="0">
              <a:ln/>
              <a:solidFill>
                <a:schemeClr val="accent5"/>
              </a:solidFill>
            </a:endParaRPr>
          </a:p>
        </p:txBody>
      </p:sp>
      <p:sp>
        <p:nvSpPr>
          <p:cNvPr id="11" name="CuadroTexto 10">
            <a:extLst>
              <a:ext uri="{FF2B5EF4-FFF2-40B4-BE49-F238E27FC236}">
                <a16:creationId xmlns:a16="http://schemas.microsoft.com/office/drawing/2014/main" id="{97FD602B-44FB-4C16-965F-3B50860DB310}"/>
              </a:ext>
            </a:extLst>
          </p:cNvPr>
          <p:cNvSpPr txBox="1"/>
          <p:nvPr/>
        </p:nvSpPr>
        <p:spPr>
          <a:xfrm>
            <a:off x="1744676" y="4827057"/>
            <a:ext cx="487768" cy="4616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400" b="1" dirty="0">
                <a:ln/>
                <a:solidFill>
                  <a:schemeClr val="accent5"/>
                </a:solidFill>
              </a:rPr>
              <a:t>C</a:t>
            </a:r>
            <a:endParaRPr lang="en-US" sz="2400" b="1" dirty="0">
              <a:ln/>
              <a:solidFill>
                <a:schemeClr val="accent5"/>
              </a:solidFill>
            </a:endParaRPr>
          </a:p>
        </p:txBody>
      </p:sp>
      <p:cxnSp>
        <p:nvCxnSpPr>
          <p:cNvPr id="12" name="Conector recto de flecha 11">
            <a:extLst>
              <a:ext uri="{FF2B5EF4-FFF2-40B4-BE49-F238E27FC236}">
                <a16:creationId xmlns:a16="http://schemas.microsoft.com/office/drawing/2014/main" id="{5C8E3982-1B77-4547-8198-680C212569C3}"/>
              </a:ext>
            </a:extLst>
          </p:cNvPr>
          <p:cNvCxnSpPr>
            <a:cxnSpLocks/>
          </p:cNvCxnSpPr>
          <p:nvPr/>
        </p:nvCxnSpPr>
        <p:spPr>
          <a:xfrm>
            <a:off x="5126182" y="4325015"/>
            <a:ext cx="853367" cy="89278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CD1A49DF-4C28-4FEF-B5BA-493EDB64ED8C}"/>
              </a:ext>
            </a:extLst>
          </p:cNvPr>
          <p:cNvCxnSpPr>
            <a:cxnSpLocks/>
          </p:cNvCxnSpPr>
          <p:nvPr/>
        </p:nvCxnSpPr>
        <p:spPr>
          <a:xfrm flipH="1">
            <a:off x="6881091" y="4325015"/>
            <a:ext cx="923637" cy="89278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A42A1BA0-498D-4747-8941-048502AAFCF0}"/>
              </a:ext>
            </a:extLst>
          </p:cNvPr>
          <p:cNvCxnSpPr>
            <a:cxnSpLocks/>
          </p:cNvCxnSpPr>
          <p:nvPr/>
        </p:nvCxnSpPr>
        <p:spPr>
          <a:xfrm>
            <a:off x="2514280" y="5173179"/>
            <a:ext cx="3247575" cy="509680"/>
          </a:xfrm>
          <a:prstGeom prst="straightConnector1">
            <a:avLst/>
          </a:prstGeom>
          <a:ln w="25400">
            <a:prstDash val="lg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846195C9-D12C-4980-A801-9B7B494D26A7}"/>
                  </a:ext>
                </a:extLst>
              </p:cNvPr>
              <p:cNvSpPr txBox="1"/>
              <p:nvPr/>
            </p:nvSpPr>
            <p:spPr>
              <a:xfrm>
                <a:off x="8996218" y="5574781"/>
                <a:ext cx="2275766" cy="610936"/>
              </a:xfrm>
              <a:prstGeom prst="rect">
                <a:avLst/>
              </a:prstGeom>
              <a:solidFill>
                <a:schemeClr val="bg1"/>
              </a:solidFill>
              <a:ln>
                <a:solidFill>
                  <a:schemeClr val="accent2"/>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𝑐𝑑</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𝑐𝑎</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𝑐𝑏</m:t>
                          </m:r>
                        </m:sub>
                      </m:sSub>
                      <m:r>
                        <a:rPr lang="es-CL" b="0" i="1" smtClean="0">
                          <a:latin typeface="Cambria Math" panose="02040503050406030204" pitchFamily="18" charset="0"/>
                        </a:rPr>
                        <m:t>)</m:t>
                      </m:r>
                    </m:oMath>
                  </m:oMathPara>
                </a14:m>
                <a:endParaRPr lang="en-US" dirty="0"/>
              </a:p>
            </p:txBody>
          </p:sp>
        </mc:Choice>
        <mc:Fallback xmlns="">
          <p:sp>
            <p:nvSpPr>
              <p:cNvPr id="15" name="CuadroTexto 14">
                <a:extLst>
                  <a:ext uri="{FF2B5EF4-FFF2-40B4-BE49-F238E27FC236}">
                    <a16:creationId xmlns:a16="http://schemas.microsoft.com/office/drawing/2014/main" id="{846195C9-D12C-4980-A801-9B7B494D26A7}"/>
                  </a:ext>
                </a:extLst>
              </p:cNvPr>
              <p:cNvSpPr txBox="1">
                <a:spLocks noRot="1" noChangeAspect="1" noMove="1" noResize="1" noEditPoints="1" noAdjustHandles="1" noChangeArrowheads="1" noChangeShapeType="1" noTextEdit="1"/>
              </p:cNvSpPr>
              <p:nvPr/>
            </p:nvSpPr>
            <p:spPr>
              <a:xfrm>
                <a:off x="8996218" y="5574781"/>
                <a:ext cx="2275766" cy="610936"/>
              </a:xfrm>
              <a:prstGeom prst="rect">
                <a:avLst/>
              </a:prstGeom>
              <a:blipFill>
                <a:blip r:embed="rId5"/>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93F49CFC-4B04-4FF1-95F7-B04DFBEB3135}"/>
                  </a:ext>
                </a:extLst>
              </p:cNvPr>
              <p:cNvSpPr txBox="1"/>
              <p:nvPr/>
            </p:nvSpPr>
            <p:spPr>
              <a:xfrm>
                <a:off x="3588243" y="5470806"/>
                <a:ext cx="8597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𝑐𝑑</m:t>
                          </m:r>
                        </m:sub>
                      </m:sSub>
                    </m:oMath>
                  </m:oMathPara>
                </a14:m>
                <a:endParaRPr lang="en-US" dirty="0"/>
              </a:p>
            </p:txBody>
          </p:sp>
        </mc:Choice>
        <mc:Fallback xmlns="">
          <p:sp>
            <p:nvSpPr>
              <p:cNvPr id="16" name="CuadroTexto 15">
                <a:extLst>
                  <a:ext uri="{FF2B5EF4-FFF2-40B4-BE49-F238E27FC236}">
                    <a16:creationId xmlns:a16="http://schemas.microsoft.com/office/drawing/2014/main" id="{93F49CFC-4B04-4FF1-95F7-B04DFBEB3135}"/>
                  </a:ext>
                </a:extLst>
              </p:cNvPr>
              <p:cNvSpPr txBox="1">
                <a:spLocks noRot="1" noChangeAspect="1" noMove="1" noResize="1" noEditPoints="1" noAdjustHandles="1" noChangeArrowheads="1" noChangeShapeType="1" noTextEdit="1"/>
              </p:cNvSpPr>
              <p:nvPr/>
            </p:nvSpPr>
            <p:spPr>
              <a:xfrm>
                <a:off x="3588243" y="5470806"/>
                <a:ext cx="859709" cy="369332"/>
              </a:xfrm>
              <a:prstGeom prst="rect">
                <a:avLst/>
              </a:prstGeom>
              <a:blipFill>
                <a:blip r:embed="rId6"/>
                <a:stretch>
                  <a:fillRect b="-1639"/>
                </a:stretch>
              </a:blipFill>
            </p:spPr>
            <p:txBody>
              <a:bodyPr/>
              <a:lstStyle/>
              <a:p>
                <a:r>
                  <a:rPr lang="en-US">
                    <a:noFill/>
                  </a:rPr>
                  <a:t> </a:t>
                </a:r>
              </a:p>
            </p:txBody>
          </p:sp>
        </mc:Fallback>
      </mc:AlternateContent>
      <p:cxnSp>
        <p:nvCxnSpPr>
          <p:cNvPr id="17" name="Conector recto de flecha 16">
            <a:extLst>
              <a:ext uri="{FF2B5EF4-FFF2-40B4-BE49-F238E27FC236}">
                <a16:creationId xmlns:a16="http://schemas.microsoft.com/office/drawing/2014/main" id="{1B16A82B-823C-4882-8C6D-B1D94686024F}"/>
              </a:ext>
            </a:extLst>
          </p:cNvPr>
          <p:cNvCxnSpPr>
            <a:cxnSpLocks/>
          </p:cNvCxnSpPr>
          <p:nvPr/>
        </p:nvCxnSpPr>
        <p:spPr>
          <a:xfrm flipV="1">
            <a:off x="2514280" y="3601941"/>
            <a:ext cx="1503817" cy="723075"/>
          </a:xfrm>
          <a:prstGeom prst="straightConnector1">
            <a:avLst/>
          </a:prstGeom>
          <a:ln w="41275">
            <a:prstDash val="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67B372E1-8581-4B57-8735-EEA566F4C477}"/>
                  </a:ext>
                </a:extLst>
              </p:cNvPr>
              <p:cNvSpPr txBox="1"/>
              <p:nvPr/>
            </p:nvSpPr>
            <p:spPr>
              <a:xfrm>
                <a:off x="2794717" y="3417274"/>
                <a:ext cx="8597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𝑐𝑎</m:t>
                          </m:r>
                        </m:sub>
                      </m:sSub>
                    </m:oMath>
                  </m:oMathPara>
                </a14:m>
                <a:endParaRPr lang="en-US" dirty="0"/>
              </a:p>
            </p:txBody>
          </p:sp>
        </mc:Choice>
        <mc:Fallback xmlns="">
          <p:sp>
            <p:nvSpPr>
              <p:cNvPr id="18" name="CuadroTexto 17">
                <a:extLst>
                  <a:ext uri="{FF2B5EF4-FFF2-40B4-BE49-F238E27FC236}">
                    <a16:creationId xmlns:a16="http://schemas.microsoft.com/office/drawing/2014/main" id="{67B372E1-8581-4B57-8735-EEA566F4C477}"/>
                  </a:ext>
                </a:extLst>
              </p:cNvPr>
              <p:cNvSpPr txBox="1">
                <a:spLocks noRot="1" noChangeAspect="1" noMove="1" noResize="1" noEditPoints="1" noAdjustHandles="1" noChangeArrowheads="1" noChangeShapeType="1" noTextEdit="1"/>
              </p:cNvSpPr>
              <p:nvPr/>
            </p:nvSpPr>
            <p:spPr>
              <a:xfrm>
                <a:off x="2794717" y="3417274"/>
                <a:ext cx="859709" cy="369332"/>
              </a:xfrm>
              <a:prstGeom prst="rect">
                <a:avLst/>
              </a:prstGeom>
              <a:blipFill>
                <a:blip r:embed="rId7"/>
                <a:stretch>
                  <a:fillRect/>
                </a:stretch>
              </a:blipFill>
            </p:spPr>
            <p:txBody>
              <a:bodyPr/>
              <a:lstStyle/>
              <a:p>
                <a:r>
                  <a:rPr lang="en-US">
                    <a:noFill/>
                  </a:rPr>
                  <a:t> </a:t>
                </a:r>
              </a:p>
            </p:txBody>
          </p:sp>
        </mc:Fallback>
      </mc:AlternateContent>
      <p:sp>
        <p:nvSpPr>
          <p:cNvPr id="19" name="Arco 18">
            <a:extLst>
              <a:ext uri="{FF2B5EF4-FFF2-40B4-BE49-F238E27FC236}">
                <a16:creationId xmlns:a16="http://schemas.microsoft.com/office/drawing/2014/main" id="{7AB7A098-51DC-4E2C-BB86-8F7B6181EBAE}"/>
              </a:ext>
            </a:extLst>
          </p:cNvPr>
          <p:cNvSpPr/>
          <p:nvPr/>
        </p:nvSpPr>
        <p:spPr>
          <a:xfrm rot="20747634">
            <a:off x="1990061" y="1952911"/>
            <a:ext cx="5836212" cy="3471213"/>
          </a:xfrm>
          <a:prstGeom prst="arc">
            <a:avLst>
              <a:gd name="adj1" fmla="val 10858213"/>
              <a:gd name="adj2" fmla="val 0"/>
            </a:avLst>
          </a:prstGeom>
          <a:ln w="38100">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5AFDD67E-D163-44E4-AB29-8EF31FB98113}"/>
                  </a:ext>
                </a:extLst>
              </p:cNvPr>
              <p:cNvSpPr txBox="1"/>
              <p:nvPr/>
            </p:nvSpPr>
            <p:spPr>
              <a:xfrm>
                <a:off x="4138067" y="2093108"/>
                <a:ext cx="8597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𝑐𝑏</m:t>
                          </m:r>
                        </m:sub>
                      </m:sSub>
                    </m:oMath>
                  </m:oMathPara>
                </a14:m>
                <a:endParaRPr lang="en-US" dirty="0"/>
              </a:p>
            </p:txBody>
          </p:sp>
        </mc:Choice>
        <mc:Fallback xmlns="">
          <p:sp>
            <p:nvSpPr>
              <p:cNvPr id="20" name="CuadroTexto 19">
                <a:extLst>
                  <a:ext uri="{FF2B5EF4-FFF2-40B4-BE49-F238E27FC236}">
                    <a16:creationId xmlns:a16="http://schemas.microsoft.com/office/drawing/2014/main" id="{5AFDD67E-D163-44E4-AB29-8EF31FB98113}"/>
                  </a:ext>
                </a:extLst>
              </p:cNvPr>
              <p:cNvSpPr txBox="1">
                <a:spLocks noRot="1" noChangeAspect="1" noMove="1" noResize="1" noEditPoints="1" noAdjustHandles="1" noChangeArrowheads="1" noChangeShapeType="1" noTextEdit="1"/>
              </p:cNvSpPr>
              <p:nvPr/>
            </p:nvSpPr>
            <p:spPr>
              <a:xfrm>
                <a:off x="4138067" y="2093108"/>
                <a:ext cx="859709" cy="369332"/>
              </a:xfrm>
              <a:prstGeom prst="rect">
                <a:avLst/>
              </a:prstGeom>
              <a:blipFill>
                <a:blip r:embed="rId8"/>
                <a:stretch>
                  <a:fillRect b="-1639"/>
                </a:stretch>
              </a:blipFill>
            </p:spPr>
            <p:txBody>
              <a:bodyPr/>
              <a:lstStyle/>
              <a:p>
                <a:r>
                  <a:rPr lang="en-US">
                    <a:noFill/>
                  </a:rPr>
                  <a:t> </a:t>
                </a:r>
              </a:p>
            </p:txBody>
          </p:sp>
        </mc:Fallback>
      </mc:AlternateContent>
    </p:spTree>
    <p:extLst>
      <p:ext uri="{BB962C8B-B14F-4D97-AF65-F5344CB8AC3E}">
        <p14:creationId xmlns:p14="http://schemas.microsoft.com/office/powerpoint/2010/main" val="2891053052"/>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40</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B927D9BF-C738-4D14-B7D3-D161B3158DC1}"/>
              </a:ext>
            </a:extLst>
          </p:cNvPr>
          <p:cNvSpPr/>
          <p:nvPr/>
        </p:nvSpPr>
        <p:spPr>
          <a:xfrm>
            <a:off x="7315836" y="3730042"/>
            <a:ext cx="801370" cy="43016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1CA6ADA3-21E2-4A49-A374-AE267F4277C4}"/>
                  </a:ext>
                </a:extLst>
              </p:cNvPr>
              <p:cNvSpPr txBox="1"/>
              <p:nvPr/>
            </p:nvSpPr>
            <p:spPr>
              <a:xfrm>
                <a:off x="8035845" y="4487682"/>
                <a:ext cx="2540000" cy="198278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𝑐𝑑</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𝑐𝑏</m:t>
                          </m:r>
                        </m:sub>
                      </m:sSub>
                      <m:r>
                        <a:rPr lang="es-CL" i="1">
                          <a:latin typeface="Cambria Math" panose="02040503050406030204" pitchFamily="18" charset="0"/>
                        </a:rPr>
                        <m:t>+</m:t>
                      </m:r>
                      <m:sSub>
                        <m:sSubPr>
                          <m:ctrlPr>
                            <a:rPr lang="es-CL" i="1" smtClean="0">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𝑐𝑐</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𝑐𝑑</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(0+1)</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𝑐𝑑</m:t>
                          </m:r>
                        </m:sub>
                      </m:sSub>
                      <m:r>
                        <a:rPr lang="es-CL" b="0" i="1" smtClean="0">
                          <a:latin typeface="Cambria Math" panose="02040503050406030204" pitchFamily="18" charset="0"/>
                        </a:rPr>
                        <m:t>=0,5</m:t>
                      </m:r>
                    </m:oMath>
                  </m:oMathPara>
                </a14:m>
                <a:endParaRPr lang="en-US" dirty="0"/>
              </a:p>
            </p:txBody>
          </p:sp>
        </mc:Choice>
        <mc:Fallback xmlns="">
          <p:sp>
            <p:nvSpPr>
              <p:cNvPr id="9" name="CuadroTexto 8">
                <a:extLst>
                  <a:ext uri="{FF2B5EF4-FFF2-40B4-BE49-F238E27FC236}">
                    <a16:creationId xmlns:a16="http://schemas.microsoft.com/office/drawing/2014/main" id="{1CA6ADA3-21E2-4A49-A374-AE267F4277C4}"/>
                  </a:ext>
                </a:extLst>
              </p:cNvPr>
              <p:cNvSpPr txBox="1">
                <a:spLocks noRot="1" noChangeAspect="1" noMove="1" noResize="1" noEditPoints="1" noAdjustHandles="1" noChangeArrowheads="1" noChangeShapeType="1" noTextEdit="1"/>
              </p:cNvSpPr>
              <p:nvPr/>
            </p:nvSpPr>
            <p:spPr>
              <a:xfrm>
                <a:off x="8035845" y="4487682"/>
                <a:ext cx="2540000" cy="19827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474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41</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1498383666"/>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281613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42</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180769579"/>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379032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43</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CD86B97D-82A9-4899-A203-313F2F512177}"/>
              </a:ext>
            </a:extLst>
          </p:cNvPr>
          <p:cNvSpPr/>
          <p:nvPr/>
        </p:nvSpPr>
        <p:spPr>
          <a:xfrm>
            <a:off x="8905160" y="3739548"/>
            <a:ext cx="801370" cy="43016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C8CDABF6-9AE7-4E8D-AAFE-BE7C781F4F58}"/>
                  </a:ext>
                </a:extLst>
              </p:cNvPr>
              <p:cNvSpPr txBox="1"/>
              <p:nvPr/>
            </p:nvSpPr>
            <p:spPr>
              <a:xfrm>
                <a:off x="8035845" y="4487682"/>
                <a:ext cx="2540000" cy="198278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𝑐𝑓</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𝑐𝑎</m:t>
                          </m:r>
                        </m:sub>
                      </m:sSub>
                      <m:r>
                        <a:rPr lang="es-CL" i="1">
                          <a:latin typeface="Cambria Math" panose="02040503050406030204" pitchFamily="18" charset="0"/>
                        </a:rPr>
                        <m:t>+</m:t>
                      </m:r>
                      <m:sSub>
                        <m:sSubPr>
                          <m:ctrlPr>
                            <a:rPr lang="es-CL" i="1" smtClean="0">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𝑐𝑏</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𝑐𝑓</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(0+0)</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𝑐𝑓</m:t>
                          </m:r>
                        </m:sub>
                      </m:sSub>
                      <m:r>
                        <a:rPr lang="es-CL" b="0" i="1" smtClean="0">
                          <a:latin typeface="Cambria Math" panose="02040503050406030204" pitchFamily="18" charset="0"/>
                        </a:rPr>
                        <m:t>=0</m:t>
                      </m:r>
                    </m:oMath>
                  </m:oMathPara>
                </a14:m>
                <a:endParaRPr lang="en-US" dirty="0"/>
              </a:p>
            </p:txBody>
          </p:sp>
        </mc:Choice>
        <mc:Fallback xmlns="">
          <p:sp>
            <p:nvSpPr>
              <p:cNvPr id="9" name="CuadroTexto 8">
                <a:extLst>
                  <a:ext uri="{FF2B5EF4-FFF2-40B4-BE49-F238E27FC236}">
                    <a16:creationId xmlns:a16="http://schemas.microsoft.com/office/drawing/2014/main" id="{C8CDABF6-9AE7-4E8D-AAFE-BE7C781F4F58}"/>
                  </a:ext>
                </a:extLst>
              </p:cNvPr>
              <p:cNvSpPr txBox="1">
                <a:spLocks noRot="1" noChangeAspect="1" noMove="1" noResize="1" noEditPoints="1" noAdjustHandles="1" noChangeArrowheads="1" noChangeShapeType="1" noTextEdit="1"/>
              </p:cNvSpPr>
              <p:nvPr/>
            </p:nvSpPr>
            <p:spPr>
              <a:xfrm>
                <a:off x="8035845" y="4487682"/>
                <a:ext cx="2540000" cy="1982787"/>
              </a:xfrm>
              <a:prstGeom prst="rect">
                <a:avLst/>
              </a:prstGeom>
              <a:blipFill>
                <a:blip r:embed="rId3"/>
                <a:stretch>
                  <a:fillRect b="-1231"/>
                </a:stretch>
              </a:blipFill>
            </p:spPr>
            <p:txBody>
              <a:bodyPr/>
              <a:lstStyle/>
              <a:p>
                <a:r>
                  <a:rPr lang="en-US">
                    <a:noFill/>
                  </a:rPr>
                  <a:t> </a:t>
                </a:r>
              </a:p>
            </p:txBody>
          </p:sp>
        </mc:Fallback>
      </mc:AlternateContent>
    </p:spTree>
    <p:extLst>
      <p:ext uri="{BB962C8B-B14F-4D97-AF65-F5344CB8AC3E}">
        <p14:creationId xmlns:p14="http://schemas.microsoft.com/office/powerpoint/2010/main" val="381333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44</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1589357406"/>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400289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45</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FCBC6962-6123-4296-9F3D-31B9A72AA5DD}"/>
              </a:ext>
            </a:extLst>
          </p:cNvPr>
          <p:cNvSpPr/>
          <p:nvPr/>
        </p:nvSpPr>
        <p:spPr>
          <a:xfrm>
            <a:off x="10506075" y="3739548"/>
            <a:ext cx="801370" cy="43016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943ADD80-5C49-449D-9552-029526C72462}"/>
                  </a:ext>
                </a:extLst>
              </p:cNvPr>
              <p:cNvSpPr txBox="1"/>
              <p:nvPr/>
            </p:nvSpPr>
            <p:spPr>
              <a:xfrm>
                <a:off x="8035845" y="4487682"/>
                <a:ext cx="2540000" cy="198278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𝑐h</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𝑐𝑓</m:t>
                          </m:r>
                        </m:sub>
                      </m:sSub>
                      <m:r>
                        <a:rPr lang="es-CL" i="1">
                          <a:latin typeface="Cambria Math" panose="02040503050406030204" pitchFamily="18" charset="0"/>
                        </a:rPr>
                        <m:t>+</m:t>
                      </m:r>
                      <m:sSub>
                        <m:sSubPr>
                          <m:ctrlPr>
                            <a:rPr lang="es-CL" i="1" smtClean="0">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𝑐𝑔</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𝑐h</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(0+0,5)</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𝑐h</m:t>
                          </m:r>
                        </m:sub>
                      </m:sSub>
                      <m:r>
                        <a:rPr lang="es-CL" b="0" i="1" smtClean="0">
                          <a:latin typeface="Cambria Math" panose="02040503050406030204" pitchFamily="18" charset="0"/>
                        </a:rPr>
                        <m:t>=0,25</m:t>
                      </m:r>
                    </m:oMath>
                  </m:oMathPara>
                </a14:m>
                <a:endParaRPr lang="en-US" dirty="0"/>
              </a:p>
            </p:txBody>
          </p:sp>
        </mc:Choice>
        <mc:Fallback xmlns="">
          <p:sp>
            <p:nvSpPr>
              <p:cNvPr id="9" name="CuadroTexto 8">
                <a:extLst>
                  <a:ext uri="{FF2B5EF4-FFF2-40B4-BE49-F238E27FC236}">
                    <a16:creationId xmlns:a16="http://schemas.microsoft.com/office/drawing/2014/main" id="{943ADD80-5C49-449D-9552-029526C72462}"/>
                  </a:ext>
                </a:extLst>
              </p:cNvPr>
              <p:cNvSpPr txBox="1">
                <a:spLocks noRot="1" noChangeAspect="1" noMove="1" noResize="1" noEditPoints="1" noAdjustHandles="1" noChangeArrowheads="1" noChangeShapeType="1" noTextEdit="1"/>
              </p:cNvSpPr>
              <p:nvPr/>
            </p:nvSpPr>
            <p:spPr>
              <a:xfrm>
                <a:off x="8035845" y="4487682"/>
                <a:ext cx="2540000" cy="19827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7727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46</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1682354046"/>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172120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47</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1162056906"/>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244937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48</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8208E95B-F983-4221-8164-1CE91FBA5B03}"/>
                  </a:ext>
                </a:extLst>
              </p:cNvPr>
              <p:cNvSpPr txBox="1"/>
              <p:nvPr/>
            </p:nvSpPr>
            <p:spPr>
              <a:xfrm>
                <a:off x="8210226" y="4232933"/>
                <a:ext cx="3057287" cy="2237536"/>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𝑑𝑑</m:t>
                          </m:r>
                        </m:sub>
                      </m:sSub>
                      <m:r>
                        <a:rPr lang="es-CL" b="0" i="1" smtClean="0">
                          <a:latin typeface="Cambria Math" panose="02040503050406030204" pitchFamily="18" charset="0"/>
                        </a:rPr>
                        <m:t>=1+</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𝐹</m:t>
                          </m:r>
                        </m:e>
                        <m:sub>
                          <m:r>
                            <a:rPr lang="es-CL" b="0" i="1" smtClean="0">
                              <a:latin typeface="Cambria Math" panose="02040503050406030204" pitchFamily="18" charset="0"/>
                            </a:rPr>
                            <m:t>𝑑</m:t>
                          </m:r>
                        </m:sub>
                      </m:sSub>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𝑑𝑑</m:t>
                          </m:r>
                        </m:sub>
                      </m:sSub>
                      <m:r>
                        <a:rPr lang="es-CL" i="1">
                          <a:latin typeface="Cambria Math" panose="02040503050406030204" pitchFamily="18" charset="0"/>
                        </a:rPr>
                        <m:t>=1+</m:t>
                      </m:r>
                      <m:f>
                        <m:fPr>
                          <m:ctrlPr>
                            <a:rPr lang="es-CL" i="1">
                              <a:latin typeface="Cambria Math" panose="02040503050406030204" pitchFamily="18" charset="0"/>
                            </a:rPr>
                          </m:ctrlPr>
                        </m:fPr>
                        <m:num>
                          <m:r>
                            <a:rPr lang="es-CL" b="0" i="1">
                              <a:latin typeface="Cambria Math" panose="02040503050406030204" pitchFamily="18" charset="0"/>
                            </a:rPr>
                            <m:t>1</m:t>
                          </m:r>
                        </m:num>
                        <m:den>
                          <m:r>
                            <a:rPr lang="es-CL" b="0" i="1">
                              <a:latin typeface="Cambria Math" panose="02040503050406030204" pitchFamily="18" charset="0"/>
                            </a:rPr>
                            <m:t>2</m:t>
                          </m:r>
                        </m:den>
                      </m:f>
                      <m:sSub>
                        <m:sSubPr>
                          <m:ctrlPr>
                            <a:rPr lang="es-CL" i="1">
                              <a:latin typeface="Cambria Math" panose="02040503050406030204" pitchFamily="18" charset="0"/>
                            </a:rPr>
                          </m:ctrlPr>
                        </m:sSubPr>
                        <m:e>
                          <m:r>
                            <a:rPr lang="es-CL" b="0" i="1">
                              <a:latin typeface="Cambria Math" panose="02040503050406030204" pitchFamily="18" charset="0"/>
                            </a:rPr>
                            <m:t>𝑎</m:t>
                          </m:r>
                        </m:e>
                        <m:sub>
                          <m:r>
                            <a:rPr lang="es-CL" b="0" i="1" smtClean="0">
                              <a:latin typeface="Cambria Math" panose="02040503050406030204" pitchFamily="18" charset="0"/>
                            </a:rPr>
                            <m:t>𝑏𝑐</m:t>
                          </m:r>
                        </m:sub>
                      </m:sSub>
                    </m:oMath>
                  </m:oMathPara>
                </a14:m>
                <a:endParaRPr lang="es-CL"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𝑑𝑑</m:t>
                          </m:r>
                        </m:sub>
                      </m:sSub>
                      <m:r>
                        <a:rPr lang="es-CL" i="1">
                          <a:latin typeface="Cambria Math" panose="02040503050406030204" pitchFamily="18" charset="0"/>
                        </a:rPr>
                        <m:t>=1+</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b="0" i="1" smtClean="0">
                          <a:latin typeface="Cambria Math" panose="02040503050406030204" pitchFamily="18" charset="0"/>
                        </a:rPr>
                        <m:t>(0)</m:t>
                      </m:r>
                    </m:oMath>
                  </m:oMathPara>
                </a14:m>
                <a:endParaRPr lang="es-CL"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𝑑𝑑</m:t>
                          </m:r>
                        </m:sub>
                      </m:sSub>
                      <m:r>
                        <a:rPr lang="es-CL" b="0" i="1" smtClean="0">
                          <a:latin typeface="Cambria Math" panose="02040503050406030204" pitchFamily="18" charset="0"/>
                        </a:rPr>
                        <m:t>=1</m:t>
                      </m:r>
                    </m:oMath>
                  </m:oMathPara>
                </a14:m>
                <a:endParaRPr lang="en-US" dirty="0"/>
              </a:p>
              <a:p>
                <a:endParaRPr lang="en-US" dirty="0"/>
              </a:p>
            </p:txBody>
          </p:sp>
        </mc:Choice>
        <mc:Fallback xmlns="">
          <p:sp>
            <p:nvSpPr>
              <p:cNvPr id="8" name="CuadroTexto 7">
                <a:extLst>
                  <a:ext uri="{FF2B5EF4-FFF2-40B4-BE49-F238E27FC236}">
                    <a16:creationId xmlns:a16="http://schemas.microsoft.com/office/drawing/2014/main" id="{8208E95B-F983-4221-8164-1CE91FBA5B03}"/>
                  </a:ext>
                </a:extLst>
              </p:cNvPr>
              <p:cNvSpPr txBox="1">
                <a:spLocks noRot="1" noChangeAspect="1" noMove="1" noResize="1" noEditPoints="1" noAdjustHandles="1" noChangeArrowheads="1" noChangeShapeType="1" noTextEdit="1"/>
              </p:cNvSpPr>
              <p:nvPr/>
            </p:nvSpPr>
            <p:spPr>
              <a:xfrm>
                <a:off x="8210226" y="4232933"/>
                <a:ext cx="3057287" cy="2237536"/>
              </a:xfrm>
              <a:prstGeom prst="rect">
                <a:avLst/>
              </a:prstGeom>
              <a:blipFill>
                <a:blip r:embed="rId3"/>
                <a:stretch>
                  <a:fillRect/>
                </a:stretch>
              </a:blipFill>
            </p:spPr>
            <p:txBody>
              <a:bodyPr/>
              <a:lstStyle/>
              <a:p>
                <a:r>
                  <a:rPr lang="en-US">
                    <a:noFill/>
                  </a:rPr>
                  <a:t> </a:t>
                </a:r>
              </a:p>
            </p:txBody>
          </p:sp>
        </mc:Fallback>
      </mc:AlternateContent>
      <p:sp>
        <p:nvSpPr>
          <p:cNvPr id="9" name="Rectángulo 8">
            <a:extLst>
              <a:ext uri="{FF2B5EF4-FFF2-40B4-BE49-F238E27FC236}">
                <a16:creationId xmlns:a16="http://schemas.microsoft.com/office/drawing/2014/main" id="{E3400B8E-95BD-47A1-ACF0-A30DE33B7E74}"/>
              </a:ext>
            </a:extLst>
          </p:cNvPr>
          <p:cNvSpPr/>
          <p:nvPr/>
        </p:nvSpPr>
        <p:spPr>
          <a:xfrm>
            <a:off x="7315810" y="4159762"/>
            <a:ext cx="799490"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21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49</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1594086380"/>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251576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a:t>
            </a:fld>
            <a:endParaRPr/>
          </a:p>
        </p:txBody>
      </p:sp>
      <p:sp>
        <p:nvSpPr>
          <p:cNvPr id="3" name="Título 1">
            <a:extLst>
              <a:ext uri="{FF2B5EF4-FFF2-40B4-BE49-F238E27FC236}">
                <a16:creationId xmlns:a16="http://schemas.microsoft.com/office/drawing/2014/main" id="{0C8F1BB6-698C-4D84-AEBE-F0A1C3CCEF64}"/>
              </a:ext>
            </a:extLst>
          </p:cNvPr>
          <p:cNvSpPr>
            <a:spLocks noGrp="1"/>
          </p:cNvSpPr>
          <p:nvPr>
            <p:ph type="title"/>
          </p:nvPr>
        </p:nvSpPr>
        <p:spPr>
          <a:xfrm>
            <a:off x="1653363" y="365760"/>
            <a:ext cx="9367203" cy="1188720"/>
          </a:xfrm>
        </p:spPr>
        <p:txBody>
          <a:bodyPr>
            <a:normAutofit/>
          </a:bodyPr>
          <a:lstStyle/>
          <a:p>
            <a:r>
              <a:rPr lang="es-CL" i="1" dirty="0"/>
              <a:t>Matriz de parentesco</a:t>
            </a:r>
            <a:endParaRPr lang="en-US" i="1" dirty="0"/>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B8A8D620-A274-4EB6-AE9D-1B8C9BF6BAD1}"/>
                  </a:ext>
                </a:extLst>
              </p:cNvPr>
              <p:cNvSpPr txBox="1"/>
              <p:nvPr/>
            </p:nvSpPr>
            <p:spPr>
              <a:xfrm>
                <a:off x="1653363" y="1997180"/>
                <a:ext cx="8271083" cy="3657924"/>
              </a:xfrm>
              <a:prstGeom prst="rect">
                <a:avLst/>
              </a:prstGeom>
              <a:noFill/>
            </p:spPr>
            <p:txBody>
              <a:bodyPr wrap="square" rtlCol="0">
                <a:spAutoFit/>
              </a:bodyPr>
              <a:lstStyle/>
              <a:p>
                <a:pPr marL="285750" indent="-285750" algn="just">
                  <a:buFont typeface="Arial" panose="020B0604020202020204" pitchFamily="34" charset="0"/>
                  <a:buChar char="•"/>
                </a:pPr>
                <a:r>
                  <a:rPr lang="es-CL" dirty="0">
                    <a:latin typeface="Montserrat Medium" panose="020B0604020202020204" pitchFamily="2" charset="0"/>
                  </a:rPr>
                  <a:t>El </a:t>
                </a:r>
                <a:r>
                  <a:rPr lang="es-CL" b="1" dirty="0">
                    <a:solidFill>
                      <a:schemeClr val="accent2"/>
                    </a:solidFill>
                    <a:latin typeface="Montserrat Medium" panose="020B0604020202020204" pitchFamily="2" charset="0"/>
                  </a:rPr>
                  <a:t>valor mínimo de parentesco aditivo de un individuo consigo mismo es de 1</a:t>
                </a:r>
                <a:r>
                  <a:rPr lang="es-CL" dirty="0">
                    <a:latin typeface="Montserrat Medium" panose="020B0604020202020204" pitchFamily="2" charset="0"/>
                  </a:rPr>
                  <a:t>, al que </a:t>
                </a:r>
                <a:r>
                  <a:rPr lang="es-CL" b="1" dirty="0">
                    <a:solidFill>
                      <a:schemeClr val="accent2"/>
                    </a:solidFill>
                    <a:latin typeface="Montserrat Medium" panose="020B0604020202020204" pitchFamily="2" charset="0"/>
                  </a:rPr>
                  <a:t>se le debe sumar el coeficiente de consanguinidad</a:t>
                </a:r>
                <a:r>
                  <a:rPr lang="es-CL" dirty="0">
                    <a:latin typeface="Montserrat Medium" panose="020B0604020202020204" pitchFamily="2" charset="0"/>
                  </a:rPr>
                  <a:t> de éste en caso de que sea un individuo consanguíneo (debido a un aumento en la probabilidad de identidad).</a:t>
                </a:r>
              </a:p>
              <a:p>
                <a:pPr algn="just"/>
                <a14:m>
                  <m:oMathPara xmlns:m="http://schemas.openxmlformats.org/officeDocument/2006/math">
                    <m:oMathParaPr>
                      <m:jc m:val="centerGroup"/>
                    </m:oMathParaPr>
                    <m:oMath xmlns:m="http://schemas.openxmlformats.org/officeDocument/2006/math">
                      <m:sSub>
                        <m:sSubPr>
                          <m:ctrlPr>
                            <a:rPr lang="es-CL" b="1" i="1" smtClean="0">
                              <a:latin typeface="Cambria Math" panose="02040503050406030204" pitchFamily="18" charset="0"/>
                            </a:rPr>
                          </m:ctrlPr>
                        </m:sSubPr>
                        <m:e>
                          <m:r>
                            <a:rPr lang="es-CL" b="1" i="1" smtClean="0">
                              <a:latin typeface="Cambria Math" panose="02040503050406030204" pitchFamily="18" charset="0"/>
                            </a:rPr>
                            <m:t>𝒂</m:t>
                          </m:r>
                        </m:e>
                        <m:sub>
                          <m:r>
                            <a:rPr lang="es-CL" b="1" i="1" smtClean="0">
                              <a:latin typeface="Cambria Math" panose="02040503050406030204" pitchFamily="18" charset="0"/>
                            </a:rPr>
                            <m:t>𝒄𝒄</m:t>
                          </m:r>
                        </m:sub>
                      </m:sSub>
                      <m:r>
                        <a:rPr lang="es-CL" b="1" i="1" smtClean="0">
                          <a:latin typeface="Cambria Math" panose="02040503050406030204" pitchFamily="18" charset="0"/>
                        </a:rPr>
                        <m:t>=</m:t>
                      </m:r>
                      <m:r>
                        <a:rPr lang="es-CL" b="1" i="1" smtClean="0">
                          <a:latin typeface="Cambria Math" panose="02040503050406030204" pitchFamily="18" charset="0"/>
                        </a:rPr>
                        <m:t>𝟏</m:t>
                      </m:r>
                      <m:r>
                        <a:rPr lang="es-CL" b="1" i="1" smtClean="0">
                          <a:latin typeface="Cambria Math" panose="02040503050406030204" pitchFamily="18" charset="0"/>
                        </a:rPr>
                        <m:t>+</m:t>
                      </m:r>
                      <m:sSub>
                        <m:sSubPr>
                          <m:ctrlPr>
                            <a:rPr lang="es-CL" b="1" i="1" smtClean="0">
                              <a:latin typeface="Cambria Math" panose="02040503050406030204" pitchFamily="18" charset="0"/>
                            </a:rPr>
                          </m:ctrlPr>
                        </m:sSubPr>
                        <m:e>
                          <m:r>
                            <a:rPr lang="es-CL" b="1" i="1" smtClean="0">
                              <a:latin typeface="Cambria Math" panose="02040503050406030204" pitchFamily="18" charset="0"/>
                            </a:rPr>
                            <m:t>𝑭</m:t>
                          </m:r>
                        </m:e>
                        <m:sub>
                          <m:r>
                            <a:rPr lang="es-CL" b="1" i="1" smtClean="0">
                              <a:latin typeface="Cambria Math" panose="02040503050406030204" pitchFamily="18" charset="0"/>
                            </a:rPr>
                            <m:t>𝒄</m:t>
                          </m:r>
                        </m:sub>
                      </m:sSub>
                    </m:oMath>
                  </m:oMathPara>
                </a14:m>
                <a:endParaRPr lang="es-CL" b="1" dirty="0">
                  <a:latin typeface="Montserrat Medium" panose="020B0604020202020204" pitchFamily="2" charset="0"/>
                </a:endParaRPr>
              </a:p>
              <a:p>
                <a:pPr algn="just"/>
                <a:endParaRPr lang="es-CL" b="1" dirty="0">
                  <a:latin typeface="Montserrat Medium" panose="020B0604020202020204" pitchFamily="2" charset="0"/>
                </a:endParaRPr>
              </a:p>
              <a:p>
                <a:pPr algn="just"/>
                <a:endParaRPr lang="es-CL" b="1" dirty="0">
                  <a:latin typeface="Montserrat Medium" panose="020B0604020202020204" pitchFamily="2" charset="0"/>
                </a:endParaRPr>
              </a:p>
              <a:p>
                <a:pPr algn="just"/>
                <a:endParaRPr lang="es-CL" dirty="0">
                  <a:latin typeface="Montserrat Medium" panose="020B0604020202020204" pitchFamily="2" charset="0"/>
                </a:endParaRPr>
              </a:p>
              <a:p>
                <a:pPr marL="285750" indent="-285750" algn="just">
                  <a:buFont typeface="Arial" panose="020B0604020202020204" pitchFamily="34" charset="0"/>
                  <a:buChar char="•"/>
                </a:pPr>
                <a:r>
                  <a:rPr lang="es-CL" dirty="0">
                    <a:latin typeface="Montserrat Medium" panose="020B0604020202020204" pitchFamily="2" charset="0"/>
                  </a:rPr>
                  <a:t>El </a:t>
                </a:r>
                <a:r>
                  <a:rPr lang="es-CL" b="1" dirty="0">
                    <a:solidFill>
                      <a:schemeClr val="accent2"/>
                    </a:solidFill>
                    <a:latin typeface="Montserrat Medium" panose="020B0604020202020204" pitchFamily="2" charset="0"/>
                  </a:rPr>
                  <a:t>coeficiente de consanguinidad </a:t>
                </a:r>
                <a:r>
                  <a:rPr lang="es-CL" dirty="0">
                    <a:latin typeface="Montserrat Medium" panose="020B0604020202020204" pitchFamily="2" charset="0"/>
                  </a:rPr>
                  <a:t>corresponde a la </a:t>
                </a:r>
                <a:r>
                  <a:rPr lang="es-CL" b="1" dirty="0">
                    <a:solidFill>
                      <a:schemeClr val="accent2"/>
                    </a:solidFill>
                    <a:latin typeface="Montserrat Medium" panose="020B0604020202020204" pitchFamily="2" charset="0"/>
                  </a:rPr>
                  <a:t>mitad del parentesco entre sus padres.</a:t>
                </a:r>
              </a:p>
              <a:p>
                <a:pPr algn="just"/>
                <a14:m>
                  <m:oMathPara xmlns:m="http://schemas.openxmlformats.org/officeDocument/2006/math">
                    <m:oMathParaPr>
                      <m:jc m:val="centerGroup"/>
                    </m:oMathParaPr>
                    <m:oMath xmlns:m="http://schemas.openxmlformats.org/officeDocument/2006/math">
                      <m:sSub>
                        <m:sSubPr>
                          <m:ctrlPr>
                            <a:rPr lang="es-CL" b="1" i="1" smtClean="0">
                              <a:latin typeface="Cambria Math" panose="02040503050406030204" pitchFamily="18" charset="0"/>
                            </a:rPr>
                          </m:ctrlPr>
                        </m:sSubPr>
                        <m:e>
                          <m:r>
                            <a:rPr lang="es-CL" b="1" i="1" smtClean="0">
                              <a:latin typeface="Cambria Math" panose="02040503050406030204" pitchFamily="18" charset="0"/>
                            </a:rPr>
                            <m:t>𝑭</m:t>
                          </m:r>
                        </m:e>
                        <m:sub>
                          <m:r>
                            <a:rPr lang="es-CL" b="1" i="1" smtClean="0">
                              <a:latin typeface="Cambria Math" panose="02040503050406030204" pitchFamily="18" charset="0"/>
                            </a:rPr>
                            <m:t>𝒄</m:t>
                          </m:r>
                        </m:sub>
                      </m:sSub>
                      <m:r>
                        <a:rPr lang="es-CL" b="1" i="1" smtClean="0">
                          <a:latin typeface="Cambria Math" panose="02040503050406030204" pitchFamily="18" charset="0"/>
                        </a:rPr>
                        <m:t>=</m:t>
                      </m:r>
                      <m:f>
                        <m:fPr>
                          <m:ctrlPr>
                            <a:rPr lang="es-CL" b="1" i="1" smtClean="0">
                              <a:latin typeface="Cambria Math" panose="02040503050406030204" pitchFamily="18" charset="0"/>
                            </a:rPr>
                          </m:ctrlPr>
                        </m:fPr>
                        <m:num>
                          <m:r>
                            <a:rPr lang="es-CL" b="1" i="1" smtClean="0">
                              <a:latin typeface="Cambria Math" panose="02040503050406030204" pitchFamily="18" charset="0"/>
                            </a:rPr>
                            <m:t>𝟏</m:t>
                          </m:r>
                        </m:num>
                        <m:den>
                          <m:r>
                            <a:rPr lang="es-CL" b="1" i="1" smtClean="0">
                              <a:latin typeface="Cambria Math" panose="02040503050406030204" pitchFamily="18" charset="0"/>
                            </a:rPr>
                            <m:t>𝟐</m:t>
                          </m:r>
                        </m:den>
                      </m:f>
                      <m:sSub>
                        <m:sSubPr>
                          <m:ctrlPr>
                            <a:rPr lang="es-CL" b="1" i="1" smtClean="0">
                              <a:latin typeface="Cambria Math" panose="02040503050406030204" pitchFamily="18" charset="0"/>
                            </a:rPr>
                          </m:ctrlPr>
                        </m:sSubPr>
                        <m:e>
                          <m:r>
                            <a:rPr lang="es-CL" b="1" i="1" smtClean="0">
                              <a:latin typeface="Cambria Math" panose="02040503050406030204" pitchFamily="18" charset="0"/>
                            </a:rPr>
                            <m:t>𝒂</m:t>
                          </m:r>
                        </m:e>
                        <m:sub>
                          <m:r>
                            <a:rPr lang="es-CL" b="1" i="1" smtClean="0">
                              <a:latin typeface="Cambria Math" panose="02040503050406030204" pitchFamily="18" charset="0"/>
                            </a:rPr>
                            <m:t>𝒂𝒃</m:t>
                          </m:r>
                        </m:sub>
                      </m:sSub>
                    </m:oMath>
                  </m:oMathPara>
                </a14:m>
                <a:endParaRPr lang="en-US" b="1" dirty="0">
                  <a:latin typeface="Montserrat Medium" panose="020B0604020202020204" pitchFamily="2" charset="0"/>
                </a:endParaRPr>
              </a:p>
            </p:txBody>
          </p:sp>
        </mc:Choice>
        <mc:Fallback xmlns="">
          <p:sp>
            <p:nvSpPr>
              <p:cNvPr id="4" name="CuadroTexto 3">
                <a:extLst>
                  <a:ext uri="{FF2B5EF4-FFF2-40B4-BE49-F238E27FC236}">
                    <a16:creationId xmlns:a16="http://schemas.microsoft.com/office/drawing/2014/main" id="{B8A8D620-A274-4EB6-AE9D-1B8C9BF6BAD1}"/>
                  </a:ext>
                </a:extLst>
              </p:cNvPr>
              <p:cNvSpPr txBox="1">
                <a:spLocks noRot="1" noChangeAspect="1" noMove="1" noResize="1" noEditPoints="1" noAdjustHandles="1" noChangeArrowheads="1" noChangeShapeType="1" noTextEdit="1"/>
              </p:cNvSpPr>
              <p:nvPr/>
            </p:nvSpPr>
            <p:spPr>
              <a:xfrm>
                <a:off x="1653363" y="1997180"/>
                <a:ext cx="8271083" cy="3657924"/>
              </a:xfrm>
              <a:prstGeom prst="rect">
                <a:avLst/>
              </a:prstGeom>
              <a:blipFill>
                <a:blip r:embed="rId3"/>
                <a:stretch>
                  <a:fillRect l="-442" t="-833" r="-663"/>
                </a:stretch>
              </a:blipFill>
            </p:spPr>
            <p:txBody>
              <a:bodyPr/>
              <a:lstStyle/>
              <a:p>
                <a:r>
                  <a:rPr lang="en-US">
                    <a:noFill/>
                  </a:rPr>
                  <a:t> </a:t>
                </a:r>
              </a:p>
            </p:txBody>
          </p:sp>
        </mc:Fallback>
      </mc:AlternateContent>
      <p:pic>
        <p:nvPicPr>
          <p:cNvPr id="1026" name="Picture 2" descr="dog STICKER by imoji">
            <a:extLst>
              <a:ext uri="{FF2B5EF4-FFF2-40B4-BE49-F238E27FC236}">
                <a16:creationId xmlns:a16="http://schemas.microsoft.com/office/drawing/2014/main" id="{CA34CA84-DBF6-44B0-BCC0-5B254003BF9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68245" y="9218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491188"/>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50</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9" name="Rectángulo 8">
            <a:extLst>
              <a:ext uri="{FF2B5EF4-FFF2-40B4-BE49-F238E27FC236}">
                <a16:creationId xmlns:a16="http://schemas.microsoft.com/office/drawing/2014/main" id="{4330D562-828B-4135-AC7F-1D4FF21A795D}"/>
              </a:ext>
            </a:extLst>
          </p:cNvPr>
          <p:cNvSpPr/>
          <p:nvPr/>
        </p:nvSpPr>
        <p:spPr>
          <a:xfrm>
            <a:off x="8106385" y="4169709"/>
            <a:ext cx="799490"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5042B337-FCB8-4D4D-8F30-0D0C8FF7441C}"/>
                  </a:ext>
                </a:extLst>
              </p:cNvPr>
              <p:cNvSpPr txBox="1"/>
              <p:nvPr/>
            </p:nvSpPr>
            <p:spPr>
              <a:xfrm>
                <a:off x="7981810" y="4789461"/>
                <a:ext cx="2540000" cy="198278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𝑑𝑒</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𝑑𝑏</m:t>
                          </m:r>
                        </m:sub>
                      </m:sSub>
                      <m:r>
                        <a:rPr lang="es-CL" i="1">
                          <a:latin typeface="Cambria Math" panose="02040503050406030204" pitchFamily="18" charset="0"/>
                        </a:rPr>
                        <m:t>+</m:t>
                      </m:r>
                      <m:sSub>
                        <m:sSubPr>
                          <m:ctrlPr>
                            <a:rPr lang="es-CL" i="1" smtClean="0">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𝑑𝑐</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𝑑𝑒</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(0,5+0,5)</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𝑑𝑒</m:t>
                          </m:r>
                        </m:sub>
                      </m:sSub>
                      <m:r>
                        <a:rPr lang="es-CL" b="0" i="1" smtClean="0">
                          <a:latin typeface="Cambria Math" panose="02040503050406030204" pitchFamily="18" charset="0"/>
                        </a:rPr>
                        <m:t>=0,5</m:t>
                      </m:r>
                    </m:oMath>
                  </m:oMathPara>
                </a14:m>
                <a:endParaRPr lang="en-US" dirty="0"/>
              </a:p>
            </p:txBody>
          </p:sp>
        </mc:Choice>
        <mc:Fallback xmlns="">
          <p:sp>
            <p:nvSpPr>
              <p:cNvPr id="11" name="CuadroTexto 10">
                <a:extLst>
                  <a:ext uri="{FF2B5EF4-FFF2-40B4-BE49-F238E27FC236}">
                    <a16:creationId xmlns:a16="http://schemas.microsoft.com/office/drawing/2014/main" id="{5042B337-FCB8-4D4D-8F30-0D0C8FF7441C}"/>
                  </a:ext>
                </a:extLst>
              </p:cNvPr>
              <p:cNvSpPr txBox="1">
                <a:spLocks noRot="1" noChangeAspect="1" noMove="1" noResize="1" noEditPoints="1" noAdjustHandles="1" noChangeArrowheads="1" noChangeShapeType="1" noTextEdit="1"/>
              </p:cNvSpPr>
              <p:nvPr/>
            </p:nvSpPr>
            <p:spPr>
              <a:xfrm>
                <a:off x="7981810" y="4789461"/>
                <a:ext cx="2540000" cy="19827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655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51</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94033863"/>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386614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52</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2139699478"/>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394928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53</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1049101372"/>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269A36DF-60B4-44FB-9231-C38C3C84E2CF}"/>
              </a:ext>
            </a:extLst>
          </p:cNvPr>
          <p:cNvSpPr/>
          <p:nvPr/>
        </p:nvSpPr>
        <p:spPr>
          <a:xfrm>
            <a:off x="8925535" y="4169709"/>
            <a:ext cx="799490"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8297B3F1-6848-434D-A677-1C46D2761602}"/>
                  </a:ext>
                </a:extLst>
              </p:cNvPr>
              <p:cNvSpPr txBox="1"/>
              <p:nvPr/>
            </p:nvSpPr>
            <p:spPr>
              <a:xfrm>
                <a:off x="7981810" y="4789461"/>
                <a:ext cx="2540000" cy="198278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𝑑𝑓</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𝑑𝑎</m:t>
                          </m:r>
                        </m:sub>
                      </m:sSub>
                      <m:r>
                        <a:rPr lang="es-CL" i="1">
                          <a:latin typeface="Cambria Math" panose="02040503050406030204" pitchFamily="18" charset="0"/>
                        </a:rPr>
                        <m:t>+</m:t>
                      </m:r>
                      <m:sSub>
                        <m:sSubPr>
                          <m:ctrlPr>
                            <a:rPr lang="es-CL" i="1" smtClean="0">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𝑑𝑏</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𝑑𝑓</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(0+0,5)</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𝑑𝑓</m:t>
                          </m:r>
                        </m:sub>
                      </m:sSub>
                      <m:r>
                        <a:rPr lang="es-CL" b="0" i="1" smtClean="0">
                          <a:latin typeface="Cambria Math" panose="02040503050406030204" pitchFamily="18" charset="0"/>
                        </a:rPr>
                        <m:t>=0,25</m:t>
                      </m:r>
                    </m:oMath>
                  </m:oMathPara>
                </a14:m>
                <a:endParaRPr lang="en-US" dirty="0"/>
              </a:p>
            </p:txBody>
          </p:sp>
        </mc:Choice>
        <mc:Fallback xmlns="">
          <p:sp>
            <p:nvSpPr>
              <p:cNvPr id="9" name="CuadroTexto 8">
                <a:extLst>
                  <a:ext uri="{FF2B5EF4-FFF2-40B4-BE49-F238E27FC236}">
                    <a16:creationId xmlns:a16="http://schemas.microsoft.com/office/drawing/2014/main" id="{8297B3F1-6848-434D-A677-1C46D2761602}"/>
                  </a:ext>
                </a:extLst>
              </p:cNvPr>
              <p:cNvSpPr txBox="1">
                <a:spLocks noRot="1" noChangeAspect="1" noMove="1" noResize="1" noEditPoints="1" noAdjustHandles="1" noChangeArrowheads="1" noChangeShapeType="1" noTextEdit="1"/>
              </p:cNvSpPr>
              <p:nvPr/>
            </p:nvSpPr>
            <p:spPr>
              <a:xfrm>
                <a:off x="7981810" y="4789461"/>
                <a:ext cx="2540000" cy="1982787"/>
              </a:xfrm>
              <a:prstGeom prst="rect">
                <a:avLst/>
              </a:prstGeom>
              <a:blipFill>
                <a:blip r:embed="rId3"/>
                <a:stretch>
                  <a:fillRect b="-923"/>
                </a:stretch>
              </a:blipFill>
            </p:spPr>
            <p:txBody>
              <a:bodyPr/>
              <a:lstStyle/>
              <a:p>
                <a:r>
                  <a:rPr lang="en-US">
                    <a:noFill/>
                  </a:rPr>
                  <a:t> </a:t>
                </a:r>
              </a:p>
            </p:txBody>
          </p:sp>
        </mc:Fallback>
      </mc:AlternateContent>
    </p:spTree>
    <p:extLst>
      <p:ext uri="{BB962C8B-B14F-4D97-AF65-F5344CB8AC3E}">
        <p14:creationId xmlns:p14="http://schemas.microsoft.com/office/powerpoint/2010/main" val="144232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54</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1410672509"/>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408872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55</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3625441481"/>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2327FFD4-A721-4B71-AB5C-C9180375EB9B}"/>
              </a:ext>
            </a:extLst>
          </p:cNvPr>
          <p:cNvSpPr/>
          <p:nvPr/>
        </p:nvSpPr>
        <p:spPr>
          <a:xfrm>
            <a:off x="10497352" y="4169709"/>
            <a:ext cx="799490"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A552EFD9-DEF6-42F4-932B-DC3950EBEF0D}"/>
                  </a:ext>
                </a:extLst>
              </p:cNvPr>
              <p:cNvSpPr txBox="1"/>
              <p:nvPr/>
            </p:nvSpPr>
            <p:spPr>
              <a:xfrm>
                <a:off x="7981810" y="4789461"/>
                <a:ext cx="2540000" cy="198278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𝑑h</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𝑑𝑓</m:t>
                          </m:r>
                        </m:sub>
                      </m:sSub>
                      <m:r>
                        <a:rPr lang="es-CL" i="1">
                          <a:latin typeface="Cambria Math" panose="02040503050406030204" pitchFamily="18" charset="0"/>
                        </a:rPr>
                        <m:t>+</m:t>
                      </m:r>
                      <m:sSub>
                        <m:sSubPr>
                          <m:ctrlPr>
                            <a:rPr lang="es-CL" i="1" smtClean="0">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𝑑𝑔</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𝑑h</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(0,25+0,5)</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𝑑h</m:t>
                          </m:r>
                        </m:sub>
                      </m:sSub>
                      <m:r>
                        <a:rPr lang="es-CL" b="0" i="1" smtClean="0">
                          <a:latin typeface="Cambria Math" panose="02040503050406030204" pitchFamily="18" charset="0"/>
                        </a:rPr>
                        <m:t>=0,375</m:t>
                      </m:r>
                    </m:oMath>
                  </m:oMathPara>
                </a14:m>
                <a:endParaRPr lang="en-US" dirty="0"/>
              </a:p>
            </p:txBody>
          </p:sp>
        </mc:Choice>
        <mc:Fallback xmlns="">
          <p:sp>
            <p:nvSpPr>
              <p:cNvPr id="9" name="CuadroTexto 8">
                <a:extLst>
                  <a:ext uri="{FF2B5EF4-FFF2-40B4-BE49-F238E27FC236}">
                    <a16:creationId xmlns:a16="http://schemas.microsoft.com/office/drawing/2014/main" id="{A552EFD9-DEF6-42F4-932B-DC3950EBEF0D}"/>
                  </a:ext>
                </a:extLst>
              </p:cNvPr>
              <p:cNvSpPr txBox="1">
                <a:spLocks noRot="1" noChangeAspect="1" noMove="1" noResize="1" noEditPoints="1" noAdjustHandles="1" noChangeArrowheads="1" noChangeShapeType="1" noTextEdit="1"/>
              </p:cNvSpPr>
              <p:nvPr/>
            </p:nvSpPr>
            <p:spPr>
              <a:xfrm>
                <a:off x="7981810" y="4789461"/>
                <a:ext cx="2540000" cy="19827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7505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56</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503716733"/>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242042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57</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3472035699"/>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198833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58</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00169E4A-E477-4F33-AB3E-62FF5D4BAF03}"/>
                  </a:ext>
                </a:extLst>
              </p:cNvPr>
              <p:cNvSpPr txBox="1"/>
              <p:nvPr/>
            </p:nvSpPr>
            <p:spPr>
              <a:xfrm>
                <a:off x="8981758" y="4169709"/>
                <a:ext cx="3057287" cy="2237536"/>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𝑒𝑒</m:t>
                          </m:r>
                        </m:sub>
                      </m:sSub>
                      <m:r>
                        <a:rPr lang="es-CL" b="0" i="1" smtClean="0">
                          <a:latin typeface="Cambria Math" panose="02040503050406030204" pitchFamily="18" charset="0"/>
                        </a:rPr>
                        <m:t>=1+</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𝐹</m:t>
                          </m:r>
                        </m:e>
                        <m:sub>
                          <m:r>
                            <a:rPr lang="es-CL" b="0" i="1" smtClean="0">
                              <a:latin typeface="Cambria Math" panose="02040503050406030204" pitchFamily="18" charset="0"/>
                            </a:rPr>
                            <m:t>𝑒</m:t>
                          </m:r>
                        </m:sub>
                      </m:sSub>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𝑒𝑒</m:t>
                          </m:r>
                        </m:sub>
                      </m:sSub>
                      <m:r>
                        <a:rPr lang="es-CL" i="1">
                          <a:latin typeface="Cambria Math" panose="02040503050406030204" pitchFamily="18" charset="0"/>
                        </a:rPr>
                        <m:t>=1+</m:t>
                      </m:r>
                      <m:f>
                        <m:fPr>
                          <m:ctrlPr>
                            <a:rPr lang="es-CL" i="1">
                              <a:latin typeface="Cambria Math" panose="02040503050406030204" pitchFamily="18" charset="0"/>
                            </a:rPr>
                          </m:ctrlPr>
                        </m:fPr>
                        <m:num>
                          <m:r>
                            <a:rPr lang="es-CL" b="0" i="1">
                              <a:latin typeface="Cambria Math" panose="02040503050406030204" pitchFamily="18" charset="0"/>
                            </a:rPr>
                            <m:t>1</m:t>
                          </m:r>
                        </m:num>
                        <m:den>
                          <m:r>
                            <a:rPr lang="es-CL" b="0" i="1">
                              <a:latin typeface="Cambria Math" panose="02040503050406030204" pitchFamily="18" charset="0"/>
                            </a:rPr>
                            <m:t>2</m:t>
                          </m:r>
                        </m:den>
                      </m:f>
                      <m:sSub>
                        <m:sSubPr>
                          <m:ctrlPr>
                            <a:rPr lang="es-CL" i="1">
                              <a:latin typeface="Cambria Math" panose="02040503050406030204" pitchFamily="18" charset="0"/>
                            </a:rPr>
                          </m:ctrlPr>
                        </m:sSubPr>
                        <m:e>
                          <m:r>
                            <a:rPr lang="es-CL" b="0" i="1">
                              <a:latin typeface="Cambria Math" panose="02040503050406030204" pitchFamily="18" charset="0"/>
                            </a:rPr>
                            <m:t>𝑎</m:t>
                          </m:r>
                        </m:e>
                        <m:sub>
                          <m:r>
                            <a:rPr lang="es-CL" b="0" i="1" smtClean="0">
                              <a:latin typeface="Cambria Math" panose="02040503050406030204" pitchFamily="18" charset="0"/>
                            </a:rPr>
                            <m:t>𝑏𝑐</m:t>
                          </m:r>
                        </m:sub>
                      </m:sSub>
                    </m:oMath>
                  </m:oMathPara>
                </a14:m>
                <a:endParaRPr lang="es-CL"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𝑒𝑒</m:t>
                          </m:r>
                        </m:sub>
                      </m:sSub>
                      <m:r>
                        <a:rPr lang="es-CL" i="1">
                          <a:latin typeface="Cambria Math" panose="02040503050406030204" pitchFamily="18" charset="0"/>
                        </a:rPr>
                        <m:t>=1+</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b="0" i="1" smtClean="0">
                          <a:latin typeface="Cambria Math" panose="02040503050406030204" pitchFamily="18" charset="0"/>
                        </a:rPr>
                        <m:t>(0)</m:t>
                      </m:r>
                    </m:oMath>
                  </m:oMathPara>
                </a14:m>
                <a:endParaRPr lang="es-CL"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𝑒𝑒</m:t>
                          </m:r>
                        </m:sub>
                      </m:sSub>
                      <m:r>
                        <a:rPr lang="es-CL" b="0" i="1" smtClean="0">
                          <a:latin typeface="Cambria Math" panose="02040503050406030204" pitchFamily="18" charset="0"/>
                        </a:rPr>
                        <m:t>=1</m:t>
                      </m:r>
                    </m:oMath>
                  </m:oMathPara>
                </a14:m>
                <a:endParaRPr lang="en-US" dirty="0"/>
              </a:p>
              <a:p>
                <a:endParaRPr lang="en-US" dirty="0"/>
              </a:p>
            </p:txBody>
          </p:sp>
        </mc:Choice>
        <mc:Fallback xmlns="">
          <p:sp>
            <p:nvSpPr>
              <p:cNvPr id="8" name="CuadroTexto 7">
                <a:extLst>
                  <a:ext uri="{FF2B5EF4-FFF2-40B4-BE49-F238E27FC236}">
                    <a16:creationId xmlns:a16="http://schemas.microsoft.com/office/drawing/2014/main" id="{00169E4A-E477-4F33-AB3E-62FF5D4BAF03}"/>
                  </a:ext>
                </a:extLst>
              </p:cNvPr>
              <p:cNvSpPr txBox="1">
                <a:spLocks noRot="1" noChangeAspect="1" noMove="1" noResize="1" noEditPoints="1" noAdjustHandles="1" noChangeArrowheads="1" noChangeShapeType="1" noTextEdit="1"/>
              </p:cNvSpPr>
              <p:nvPr/>
            </p:nvSpPr>
            <p:spPr>
              <a:xfrm>
                <a:off x="8981758" y="4169709"/>
                <a:ext cx="3057287" cy="2237536"/>
              </a:xfrm>
              <a:prstGeom prst="rect">
                <a:avLst/>
              </a:prstGeom>
              <a:blipFill>
                <a:blip r:embed="rId3"/>
                <a:stretch>
                  <a:fillRect/>
                </a:stretch>
              </a:blipFill>
            </p:spPr>
            <p:txBody>
              <a:bodyPr/>
              <a:lstStyle/>
              <a:p>
                <a:r>
                  <a:rPr lang="en-US">
                    <a:noFill/>
                  </a:rPr>
                  <a:t> </a:t>
                </a:r>
              </a:p>
            </p:txBody>
          </p:sp>
        </mc:Fallback>
      </mc:AlternateContent>
      <p:sp>
        <p:nvSpPr>
          <p:cNvPr id="9" name="Rectángulo 8">
            <a:extLst>
              <a:ext uri="{FF2B5EF4-FFF2-40B4-BE49-F238E27FC236}">
                <a16:creationId xmlns:a16="http://schemas.microsoft.com/office/drawing/2014/main" id="{D3C47B7F-D4BF-44CD-A9F9-C1EBB9BC97A1}"/>
              </a:ext>
            </a:extLst>
          </p:cNvPr>
          <p:cNvSpPr/>
          <p:nvPr/>
        </p:nvSpPr>
        <p:spPr>
          <a:xfrm>
            <a:off x="8116864" y="4610655"/>
            <a:ext cx="799490"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09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59</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876721074"/>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226125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ctrTitle"/>
          </p:nvPr>
        </p:nvSpPr>
        <p:spPr>
          <a:xfrm>
            <a:off x="914400" y="2224201"/>
            <a:ext cx="10363200" cy="1748800"/>
          </a:xfrm>
          <a:prstGeom prst="rect">
            <a:avLst/>
          </a:prstGeom>
        </p:spPr>
        <p:txBody>
          <a:bodyPr spcFirstLastPara="1" wrap="square" lIns="0" tIns="0" rIns="0" bIns="0" anchor="b" anchorCtr="0">
            <a:noAutofit/>
          </a:bodyPr>
          <a:lstStyle/>
          <a:p>
            <a:r>
              <a:rPr lang="en" dirty="0"/>
              <a:t>Ejemplo</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60</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2441549885"/>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513E2E06-AC4B-4B75-8C6C-DE37DD477FF6}"/>
              </a:ext>
            </a:extLst>
          </p:cNvPr>
          <p:cNvSpPr/>
          <p:nvPr/>
        </p:nvSpPr>
        <p:spPr>
          <a:xfrm>
            <a:off x="8911439" y="4612622"/>
            <a:ext cx="799490"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A7DB1C-D03E-43F7-8887-91E8FFE72E67}"/>
                  </a:ext>
                </a:extLst>
              </p:cNvPr>
              <p:cNvSpPr txBox="1"/>
              <p:nvPr/>
            </p:nvSpPr>
            <p:spPr>
              <a:xfrm>
                <a:off x="1447660" y="4668768"/>
                <a:ext cx="2540000" cy="198278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𝑒𝑓</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𝑒𝑎</m:t>
                          </m:r>
                        </m:sub>
                      </m:sSub>
                      <m:r>
                        <a:rPr lang="es-CL" i="1">
                          <a:latin typeface="Cambria Math" panose="02040503050406030204" pitchFamily="18" charset="0"/>
                        </a:rPr>
                        <m:t>+</m:t>
                      </m:r>
                      <m:sSub>
                        <m:sSubPr>
                          <m:ctrlPr>
                            <a:rPr lang="es-CL" i="1" smtClean="0">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𝑒𝑏</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𝑒𝑓</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(0+0,5)</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𝑒𝑓</m:t>
                          </m:r>
                        </m:sub>
                      </m:sSub>
                      <m:r>
                        <a:rPr lang="es-CL" b="0" i="1" smtClean="0">
                          <a:latin typeface="Cambria Math" panose="02040503050406030204" pitchFamily="18" charset="0"/>
                        </a:rPr>
                        <m:t>=0,25</m:t>
                      </m:r>
                    </m:oMath>
                  </m:oMathPara>
                </a14:m>
                <a:endParaRPr lang="en-US" dirty="0"/>
              </a:p>
            </p:txBody>
          </p:sp>
        </mc:Choice>
        <mc:Fallback xmlns="">
          <p:sp>
            <p:nvSpPr>
              <p:cNvPr id="9" name="CuadroTexto 8">
                <a:extLst>
                  <a:ext uri="{FF2B5EF4-FFF2-40B4-BE49-F238E27FC236}">
                    <a16:creationId xmlns:a16="http://schemas.microsoft.com/office/drawing/2014/main" id="{6EA7DB1C-D03E-43F7-8887-91E8FFE72E67}"/>
                  </a:ext>
                </a:extLst>
              </p:cNvPr>
              <p:cNvSpPr txBox="1">
                <a:spLocks noRot="1" noChangeAspect="1" noMove="1" noResize="1" noEditPoints="1" noAdjustHandles="1" noChangeArrowheads="1" noChangeShapeType="1" noTextEdit="1"/>
              </p:cNvSpPr>
              <p:nvPr/>
            </p:nvSpPr>
            <p:spPr>
              <a:xfrm>
                <a:off x="1447660" y="4668768"/>
                <a:ext cx="2540000" cy="1982787"/>
              </a:xfrm>
              <a:prstGeom prst="rect">
                <a:avLst/>
              </a:prstGeom>
              <a:blipFill>
                <a:blip r:embed="rId3"/>
                <a:stretch>
                  <a:fillRect b="-923"/>
                </a:stretch>
              </a:blipFill>
            </p:spPr>
            <p:txBody>
              <a:bodyPr/>
              <a:lstStyle/>
              <a:p>
                <a:r>
                  <a:rPr lang="en-US">
                    <a:noFill/>
                  </a:rPr>
                  <a:t> </a:t>
                </a:r>
              </a:p>
            </p:txBody>
          </p:sp>
        </mc:Fallback>
      </mc:AlternateContent>
    </p:spTree>
    <p:extLst>
      <p:ext uri="{BB962C8B-B14F-4D97-AF65-F5344CB8AC3E}">
        <p14:creationId xmlns:p14="http://schemas.microsoft.com/office/powerpoint/2010/main" val="170831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61</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347720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62</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725568C0-9149-4CD3-A3AC-5FBED9134C8B}"/>
              </a:ext>
            </a:extLst>
          </p:cNvPr>
          <p:cNvSpPr/>
          <p:nvPr/>
        </p:nvSpPr>
        <p:spPr>
          <a:xfrm>
            <a:off x="9721064" y="4636097"/>
            <a:ext cx="799490"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1CC140DE-7B53-48A5-BAF7-B4FB642ED23F}"/>
                  </a:ext>
                </a:extLst>
              </p:cNvPr>
              <p:cNvSpPr txBox="1"/>
              <p:nvPr/>
            </p:nvSpPr>
            <p:spPr>
              <a:xfrm>
                <a:off x="1447660" y="4668768"/>
                <a:ext cx="2540000" cy="198278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𝑒𝑔</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𝑒𝑏</m:t>
                          </m:r>
                        </m:sub>
                      </m:sSub>
                      <m:r>
                        <a:rPr lang="es-CL" i="1">
                          <a:latin typeface="Cambria Math" panose="02040503050406030204" pitchFamily="18" charset="0"/>
                        </a:rPr>
                        <m:t>+</m:t>
                      </m:r>
                      <m:sSub>
                        <m:sSubPr>
                          <m:ctrlPr>
                            <a:rPr lang="es-CL" i="1" smtClean="0">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𝑒𝑐</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𝑒𝑔</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(0,5+0,5)</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𝑒𝑔</m:t>
                          </m:r>
                        </m:sub>
                      </m:sSub>
                      <m:r>
                        <a:rPr lang="es-CL" b="0" i="1" smtClean="0">
                          <a:latin typeface="Cambria Math" panose="02040503050406030204" pitchFamily="18" charset="0"/>
                        </a:rPr>
                        <m:t>=0,5</m:t>
                      </m:r>
                    </m:oMath>
                  </m:oMathPara>
                </a14:m>
                <a:endParaRPr lang="en-US" dirty="0"/>
              </a:p>
            </p:txBody>
          </p:sp>
        </mc:Choice>
        <mc:Fallback xmlns="">
          <p:sp>
            <p:nvSpPr>
              <p:cNvPr id="9" name="CuadroTexto 8">
                <a:extLst>
                  <a:ext uri="{FF2B5EF4-FFF2-40B4-BE49-F238E27FC236}">
                    <a16:creationId xmlns:a16="http://schemas.microsoft.com/office/drawing/2014/main" id="{1CC140DE-7B53-48A5-BAF7-B4FB642ED23F}"/>
                  </a:ext>
                </a:extLst>
              </p:cNvPr>
              <p:cNvSpPr txBox="1">
                <a:spLocks noRot="1" noChangeAspect="1" noMove="1" noResize="1" noEditPoints="1" noAdjustHandles="1" noChangeArrowheads="1" noChangeShapeType="1" noTextEdit="1"/>
              </p:cNvSpPr>
              <p:nvPr/>
            </p:nvSpPr>
            <p:spPr>
              <a:xfrm>
                <a:off x="1447660" y="4668768"/>
                <a:ext cx="2540000" cy="1982787"/>
              </a:xfrm>
              <a:prstGeom prst="rect">
                <a:avLst/>
              </a:prstGeom>
              <a:blipFill>
                <a:blip r:embed="rId3"/>
                <a:stretch>
                  <a:fillRect b="-308"/>
                </a:stretch>
              </a:blipFill>
            </p:spPr>
            <p:txBody>
              <a:bodyPr/>
              <a:lstStyle/>
              <a:p>
                <a:r>
                  <a:rPr lang="en-US">
                    <a:noFill/>
                  </a:rPr>
                  <a:t> </a:t>
                </a:r>
              </a:p>
            </p:txBody>
          </p:sp>
        </mc:Fallback>
      </mc:AlternateContent>
    </p:spTree>
    <p:extLst>
      <p:ext uri="{BB962C8B-B14F-4D97-AF65-F5344CB8AC3E}">
        <p14:creationId xmlns:p14="http://schemas.microsoft.com/office/powerpoint/2010/main" val="283864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63</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3032649810"/>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338776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64</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13093E6A-508E-4DAB-9C41-55F231E4C333}"/>
              </a:ext>
            </a:extLst>
          </p:cNvPr>
          <p:cNvSpPr/>
          <p:nvPr/>
        </p:nvSpPr>
        <p:spPr>
          <a:xfrm>
            <a:off x="10507955" y="4640193"/>
            <a:ext cx="799490"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33C8DD0A-9A2B-4888-A296-0E2BE4901B05}"/>
                  </a:ext>
                </a:extLst>
              </p:cNvPr>
              <p:cNvSpPr txBox="1"/>
              <p:nvPr/>
            </p:nvSpPr>
            <p:spPr>
              <a:xfrm>
                <a:off x="1447660" y="4668768"/>
                <a:ext cx="2540000" cy="198278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𝑒h</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𝑒𝑓</m:t>
                          </m:r>
                        </m:sub>
                      </m:sSub>
                      <m:r>
                        <a:rPr lang="es-CL" i="1">
                          <a:latin typeface="Cambria Math" panose="02040503050406030204" pitchFamily="18" charset="0"/>
                        </a:rPr>
                        <m:t>+</m:t>
                      </m:r>
                      <m:sSub>
                        <m:sSubPr>
                          <m:ctrlPr>
                            <a:rPr lang="es-CL" i="1" smtClean="0">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𝑒𝑔</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𝑒h</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(0,25+0,5)</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𝑒h</m:t>
                          </m:r>
                        </m:sub>
                      </m:sSub>
                      <m:r>
                        <a:rPr lang="es-CL" b="0" i="1" smtClean="0">
                          <a:latin typeface="Cambria Math" panose="02040503050406030204" pitchFamily="18" charset="0"/>
                        </a:rPr>
                        <m:t>=0,375</m:t>
                      </m:r>
                    </m:oMath>
                  </m:oMathPara>
                </a14:m>
                <a:endParaRPr lang="en-US" dirty="0"/>
              </a:p>
            </p:txBody>
          </p:sp>
        </mc:Choice>
        <mc:Fallback xmlns="">
          <p:sp>
            <p:nvSpPr>
              <p:cNvPr id="9" name="CuadroTexto 8">
                <a:extLst>
                  <a:ext uri="{FF2B5EF4-FFF2-40B4-BE49-F238E27FC236}">
                    <a16:creationId xmlns:a16="http://schemas.microsoft.com/office/drawing/2014/main" id="{33C8DD0A-9A2B-4888-A296-0E2BE4901B05}"/>
                  </a:ext>
                </a:extLst>
              </p:cNvPr>
              <p:cNvSpPr txBox="1">
                <a:spLocks noRot="1" noChangeAspect="1" noMove="1" noResize="1" noEditPoints="1" noAdjustHandles="1" noChangeArrowheads="1" noChangeShapeType="1" noTextEdit="1"/>
              </p:cNvSpPr>
              <p:nvPr/>
            </p:nvSpPr>
            <p:spPr>
              <a:xfrm>
                <a:off x="1447660" y="4668768"/>
                <a:ext cx="2540000" cy="19827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418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65</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1754499865"/>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192425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66</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1623014816"/>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48149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67</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6F58618D-FEA9-4ECB-BA34-334E310A54FC}"/>
                  </a:ext>
                </a:extLst>
              </p:cNvPr>
              <p:cNvSpPr txBox="1"/>
              <p:nvPr/>
            </p:nvSpPr>
            <p:spPr>
              <a:xfrm>
                <a:off x="294030" y="3951994"/>
                <a:ext cx="3057287" cy="2282035"/>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𝑓𝑓</m:t>
                          </m:r>
                        </m:sub>
                      </m:sSub>
                      <m:r>
                        <a:rPr lang="es-CL" b="0" i="1" smtClean="0">
                          <a:latin typeface="Cambria Math" panose="02040503050406030204" pitchFamily="18" charset="0"/>
                        </a:rPr>
                        <m:t>=1+</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𝐹</m:t>
                          </m:r>
                        </m:e>
                        <m:sub>
                          <m:r>
                            <a:rPr lang="es-CL" b="0" i="1" smtClean="0">
                              <a:latin typeface="Cambria Math" panose="02040503050406030204" pitchFamily="18" charset="0"/>
                            </a:rPr>
                            <m:t>𝑓</m:t>
                          </m:r>
                        </m:sub>
                      </m:sSub>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𝑓𝑓</m:t>
                          </m:r>
                        </m:sub>
                      </m:sSub>
                      <m:r>
                        <a:rPr lang="es-CL" i="1">
                          <a:latin typeface="Cambria Math" panose="02040503050406030204" pitchFamily="18" charset="0"/>
                        </a:rPr>
                        <m:t>=1+</m:t>
                      </m:r>
                      <m:f>
                        <m:fPr>
                          <m:ctrlPr>
                            <a:rPr lang="es-CL" i="1">
                              <a:latin typeface="Cambria Math" panose="02040503050406030204" pitchFamily="18" charset="0"/>
                            </a:rPr>
                          </m:ctrlPr>
                        </m:fPr>
                        <m:num>
                          <m:r>
                            <a:rPr lang="es-CL" b="0" i="1">
                              <a:latin typeface="Cambria Math" panose="02040503050406030204" pitchFamily="18" charset="0"/>
                            </a:rPr>
                            <m:t>1</m:t>
                          </m:r>
                        </m:num>
                        <m:den>
                          <m:r>
                            <a:rPr lang="es-CL" b="0" i="1">
                              <a:latin typeface="Cambria Math" panose="02040503050406030204" pitchFamily="18" charset="0"/>
                            </a:rPr>
                            <m:t>2</m:t>
                          </m:r>
                        </m:den>
                      </m:f>
                      <m:sSub>
                        <m:sSubPr>
                          <m:ctrlPr>
                            <a:rPr lang="es-CL" i="1">
                              <a:latin typeface="Cambria Math" panose="02040503050406030204" pitchFamily="18" charset="0"/>
                            </a:rPr>
                          </m:ctrlPr>
                        </m:sSubPr>
                        <m:e>
                          <m:r>
                            <a:rPr lang="es-CL" b="0" i="1">
                              <a:latin typeface="Cambria Math" panose="02040503050406030204" pitchFamily="18" charset="0"/>
                            </a:rPr>
                            <m:t>𝑎</m:t>
                          </m:r>
                        </m:e>
                        <m:sub>
                          <m:r>
                            <a:rPr lang="es-CL" b="0" i="1" smtClean="0">
                              <a:latin typeface="Cambria Math" panose="02040503050406030204" pitchFamily="18" charset="0"/>
                            </a:rPr>
                            <m:t>𝑎𝑏</m:t>
                          </m:r>
                        </m:sub>
                      </m:sSub>
                    </m:oMath>
                  </m:oMathPara>
                </a14:m>
                <a:endParaRPr lang="es-CL"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𝑓𝑓</m:t>
                          </m:r>
                        </m:sub>
                      </m:sSub>
                      <m:r>
                        <a:rPr lang="es-CL" i="1">
                          <a:latin typeface="Cambria Math" panose="02040503050406030204" pitchFamily="18" charset="0"/>
                        </a:rPr>
                        <m:t>=1+</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b="0" i="1" smtClean="0">
                          <a:latin typeface="Cambria Math" panose="02040503050406030204" pitchFamily="18" charset="0"/>
                        </a:rPr>
                        <m:t>(0)</m:t>
                      </m:r>
                    </m:oMath>
                  </m:oMathPara>
                </a14:m>
                <a:endParaRPr lang="es-CL"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𝑓𝑓</m:t>
                          </m:r>
                        </m:sub>
                      </m:sSub>
                      <m:r>
                        <a:rPr lang="es-CL" b="0" i="1" smtClean="0">
                          <a:latin typeface="Cambria Math" panose="02040503050406030204" pitchFamily="18" charset="0"/>
                        </a:rPr>
                        <m:t>=1</m:t>
                      </m:r>
                    </m:oMath>
                  </m:oMathPara>
                </a14:m>
                <a:endParaRPr lang="en-US" dirty="0"/>
              </a:p>
              <a:p>
                <a:endParaRPr lang="en-US" dirty="0"/>
              </a:p>
            </p:txBody>
          </p:sp>
        </mc:Choice>
        <mc:Fallback xmlns="">
          <p:sp>
            <p:nvSpPr>
              <p:cNvPr id="8" name="CuadroTexto 7">
                <a:extLst>
                  <a:ext uri="{FF2B5EF4-FFF2-40B4-BE49-F238E27FC236}">
                    <a16:creationId xmlns:a16="http://schemas.microsoft.com/office/drawing/2014/main" id="{6F58618D-FEA9-4ECB-BA34-334E310A54FC}"/>
                  </a:ext>
                </a:extLst>
              </p:cNvPr>
              <p:cNvSpPr txBox="1">
                <a:spLocks noRot="1" noChangeAspect="1" noMove="1" noResize="1" noEditPoints="1" noAdjustHandles="1" noChangeArrowheads="1" noChangeShapeType="1" noTextEdit="1"/>
              </p:cNvSpPr>
              <p:nvPr/>
            </p:nvSpPr>
            <p:spPr>
              <a:xfrm>
                <a:off x="294030" y="3951994"/>
                <a:ext cx="3057287" cy="2282035"/>
              </a:xfrm>
              <a:prstGeom prst="rect">
                <a:avLst/>
              </a:prstGeom>
              <a:blipFill>
                <a:blip r:embed="rId3"/>
                <a:stretch>
                  <a:fillRect/>
                </a:stretch>
              </a:blipFill>
            </p:spPr>
            <p:txBody>
              <a:bodyPr/>
              <a:lstStyle/>
              <a:p>
                <a:r>
                  <a:rPr lang="en-US">
                    <a:noFill/>
                  </a:rPr>
                  <a:t> </a:t>
                </a:r>
              </a:p>
            </p:txBody>
          </p:sp>
        </mc:Fallback>
      </mc:AlternateContent>
      <p:sp>
        <p:nvSpPr>
          <p:cNvPr id="9" name="Rectángulo 8">
            <a:extLst>
              <a:ext uri="{FF2B5EF4-FFF2-40B4-BE49-F238E27FC236}">
                <a16:creationId xmlns:a16="http://schemas.microsoft.com/office/drawing/2014/main" id="{21AED6CF-9F3C-46BE-B606-88066FFB5906}"/>
              </a:ext>
            </a:extLst>
          </p:cNvPr>
          <p:cNvSpPr/>
          <p:nvPr/>
        </p:nvSpPr>
        <p:spPr>
          <a:xfrm>
            <a:off x="8916964" y="5102799"/>
            <a:ext cx="799490"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85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68</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1810967136"/>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333948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69</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393B7D64-C3E5-419D-B3F9-6DB989383ADD}"/>
              </a:ext>
            </a:extLst>
          </p:cNvPr>
          <p:cNvSpPr/>
          <p:nvPr/>
        </p:nvSpPr>
        <p:spPr>
          <a:xfrm>
            <a:off x="9717380" y="5097393"/>
            <a:ext cx="799490"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99D26871-AE0E-434E-A20E-FA3C029A0C5C}"/>
                  </a:ext>
                </a:extLst>
              </p:cNvPr>
              <p:cNvSpPr txBox="1"/>
              <p:nvPr/>
            </p:nvSpPr>
            <p:spPr>
              <a:xfrm>
                <a:off x="1447660" y="4668768"/>
                <a:ext cx="2540000" cy="198278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𝑓𝑔</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𝑓𝑏</m:t>
                          </m:r>
                        </m:sub>
                      </m:sSub>
                      <m:r>
                        <a:rPr lang="es-CL" i="1">
                          <a:latin typeface="Cambria Math" panose="02040503050406030204" pitchFamily="18" charset="0"/>
                        </a:rPr>
                        <m:t>+</m:t>
                      </m:r>
                      <m:sSub>
                        <m:sSubPr>
                          <m:ctrlPr>
                            <a:rPr lang="es-CL" i="1" smtClean="0">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𝑓𝑐</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𝑓𝑔</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(0,5+0)</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𝑓𝑔</m:t>
                          </m:r>
                        </m:sub>
                      </m:sSub>
                      <m:r>
                        <a:rPr lang="es-CL" b="0" i="1" smtClean="0">
                          <a:latin typeface="Cambria Math" panose="02040503050406030204" pitchFamily="18" charset="0"/>
                        </a:rPr>
                        <m:t>=0,25</m:t>
                      </m:r>
                    </m:oMath>
                  </m:oMathPara>
                </a14:m>
                <a:endParaRPr lang="en-US" dirty="0"/>
              </a:p>
            </p:txBody>
          </p:sp>
        </mc:Choice>
        <mc:Fallback xmlns="">
          <p:sp>
            <p:nvSpPr>
              <p:cNvPr id="9" name="CuadroTexto 8">
                <a:extLst>
                  <a:ext uri="{FF2B5EF4-FFF2-40B4-BE49-F238E27FC236}">
                    <a16:creationId xmlns:a16="http://schemas.microsoft.com/office/drawing/2014/main" id="{99D26871-AE0E-434E-A20E-FA3C029A0C5C}"/>
                  </a:ext>
                </a:extLst>
              </p:cNvPr>
              <p:cNvSpPr txBox="1">
                <a:spLocks noRot="1" noChangeAspect="1" noMove="1" noResize="1" noEditPoints="1" noAdjustHandles="1" noChangeArrowheads="1" noChangeShapeType="1" noTextEdit="1"/>
              </p:cNvSpPr>
              <p:nvPr/>
            </p:nvSpPr>
            <p:spPr>
              <a:xfrm>
                <a:off x="1447660" y="4668768"/>
                <a:ext cx="2540000" cy="1982787"/>
              </a:xfrm>
              <a:prstGeom prst="rect">
                <a:avLst/>
              </a:prstGeom>
              <a:blipFill>
                <a:blip r:embed="rId3"/>
                <a:stretch>
                  <a:fillRect b="-923"/>
                </a:stretch>
              </a:blipFill>
            </p:spPr>
            <p:txBody>
              <a:bodyPr/>
              <a:lstStyle/>
              <a:p>
                <a:r>
                  <a:rPr lang="en-US">
                    <a:noFill/>
                  </a:rPr>
                  <a:t> </a:t>
                </a:r>
              </a:p>
            </p:txBody>
          </p:sp>
        </mc:Fallback>
      </mc:AlternateContent>
    </p:spTree>
    <p:extLst>
      <p:ext uri="{BB962C8B-B14F-4D97-AF65-F5344CB8AC3E}">
        <p14:creationId xmlns:p14="http://schemas.microsoft.com/office/powerpoint/2010/main" val="161866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27" name="Picture 2" descr="10 Dog Silhouette (PNG Transparent) | OnlyGFX.com">
            <a:extLst>
              <a:ext uri="{FF2B5EF4-FFF2-40B4-BE49-F238E27FC236}">
                <a16:creationId xmlns:a16="http://schemas.microsoft.com/office/drawing/2014/main" id="{D6840ACD-4C06-4DA8-8B9A-399290AD24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193" y="4271979"/>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7</a:t>
            </a:fld>
            <a:endParaRPr/>
          </a:p>
        </p:txBody>
      </p:sp>
      <p:sp>
        <p:nvSpPr>
          <p:cNvPr id="3" name="Marcador de contenido 2">
            <a:extLst>
              <a:ext uri="{FF2B5EF4-FFF2-40B4-BE49-F238E27FC236}">
                <a16:creationId xmlns:a16="http://schemas.microsoft.com/office/drawing/2014/main" id="{9D142351-F63B-4C1A-90D4-E74EAA08B344}"/>
              </a:ext>
            </a:extLst>
          </p:cNvPr>
          <p:cNvSpPr txBox="1">
            <a:spLocks/>
          </p:cNvSpPr>
          <p:nvPr/>
        </p:nvSpPr>
        <p:spPr>
          <a:xfrm>
            <a:off x="1140400" y="1001910"/>
            <a:ext cx="9911200" cy="316168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0" indent="0" algn="just">
              <a:buFont typeface="Montserrat Light"/>
              <a:buNone/>
            </a:pPr>
            <a:r>
              <a:rPr lang="es-ES" kern="0" dirty="0"/>
              <a:t>Le piden calcular la matriz de parentesco de una población de perros raza Labrador presentes en un criadero. Se lleva un registro de todas las relaciones de parentesco, las cuales son las siguientes:</a:t>
            </a:r>
          </a:p>
          <a:p>
            <a:pPr algn="just"/>
            <a:endParaRPr lang="es-ES" kern="0" dirty="0"/>
          </a:p>
          <a:p>
            <a:pPr algn="just"/>
            <a:r>
              <a:rPr lang="es-ES" kern="0" dirty="0"/>
              <a:t>Sally es hija de </a:t>
            </a:r>
            <a:r>
              <a:rPr lang="es-ES" kern="0" dirty="0" err="1"/>
              <a:t>Obélix</a:t>
            </a:r>
            <a:r>
              <a:rPr lang="es-ES" kern="0" dirty="0"/>
              <a:t> y Anita. Marley es hijo de Rex y </a:t>
            </a:r>
            <a:r>
              <a:rPr lang="es-ES" kern="0" dirty="0" err="1"/>
              <a:t>Daenerys</a:t>
            </a:r>
            <a:r>
              <a:rPr lang="es-ES" kern="0" dirty="0"/>
              <a:t>. </a:t>
            </a:r>
            <a:r>
              <a:rPr lang="es-ES" kern="0" dirty="0" err="1"/>
              <a:t>Óbelix</a:t>
            </a:r>
            <a:r>
              <a:rPr lang="es-ES" kern="0" dirty="0"/>
              <a:t> es hijo de Rocco y </a:t>
            </a:r>
            <a:r>
              <a:rPr lang="es-ES" kern="0" dirty="0" err="1"/>
              <a:t>Daenerys</a:t>
            </a:r>
            <a:r>
              <a:rPr lang="es-ES" kern="0" dirty="0"/>
              <a:t>. Marley II es hermano de Marley. Anita es hija de Rex y </a:t>
            </a:r>
            <a:r>
              <a:rPr lang="es-ES" kern="0" dirty="0" err="1"/>
              <a:t>Daenerys</a:t>
            </a:r>
            <a:r>
              <a:rPr lang="es-ES" kern="0" dirty="0"/>
              <a:t>. </a:t>
            </a:r>
          </a:p>
          <a:p>
            <a:pPr algn="just"/>
            <a:endParaRPr lang="en-US" kern="0" dirty="0"/>
          </a:p>
        </p:txBody>
      </p:sp>
      <p:pic>
        <p:nvPicPr>
          <p:cNvPr id="11" name="Picture 2" descr="10 Dog Silhouette (PNG Transparent) | OnlyGFX.com">
            <a:extLst>
              <a:ext uri="{FF2B5EF4-FFF2-40B4-BE49-F238E27FC236}">
                <a16:creationId xmlns:a16="http://schemas.microsoft.com/office/drawing/2014/main" id="{85767F78-3E65-4E99-997D-FC28E5DB8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722" y="5420320"/>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10 Dog Silhouette (PNG Transparent) | OnlyGFX.com">
            <a:extLst>
              <a:ext uri="{FF2B5EF4-FFF2-40B4-BE49-F238E27FC236}">
                <a16:creationId xmlns:a16="http://schemas.microsoft.com/office/drawing/2014/main" id="{6D82DED8-8B6B-4BDF-AC1B-DA4C08B9A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943" y="5420320"/>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844EBE8D-2313-436E-AB00-E6747E56CCF1}"/>
              </a:ext>
            </a:extLst>
          </p:cNvPr>
          <p:cNvSpPr txBox="1"/>
          <p:nvPr/>
        </p:nvSpPr>
        <p:spPr>
          <a:xfrm>
            <a:off x="2634380" y="5785587"/>
            <a:ext cx="1103217"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Óbelix</a:t>
            </a:r>
            <a:endParaRPr lang="en-US" b="1" dirty="0">
              <a:ln/>
              <a:solidFill>
                <a:schemeClr val="accent5"/>
              </a:solidFill>
            </a:endParaRPr>
          </a:p>
        </p:txBody>
      </p:sp>
      <p:pic>
        <p:nvPicPr>
          <p:cNvPr id="14" name="Picture 2" descr="10 Dog Silhouette (PNG Transparent) | OnlyGFX.com">
            <a:extLst>
              <a:ext uri="{FF2B5EF4-FFF2-40B4-BE49-F238E27FC236}">
                <a16:creationId xmlns:a16="http://schemas.microsoft.com/office/drawing/2014/main" id="{8E950F57-55D2-48B2-9198-8F0851085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141" y="5420319"/>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F9C7FE55-04DF-4343-A2DD-E4141FB83769}"/>
              </a:ext>
            </a:extLst>
          </p:cNvPr>
          <p:cNvSpPr txBox="1"/>
          <p:nvPr/>
        </p:nvSpPr>
        <p:spPr>
          <a:xfrm>
            <a:off x="6981204" y="5809824"/>
            <a:ext cx="1570392"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Daenerys</a:t>
            </a:r>
            <a:endParaRPr lang="en-US" b="1" dirty="0">
              <a:ln/>
              <a:solidFill>
                <a:schemeClr val="accent5"/>
              </a:solidFill>
            </a:endParaRPr>
          </a:p>
        </p:txBody>
      </p:sp>
      <p:pic>
        <p:nvPicPr>
          <p:cNvPr id="16" name="Picture 2" descr="10 Dog Silhouette (PNG Transparent) | OnlyGFX.com">
            <a:extLst>
              <a:ext uri="{FF2B5EF4-FFF2-40B4-BE49-F238E27FC236}">
                <a16:creationId xmlns:a16="http://schemas.microsoft.com/office/drawing/2014/main" id="{AAE04925-12FB-42C2-BE81-653F2A139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1677" y="5420320"/>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10 Dog Silhouette (PNG Transparent) | OnlyGFX.com">
            <a:extLst>
              <a:ext uri="{FF2B5EF4-FFF2-40B4-BE49-F238E27FC236}">
                <a16:creationId xmlns:a16="http://schemas.microsoft.com/office/drawing/2014/main" id="{5555BC43-3516-4E11-8F21-2C7D0C1D5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8873" y="4268035"/>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C7AA525-54EB-4EEB-B29C-9154A1339A8A}"/>
              </a:ext>
            </a:extLst>
          </p:cNvPr>
          <p:cNvSpPr txBox="1"/>
          <p:nvPr/>
        </p:nvSpPr>
        <p:spPr>
          <a:xfrm>
            <a:off x="9012267" y="5794435"/>
            <a:ext cx="15492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Marley II</a:t>
            </a:r>
            <a:endParaRPr lang="en-US" sz="2000" b="1" dirty="0">
              <a:ln/>
              <a:solidFill>
                <a:schemeClr val="accent5"/>
              </a:solidFill>
            </a:endParaRPr>
          </a:p>
        </p:txBody>
      </p:sp>
      <p:sp>
        <p:nvSpPr>
          <p:cNvPr id="19" name="CuadroTexto 18">
            <a:extLst>
              <a:ext uri="{FF2B5EF4-FFF2-40B4-BE49-F238E27FC236}">
                <a16:creationId xmlns:a16="http://schemas.microsoft.com/office/drawing/2014/main" id="{A2CE00E3-D6AC-446F-B954-CA2D7698F936}"/>
              </a:ext>
            </a:extLst>
          </p:cNvPr>
          <p:cNvSpPr txBox="1"/>
          <p:nvPr/>
        </p:nvSpPr>
        <p:spPr>
          <a:xfrm>
            <a:off x="8536156" y="4642148"/>
            <a:ext cx="11894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Rocco</a:t>
            </a:r>
            <a:endParaRPr lang="en-US" sz="2000" b="1" dirty="0">
              <a:ln/>
              <a:solidFill>
                <a:schemeClr val="accent5"/>
              </a:solidFill>
            </a:endParaRPr>
          </a:p>
        </p:txBody>
      </p:sp>
      <p:sp>
        <p:nvSpPr>
          <p:cNvPr id="21" name="CuadroTexto 20">
            <a:extLst>
              <a:ext uri="{FF2B5EF4-FFF2-40B4-BE49-F238E27FC236}">
                <a16:creationId xmlns:a16="http://schemas.microsoft.com/office/drawing/2014/main" id="{C4AD223E-8499-426F-ABA4-155224CB7C6D}"/>
              </a:ext>
            </a:extLst>
          </p:cNvPr>
          <p:cNvSpPr txBox="1"/>
          <p:nvPr/>
        </p:nvSpPr>
        <p:spPr>
          <a:xfrm>
            <a:off x="4952683" y="5724031"/>
            <a:ext cx="1376945" cy="43088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200" b="1" dirty="0">
                <a:ln/>
                <a:solidFill>
                  <a:schemeClr val="accent5"/>
                </a:solidFill>
              </a:rPr>
              <a:t>Marley</a:t>
            </a:r>
            <a:endParaRPr lang="en-US" sz="2200" b="1" dirty="0">
              <a:ln/>
              <a:solidFill>
                <a:schemeClr val="accent5"/>
              </a:solidFill>
            </a:endParaRPr>
          </a:p>
        </p:txBody>
      </p:sp>
      <p:sp>
        <p:nvSpPr>
          <p:cNvPr id="22" name="CuadroTexto 21">
            <a:extLst>
              <a:ext uri="{FF2B5EF4-FFF2-40B4-BE49-F238E27FC236}">
                <a16:creationId xmlns:a16="http://schemas.microsoft.com/office/drawing/2014/main" id="{29C09CB3-81BC-4EC3-9901-3DB715E691B1}"/>
              </a:ext>
            </a:extLst>
          </p:cNvPr>
          <p:cNvSpPr txBox="1"/>
          <p:nvPr/>
        </p:nvSpPr>
        <p:spPr>
          <a:xfrm>
            <a:off x="1893209" y="4646095"/>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Sally</a:t>
            </a:r>
            <a:endParaRPr lang="en-US" sz="2000" b="1" dirty="0">
              <a:ln/>
              <a:solidFill>
                <a:schemeClr val="accent5"/>
              </a:solidFill>
            </a:endParaRPr>
          </a:p>
        </p:txBody>
      </p:sp>
      <p:pic>
        <p:nvPicPr>
          <p:cNvPr id="23" name="Picture 2" descr="10 Dog Silhouette (PNG Transparent) | OnlyGFX.com">
            <a:extLst>
              <a:ext uri="{FF2B5EF4-FFF2-40B4-BE49-F238E27FC236}">
                <a16:creationId xmlns:a16="http://schemas.microsoft.com/office/drawing/2014/main" id="{F0F1557F-B7FC-46E7-8A8B-46F59410F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264" y="4271979"/>
            <a:ext cx="1376947" cy="11483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10 Dog Silhouette (PNG Transparent) | OnlyGFX.com">
            <a:extLst>
              <a:ext uri="{FF2B5EF4-FFF2-40B4-BE49-F238E27FC236}">
                <a16:creationId xmlns:a16="http://schemas.microsoft.com/office/drawing/2014/main" id="{1F0484A6-5CB7-46A3-9003-932A0AE7C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668" y="4271979"/>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D6F658B9-A072-441C-B5AA-62C97D1A971B}"/>
              </a:ext>
            </a:extLst>
          </p:cNvPr>
          <p:cNvSpPr txBox="1"/>
          <p:nvPr/>
        </p:nvSpPr>
        <p:spPr>
          <a:xfrm>
            <a:off x="4118931" y="4646095"/>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Anita</a:t>
            </a:r>
            <a:endParaRPr lang="en-US" sz="2000" b="1" dirty="0">
              <a:ln/>
              <a:solidFill>
                <a:schemeClr val="accent5"/>
              </a:solidFill>
            </a:endParaRPr>
          </a:p>
        </p:txBody>
      </p:sp>
      <p:sp>
        <p:nvSpPr>
          <p:cNvPr id="26" name="CuadroTexto 25">
            <a:extLst>
              <a:ext uri="{FF2B5EF4-FFF2-40B4-BE49-F238E27FC236}">
                <a16:creationId xmlns:a16="http://schemas.microsoft.com/office/drawing/2014/main" id="{B4F1101C-775A-48FE-A823-600A56FBF893}"/>
              </a:ext>
            </a:extLst>
          </p:cNvPr>
          <p:cNvSpPr txBox="1"/>
          <p:nvPr/>
        </p:nvSpPr>
        <p:spPr>
          <a:xfrm>
            <a:off x="6569470" y="4646095"/>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Rex</a:t>
            </a:r>
            <a:endParaRPr lang="en-US" sz="2000" b="1" dirty="0">
              <a:ln/>
              <a:solidFill>
                <a:schemeClr val="accent5"/>
              </a:solidFill>
            </a:endParaRPr>
          </a:p>
        </p:txBody>
      </p:sp>
    </p:spTree>
    <p:extLst>
      <p:ext uri="{BB962C8B-B14F-4D97-AF65-F5344CB8AC3E}">
        <p14:creationId xmlns:p14="http://schemas.microsoft.com/office/powerpoint/2010/main" val="3839006318"/>
      </p:ext>
    </p:extLst>
  </p:cSld>
  <p:clrMapOvr>
    <a:masterClrMapping/>
  </p:clrMapOvr>
  <p:transition spd="slow">
    <p:cove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70</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2549165907"/>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5730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71</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54DFB16C-2C32-46D7-93E0-71542CC7C6D3}"/>
              </a:ext>
            </a:extLst>
          </p:cNvPr>
          <p:cNvSpPr/>
          <p:nvPr/>
        </p:nvSpPr>
        <p:spPr>
          <a:xfrm>
            <a:off x="10497352" y="5097393"/>
            <a:ext cx="799490"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7D40D898-DB60-4E39-889B-E5600F36310F}"/>
                  </a:ext>
                </a:extLst>
              </p:cNvPr>
              <p:cNvSpPr txBox="1"/>
              <p:nvPr/>
            </p:nvSpPr>
            <p:spPr>
              <a:xfrm>
                <a:off x="1447660" y="4668768"/>
                <a:ext cx="2540000" cy="198278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𝑓h</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𝑓𝑓</m:t>
                          </m:r>
                        </m:sub>
                      </m:sSub>
                      <m:r>
                        <a:rPr lang="es-CL" i="1">
                          <a:latin typeface="Cambria Math" panose="02040503050406030204" pitchFamily="18" charset="0"/>
                        </a:rPr>
                        <m:t>+</m:t>
                      </m:r>
                      <m:sSub>
                        <m:sSubPr>
                          <m:ctrlPr>
                            <a:rPr lang="es-CL" i="1" smtClean="0">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𝑓𝑔</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𝑓h</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(1+0,25)</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𝑓h</m:t>
                          </m:r>
                        </m:sub>
                      </m:sSub>
                      <m:r>
                        <a:rPr lang="es-CL" b="0" i="1" smtClean="0">
                          <a:latin typeface="Cambria Math" panose="02040503050406030204" pitchFamily="18" charset="0"/>
                        </a:rPr>
                        <m:t>=0,625</m:t>
                      </m:r>
                    </m:oMath>
                  </m:oMathPara>
                </a14:m>
                <a:endParaRPr lang="en-US" dirty="0"/>
              </a:p>
            </p:txBody>
          </p:sp>
        </mc:Choice>
        <mc:Fallback xmlns="">
          <p:sp>
            <p:nvSpPr>
              <p:cNvPr id="9" name="CuadroTexto 8">
                <a:extLst>
                  <a:ext uri="{FF2B5EF4-FFF2-40B4-BE49-F238E27FC236}">
                    <a16:creationId xmlns:a16="http://schemas.microsoft.com/office/drawing/2014/main" id="{7D40D898-DB60-4E39-889B-E5600F36310F}"/>
                  </a:ext>
                </a:extLst>
              </p:cNvPr>
              <p:cNvSpPr txBox="1">
                <a:spLocks noRot="1" noChangeAspect="1" noMove="1" noResize="1" noEditPoints="1" noAdjustHandles="1" noChangeArrowheads="1" noChangeShapeType="1" noTextEdit="1"/>
              </p:cNvSpPr>
              <p:nvPr/>
            </p:nvSpPr>
            <p:spPr>
              <a:xfrm>
                <a:off x="1447660" y="4668768"/>
                <a:ext cx="2540000" cy="1982787"/>
              </a:xfrm>
              <a:prstGeom prst="rect">
                <a:avLst/>
              </a:prstGeom>
              <a:blipFill>
                <a:blip r:embed="rId3"/>
                <a:stretch>
                  <a:fillRect b="-923"/>
                </a:stretch>
              </a:blipFill>
            </p:spPr>
            <p:txBody>
              <a:bodyPr/>
              <a:lstStyle/>
              <a:p>
                <a:r>
                  <a:rPr lang="en-US">
                    <a:noFill/>
                  </a:rPr>
                  <a:t> </a:t>
                </a:r>
              </a:p>
            </p:txBody>
          </p:sp>
        </mc:Fallback>
      </mc:AlternateContent>
    </p:spTree>
    <p:extLst>
      <p:ext uri="{BB962C8B-B14F-4D97-AF65-F5344CB8AC3E}">
        <p14:creationId xmlns:p14="http://schemas.microsoft.com/office/powerpoint/2010/main" val="100647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72</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2867120468"/>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213975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73</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819287334"/>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137214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74</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677B971C-76E8-4715-AB6D-DFC895D437E1}"/>
                  </a:ext>
                </a:extLst>
              </p:cNvPr>
              <p:cNvSpPr txBox="1"/>
              <p:nvPr/>
            </p:nvSpPr>
            <p:spPr>
              <a:xfrm>
                <a:off x="294030" y="3951994"/>
                <a:ext cx="3057287" cy="2282035"/>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𝑔𝑔</m:t>
                          </m:r>
                        </m:sub>
                      </m:sSub>
                      <m:r>
                        <a:rPr lang="es-CL" b="0" i="1" smtClean="0">
                          <a:latin typeface="Cambria Math" panose="02040503050406030204" pitchFamily="18" charset="0"/>
                        </a:rPr>
                        <m:t>=1+</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𝐹</m:t>
                          </m:r>
                        </m:e>
                        <m:sub>
                          <m:r>
                            <a:rPr lang="es-CL" b="0" i="1" smtClean="0">
                              <a:latin typeface="Cambria Math" panose="02040503050406030204" pitchFamily="18" charset="0"/>
                            </a:rPr>
                            <m:t>𝑔</m:t>
                          </m:r>
                        </m:sub>
                      </m:sSub>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𝑔𝑔</m:t>
                          </m:r>
                        </m:sub>
                      </m:sSub>
                      <m:r>
                        <a:rPr lang="es-CL" i="1">
                          <a:latin typeface="Cambria Math" panose="02040503050406030204" pitchFamily="18" charset="0"/>
                        </a:rPr>
                        <m:t>=1+</m:t>
                      </m:r>
                      <m:f>
                        <m:fPr>
                          <m:ctrlPr>
                            <a:rPr lang="es-CL" i="1">
                              <a:latin typeface="Cambria Math" panose="02040503050406030204" pitchFamily="18" charset="0"/>
                            </a:rPr>
                          </m:ctrlPr>
                        </m:fPr>
                        <m:num>
                          <m:r>
                            <a:rPr lang="es-CL" b="0" i="1">
                              <a:latin typeface="Cambria Math" panose="02040503050406030204" pitchFamily="18" charset="0"/>
                            </a:rPr>
                            <m:t>1</m:t>
                          </m:r>
                        </m:num>
                        <m:den>
                          <m:r>
                            <a:rPr lang="es-CL" b="0" i="1">
                              <a:latin typeface="Cambria Math" panose="02040503050406030204" pitchFamily="18" charset="0"/>
                            </a:rPr>
                            <m:t>2</m:t>
                          </m:r>
                        </m:den>
                      </m:f>
                      <m:sSub>
                        <m:sSubPr>
                          <m:ctrlPr>
                            <a:rPr lang="es-CL" i="1">
                              <a:latin typeface="Cambria Math" panose="02040503050406030204" pitchFamily="18" charset="0"/>
                            </a:rPr>
                          </m:ctrlPr>
                        </m:sSubPr>
                        <m:e>
                          <m:r>
                            <a:rPr lang="es-CL" b="0" i="1">
                              <a:latin typeface="Cambria Math" panose="02040503050406030204" pitchFamily="18" charset="0"/>
                            </a:rPr>
                            <m:t>𝑎</m:t>
                          </m:r>
                        </m:e>
                        <m:sub>
                          <m:r>
                            <a:rPr lang="es-CL" b="0" i="1" smtClean="0">
                              <a:latin typeface="Cambria Math" panose="02040503050406030204" pitchFamily="18" charset="0"/>
                            </a:rPr>
                            <m:t>𝑏𝑐</m:t>
                          </m:r>
                        </m:sub>
                      </m:sSub>
                    </m:oMath>
                  </m:oMathPara>
                </a14:m>
                <a:endParaRPr lang="es-CL"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𝑔𝑔</m:t>
                          </m:r>
                        </m:sub>
                      </m:sSub>
                      <m:r>
                        <a:rPr lang="es-CL" i="1">
                          <a:latin typeface="Cambria Math" panose="02040503050406030204" pitchFamily="18" charset="0"/>
                        </a:rPr>
                        <m:t>=1+</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b="0" i="1" smtClean="0">
                          <a:latin typeface="Cambria Math" panose="02040503050406030204" pitchFamily="18" charset="0"/>
                        </a:rPr>
                        <m:t>(0)</m:t>
                      </m:r>
                    </m:oMath>
                  </m:oMathPara>
                </a14:m>
                <a:endParaRPr lang="es-CL"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𝑔𝑔</m:t>
                          </m:r>
                        </m:sub>
                      </m:sSub>
                      <m:r>
                        <a:rPr lang="es-CL" b="0" i="1" smtClean="0">
                          <a:latin typeface="Cambria Math" panose="02040503050406030204" pitchFamily="18" charset="0"/>
                        </a:rPr>
                        <m:t>=1</m:t>
                      </m:r>
                    </m:oMath>
                  </m:oMathPara>
                </a14:m>
                <a:endParaRPr lang="en-US" dirty="0"/>
              </a:p>
              <a:p>
                <a:endParaRPr lang="en-US" dirty="0"/>
              </a:p>
            </p:txBody>
          </p:sp>
        </mc:Choice>
        <mc:Fallback xmlns="">
          <p:sp>
            <p:nvSpPr>
              <p:cNvPr id="8" name="CuadroTexto 7">
                <a:extLst>
                  <a:ext uri="{FF2B5EF4-FFF2-40B4-BE49-F238E27FC236}">
                    <a16:creationId xmlns:a16="http://schemas.microsoft.com/office/drawing/2014/main" id="{677B971C-76E8-4715-AB6D-DFC895D437E1}"/>
                  </a:ext>
                </a:extLst>
              </p:cNvPr>
              <p:cNvSpPr txBox="1">
                <a:spLocks noRot="1" noChangeAspect="1" noMove="1" noResize="1" noEditPoints="1" noAdjustHandles="1" noChangeArrowheads="1" noChangeShapeType="1" noTextEdit="1"/>
              </p:cNvSpPr>
              <p:nvPr/>
            </p:nvSpPr>
            <p:spPr>
              <a:xfrm>
                <a:off x="294030" y="3951994"/>
                <a:ext cx="3057287" cy="2282035"/>
              </a:xfrm>
              <a:prstGeom prst="rect">
                <a:avLst/>
              </a:prstGeom>
              <a:blipFill>
                <a:blip r:embed="rId3"/>
                <a:stretch>
                  <a:fillRect/>
                </a:stretch>
              </a:blipFill>
            </p:spPr>
            <p:txBody>
              <a:bodyPr/>
              <a:lstStyle/>
              <a:p>
                <a:r>
                  <a:rPr lang="en-US">
                    <a:noFill/>
                  </a:rPr>
                  <a:t> </a:t>
                </a:r>
              </a:p>
            </p:txBody>
          </p:sp>
        </mc:Fallback>
      </mc:AlternateContent>
      <p:sp>
        <p:nvSpPr>
          <p:cNvPr id="9" name="Rectángulo 8">
            <a:extLst>
              <a:ext uri="{FF2B5EF4-FFF2-40B4-BE49-F238E27FC236}">
                <a16:creationId xmlns:a16="http://schemas.microsoft.com/office/drawing/2014/main" id="{36C1C04D-1D67-4C6C-82F8-84B389A42E89}"/>
              </a:ext>
            </a:extLst>
          </p:cNvPr>
          <p:cNvSpPr/>
          <p:nvPr/>
        </p:nvSpPr>
        <p:spPr>
          <a:xfrm>
            <a:off x="9698014" y="5550474"/>
            <a:ext cx="799490"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91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75</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1652808099"/>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82317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76</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
        <p:nvSpPr>
          <p:cNvPr id="8" name="Rectángulo 7">
            <a:extLst>
              <a:ext uri="{FF2B5EF4-FFF2-40B4-BE49-F238E27FC236}">
                <a16:creationId xmlns:a16="http://schemas.microsoft.com/office/drawing/2014/main" id="{A43FB391-C4BC-4201-A80B-9651CEAF020D}"/>
              </a:ext>
            </a:extLst>
          </p:cNvPr>
          <p:cNvSpPr/>
          <p:nvPr/>
        </p:nvSpPr>
        <p:spPr>
          <a:xfrm>
            <a:off x="10507955" y="5548105"/>
            <a:ext cx="799490"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D7756FE6-6938-4F0E-9E28-E1646A348CC2}"/>
                  </a:ext>
                </a:extLst>
              </p:cNvPr>
              <p:cNvSpPr txBox="1"/>
              <p:nvPr/>
            </p:nvSpPr>
            <p:spPr>
              <a:xfrm>
                <a:off x="1447660" y="4668768"/>
                <a:ext cx="2540000" cy="1982787"/>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𝑔h</m:t>
                          </m:r>
                        </m:sub>
                      </m:sSub>
                      <m:r>
                        <a:rPr lang="es-CL" b="0" i="1" smtClean="0">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𝑔𝑓</m:t>
                          </m:r>
                        </m:sub>
                      </m:sSub>
                      <m:r>
                        <a:rPr lang="es-CL" i="1">
                          <a:latin typeface="Cambria Math" panose="02040503050406030204" pitchFamily="18" charset="0"/>
                        </a:rPr>
                        <m:t>+</m:t>
                      </m:r>
                      <m:sSub>
                        <m:sSubPr>
                          <m:ctrlPr>
                            <a:rPr lang="es-CL" i="1" smtClean="0">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𝑔𝑔</m:t>
                          </m:r>
                        </m:sub>
                      </m:sSub>
                      <m:r>
                        <a:rPr lang="es-CL" i="1">
                          <a:latin typeface="Cambria Math" panose="02040503050406030204" pitchFamily="18" charset="0"/>
                        </a:rPr>
                        <m:t>)</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𝑔h</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(0,25+1)</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𝑔h</m:t>
                          </m:r>
                        </m:sub>
                      </m:sSub>
                      <m:r>
                        <a:rPr lang="es-CL" b="0" i="1" smtClean="0">
                          <a:latin typeface="Cambria Math" panose="02040503050406030204" pitchFamily="18" charset="0"/>
                        </a:rPr>
                        <m:t>=0,625</m:t>
                      </m:r>
                    </m:oMath>
                  </m:oMathPara>
                </a14:m>
                <a:endParaRPr lang="en-US" dirty="0"/>
              </a:p>
            </p:txBody>
          </p:sp>
        </mc:Choice>
        <mc:Fallback xmlns="">
          <p:sp>
            <p:nvSpPr>
              <p:cNvPr id="9" name="CuadroTexto 8">
                <a:extLst>
                  <a:ext uri="{FF2B5EF4-FFF2-40B4-BE49-F238E27FC236}">
                    <a16:creationId xmlns:a16="http://schemas.microsoft.com/office/drawing/2014/main" id="{D7756FE6-6938-4F0E-9E28-E1646A348CC2}"/>
                  </a:ext>
                </a:extLst>
              </p:cNvPr>
              <p:cNvSpPr txBox="1">
                <a:spLocks noRot="1" noChangeAspect="1" noMove="1" noResize="1" noEditPoints="1" noAdjustHandles="1" noChangeArrowheads="1" noChangeShapeType="1" noTextEdit="1"/>
              </p:cNvSpPr>
              <p:nvPr/>
            </p:nvSpPr>
            <p:spPr>
              <a:xfrm>
                <a:off x="1447660" y="4668768"/>
                <a:ext cx="2540000" cy="1982787"/>
              </a:xfrm>
              <a:prstGeom prst="rect">
                <a:avLst/>
              </a:prstGeom>
              <a:blipFill>
                <a:blip r:embed="rId3"/>
                <a:stretch>
                  <a:fillRect b="-923"/>
                </a:stretch>
              </a:blipFill>
            </p:spPr>
            <p:txBody>
              <a:bodyPr/>
              <a:lstStyle/>
              <a:p>
                <a:r>
                  <a:rPr lang="en-US">
                    <a:noFill/>
                  </a:rPr>
                  <a:t> </a:t>
                </a:r>
              </a:p>
            </p:txBody>
          </p:sp>
        </mc:Fallback>
      </mc:AlternateContent>
    </p:spTree>
    <p:extLst>
      <p:ext uri="{BB962C8B-B14F-4D97-AF65-F5344CB8AC3E}">
        <p14:creationId xmlns:p14="http://schemas.microsoft.com/office/powerpoint/2010/main" val="322221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77</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1778845356"/>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132585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78</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3489609696"/>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313507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79</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E83A6D57-D10E-40BE-94FA-9812BC8E0EF7}"/>
                  </a:ext>
                </a:extLst>
              </p:cNvPr>
              <p:cNvSpPr txBox="1"/>
              <p:nvPr/>
            </p:nvSpPr>
            <p:spPr>
              <a:xfrm>
                <a:off x="294030" y="3951994"/>
                <a:ext cx="3057287" cy="2282035"/>
              </a:xfrm>
              <a:prstGeom prst="rect">
                <a:avLst/>
              </a:prstGeom>
              <a:solidFill>
                <a:schemeClr val="bg1"/>
              </a:solidFill>
            </p:spPr>
            <p:txBody>
              <a:bodyPr wrap="square" rtlCol="0">
                <a:spAutoFit/>
              </a:bodyPr>
              <a:lstStyle/>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hh</m:t>
                          </m:r>
                        </m:sub>
                      </m:sSub>
                      <m:r>
                        <a:rPr lang="es-CL" b="0" i="1" smtClean="0">
                          <a:latin typeface="Cambria Math" panose="02040503050406030204" pitchFamily="18" charset="0"/>
                        </a:rPr>
                        <m:t>=1+</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𝐹</m:t>
                          </m:r>
                        </m:e>
                        <m:sub>
                          <m:r>
                            <a:rPr lang="es-CL" b="0" i="1" smtClean="0">
                              <a:latin typeface="Cambria Math" panose="02040503050406030204" pitchFamily="18" charset="0"/>
                            </a:rPr>
                            <m:t>h</m:t>
                          </m:r>
                        </m:sub>
                      </m:sSub>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hh</m:t>
                          </m:r>
                        </m:sub>
                      </m:sSub>
                      <m:r>
                        <a:rPr lang="es-CL" i="1">
                          <a:latin typeface="Cambria Math" panose="02040503050406030204" pitchFamily="18" charset="0"/>
                        </a:rPr>
                        <m:t>=1+</m:t>
                      </m:r>
                      <m:f>
                        <m:fPr>
                          <m:ctrlPr>
                            <a:rPr lang="es-CL" i="1">
                              <a:latin typeface="Cambria Math" panose="02040503050406030204" pitchFamily="18" charset="0"/>
                            </a:rPr>
                          </m:ctrlPr>
                        </m:fPr>
                        <m:num>
                          <m:r>
                            <a:rPr lang="es-CL" b="0" i="1">
                              <a:latin typeface="Cambria Math" panose="02040503050406030204" pitchFamily="18" charset="0"/>
                            </a:rPr>
                            <m:t>1</m:t>
                          </m:r>
                        </m:num>
                        <m:den>
                          <m:r>
                            <a:rPr lang="es-CL" b="0" i="1">
                              <a:latin typeface="Cambria Math" panose="02040503050406030204" pitchFamily="18" charset="0"/>
                            </a:rPr>
                            <m:t>2</m:t>
                          </m:r>
                        </m:den>
                      </m:f>
                      <m:sSub>
                        <m:sSubPr>
                          <m:ctrlPr>
                            <a:rPr lang="es-CL" i="1">
                              <a:latin typeface="Cambria Math" panose="02040503050406030204" pitchFamily="18" charset="0"/>
                            </a:rPr>
                          </m:ctrlPr>
                        </m:sSubPr>
                        <m:e>
                          <m:r>
                            <a:rPr lang="es-CL" b="0" i="1">
                              <a:latin typeface="Cambria Math" panose="02040503050406030204" pitchFamily="18" charset="0"/>
                            </a:rPr>
                            <m:t>𝑎</m:t>
                          </m:r>
                        </m:e>
                        <m:sub>
                          <m:r>
                            <a:rPr lang="es-CL" b="0" i="1" smtClean="0">
                              <a:latin typeface="Cambria Math" panose="02040503050406030204" pitchFamily="18" charset="0"/>
                            </a:rPr>
                            <m:t>𝑓𝑔</m:t>
                          </m:r>
                        </m:sub>
                      </m:sSub>
                    </m:oMath>
                  </m:oMathPara>
                </a14:m>
                <a:endParaRPr lang="es-CL"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𝑎</m:t>
                          </m:r>
                        </m:e>
                        <m:sub>
                          <m:r>
                            <a:rPr lang="es-CL" b="0" i="1" smtClean="0">
                              <a:latin typeface="Cambria Math" panose="02040503050406030204" pitchFamily="18" charset="0"/>
                            </a:rPr>
                            <m:t>hh</m:t>
                          </m:r>
                        </m:sub>
                      </m:sSub>
                      <m:r>
                        <a:rPr lang="es-CL" i="1">
                          <a:latin typeface="Cambria Math" panose="02040503050406030204" pitchFamily="18" charset="0"/>
                        </a:rPr>
                        <m:t>=1+</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b="0" i="1" smtClean="0">
                          <a:latin typeface="Cambria Math" panose="02040503050406030204" pitchFamily="18" charset="0"/>
                        </a:rPr>
                        <m:t>(0,25)</m:t>
                      </m:r>
                    </m:oMath>
                  </m:oMathPara>
                </a14:m>
                <a:endParaRPr lang="es-CL"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hh</m:t>
                          </m:r>
                        </m:sub>
                      </m:sSub>
                      <m:r>
                        <a:rPr lang="es-CL" b="0" i="1" smtClean="0">
                          <a:latin typeface="Cambria Math" panose="02040503050406030204" pitchFamily="18" charset="0"/>
                        </a:rPr>
                        <m:t>=1</m:t>
                      </m:r>
                      <m:r>
                        <a:rPr lang="es-CL" b="0" i="0" smtClean="0">
                          <a:latin typeface="Cambria Math" panose="02040503050406030204" pitchFamily="18" charset="0"/>
                        </a:rPr>
                        <m:t>,125</m:t>
                      </m:r>
                    </m:oMath>
                  </m:oMathPara>
                </a14:m>
                <a:endParaRPr lang="en-US" dirty="0"/>
              </a:p>
              <a:p>
                <a:endParaRPr lang="en-US" dirty="0"/>
              </a:p>
            </p:txBody>
          </p:sp>
        </mc:Choice>
        <mc:Fallback xmlns="">
          <p:sp>
            <p:nvSpPr>
              <p:cNvPr id="8" name="CuadroTexto 7">
                <a:extLst>
                  <a:ext uri="{FF2B5EF4-FFF2-40B4-BE49-F238E27FC236}">
                    <a16:creationId xmlns:a16="http://schemas.microsoft.com/office/drawing/2014/main" id="{E83A6D57-D10E-40BE-94FA-9812BC8E0EF7}"/>
                  </a:ext>
                </a:extLst>
              </p:cNvPr>
              <p:cNvSpPr txBox="1">
                <a:spLocks noRot="1" noChangeAspect="1" noMove="1" noResize="1" noEditPoints="1" noAdjustHandles="1" noChangeArrowheads="1" noChangeShapeType="1" noTextEdit="1"/>
              </p:cNvSpPr>
              <p:nvPr/>
            </p:nvSpPr>
            <p:spPr>
              <a:xfrm>
                <a:off x="294030" y="3951994"/>
                <a:ext cx="3057287" cy="2282035"/>
              </a:xfrm>
              <a:prstGeom prst="rect">
                <a:avLst/>
              </a:prstGeom>
              <a:blipFill>
                <a:blip r:embed="rId3"/>
                <a:stretch>
                  <a:fillRect/>
                </a:stretch>
              </a:blipFill>
            </p:spPr>
            <p:txBody>
              <a:bodyPr/>
              <a:lstStyle/>
              <a:p>
                <a:r>
                  <a:rPr lang="en-US">
                    <a:noFill/>
                  </a:rPr>
                  <a:t> </a:t>
                </a:r>
              </a:p>
            </p:txBody>
          </p:sp>
        </mc:Fallback>
      </mc:AlternateContent>
      <p:sp>
        <p:nvSpPr>
          <p:cNvPr id="9" name="Rectángulo 8">
            <a:extLst>
              <a:ext uri="{FF2B5EF4-FFF2-40B4-BE49-F238E27FC236}">
                <a16:creationId xmlns:a16="http://schemas.microsoft.com/office/drawing/2014/main" id="{E6A42697-5857-4CE5-A5EE-DDB78E2E7778}"/>
              </a:ext>
            </a:extLst>
          </p:cNvPr>
          <p:cNvSpPr/>
          <p:nvPr/>
        </p:nvSpPr>
        <p:spPr>
          <a:xfrm>
            <a:off x="10507955" y="6003975"/>
            <a:ext cx="799490" cy="46010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25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8</a:t>
            </a:fld>
            <a:endParaRPr/>
          </a:p>
        </p:txBody>
      </p:sp>
      <p:pic>
        <p:nvPicPr>
          <p:cNvPr id="4" name="Picture 2" descr="10 Dog Silhouette (PNG Transparent) | OnlyGFX.com">
            <a:extLst>
              <a:ext uri="{FF2B5EF4-FFF2-40B4-BE49-F238E27FC236}">
                <a16:creationId xmlns:a16="http://schemas.microsoft.com/office/drawing/2014/main" id="{132814B1-7707-4E7E-9BDB-8D8CFC266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966" y="2356889"/>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0 Dog Silhouette (PNG Transparent) | OnlyGFX.com">
            <a:extLst>
              <a:ext uri="{FF2B5EF4-FFF2-40B4-BE49-F238E27FC236}">
                <a16:creationId xmlns:a16="http://schemas.microsoft.com/office/drawing/2014/main" id="{E2BD4310-583A-43AE-B044-63ECE2A91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905" y="2356888"/>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EAC6DFE-C3A5-4024-8AF0-F6895F2E5C73}"/>
              </a:ext>
            </a:extLst>
          </p:cNvPr>
          <p:cNvSpPr txBox="1"/>
          <p:nvPr/>
        </p:nvSpPr>
        <p:spPr>
          <a:xfrm>
            <a:off x="4278342" y="2722155"/>
            <a:ext cx="1103217"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Óbelix</a:t>
            </a:r>
            <a:endParaRPr lang="en-US" b="1" dirty="0">
              <a:ln/>
              <a:solidFill>
                <a:schemeClr val="accent5"/>
              </a:solidFill>
            </a:endParaRPr>
          </a:p>
        </p:txBody>
      </p:sp>
      <p:pic>
        <p:nvPicPr>
          <p:cNvPr id="8" name="Picture 2" descr="10 Dog Silhouette (PNG Transparent) | OnlyGFX.com">
            <a:extLst>
              <a:ext uri="{FF2B5EF4-FFF2-40B4-BE49-F238E27FC236}">
                <a16:creationId xmlns:a16="http://schemas.microsoft.com/office/drawing/2014/main" id="{5C4FEC80-C9BC-430C-AA7F-A155213DC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289" y="2356888"/>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72BC903F-9A62-4DB4-BE6B-B91127D2E209}"/>
              </a:ext>
            </a:extLst>
          </p:cNvPr>
          <p:cNvSpPr txBox="1"/>
          <p:nvPr/>
        </p:nvSpPr>
        <p:spPr>
          <a:xfrm>
            <a:off x="5934858" y="2746393"/>
            <a:ext cx="1570392"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Daenerys</a:t>
            </a:r>
            <a:endParaRPr lang="en-US" b="1" dirty="0">
              <a:ln/>
              <a:solidFill>
                <a:schemeClr val="accent5"/>
              </a:solidFill>
            </a:endParaRPr>
          </a:p>
        </p:txBody>
      </p:sp>
      <p:pic>
        <p:nvPicPr>
          <p:cNvPr id="10" name="Picture 2" descr="10 Dog Silhouette (PNG Transparent) | OnlyGFX.com">
            <a:extLst>
              <a:ext uri="{FF2B5EF4-FFF2-40B4-BE49-F238E27FC236}">
                <a16:creationId xmlns:a16="http://schemas.microsoft.com/office/drawing/2014/main" id="{3FAB65D0-72FD-405E-AD46-A117DF980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966" y="3889793"/>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10 Dog Silhouette (PNG Transparent) | OnlyGFX.com">
            <a:extLst>
              <a:ext uri="{FF2B5EF4-FFF2-40B4-BE49-F238E27FC236}">
                <a16:creationId xmlns:a16="http://schemas.microsoft.com/office/drawing/2014/main" id="{A24F4255-F23A-43A7-BFC6-EA4111F4F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413" y="2356889"/>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52B3A5AF-E06F-4DC6-9C36-4A6C2B616821}"/>
              </a:ext>
            </a:extLst>
          </p:cNvPr>
          <p:cNvSpPr txBox="1"/>
          <p:nvPr/>
        </p:nvSpPr>
        <p:spPr>
          <a:xfrm>
            <a:off x="2529556" y="4263908"/>
            <a:ext cx="15492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Marley II</a:t>
            </a:r>
            <a:endParaRPr lang="en-US" sz="2000" b="1" dirty="0">
              <a:ln/>
              <a:solidFill>
                <a:schemeClr val="accent5"/>
              </a:solidFill>
            </a:endParaRPr>
          </a:p>
        </p:txBody>
      </p:sp>
      <p:sp>
        <p:nvSpPr>
          <p:cNvPr id="13" name="CuadroTexto 12">
            <a:extLst>
              <a:ext uri="{FF2B5EF4-FFF2-40B4-BE49-F238E27FC236}">
                <a16:creationId xmlns:a16="http://schemas.microsoft.com/office/drawing/2014/main" id="{1E9F758E-C55C-4988-9941-166356BD9B85}"/>
              </a:ext>
            </a:extLst>
          </p:cNvPr>
          <p:cNvSpPr txBox="1"/>
          <p:nvPr/>
        </p:nvSpPr>
        <p:spPr>
          <a:xfrm>
            <a:off x="7779696" y="2731002"/>
            <a:ext cx="11894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Rocco</a:t>
            </a:r>
            <a:endParaRPr lang="en-US" sz="2000" b="1" dirty="0">
              <a:ln/>
              <a:solidFill>
                <a:schemeClr val="accent5"/>
              </a:solidFill>
            </a:endParaRPr>
          </a:p>
        </p:txBody>
      </p:sp>
      <p:sp>
        <p:nvSpPr>
          <p:cNvPr id="15" name="CuadroTexto 14">
            <a:extLst>
              <a:ext uri="{FF2B5EF4-FFF2-40B4-BE49-F238E27FC236}">
                <a16:creationId xmlns:a16="http://schemas.microsoft.com/office/drawing/2014/main" id="{6C5A9C2B-36C5-4863-BCC2-8EA4012ABF65}"/>
              </a:ext>
            </a:extLst>
          </p:cNvPr>
          <p:cNvSpPr txBox="1"/>
          <p:nvPr/>
        </p:nvSpPr>
        <p:spPr>
          <a:xfrm>
            <a:off x="2632927" y="2660600"/>
            <a:ext cx="1376945" cy="43088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200" b="1" dirty="0">
                <a:ln/>
                <a:solidFill>
                  <a:schemeClr val="accent5"/>
                </a:solidFill>
              </a:rPr>
              <a:t>Marley</a:t>
            </a:r>
            <a:endParaRPr lang="en-US" sz="2200" b="1" dirty="0">
              <a:ln/>
              <a:solidFill>
                <a:schemeClr val="accent5"/>
              </a:solidFill>
            </a:endParaRPr>
          </a:p>
        </p:txBody>
      </p:sp>
      <p:pic>
        <p:nvPicPr>
          <p:cNvPr id="19" name="Picture 2" descr="10 Dog Silhouette (PNG Transparent) | OnlyGFX.com">
            <a:extLst>
              <a:ext uri="{FF2B5EF4-FFF2-40B4-BE49-F238E27FC236}">
                <a16:creationId xmlns:a16="http://schemas.microsoft.com/office/drawing/2014/main" id="{3F66B662-7697-489F-BAF5-DB42E552A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630" y="4024902"/>
            <a:ext cx="1376947" cy="11483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0 Dog Silhouette (PNG Transparent) | OnlyGFX.com">
            <a:extLst>
              <a:ext uri="{FF2B5EF4-FFF2-40B4-BE49-F238E27FC236}">
                <a16:creationId xmlns:a16="http://schemas.microsoft.com/office/drawing/2014/main" id="{8DFD8441-E02C-4FF3-A08E-0E66DB03D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563" y="3993142"/>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CC6FAF89-9C4E-4D6B-BC5C-8CA3C981F7F9}"/>
              </a:ext>
            </a:extLst>
          </p:cNvPr>
          <p:cNvSpPr txBox="1"/>
          <p:nvPr/>
        </p:nvSpPr>
        <p:spPr>
          <a:xfrm>
            <a:off x="5893297" y="4399018"/>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Anita</a:t>
            </a:r>
            <a:endParaRPr lang="en-US" sz="2000" b="1" dirty="0">
              <a:ln/>
              <a:solidFill>
                <a:schemeClr val="accent5"/>
              </a:solidFill>
            </a:endParaRPr>
          </a:p>
        </p:txBody>
      </p:sp>
      <p:sp>
        <p:nvSpPr>
          <p:cNvPr id="22" name="CuadroTexto 21">
            <a:extLst>
              <a:ext uri="{FF2B5EF4-FFF2-40B4-BE49-F238E27FC236}">
                <a16:creationId xmlns:a16="http://schemas.microsoft.com/office/drawing/2014/main" id="{FC52887D-34EB-4F5E-947E-DE085CCA0A93}"/>
              </a:ext>
            </a:extLst>
          </p:cNvPr>
          <p:cNvSpPr txBox="1"/>
          <p:nvPr/>
        </p:nvSpPr>
        <p:spPr>
          <a:xfrm>
            <a:off x="7709365" y="4367258"/>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Rex</a:t>
            </a:r>
            <a:endParaRPr lang="en-US" sz="2000" b="1" dirty="0">
              <a:ln/>
              <a:solidFill>
                <a:schemeClr val="accent5"/>
              </a:solidFill>
            </a:endParaRPr>
          </a:p>
        </p:txBody>
      </p:sp>
      <p:pic>
        <p:nvPicPr>
          <p:cNvPr id="23" name="Picture 2" descr="10 Dog Silhouette (PNG Transparent) | OnlyGFX.com">
            <a:extLst>
              <a:ext uri="{FF2B5EF4-FFF2-40B4-BE49-F238E27FC236}">
                <a16:creationId xmlns:a16="http://schemas.microsoft.com/office/drawing/2014/main" id="{99241E0A-83C0-4EF6-AD64-6A037AD1C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952" y="4010755"/>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7731D772-8838-4B9F-A3DB-15B8457B347A}"/>
              </a:ext>
            </a:extLst>
          </p:cNvPr>
          <p:cNvSpPr txBox="1"/>
          <p:nvPr/>
        </p:nvSpPr>
        <p:spPr>
          <a:xfrm>
            <a:off x="4233968" y="4384871"/>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Sally</a:t>
            </a:r>
            <a:endParaRPr lang="en-US" sz="2000" b="1" dirty="0">
              <a:ln/>
              <a:solidFill>
                <a:schemeClr val="accent5"/>
              </a:solidFill>
            </a:endParaRPr>
          </a:p>
        </p:txBody>
      </p:sp>
      <p:sp>
        <p:nvSpPr>
          <p:cNvPr id="25" name="Marcador de contenido 2">
            <a:extLst>
              <a:ext uri="{FF2B5EF4-FFF2-40B4-BE49-F238E27FC236}">
                <a16:creationId xmlns:a16="http://schemas.microsoft.com/office/drawing/2014/main" id="{1536BB39-4223-4112-AD48-4AB975A420F2}"/>
              </a:ext>
            </a:extLst>
          </p:cNvPr>
          <p:cNvSpPr txBox="1">
            <a:spLocks/>
          </p:cNvSpPr>
          <p:nvPr/>
        </p:nvSpPr>
        <p:spPr>
          <a:xfrm>
            <a:off x="865227" y="235550"/>
            <a:ext cx="9911200" cy="9512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algn="just"/>
            <a:r>
              <a:rPr lang="es-ES" sz="2000" kern="0" dirty="0"/>
              <a:t>Sally es hija de </a:t>
            </a:r>
            <a:r>
              <a:rPr lang="es-ES" sz="2000" kern="0" dirty="0" err="1"/>
              <a:t>Obélix</a:t>
            </a:r>
            <a:r>
              <a:rPr lang="es-ES" sz="2000" kern="0" dirty="0"/>
              <a:t> y Anita. Marley es hijo de Rex y </a:t>
            </a:r>
            <a:r>
              <a:rPr lang="es-ES" sz="2000" kern="0" dirty="0" err="1"/>
              <a:t>Daenerys</a:t>
            </a:r>
            <a:r>
              <a:rPr lang="es-ES" sz="2000" kern="0" dirty="0"/>
              <a:t>. </a:t>
            </a:r>
            <a:r>
              <a:rPr lang="es-ES" sz="2000" kern="0" dirty="0" err="1"/>
              <a:t>Óbelix</a:t>
            </a:r>
            <a:r>
              <a:rPr lang="es-ES" sz="2000" kern="0" dirty="0"/>
              <a:t> es hijo de Rocco y </a:t>
            </a:r>
            <a:r>
              <a:rPr lang="es-ES" sz="2000" kern="0" dirty="0" err="1"/>
              <a:t>Daenerys</a:t>
            </a:r>
            <a:r>
              <a:rPr lang="es-ES" sz="2000" kern="0" dirty="0"/>
              <a:t>. Marley II es hermano de Marley. Anita es hija de Rex y </a:t>
            </a:r>
            <a:r>
              <a:rPr lang="es-ES" sz="2000" kern="0" dirty="0" err="1"/>
              <a:t>Daenerys</a:t>
            </a:r>
            <a:r>
              <a:rPr lang="es-ES" sz="2000" kern="0" dirty="0"/>
              <a:t>. </a:t>
            </a:r>
          </a:p>
          <a:p>
            <a:pPr algn="just"/>
            <a:endParaRPr lang="en-US" sz="2000" kern="0" dirty="0"/>
          </a:p>
        </p:txBody>
      </p:sp>
      <p:pic>
        <p:nvPicPr>
          <p:cNvPr id="2050" name="Picture 2" descr="Repaso de pedigríes (artículo) | Pedigríes | Khan Academy">
            <a:extLst>
              <a:ext uri="{FF2B5EF4-FFF2-40B4-BE49-F238E27FC236}">
                <a16:creationId xmlns:a16="http://schemas.microsoft.com/office/drawing/2014/main" id="{FF09A99A-95AD-4000-A94B-B017E4585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3837" y="961518"/>
            <a:ext cx="2525208" cy="172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2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80</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extLst>
              <p:ext uri="{D42A27DB-BD31-4B8C-83A1-F6EECF244321}">
                <p14:modId xmlns:p14="http://schemas.microsoft.com/office/powerpoint/2010/main" val="2315400264"/>
              </p:ext>
            </p:extLst>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1,125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graphicFrame>
        <p:nvGraphicFramePr>
          <p:cNvPr id="10" name="Tabla 38">
            <a:extLst>
              <a:ext uri="{FF2B5EF4-FFF2-40B4-BE49-F238E27FC236}">
                <a16:creationId xmlns:a16="http://schemas.microsoft.com/office/drawing/2014/main" id="{077D7B08-4ABE-430F-A53E-1212387B77C3}"/>
              </a:ext>
            </a:extLst>
          </p:cNvPr>
          <p:cNvGraphicFramePr>
            <a:graphicFrameLocks noGrp="1"/>
          </p:cNvGraphicFramePr>
          <p:nvPr/>
        </p:nvGraphicFramePr>
        <p:xfrm>
          <a:off x="305385" y="2621735"/>
          <a:ext cx="3034578" cy="3038427"/>
        </p:xfrm>
        <a:graphic>
          <a:graphicData uri="http://schemas.openxmlformats.org/drawingml/2006/table">
            <a:tbl>
              <a:tblPr firstRow="1" bandRow="1">
                <a:tableStyleId>{5C22544A-7EE6-4342-B048-85BDC9FD1C3A}</a:tableStyleId>
              </a:tblPr>
              <a:tblGrid>
                <a:gridCol w="1111996">
                  <a:extLst>
                    <a:ext uri="{9D8B030D-6E8A-4147-A177-3AD203B41FA5}">
                      <a16:colId xmlns:a16="http://schemas.microsoft.com/office/drawing/2014/main" val="3251079350"/>
                    </a:ext>
                  </a:extLst>
                </a:gridCol>
                <a:gridCol w="961291">
                  <a:extLst>
                    <a:ext uri="{9D8B030D-6E8A-4147-A177-3AD203B41FA5}">
                      <a16:colId xmlns:a16="http://schemas.microsoft.com/office/drawing/2014/main" val="82666070"/>
                    </a:ext>
                  </a:extLst>
                </a:gridCol>
                <a:gridCol w="961291">
                  <a:extLst>
                    <a:ext uri="{9D8B030D-6E8A-4147-A177-3AD203B41FA5}">
                      <a16:colId xmlns:a16="http://schemas.microsoft.com/office/drawing/2014/main" val="4215688986"/>
                    </a:ext>
                  </a:extLst>
                </a:gridCol>
              </a:tblGrid>
              <a:tr h="337603">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37603">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37603">
                <a:tc>
                  <a:txBody>
                    <a:bodyPr/>
                    <a:lstStyle/>
                    <a:p>
                      <a:pPr algn="ctr"/>
                      <a:r>
                        <a:rPr lang="es-CL" sz="1600" dirty="0"/>
                        <a:t>B</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37603">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245187506"/>
                  </a:ext>
                </a:extLst>
              </a:tr>
              <a:tr h="337603">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196082512"/>
                  </a:ext>
                </a:extLst>
              </a:tr>
              <a:tr h="337603">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093325445"/>
                  </a:ext>
                </a:extLst>
              </a:tr>
              <a:tr h="337603">
                <a:tc>
                  <a:txBody>
                    <a:bodyPr/>
                    <a:lstStyle/>
                    <a:p>
                      <a:pPr algn="ctr"/>
                      <a:r>
                        <a:rPr lang="es-CL" sz="1600" dirty="0"/>
                        <a:t>F</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96202022"/>
                  </a:ext>
                </a:extLst>
              </a:tr>
              <a:tr h="337603">
                <a:tc>
                  <a:txBody>
                    <a:bodyPr/>
                    <a:lstStyle/>
                    <a:p>
                      <a:pPr algn="ctr"/>
                      <a:r>
                        <a:rPr lang="es-CL" sz="1600" dirty="0"/>
                        <a:t>G</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2551749929"/>
                  </a:ext>
                </a:extLst>
              </a:tr>
              <a:tr h="337603">
                <a:tc>
                  <a:txBody>
                    <a:bodyPr/>
                    <a:lstStyle/>
                    <a:p>
                      <a:pPr algn="ctr"/>
                      <a:r>
                        <a:rPr lang="es-CL" sz="1600" dirty="0"/>
                        <a:t>H</a:t>
                      </a:r>
                      <a:endParaRPr lang="en-US" sz="1600" dirty="0"/>
                    </a:p>
                  </a:txBody>
                  <a:tcPr/>
                </a:tc>
                <a:tc>
                  <a:txBody>
                    <a:bodyPr/>
                    <a:lstStyle/>
                    <a:p>
                      <a:pPr algn="ctr"/>
                      <a:r>
                        <a:rPr lang="es-CL" sz="1600" dirty="0"/>
                        <a:t>F</a:t>
                      </a:r>
                      <a:endParaRPr lang="en-US" sz="1600" dirty="0"/>
                    </a:p>
                  </a:txBody>
                  <a:tcPr/>
                </a:tc>
                <a:tc>
                  <a:txBody>
                    <a:bodyPr/>
                    <a:lstStyle/>
                    <a:p>
                      <a:pPr algn="ctr"/>
                      <a:r>
                        <a:rPr lang="es-CL" sz="1600" dirty="0"/>
                        <a:t>G</a:t>
                      </a:r>
                      <a:endParaRPr lang="en-US" sz="1600" dirty="0"/>
                    </a:p>
                  </a:txBody>
                  <a:tcPr/>
                </a:tc>
                <a:extLst>
                  <a:ext uri="{0D108BD9-81ED-4DB2-BD59-A6C34878D82A}">
                    <a16:rowId xmlns:a16="http://schemas.microsoft.com/office/drawing/2014/main" val="4275485051"/>
                  </a:ext>
                </a:extLst>
              </a:tr>
            </a:tbl>
          </a:graphicData>
        </a:graphic>
      </p:graphicFrame>
    </p:spTree>
    <p:extLst>
      <p:ext uri="{BB962C8B-B14F-4D97-AF65-F5344CB8AC3E}">
        <p14:creationId xmlns:p14="http://schemas.microsoft.com/office/powerpoint/2010/main" val="131055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81</a:t>
            </a:fld>
            <a:endParaRPr/>
          </a:p>
        </p:txBody>
      </p:sp>
      <p:sp>
        <p:nvSpPr>
          <p:cNvPr id="3" name="Título 1">
            <a:extLst>
              <a:ext uri="{FF2B5EF4-FFF2-40B4-BE49-F238E27FC236}">
                <a16:creationId xmlns:a16="http://schemas.microsoft.com/office/drawing/2014/main" id="{1FF7847F-8D2D-436D-A3D6-E3181259CC17}"/>
              </a:ext>
            </a:extLst>
          </p:cNvPr>
          <p:cNvSpPr>
            <a:spLocks noGrp="1"/>
          </p:cNvSpPr>
          <p:nvPr>
            <p:ph type="title"/>
          </p:nvPr>
        </p:nvSpPr>
        <p:spPr>
          <a:xfrm>
            <a:off x="880619" y="-486875"/>
            <a:ext cx="9367203" cy="1188720"/>
          </a:xfrm>
        </p:spPr>
        <p:txBody>
          <a:bodyPr>
            <a:normAutofit/>
          </a:bodyPr>
          <a:lstStyle/>
          <a:p>
            <a:r>
              <a:rPr lang="es-CL" i="1" dirty="0"/>
              <a:t>Matriz de parentesco</a:t>
            </a:r>
            <a:endParaRPr lang="en-US" i="1" dirty="0"/>
          </a:p>
        </p:txBody>
      </p:sp>
      <p:sp>
        <p:nvSpPr>
          <p:cNvPr id="5" name="CuadroTexto 4">
            <a:extLst>
              <a:ext uri="{FF2B5EF4-FFF2-40B4-BE49-F238E27FC236}">
                <a16:creationId xmlns:a16="http://schemas.microsoft.com/office/drawing/2014/main" id="{141744AD-83FE-4B9E-B73B-1B833BE8F0DF}"/>
              </a:ext>
            </a:extLst>
          </p:cNvPr>
          <p:cNvSpPr txBox="1"/>
          <p:nvPr/>
        </p:nvSpPr>
        <p:spPr>
          <a:xfrm>
            <a:off x="409511" y="1197838"/>
            <a:ext cx="1413163" cy="369332"/>
          </a:xfrm>
          <a:prstGeom prst="rect">
            <a:avLst/>
          </a:prstGeom>
          <a:noFill/>
        </p:spPr>
        <p:txBody>
          <a:bodyPr wrap="square" rtlCol="0">
            <a:spAutoFit/>
          </a:bodyPr>
          <a:lstStyle/>
          <a:p>
            <a:r>
              <a:rPr lang="es-CL" b="1" dirty="0"/>
              <a:t>Ejemplo</a:t>
            </a:r>
            <a:endParaRPr lang="en-US" b="1" dirty="0"/>
          </a:p>
        </p:txBody>
      </p:sp>
      <p:sp>
        <p:nvSpPr>
          <p:cNvPr id="6" name="CuadroTexto 5">
            <a:extLst>
              <a:ext uri="{FF2B5EF4-FFF2-40B4-BE49-F238E27FC236}">
                <a16:creationId xmlns:a16="http://schemas.microsoft.com/office/drawing/2014/main" id="{8A18A86F-1741-4815-A94F-5F45B4EB93CD}"/>
              </a:ext>
            </a:extLst>
          </p:cNvPr>
          <p:cNvSpPr txBox="1"/>
          <p:nvPr/>
        </p:nvSpPr>
        <p:spPr>
          <a:xfrm>
            <a:off x="1924274" y="1197838"/>
            <a:ext cx="7084291" cy="369332"/>
          </a:xfrm>
          <a:prstGeom prst="rect">
            <a:avLst/>
          </a:prstGeom>
          <a:noFill/>
        </p:spPr>
        <p:txBody>
          <a:bodyPr wrap="square" rtlCol="0">
            <a:spAutoFit/>
          </a:bodyPr>
          <a:lstStyle/>
          <a:p>
            <a:r>
              <a:rPr lang="es-CL" dirty="0"/>
              <a:t>Construya la matriz de parentesco. </a:t>
            </a:r>
            <a:endParaRPr lang="en-US" dirty="0"/>
          </a:p>
        </p:txBody>
      </p:sp>
      <p:graphicFrame>
        <p:nvGraphicFramePr>
          <p:cNvPr id="7" name="Tabla 5">
            <a:extLst>
              <a:ext uri="{FF2B5EF4-FFF2-40B4-BE49-F238E27FC236}">
                <a16:creationId xmlns:a16="http://schemas.microsoft.com/office/drawing/2014/main" id="{00D4AFA0-AB05-4B39-8BD7-28A0EF72748A}"/>
              </a:ext>
            </a:extLst>
          </p:cNvPr>
          <p:cNvGraphicFramePr>
            <a:graphicFrameLocks noGrp="1"/>
          </p:cNvGraphicFramePr>
          <p:nvPr/>
        </p:nvGraphicFramePr>
        <p:xfrm>
          <a:off x="4125598" y="1868949"/>
          <a:ext cx="7181847" cy="4601520"/>
        </p:xfrm>
        <a:graphic>
          <a:graphicData uri="http://schemas.openxmlformats.org/drawingml/2006/table">
            <a:tbl>
              <a:tblPr firstRow="1" firstCol="1" bandRow="1">
                <a:tableStyleId>{5C22544A-7EE6-4342-B048-85BDC9FD1C3A}</a:tableStyleId>
              </a:tblPr>
              <a:tblGrid>
                <a:gridCol w="797983">
                  <a:extLst>
                    <a:ext uri="{9D8B030D-6E8A-4147-A177-3AD203B41FA5}">
                      <a16:colId xmlns:a16="http://schemas.microsoft.com/office/drawing/2014/main" val="3117720983"/>
                    </a:ext>
                  </a:extLst>
                </a:gridCol>
                <a:gridCol w="797983">
                  <a:extLst>
                    <a:ext uri="{9D8B030D-6E8A-4147-A177-3AD203B41FA5}">
                      <a16:colId xmlns:a16="http://schemas.microsoft.com/office/drawing/2014/main" val="755687295"/>
                    </a:ext>
                  </a:extLst>
                </a:gridCol>
                <a:gridCol w="797983">
                  <a:extLst>
                    <a:ext uri="{9D8B030D-6E8A-4147-A177-3AD203B41FA5}">
                      <a16:colId xmlns:a16="http://schemas.microsoft.com/office/drawing/2014/main" val="4013257812"/>
                    </a:ext>
                  </a:extLst>
                </a:gridCol>
                <a:gridCol w="797983">
                  <a:extLst>
                    <a:ext uri="{9D8B030D-6E8A-4147-A177-3AD203B41FA5}">
                      <a16:colId xmlns:a16="http://schemas.microsoft.com/office/drawing/2014/main" val="307095984"/>
                    </a:ext>
                  </a:extLst>
                </a:gridCol>
                <a:gridCol w="797983">
                  <a:extLst>
                    <a:ext uri="{9D8B030D-6E8A-4147-A177-3AD203B41FA5}">
                      <a16:colId xmlns:a16="http://schemas.microsoft.com/office/drawing/2014/main" val="544697995"/>
                    </a:ext>
                  </a:extLst>
                </a:gridCol>
                <a:gridCol w="797983">
                  <a:extLst>
                    <a:ext uri="{9D8B030D-6E8A-4147-A177-3AD203B41FA5}">
                      <a16:colId xmlns:a16="http://schemas.microsoft.com/office/drawing/2014/main" val="2502752210"/>
                    </a:ext>
                  </a:extLst>
                </a:gridCol>
                <a:gridCol w="797983">
                  <a:extLst>
                    <a:ext uri="{9D8B030D-6E8A-4147-A177-3AD203B41FA5}">
                      <a16:colId xmlns:a16="http://schemas.microsoft.com/office/drawing/2014/main" val="3043280657"/>
                    </a:ext>
                  </a:extLst>
                </a:gridCol>
                <a:gridCol w="797983">
                  <a:extLst>
                    <a:ext uri="{9D8B030D-6E8A-4147-A177-3AD203B41FA5}">
                      <a16:colId xmlns:a16="http://schemas.microsoft.com/office/drawing/2014/main" val="1763269012"/>
                    </a:ext>
                  </a:extLst>
                </a:gridCol>
                <a:gridCol w="797983">
                  <a:extLst>
                    <a:ext uri="{9D8B030D-6E8A-4147-A177-3AD203B41FA5}">
                      <a16:colId xmlns:a16="http://schemas.microsoft.com/office/drawing/2014/main" val="4126695498"/>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B-C</a:t>
                      </a:r>
                      <a:endParaRPr lang="en-US" dirty="0"/>
                    </a:p>
                  </a:txBody>
                  <a:tcPr>
                    <a:solidFill>
                      <a:schemeClr val="accent5"/>
                    </a:solidFill>
                  </a:tcPr>
                </a:tc>
                <a:tc>
                  <a:txBody>
                    <a:bodyPr/>
                    <a:lstStyle/>
                    <a:p>
                      <a:pPr algn="ctr"/>
                      <a:r>
                        <a:rPr lang="es-CL" dirty="0"/>
                        <a:t>F-G</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tc>
                  <a:txBody>
                    <a:bodyPr/>
                    <a:lstStyle/>
                    <a:p>
                      <a:pPr algn="ctr"/>
                      <a:r>
                        <a:rPr lang="es-CL" dirty="0">
                          <a:solidFill>
                            <a:schemeClr val="bg1"/>
                          </a:solidFill>
                        </a:rPr>
                        <a:t>G</a:t>
                      </a:r>
                      <a:endParaRPr lang="en-US" dirty="0">
                        <a:solidFill>
                          <a:schemeClr val="bg1"/>
                        </a:solidFill>
                      </a:endParaRPr>
                    </a:p>
                  </a:txBody>
                  <a:tcPr>
                    <a:solidFill>
                      <a:schemeClr val="accent5"/>
                    </a:solidFill>
                  </a:tcPr>
                </a:tc>
                <a:tc>
                  <a:txBody>
                    <a:bodyPr/>
                    <a:lstStyle/>
                    <a:p>
                      <a:pPr algn="ctr"/>
                      <a:r>
                        <a:rPr lang="es-CL" dirty="0">
                          <a:solidFill>
                            <a:schemeClr val="bg1"/>
                          </a:solidFill>
                        </a:rPr>
                        <a:t>H</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0458585"/>
                  </a:ext>
                </a:extLst>
              </a:tr>
              <a:tr h="460152">
                <a:tc>
                  <a:txBody>
                    <a:bodyPr/>
                    <a:lstStyle/>
                    <a:p>
                      <a:pPr algn="ctr"/>
                      <a:r>
                        <a:rPr lang="es-CL" dirty="0"/>
                        <a:t>G</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54083931"/>
                  </a:ext>
                </a:extLst>
              </a:tr>
              <a:tr h="460152">
                <a:tc>
                  <a:txBody>
                    <a:bodyPr/>
                    <a:lstStyle/>
                    <a:p>
                      <a:pPr algn="ctr"/>
                      <a:r>
                        <a:rPr lang="es-CL" dirty="0"/>
                        <a:t>H</a:t>
                      </a:r>
                      <a:endParaRPr lang="en-US" dirty="0"/>
                    </a:p>
                  </a:txBody>
                  <a:tcPr>
                    <a:solidFill>
                      <a:schemeClr val="accent5"/>
                    </a:solidFill>
                  </a:tcP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0,375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0,625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s-CL" sz="1600" b="0" i="0" u="none" strike="noStrike" dirty="0">
                          <a:solidFill>
                            <a:srgbClr val="000000"/>
                          </a:solidFill>
                          <a:effectLst/>
                          <a:latin typeface="+mn-lt"/>
                        </a:rPr>
                        <a:t>1,125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9674986"/>
                  </a:ext>
                </a:extLst>
              </a:tr>
            </a:tbl>
          </a:graphicData>
        </a:graphic>
      </p:graphicFrame>
      <p:sp>
        <p:nvSpPr>
          <p:cNvPr id="8" name="CuadroTexto 7">
            <a:extLst>
              <a:ext uri="{FF2B5EF4-FFF2-40B4-BE49-F238E27FC236}">
                <a16:creationId xmlns:a16="http://schemas.microsoft.com/office/drawing/2014/main" id="{80E89045-43A9-42D9-95E3-6A5211D11936}"/>
              </a:ext>
            </a:extLst>
          </p:cNvPr>
          <p:cNvSpPr txBox="1"/>
          <p:nvPr/>
        </p:nvSpPr>
        <p:spPr>
          <a:xfrm>
            <a:off x="1213090" y="3015547"/>
            <a:ext cx="1948391" cy="2308324"/>
          </a:xfrm>
          <a:prstGeom prst="rect">
            <a:avLst/>
          </a:prstGeom>
          <a:noFill/>
        </p:spPr>
        <p:txBody>
          <a:bodyPr wrap="square" rtlCol="0">
            <a:spAutoFit/>
          </a:bodyPr>
          <a:lstStyle/>
          <a:p>
            <a:r>
              <a:rPr lang="es-CL" b="1" dirty="0">
                <a:latin typeface="Abadi" panose="020B0604020104020204" pitchFamily="34" charset="0"/>
              </a:rPr>
              <a:t>Rocco (A)</a:t>
            </a:r>
          </a:p>
          <a:p>
            <a:r>
              <a:rPr lang="es-CL" b="1" dirty="0" err="1">
                <a:latin typeface="Abadi" panose="020B0604020104020204" pitchFamily="34" charset="0"/>
              </a:rPr>
              <a:t>Daenerys</a:t>
            </a:r>
            <a:r>
              <a:rPr lang="es-CL" b="1" dirty="0">
                <a:latin typeface="Abadi" panose="020B0604020104020204" pitchFamily="34" charset="0"/>
              </a:rPr>
              <a:t> (B)</a:t>
            </a:r>
          </a:p>
          <a:p>
            <a:r>
              <a:rPr lang="es-CL" b="1" dirty="0">
                <a:latin typeface="Abadi" panose="020B0604020104020204" pitchFamily="34" charset="0"/>
              </a:rPr>
              <a:t>Rex (C)</a:t>
            </a:r>
          </a:p>
          <a:p>
            <a:r>
              <a:rPr lang="es-CL" b="1" dirty="0">
                <a:latin typeface="Abadi" panose="020B0604020104020204" pitchFamily="34" charset="0"/>
              </a:rPr>
              <a:t>Marley (D)</a:t>
            </a:r>
          </a:p>
          <a:p>
            <a:r>
              <a:rPr lang="es-CL" b="1" dirty="0">
                <a:latin typeface="Abadi" panose="020B0604020104020204" pitchFamily="34" charset="0"/>
              </a:rPr>
              <a:t>Marley II (E)</a:t>
            </a:r>
          </a:p>
          <a:p>
            <a:r>
              <a:rPr lang="es-CL" b="1" dirty="0" err="1">
                <a:latin typeface="Abadi" panose="020B0604020104020204" pitchFamily="34" charset="0"/>
              </a:rPr>
              <a:t>Óbelix</a:t>
            </a:r>
            <a:r>
              <a:rPr lang="es-CL" b="1" dirty="0">
                <a:latin typeface="Abadi" panose="020B0604020104020204" pitchFamily="34" charset="0"/>
              </a:rPr>
              <a:t> (F)</a:t>
            </a:r>
          </a:p>
          <a:p>
            <a:r>
              <a:rPr lang="es-CL" b="1" dirty="0">
                <a:latin typeface="Abadi" panose="020B0604020104020204" pitchFamily="34" charset="0"/>
              </a:rPr>
              <a:t>Anita (G)</a:t>
            </a:r>
          </a:p>
          <a:p>
            <a:r>
              <a:rPr lang="es-CL" b="1" dirty="0">
                <a:latin typeface="Abadi" panose="020B0604020104020204" pitchFamily="34" charset="0"/>
              </a:rPr>
              <a:t>Sally (H)</a:t>
            </a:r>
            <a:endParaRPr lang="en-US" b="1" dirty="0">
              <a:latin typeface="Abadi" panose="020B0604020104020204" pitchFamily="34" charset="0"/>
            </a:endParaRPr>
          </a:p>
        </p:txBody>
      </p:sp>
      <p:pic>
        <p:nvPicPr>
          <p:cNvPr id="1026" name="Picture 2" descr="Happy Moray Eel Sticker by pikaole">
            <a:extLst>
              <a:ext uri="{FF2B5EF4-FFF2-40B4-BE49-F238E27FC236}">
                <a16:creationId xmlns:a16="http://schemas.microsoft.com/office/drawing/2014/main" id="{DFD3D7DD-3511-48A5-B8F5-BA10C66C0B6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54945" y="-3605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ppy Well Done Sticker by John Bond">
            <a:extLst>
              <a:ext uri="{FF2B5EF4-FFF2-40B4-BE49-F238E27FC236}">
                <a16:creationId xmlns:a16="http://schemas.microsoft.com/office/drawing/2014/main" id="{2D1F0823-B304-41AF-AC3D-C4CC9B6495C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81537" y="-51763"/>
            <a:ext cx="1517469" cy="15174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ll Yeah Yes Sticker by Originals">
            <a:extLst>
              <a:ext uri="{FF2B5EF4-FFF2-40B4-BE49-F238E27FC236}">
                <a16:creationId xmlns:a16="http://schemas.microsoft.com/office/drawing/2014/main" id="{FCE96605-041F-4FBD-BA96-96D5DAB1781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27962" y="323083"/>
            <a:ext cx="1382203" cy="14444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ngratulations congrats Sticker">
            <a:extLst>
              <a:ext uri="{FF2B5EF4-FFF2-40B4-BE49-F238E27FC236}">
                <a16:creationId xmlns:a16="http://schemas.microsoft.com/office/drawing/2014/main" id="{14F63E34-EE5B-4E5C-9E2D-893ED2C4EAB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831037" y="128072"/>
            <a:ext cx="1647875" cy="735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91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82</a:t>
            </a:fld>
            <a:endParaRPr/>
          </a:p>
        </p:txBody>
      </p:sp>
      <p:sp>
        <p:nvSpPr>
          <p:cNvPr id="11" name="Título 1">
            <a:extLst>
              <a:ext uri="{FF2B5EF4-FFF2-40B4-BE49-F238E27FC236}">
                <a16:creationId xmlns:a16="http://schemas.microsoft.com/office/drawing/2014/main" id="{A6C3CDD5-EBC9-4371-B415-680D472D0C79}"/>
              </a:ext>
            </a:extLst>
          </p:cNvPr>
          <p:cNvSpPr>
            <a:spLocks noGrp="1"/>
          </p:cNvSpPr>
          <p:nvPr>
            <p:ph type="title"/>
          </p:nvPr>
        </p:nvSpPr>
        <p:spPr>
          <a:xfrm>
            <a:off x="1234263" y="-177165"/>
            <a:ext cx="9367203" cy="1188720"/>
          </a:xfrm>
        </p:spPr>
        <p:txBody>
          <a:bodyPr>
            <a:normAutofit/>
          </a:bodyPr>
          <a:lstStyle/>
          <a:p>
            <a:r>
              <a:rPr lang="es-CL" i="1" dirty="0"/>
              <a:t>Ejercicio 1</a:t>
            </a:r>
            <a:endParaRPr lang="en-US" i="1" dirty="0"/>
          </a:p>
        </p:txBody>
      </p:sp>
      <p:sp>
        <p:nvSpPr>
          <p:cNvPr id="12" name="CuadroTexto 11">
            <a:extLst>
              <a:ext uri="{FF2B5EF4-FFF2-40B4-BE49-F238E27FC236}">
                <a16:creationId xmlns:a16="http://schemas.microsoft.com/office/drawing/2014/main" id="{56068145-F57D-4211-9A44-FA7CFB19C2ED}"/>
              </a:ext>
            </a:extLst>
          </p:cNvPr>
          <p:cNvSpPr txBox="1"/>
          <p:nvPr/>
        </p:nvSpPr>
        <p:spPr>
          <a:xfrm>
            <a:off x="916605" y="1189737"/>
            <a:ext cx="7084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En base al siguiente enunciado, construya la matriz de parentesco</a:t>
            </a:r>
            <a:r>
              <a:rPr lang="es-CL" dirty="0">
                <a:solidFill>
                  <a:prstClr val="black"/>
                </a:solidFill>
                <a:latin typeface="Calibri" panose="020F0502020204030204"/>
              </a:rPr>
              <a:t>:</a:t>
            </a: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CE98D834-98A9-4F40-BD0B-2200B5FFCD14}"/>
              </a:ext>
            </a:extLst>
          </p:cNvPr>
          <p:cNvSpPr txBox="1"/>
          <p:nvPr/>
        </p:nvSpPr>
        <p:spPr>
          <a:xfrm>
            <a:off x="1160245" y="1681083"/>
            <a:ext cx="2294218" cy="1200329"/>
          </a:xfrm>
          <a:prstGeom prst="rect">
            <a:avLst/>
          </a:prstGeom>
          <a:noFill/>
        </p:spPr>
        <p:txBody>
          <a:bodyPr wrap="none" rtlCol="0">
            <a:spAutoFit/>
          </a:bodyPr>
          <a:lstStyle/>
          <a:p>
            <a:r>
              <a:rPr lang="es-CL" dirty="0">
                <a:latin typeface="Abadi" panose="020B0604020104020204" pitchFamily="34" charset="0"/>
              </a:rPr>
              <a:t>B es hija de A</a:t>
            </a:r>
          </a:p>
          <a:p>
            <a:r>
              <a:rPr lang="es-CL" dirty="0">
                <a:latin typeface="Abadi" panose="020B0604020104020204" pitchFamily="34" charset="0"/>
              </a:rPr>
              <a:t>C es hijo de A con B</a:t>
            </a:r>
          </a:p>
          <a:p>
            <a:r>
              <a:rPr lang="es-CL" dirty="0">
                <a:latin typeface="Abadi" panose="020B0604020104020204" pitchFamily="34" charset="0"/>
              </a:rPr>
              <a:t>D es hija de C</a:t>
            </a:r>
          </a:p>
          <a:p>
            <a:r>
              <a:rPr lang="es-CL" dirty="0">
                <a:latin typeface="Abadi" panose="020B0604020104020204" pitchFamily="34" charset="0"/>
              </a:rPr>
              <a:t>E es hija de D con C </a:t>
            </a:r>
          </a:p>
        </p:txBody>
      </p:sp>
    </p:spTree>
    <p:extLst>
      <p:ext uri="{BB962C8B-B14F-4D97-AF65-F5344CB8AC3E}">
        <p14:creationId xmlns:p14="http://schemas.microsoft.com/office/powerpoint/2010/main" val="331208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83</a:t>
            </a:fld>
            <a:endParaRPr/>
          </a:p>
        </p:txBody>
      </p:sp>
      <p:sp>
        <p:nvSpPr>
          <p:cNvPr id="11" name="Título 1">
            <a:extLst>
              <a:ext uri="{FF2B5EF4-FFF2-40B4-BE49-F238E27FC236}">
                <a16:creationId xmlns:a16="http://schemas.microsoft.com/office/drawing/2014/main" id="{A6C3CDD5-EBC9-4371-B415-680D472D0C79}"/>
              </a:ext>
            </a:extLst>
          </p:cNvPr>
          <p:cNvSpPr>
            <a:spLocks noGrp="1"/>
          </p:cNvSpPr>
          <p:nvPr>
            <p:ph type="title"/>
          </p:nvPr>
        </p:nvSpPr>
        <p:spPr>
          <a:xfrm>
            <a:off x="1234263" y="-177165"/>
            <a:ext cx="9367203" cy="1188720"/>
          </a:xfrm>
        </p:spPr>
        <p:txBody>
          <a:bodyPr>
            <a:normAutofit/>
          </a:bodyPr>
          <a:lstStyle/>
          <a:p>
            <a:r>
              <a:rPr lang="es-CL" i="1" dirty="0"/>
              <a:t>Ejercicio 1</a:t>
            </a:r>
            <a:endParaRPr lang="en-US" i="1" dirty="0"/>
          </a:p>
        </p:txBody>
      </p:sp>
      <p:sp>
        <p:nvSpPr>
          <p:cNvPr id="12" name="CuadroTexto 11">
            <a:extLst>
              <a:ext uri="{FF2B5EF4-FFF2-40B4-BE49-F238E27FC236}">
                <a16:creationId xmlns:a16="http://schemas.microsoft.com/office/drawing/2014/main" id="{56068145-F57D-4211-9A44-FA7CFB19C2ED}"/>
              </a:ext>
            </a:extLst>
          </p:cNvPr>
          <p:cNvSpPr txBox="1"/>
          <p:nvPr/>
        </p:nvSpPr>
        <p:spPr>
          <a:xfrm>
            <a:off x="916605" y="1189737"/>
            <a:ext cx="7084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En base al siguiente enunciado, construya la matriz de parentesco</a:t>
            </a:r>
            <a:r>
              <a:rPr lang="es-CL" dirty="0">
                <a:solidFill>
                  <a:prstClr val="black"/>
                </a:solidFill>
                <a:latin typeface="Calibri" panose="020F0502020204030204"/>
              </a:rPr>
              <a:t>:</a:t>
            </a: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ángulo 4">
            <a:extLst>
              <a:ext uri="{FF2B5EF4-FFF2-40B4-BE49-F238E27FC236}">
                <a16:creationId xmlns:a16="http://schemas.microsoft.com/office/drawing/2014/main" id="{333DABF6-89AF-4FA7-9383-3DCA9F1F6ADC}"/>
              </a:ext>
            </a:extLst>
          </p:cNvPr>
          <p:cNvSpPr/>
          <p:nvPr/>
        </p:nvSpPr>
        <p:spPr>
          <a:xfrm>
            <a:off x="6677528" y="1937636"/>
            <a:ext cx="446193" cy="436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A</a:t>
            </a:r>
            <a:endParaRPr lang="en-US" dirty="0">
              <a:solidFill>
                <a:schemeClr val="bg1"/>
              </a:solidFill>
            </a:endParaRPr>
          </a:p>
        </p:txBody>
      </p:sp>
      <p:sp>
        <p:nvSpPr>
          <p:cNvPr id="6" name="Elipse 5">
            <a:extLst>
              <a:ext uri="{FF2B5EF4-FFF2-40B4-BE49-F238E27FC236}">
                <a16:creationId xmlns:a16="http://schemas.microsoft.com/office/drawing/2014/main" id="{12052989-EDF7-4A87-B57F-6A6AE510E1AC}"/>
              </a:ext>
            </a:extLst>
          </p:cNvPr>
          <p:cNvSpPr/>
          <p:nvPr/>
        </p:nvSpPr>
        <p:spPr>
          <a:xfrm>
            <a:off x="5676008" y="2688570"/>
            <a:ext cx="506310" cy="506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B</a:t>
            </a:r>
            <a:endParaRPr lang="en-US" dirty="0">
              <a:solidFill>
                <a:schemeClr val="bg1"/>
              </a:solidFill>
            </a:endParaRPr>
          </a:p>
        </p:txBody>
      </p:sp>
      <p:sp>
        <p:nvSpPr>
          <p:cNvPr id="7" name="Rectángulo 6">
            <a:extLst>
              <a:ext uri="{FF2B5EF4-FFF2-40B4-BE49-F238E27FC236}">
                <a16:creationId xmlns:a16="http://schemas.microsoft.com/office/drawing/2014/main" id="{07F5D345-3FA0-4A57-902E-39D39969D084}"/>
              </a:ext>
            </a:extLst>
          </p:cNvPr>
          <p:cNvSpPr/>
          <p:nvPr/>
        </p:nvSpPr>
        <p:spPr>
          <a:xfrm>
            <a:off x="5706067" y="3627042"/>
            <a:ext cx="446193" cy="436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a:t>
            </a:r>
            <a:endParaRPr lang="en-US" dirty="0"/>
          </a:p>
        </p:txBody>
      </p:sp>
      <p:sp>
        <p:nvSpPr>
          <p:cNvPr id="8" name="Elipse 7">
            <a:extLst>
              <a:ext uri="{FF2B5EF4-FFF2-40B4-BE49-F238E27FC236}">
                <a16:creationId xmlns:a16="http://schemas.microsoft.com/office/drawing/2014/main" id="{4E7C81DD-1FCF-4761-8021-F50AB5F633E5}"/>
              </a:ext>
            </a:extLst>
          </p:cNvPr>
          <p:cNvSpPr/>
          <p:nvPr/>
        </p:nvSpPr>
        <p:spPr>
          <a:xfrm>
            <a:off x="4730243" y="4406533"/>
            <a:ext cx="506309" cy="506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D</a:t>
            </a:r>
            <a:endParaRPr lang="en-US" dirty="0"/>
          </a:p>
        </p:txBody>
      </p:sp>
      <p:sp>
        <p:nvSpPr>
          <p:cNvPr id="9" name="Elipse 8">
            <a:extLst>
              <a:ext uri="{FF2B5EF4-FFF2-40B4-BE49-F238E27FC236}">
                <a16:creationId xmlns:a16="http://schemas.microsoft.com/office/drawing/2014/main" id="{65B65B1A-36BD-41DA-B72C-64B6873A498D}"/>
              </a:ext>
            </a:extLst>
          </p:cNvPr>
          <p:cNvSpPr/>
          <p:nvPr/>
        </p:nvSpPr>
        <p:spPr>
          <a:xfrm>
            <a:off x="4730243" y="5398201"/>
            <a:ext cx="506309" cy="506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E</a:t>
            </a:r>
            <a:endParaRPr lang="en-US" dirty="0"/>
          </a:p>
        </p:txBody>
      </p:sp>
      <p:cxnSp>
        <p:nvCxnSpPr>
          <p:cNvPr id="13" name="Conector recto de flecha 12">
            <a:extLst>
              <a:ext uri="{FF2B5EF4-FFF2-40B4-BE49-F238E27FC236}">
                <a16:creationId xmlns:a16="http://schemas.microsoft.com/office/drawing/2014/main" id="{924EA74A-725B-4A87-B4F6-8444EBCBF68A}"/>
              </a:ext>
            </a:extLst>
          </p:cNvPr>
          <p:cNvCxnSpPr>
            <a:cxnSpLocks/>
            <a:stCxn id="5" idx="2"/>
          </p:cNvCxnSpPr>
          <p:nvPr/>
        </p:nvCxnSpPr>
        <p:spPr>
          <a:xfrm flipH="1">
            <a:off x="6182319" y="2373708"/>
            <a:ext cx="718306" cy="1235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76F7F4FE-F6A9-4CCD-8F1A-4F4E0660A930}"/>
              </a:ext>
            </a:extLst>
          </p:cNvPr>
          <p:cNvCxnSpPr>
            <a:cxnSpLocks/>
            <a:stCxn id="5" idx="2"/>
            <a:endCxn id="6" idx="7"/>
          </p:cNvCxnSpPr>
          <p:nvPr/>
        </p:nvCxnSpPr>
        <p:spPr>
          <a:xfrm flipH="1">
            <a:off x="6108171" y="2373708"/>
            <a:ext cx="792454" cy="389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028AB490-74A3-4CF4-8E44-AB5C2C00134F}"/>
              </a:ext>
            </a:extLst>
          </p:cNvPr>
          <p:cNvCxnSpPr>
            <a:cxnSpLocks/>
            <a:stCxn id="6" idx="4"/>
            <a:endCxn id="7" idx="0"/>
          </p:cNvCxnSpPr>
          <p:nvPr/>
        </p:nvCxnSpPr>
        <p:spPr>
          <a:xfrm>
            <a:off x="5929163" y="3194880"/>
            <a:ext cx="1" cy="432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EC2E62D8-D43F-4C58-9484-5131B520A105}"/>
              </a:ext>
            </a:extLst>
          </p:cNvPr>
          <p:cNvCxnSpPr>
            <a:cxnSpLocks/>
            <a:stCxn id="7" idx="2"/>
            <a:endCxn id="8" idx="7"/>
          </p:cNvCxnSpPr>
          <p:nvPr/>
        </p:nvCxnSpPr>
        <p:spPr>
          <a:xfrm flipH="1">
            <a:off x="5162405" y="4063113"/>
            <a:ext cx="766759" cy="417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BD6E0E60-58DD-4EA0-B8EE-311AC0731207}"/>
              </a:ext>
            </a:extLst>
          </p:cNvPr>
          <p:cNvCxnSpPr>
            <a:cxnSpLocks/>
            <a:stCxn id="7" idx="2"/>
            <a:endCxn id="9" idx="7"/>
          </p:cNvCxnSpPr>
          <p:nvPr/>
        </p:nvCxnSpPr>
        <p:spPr>
          <a:xfrm flipH="1">
            <a:off x="5162405" y="4063113"/>
            <a:ext cx="766759" cy="1409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316B67B2-D0A7-4449-90AF-65778A38CCAD}"/>
              </a:ext>
            </a:extLst>
          </p:cNvPr>
          <p:cNvCxnSpPr>
            <a:cxnSpLocks/>
            <a:stCxn id="8" idx="4"/>
            <a:endCxn id="9" idx="0"/>
          </p:cNvCxnSpPr>
          <p:nvPr/>
        </p:nvCxnSpPr>
        <p:spPr>
          <a:xfrm>
            <a:off x="4983398" y="4912842"/>
            <a:ext cx="0" cy="485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4D634466-3462-47FC-813D-4021459AC1DE}"/>
              </a:ext>
            </a:extLst>
          </p:cNvPr>
          <p:cNvSpPr txBox="1"/>
          <p:nvPr/>
        </p:nvSpPr>
        <p:spPr>
          <a:xfrm>
            <a:off x="1160245" y="1681083"/>
            <a:ext cx="2241319" cy="1477328"/>
          </a:xfrm>
          <a:prstGeom prst="rect">
            <a:avLst/>
          </a:prstGeom>
          <a:noFill/>
        </p:spPr>
        <p:txBody>
          <a:bodyPr wrap="none" rtlCol="0">
            <a:spAutoFit/>
          </a:bodyPr>
          <a:lstStyle/>
          <a:p>
            <a:r>
              <a:rPr lang="es-CL" dirty="0">
                <a:latin typeface="Abadi" panose="020B0604020104020204" pitchFamily="34" charset="0"/>
              </a:rPr>
              <a:t>A es macho</a:t>
            </a:r>
          </a:p>
          <a:p>
            <a:r>
              <a:rPr lang="es-CL" dirty="0">
                <a:latin typeface="Abadi" panose="020B0604020104020204" pitchFamily="34" charset="0"/>
              </a:rPr>
              <a:t>B es hija de A</a:t>
            </a:r>
          </a:p>
          <a:p>
            <a:r>
              <a:rPr lang="es-CL" dirty="0">
                <a:latin typeface="Abadi" panose="020B0604020104020204" pitchFamily="34" charset="0"/>
              </a:rPr>
              <a:t>C es hijo de A con B</a:t>
            </a:r>
          </a:p>
          <a:p>
            <a:r>
              <a:rPr lang="es-CL" dirty="0">
                <a:latin typeface="Abadi" panose="020B0604020104020204" pitchFamily="34" charset="0"/>
              </a:rPr>
              <a:t>D es hija de C</a:t>
            </a:r>
          </a:p>
          <a:p>
            <a:r>
              <a:rPr lang="es-CL" dirty="0">
                <a:latin typeface="Abadi" panose="020B0604020104020204" pitchFamily="34" charset="0"/>
              </a:rPr>
              <a:t>E es hija de D con C </a:t>
            </a:r>
          </a:p>
        </p:txBody>
      </p:sp>
    </p:spTree>
    <p:extLst>
      <p:ext uri="{BB962C8B-B14F-4D97-AF65-F5344CB8AC3E}">
        <p14:creationId xmlns:p14="http://schemas.microsoft.com/office/powerpoint/2010/main" val="372270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84</a:t>
            </a:fld>
            <a:endParaRPr/>
          </a:p>
        </p:txBody>
      </p:sp>
      <p:sp>
        <p:nvSpPr>
          <p:cNvPr id="11" name="Título 1">
            <a:extLst>
              <a:ext uri="{FF2B5EF4-FFF2-40B4-BE49-F238E27FC236}">
                <a16:creationId xmlns:a16="http://schemas.microsoft.com/office/drawing/2014/main" id="{A6C3CDD5-EBC9-4371-B415-680D472D0C79}"/>
              </a:ext>
            </a:extLst>
          </p:cNvPr>
          <p:cNvSpPr>
            <a:spLocks noGrp="1"/>
          </p:cNvSpPr>
          <p:nvPr>
            <p:ph type="title"/>
          </p:nvPr>
        </p:nvSpPr>
        <p:spPr>
          <a:xfrm>
            <a:off x="1234263" y="-177165"/>
            <a:ext cx="9367203" cy="1188720"/>
          </a:xfrm>
        </p:spPr>
        <p:txBody>
          <a:bodyPr>
            <a:normAutofit/>
          </a:bodyPr>
          <a:lstStyle/>
          <a:p>
            <a:r>
              <a:rPr lang="es-CL" i="1" dirty="0"/>
              <a:t>Ejercicio 1</a:t>
            </a:r>
            <a:endParaRPr lang="en-US" i="1" dirty="0"/>
          </a:p>
        </p:txBody>
      </p:sp>
      <p:sp>
        <p:nvSpPr>
          <p:cNvPr id="12" name="CuadroTexto 11">
            <a:extLst>
              <a:ext uri="{FF2B5EF4-FFF2-40B4-BE49-F238E27FC236}">
                <a16:creationId xmlns:a16="http://schemas.microsoft.com/office/drawing/2014/main" id="{56068145-F57D-4211-9A44-FA7CFB19C2ED}"/>
              </a:ext>
            </a:extLst>
          </p:cNvPr>
          <p:cNvSpPr txBox="1"/>
          <p:nvPr/>
        </p:nvSpPr>
        <p:spPr>
          <a:xfrm>
            <a:off x="916605" y="1189737"/>
            <a:ext cx="7084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En base al siguiente enunciado, construya la matriz de parentesco</a:t>
            </a:r>
            <a:r>
              <a:rPr lang="es-CL" dirty="0">
                <a:solidFill>
                  <a:prstClr val="black"/>
                </a:solidFill>
                <a:latin typeface="Calibri" panose="020F0502020204030204"/>
              </a:rPr>
              <a:t>:</a:t>
            </a: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ángulo 4">
            <a:extLst>
              <a:ext uri="{FF2B5EF4-FFF2-40B4-BE49-F238E27FC236}">
                <a16:creationId xmlns:a16="http://schemas.microsoft.com/office/drawing/2014/main" id="{333DABF6-89AF-4FA7-9383-3DCA9F1F6ADC}"/>
              </a:ext>
            </a:extLst>
          </p:cNvPr>
          <p:cNvSpPr/>
          <p:nvPr/>
        </p:nvSpPr>
        <p:spPr>
          <a:xfrm>
            <a:off x="6677528" y="1937636"/>
            <a:ext cx="446193" cy="436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A</a:t>
            </a:r>
            <a:endParaRPr lang="en-US" dirty="0">
              <a:solidFill>
                <a:schemeClr val="bg1"/>
              </a:solidFill>
            </a:endParaRPr>
          </a:p>
        </p:txBody>
      </p:sp>
      <p:sp>
        <p:nvSpPr>
          <p:cNvPr id="6" name="Elipse 5">
            <a:extLst>
              <a:ext uri="{FF2B5EF4-FFF2-40B4-BE49-F238E27FC236}">
                <a16:creationId xmlns:a16="http://schemas.microsoft.com/office/drawing/2014/main" id="{12052989-EDF7-4A87-B57F-6A6AE510E1AC}"/>
              </a:ext>
            </a:extLst>
          </p:cNvPr>
          <p:cNvSpPr/>
          <p:nvPr/>
        </p:nvSpPr>
        <p:spPr>
          <a:xfrm>
            <a:off x="5676008" y="2688570"/>
            <a:ext cx="506310" cy="506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B</a:t>
            </a:r>
            <a:endParaRPr lang="en-US" dirty="0">
              <a:solidFill>
                <a:schemeClr val="bg1"/>
              </a:solidFill>
            </a:endParaRPr>
          </a:p>
        </p:txBody>
      </p:sp>
      <p:sp>
        <p:nvSpPr>
          <p:cNvPr id="7" name="Rectángulo 6">
            <a:extLst>
              <a:ext uri="{FF2B5EF4-FFF2-40B4-BE49-F238E27FC236}">
                <a16:creationId xmlns:a16="http://schemas.microsoft.com/office/drawing/2014/main" id="{07F5D345-3FA0-4A57-902E-39D39969D084}"/>
              </a:ext>
            </a:extLst>
          </p:cNvPr>
          <p:cNvSpPr/>
          <p:nvPr/>
        </p:nvSpPr>
        <p:spPr>
          <a:xfrm>
            <a:off x="5706067" y="3627042"/>
            <a:ext cx="446193" cy="436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a:t>
            </a:r>
            <a:endParaRPr lang="en-US" dirty="0"/>
          </a:p>
        </p:txBody>
      </p:sp>
      <p:sp>
        <p:nvSpPr>
          <p:cNvPr id="8" name="Elipse 7">
            <a:extLst>
              <a:ext uri="{FF2B5EF4-FFF2-40B4-BE49-F238E27FC236}">
                <a16:creationId xmlns:a16="http://schemas.microsoft.com/office/drawing/2014/main" id="{4E7C81DD-1FCF-4761-8021-F50AB5F633E5}"/>
              </a:ext>
            </a:extLst>
          </p:cNvPr>
          <p:cNvSpPr/>
          <p:nvPr/>
        </p:nvSpPr>
        <p:spPr>
          <a:xfrm>
            <a:off x="4730243" y="4406533"/>
            <a:ext cx="506309" cy="506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D</a:t>
            </a:r>
            <a:endParaRPr lang="en-US" dirty="0"/>
          </a:p>
        </p:txBody>
      </p:sp>
      <p:sp>
        <p:nvSpPr>
          <p:cNvPr id="9" name="Elipse 8">
            <a:extLst>
              <a:ext uri="{FF2B5EF4-FFF2-40B4-BE49-F238E27FC236}">
                <a16:creationId xmlns:a16="http://schemas.microsoft.com/office/drawing/2014/main" id="{65B65B1A-36BD-41DA-B72C-64B6873A498D}"/>
              </a:ext>
            </a:extLst>
          </p:cNvPr>
          <p:cNvSpPr/>
          <p:nvPr/>
        </p:nvSpPr>
        <p:spPr>
          <a:xfrm>
            <a:off x="4730243" y="5398201"/>
            <a:ext cx="506309" cy="506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E</a:t>
            </a:r>
            <a:endParaRPr lang="en-US" dirty="0"/>
          </a:p>
        </p:txBody>
      </p:sp>
      <p:cxnSp>
        <p:nvCxnSpPr>
          <p:cNvPr id="13" name="Conector recto de flecha 12">
            <a:extLst>
              <a:ext uri="{FF2B5EF4-FFF2-40B4-BE49-F238E27FC236}">
                <a16:creationId xmlns:a16="http://schemas.microsoft.com/office/drawing/2014/main" id="{924EA74A-725B-4A87-B4F6-8444EBCBF68A}"/>
              </a:ext>
            </a:extLst>
          </p:cNvPr>
          <p:cNvCxnSpPr>
            <a:cxnSpLocks/>
            <a:stCxn id="5" idx="2"/>
          </p:cNvCxnSpPr>
          <p:nvPr/>
        </p:nvCxnSpPr>
        <p:spPr>
          <a:xfrm flipH="1">
            <a:off x="6182319" y="2373708"/>
            <a:ext cx="718306" cy="1235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76F7F4FE-F6A9-4CCD-8F1A-4F4E0660A930}"/>
              </a:ext>
            </a:extLst>
          </p:cNvPr>
          <p:cNvCxnSpPr>
            <a:cxnSpLocks/>
            <a:stCxn id="5" idx="2"/>
            <a:endCxn id="6" idx="7"/>
          </p:cNvCxnSpPr>
          <p:nvPr/>
        </p:nvCxnSpPr>
        <p:spPr>
          <a:xfrm flipH="1">
            <a:off x="6108171" y="2373708"/>
            <a:ext cx="792454" cy="389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028AB490-74A3-4CF4-8E44-AB5C2C00134F}"/>
              </a:ext>
            </a:extLst>
          </p:cNvPr>
          <p:cNvCxnSpPr>
            <a:cxnSpLocks/>
            <a:stCxn id="6" idx="4"/>
            <a:endCxn id="7" idx="0"/>
          </p:cNvCxnSpPr>
          <p:nvPr/>
        </p:nvCxnSpPr>
        <p:spPr>
          <a:xfrm>
            <a:off x="5929163" y="3194880"/>
            <a:ext cx="1" cy="432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EC2E62D8-D43F-4C58-9484-5131B520A105}"/>
              </a:ext>
            </a:extLst>
          </p:cNvPr>
          <p:cNvCxnSpPr>
            <a:cxnSpLocks/>
            <a:stCxn id="7" idx="2"/>
            <a:endCxn id="8" idx="7"/>
          </p:cNvCxnSpPr>
          <p:nvPr/>
        </p:nvCxnSpPr>
        <p:spPr>
          <a:xfrm flipH="1">
            <a:off x="5162405" y="4063113"/>
            <a:ext cx="766759" cy="417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BD6E0E60-58DD-4EA0-B8EE-311AC0731207}"/>
              </a:ext>
            </a:extLst>
          </p:cNvPr>
          <p:cNvCxnSpPr>
            <a:cxnSpLocks/>
            <a:stCxn id="7" idx="2"/>
            <a:endCxn id="9" idx="7"/>
          </p:cNvCxnSpPr>
          <p:nvPr/>
        </p:nvCxnSpPr>
        <p:spPr>
          <a:xfrm flipH="1">
            <a:off x="5162405" y="4063113"/>
            <a:ext cx="766759" cy="1409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316B67B2-D0A7-4449-90AF-65778A38CCAD}"/>
              </a:ext>
            </a:extLst>
          </p:cNvPr>
          <p:cNvCxnSpPr>
            <a:cxnSpLocks/>
            <a:stCxn id="8" idx="4"/>
            <a:endCxn id="9" idx="0"/>
          </p:cNvCxnSpPr>
          <p:nvPr/>
        </p:nvCxnSpPr>
        <p:spPr>
          <a:xfrm>
            <a:off x="4983398" y="4912842"/>
            <a:ext cx="0" cy="485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4D634466-3462-47FC-813D-4021459AC1DE}"/>
              </a:ext>
            </a:extLst>
          </p:cNvPr>
          <p:cNvSpPr txBox="1"/>
          <p:nvPr/>
        </p:nvSpPr>
        <p:spPr>
          <a:xfrm>
            <a:off x="1160245" y="1681083"/>
            <a:ext cx="2241319" cy="1477328"/>
          </a:xfrm>
          <a:prstGeom prst="rect">
            <a:avLst/>
          </a:prstGeom>
          <a:noFill/>
        </p:spPr>
        <p:txBody>
          <a:bodyPr wrap="none" rtlCol="0">
            <a:spAutoFit/>
          </a:bodyPr>
          <a:lstStyle/>
          <a:p>
            <a:r>
              <a:rPr lang="es-CL" dirty="0">
                <a:latin typeface="Abadi" panose="020B0604020104020204" pitchFamily="34" charset="0"/>
              </a:rPr>
              <a:t>A es macho</a:t>
            </a:r>
          </a:p>
          <a:p>
            <a:r>
              <a:rPr lang="es-CL" dirty="0">
                <a:latin typeface="Abadi" panose="020B0604020104020204" pitchFamily="34" charset="0"/>
              </a:rPr>
              <a:t>B es hija de A</a:t>
            </a:r>
          </a:p>
          <a:p>
            <a:r>
              <a:rPr lang="es-CL" dirty="0">
                <a:latin typeface="Abadi" panose="020B0604020104020204" pitchFamily="34" charset="0"/>
              </a:rPr>
              <a:t>C es hijo de A con B</a:t>
            </a:r>
          </a:p>
          <a:p>
            <a:r>
              <a:rPr lang="es-CL" dirty="0">
                <a:latin typeface="Abadi" panose="020B0604020104020204" pitchFamily="34" charset="0"/>
              </a:rPr>
              <a:t>D es hija de C</a:t>
            </a:r>
          </a:p>
          <a:p>
            <a:r>
              <a:rPr lang="es-CL" dirty="0">
                <a:latin typeface="Abadi" panose="020B0604020104020204" pitchFamily="34" charset="0"/>
              </a:rPr>
              <a:t>E es hija de D con C </a:t>
            </a:r>
          </a:p>
        </p:txBody>
      </p:sp>
      <p:graphicFrame>
        <p:nvGraphicFramePr>
          <p:cNvPr id="17" name="Tabla 38">
            <a:extLst>
              <a:ext uri="{FF2B5EF4-FFF2-40B4-BE49-F238E27FC236}">
                <a16:creationId xmlns:a16="http://schemas.microsoft.com/office/drawing/2014/main" id="{2CC5EC94-BD92-4467-9B3D-31F61CA7F923}"/>
              </a:ext>
            </a:extLst>
          </p:cNvPr>
          <p:cNvGraphicFramePr>
            <a:graphicFrameLocks noGrp="1"/>
          </p:cNvGraphicFramePr>
          <p:nvPr>
            <p:extLst>
              <p:ext uri="{D42A27DB-BD31-4B8C-83A1-F6EECF244321}">
                <p14:modId xmlns:p14="http://schemas.microsoft.com/office/powerpoint/2010/main" val="4069307192"/>
              </p:ext>
            </p:extLst>
          </p:nvPr>
        </p:nvGraphicFramePr>
        <p:xfrm>
          <a:off x="8143734" y="3595461"/>
          <a:ext cx="3529511" cy="2255904"/>
        </p:xfrm>
        <a:graphic>
          <a:graphicData uri="http://schemas.openxmlformats.org/drawingml/2006/table">
            <a:tbl>
              <a:tblPr firstRow="1" bandRow="1">
                <a:tableStyleId>{5C22544A-7EE6-4342-B048-85BDC9FD1C3A}</a:tableStyleId>
              </a:tblPr>
              <a:tblGrid>
                <a:gridCol w="1336545">
                  <a:extLst>
                    <a:ext uri="{9D8B030D-6E8A-4147-A177-3AD203B41FA5}">
                      <a16:colId xmlns:a16="http://schemas.microsoft.com/office/drawing/2014/main" val="3251079350"/>
                    </a:ext>
                  </a:extLst>
                </a:gridCol>
                <a:gridCol w="1096483">
                  <a:extLst>
                    <a:ext uri="{9D8B030D-6E8A-4147-A177-3AD203B41FA5}">
                      <a16:colId xmlns:a16="http://schemas.microsoft.com/office/drawing/2014/main" val="82666070"/>
                    </a:ext>
                  </a:extLst>
                </a:gridCol>
                <a:gridCol w="1096483">
                  <a:extLst>
                    <a:ext uri="{9D8B030D-6E8A-4147-A177-3AD203B41FA5}">
                      <a16:colId xmlns:a16="http://schemas.microsoft.com/office/drawing/2014/main" val="4215688986"/>
                    </a:ext>
                  </a:extLst>
                </a:gridCol>
              </a:tblGrid>
              <a:tr h="370840">
                <a:tc>
                  <a:txBody>
                    <a:bodyPr/>
                    <a:lstStyle/>
                    <a:p>
                      <a:r>
                        <a:rPr lang="es-CL" dirty="0"/>
                        <a:t>Individuo</a:t>
                      </a:r>
                      <a:endParaRPr lang="en-US" dirty="0"/>
                    </a:p>
                  </a:txBody>
                  <a:tcPr/>
                </a:tc>
                <a:tc>
                  <a:txBody>
                    <a:bodyPr/>
                    <a:lstStyle/>
                    <a:p>
                      <a:r>
                        <a:rPr lang="es-CL" dirty="0"/>
                        <a:t>Padre</a:t>
                      </a:r>
                      <a:endParaRPr lang="en-US" dirty="0"/>
                    </a:p>
                  </a:txBody>
                  <a:tcPr/>
                </a:tc>
                <a:tc>
                  <a:txBody>
                    <a:bodyPr/>
                    <a:lstStyle/>
                    <a:p>
                      <a:r>
                        <a:rPr lang="es-CL" dirty="0"/>
                        <a:t>Madre</a:t>
                      </a:r>
                      <a:endParaRPr lang="en-US" dirty="0"/>
                    </a:p>
                  </a:txBody>
                  <a:tcPr/>
                </a:tc>
                <a:extLst>
                  <a:ext uri="{0D108BD9-81ED-4DB2-BD59-A6C34878D82A}">
                    <a16:rowId xmlns:a16="http://schemas.microsoft.com/office/drawing/2014/main" val="2131482296"/>
                  </a:ext>
                </a:extLst>
              </a:tr>
              <a:tr h="370840">
                <a:tc>
                  <a:txBody>
                    <a:bodyPr/>
                    <a:lstStyle/>
                    <a:p>
                      <a:pPr algn="ctr"/>
                      <a:r>
                        <a:rPr lang="es-CL" dirty="0"/>
                        <a:t>A</a:t>
                      </a:r>
                      <a:endParaRPr lang="en-US" dirty="0"/>
                    </a:p>
                  </a:txBody>
                  <a:tcPr/>
                </a:tc>
                <a:tc>
                  <a:txBody>
                    <a:bodyPr/>
                    <a:lstStyle/>
                    <a:p>
                      <a:pPr algn="ctr"/>
                      <a:r>
                        <a:rPr lang="es-CL" dirty="0"/>
                        <a:t>?</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2616640450"/>
                  </a:ext>
                </a:extLst>
              </a:tr>
              <a:tr h="370840">
                <a:tc>
                  <a:txBody>
                    <a:bodyPr/>
                    <a:lstStyle/>
                    <a:p>
                      <a:pPr algn="ctr"/>
                      <a:r>
                        <a:rPr lang="es-CL" dirty="0"/>
                        <a:t>B</a:t>
                      </a:r>
                      <a:endParaRPr lang="en-US" dirty="0"/>
                    </a:p>
                  </a:txBody>
                  <a:tcPr/>
                </a:tc>
                <a:tc>
                  <a:txBody>
                    <a:bodyPr/>
                    <a:lstStyle/>
                    <a:p>
                      <a:pPr algn="ctr"/>
                      <a:r>
                        <a:rPr lang="es-CL" dirty="0"/>
                        <a:t>A</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4038797799"/>
                  </a:ext>
                </a:extLst>
              </a:tr>
              <a:tr h="370840">
                <a:tc>
                  <a:txBody>
                    <a:bodyPr/>
                    <a:lstStyle/>
                    <a:p>
                      <a:pPr algn="ctr"/>
                      <a:r>
                        <a:rPr lang="es-CL" dirty="0"/>
                        <a:t>C</a:t>
                      </a:r>
                      <a:endParaRPr lang="en-US" dirty="0"/>
                    </a:p>
                  </a:txBody>
                  <a:tcPr/>
                </a:tc>
                <a:tc>
                  <a:txBody>
                    <a:bodyPr/>
                    <a:lstStyle/>
                    <a:p>
                      <a:pPr algn="ctr"/>
                      <a:r>
                        <a:rPr lang="es-CL" dirty="0"/>
                        <a:t>A</a:t>
                      </a:r>
                      <a:endParaRPr lang="en-US" dirty="0"/>
                    </a:p>
                  </a:txBody>
                  <a:tcPr/>
                </a:tc>
                <a:tc>
                  <a:txBody>
                    <a:bodyPr/>
                    <a:lstStyle/>
                    <a:p>
                      <a:pPr algn="ctr"/>
                      <a:r>
                        <a:rPr lang="es-CL" dirty="0"/>
                        <a:t>B</a:t>
                      </a:r>
                      <a:endParaRPr lang="en-US" dirty="0"/>
                    </a:p>
                  </a:txBody>
                  <a:tcPr/>
                </a:tc>
                <a:extLst>
                  <a:ext uri="{0D108BD9-81ED-4DB2-BD59-A6C34878D82A}">
                    <a16:rowId xmlns:a16="http://schemas.microsoft.com/office/drawing/2014/main" val="4245187506"/>
                  </a:ext>
                </a:extLst>
              </a:tr>
              <a:tr h="370840">
                <a:tc>
                  <a:txBody>
                    <a:bodyPr/>
                    <a:lstStyle/>
                    <a:p>
                      <a:pPr algn="ctr"/>
                      <a:r>
                        <a:rPr lang="es-CL" dirty="0"/>
                        <a:t>D</a:t>
                      </a:r>
                      <a:endParaRPr lang="en-US" dirty="0"/>
                    </a:p>
                  </a:txBody>
                  <a:tcPr/>
                </a:tc>
                <a:tc>
                  <a:txBody>
                    <a:bodyPr/>
                    <a:lstStyle/>
                    <a:p>
                      <a:pPr algn="ctr"/>
                      <a:r>
                        <a:rPr lang="es-CL" dirty="0"/>
                        <a:t>C</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4196082512"/>
                  </a:ext>
                </a:extLst>
              </a:tr>
              <a:tr h="370840">
                <a:tc>
                  <a:txBody>
                    <a:bodyPr/>
                    <a:lstStyle/>
                    <a:p>
                      <a:pPr algn="ctr"/>
                      <a:r>
                        <a:rPr lang="es-CL" dirty="0"/>
                        <a:t>E</a:t>
                      </a:r>
                      <a:endParaRPr lang="en-US" dirty="0"/>
                    </a:p>
                  </a:txBody>
                  <a:tcPr/>
                </a:tc>
                <a:tc>
                  <a:txBody>
                    <a:bodyPr/>
                    <a:lstStyle/>
                    <a:p>
                      <a:pPr algn="ctr"/>
                      <a:r>
                        <a:rPr lang="es-CL" dirty="0"/>
                        <a:t>C</a:t>
                      </a:r>
                      <a:endParaRPr lang="en-US" dirty="0"/>
                    </a:p>
                  </a:txBody>
                  <a:tcPr/>
                </a:tc>
                <a:tc>
                  <a:txBody>
                    <a:bodyPr/>
                    <a:lstStyle/>
                    <a:p>
                      <a:pPr algn="ctr"/>
                      <a:r>
                        <a:rPr lang="es-CL" dirty="0"/>
                        <a:t>D</a:t>
                      </a:r>
                      <a:endParaRPr lang="en-US" dirty="0"/>
                    </a:p>
                  </a:txBody>
                  <a:tcPr/>
                </a:tc>
                <a:extLst>
                  <a:ext uri="{0D108BD9-81ED-4DB2-BD59-A6C34878D82A}">
                    <a16:rowId xmlns:a16="http://schemas.microsoft.com/office/drawing/2014/main" val="4093325445"/>
                  </a:ext>
                </a:extLst>
              </a:tr>
            </a:tbl>
          </a:graphicData>
        </a:graphic>
      </p:graphicFrame>
    </p:spTree>
    <p:extLst>
      <p:ext uri="{BB962C8B-B14F-4D97-AF65-F5344CB8AC3E}">
        <p14:creationId xmlns:p14="http://schemas.microsoft.com/office/powerpoint/2010/main" val="271853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85</a:t>
            </a:fld>
            <a:endParaRPr/>
          </a:p>
        </p:txBody>
      </p:sp>
      <p:sp>
        <p:nvSpPr>
          <p:cNvPr id="11" name="Título 1">
            <a:extLst>
              <a:ext uri="{FF2B5EF4-FFF2-40B4-BE49-F238E27FC236}">
                <a16:creationId xmlns:a16="http://schemas.microsoft.com/office/drawing/2014/main" id="{A6C3CDD5-EBC9-4371-B415-680D472D0C79}"/>
              </a:ext>
            </a:extLst>
          </p:cNvPr>
          <p:cNvSpPr>
            <a:spLocks noGrp="1"/>
          </p:cNvSpPr>
          <p:nvPr>
            <p:ph type="title"/>
          </p:nvPr>
        </p:nvSpPr>
        <p:spPr>
          <a:xfrm>
            <a:off x="1234263" y="-177165"/>
            <a:ext cx="9367203" cy="1188720"/>
          </a:xfrm>
        </p:spPr>
        <p:txBody>
          <a:bodyPr>
            <a:normAutofit/>
          </a:bodyPr>
          <a:lstStyle/>
          <a:p>
            <a:r>
              <a:rPr lang="es-CL" i="1" dirty="0"/>
              <a:t>Ejercicio 1</a:t>
            </a:r>
            <a:endParaRPr lang="en-US" i="1" dirty="0"/>
          </a:p>
        </p:txBody>
      </p:sp>
      <p:sp>
        <p:nvSpPr>
          <p:cNvPr id="12" name="CuadroTexto 11">
            <a:extLst>
              <a:ext uri="{FF2B5EF4-FFF2-40B4-BE49-F238E27FC236}">
                <a16:creationId xmlns:a16="http://schemas.microsoft.com/office/drawing/2014/main" id="{56068145-F57D-4211-9A44-FA7CFB19C2ED}"/>
              </a:ext>
            </a:extLst>
          </p:cNvPr>
          <p:cNvSpPr txBox="1"/>
          <p:nvPr/>
        </p:nvSpPr>
        <p:spPr>
          <a:xfrm>
            <a:off x="916605" y="1189737"/>
            <a:ext cx="7084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En base al siguiente enunciado, construya la matriz de parentesco</a:t>
            </a:r>
            <a:r>
              <a:rPr lang="es-CL" dirty="0">
                <a:solidFill>
                  <a:prstClr val="black"/>
                </a:solidFill>
                <a:latin typeface="Calibri" panose="020F0502020204030204"/>
              </a:rPr>
              <a:t>:</a:t>
            </a: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a 5">
            <a:extLst>
              <a:ext uri="{FF2B5EF4-FFF2-40B4-BE49-F238E27FC236}">
                <a16:creationId xmlns:a16="http://schemas.microsoft.com/office/drawing/2014/main" id="{F5545ABE-AB7A-4119-97F4-E0A8BF96053F}"/>
              </a:ext>
            </a:extLst>
          </p:cNvPr>
          <p:cNvGraphicFramePr>
            <a:graphicFrameLocks noGrp="1"/>
          </p:cNvGraphicFramePr>
          <p:nvPr>
            <p:extLst>
              <p:ext uri="{D42A27DB-BD31-4B8C-83A1-F6EECF244321}">
                <p14:modId xmlns:p14="http://schemas.microsoft.com/office/powerpoint/2010/main" val="963527167"/>
              </p:ext>
            </p:extLst>
          </p:nvPr>
        </p:nvGraphicFramePr>
        <p:xfrm>
          <a:off x="5523400" y="2876603"/>
          <a:ext cx="5114310" cy="3221064"/>
        </p:xfrm>
        <a:graphic>
          <a:graphicData uri="http://schemas.openxmlformats.org/drawingml/2006/table">
            <a:tbl>
              <a:tblPr firstRow="1" firstCol="1" bandRow="1">
                <a:tableStyleId>{5C22544A-7EE6-4342-B048-85BDC9FD1C3A}</a:tableStyleId>
              </a:tblPr>
              <a:tblGrid>
                <a:gridCol w="852385">
                  <a:extLst>
                    <a:ext uri="{9D8B030D-6E8A-4147-A177-3AD203B41FA5}">
                      <a16:colId xmlns:a16="http://schemas.microsoft.com/office/drawing/2014/main" val="3117720983"/>
                    </a:ext>
                  </a:extLst>
                </a:gridCol>
                <a:gridCol w="852385">
                  <a:extLst>
                    <a:ext uri="{9D8B030D-6E8A-4147-A177-3AD203B41FA5}">
                      <a16:colId xmlns:a16="http://schemas.microsoft.com/office/drawing/2014/main" val="755687295"/>
                    </a:ext>
                  </a:extLst>
                </a:gridCol>
                <a:gridCol w="852385">
                  <a:extLst>
                    <a:ext uri="{9D8B030D-6E8A-4147-A177-3AD203B41FA5}">
                      <a16:colId xmlns:a16="http://schemas.microsoft.com/office/drawing/2014/main" val="4013257812"/>
                    </a:ext>
                  </a:extLst>
                </a:gridCol>
                <a:gridCol w="852385">
                  <a:extLst>
                    <a:ext uri="{9D8B030D-6E8A-4147-A177-3AD203B41FA5}">
                      <a16:colId xmlns:a16="http://schemas.microsoft.com/office/drawing/2014/main" val="307095984"/>
                    </a:ext>
                  </a:extLst>
                </a:gridCol>
                <a:gridCol w="852385">
                  <a:extLst>
                    <a:ext uri="{9D8B030D-6E8A-4147-A177-3AD203B41FA5}">
                      <a16:colId xmlns:a16="http://schemas.microsoft.com/office/drawing/2014/main" val="544697995"/>
                    </a:ext>
                  </a:extLst>
                </a:gridCol>
                <a:gridCol w="852385">
                  <a:extLst>
                    <a:ext uri="{9D8B030D-6E8A-4147-A177-3AD203B41FA5}">
                      <a16:colId xmlns:a16="http://schemas.microsoft.com/office/drawing/2014/main" val="2502752210"/>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C-?</a:t>
                      </a:r>
                      <a:endParaRPr lang="en-US" dirty="0"/>
                    </a:p>
                  </a:txBody>
                  <a:tcPr>
                    <a:solidFill>
                      <a:schemeClr val="accent5"/>
                    </a:solidFill>
                  </a:tcPr>
                </a:tc>
                <a:tc>
                  <a:txBody>
                    <a:bodyPr/>
                    <a:lstStyle/>
                    <a:p>
                      <a:pPr algn="ctr"/>
                      <a:r>
                        <a:rPr lang="es-CL" dirty="0"/>
                        <a:t>C-D</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bl>
          </a:graphicData>
        </a:graphic>
      </p:graphicFrame>
      <p:graphicFrame>
        <p:nvGraphicFramePr>
          <p:cNvPr id="7" name="Tabla 38">
            <a:extLst>
              <a:ext uri="{FF2B5EF4-FFF2-40B4-BE49-F238E27FC236}">
                <a16:creationId xmlns:a16="http://schemas.microsoft.com/office/drawing/2014/main" id="{7148AFB4-9D48-4DA3-9AE6-99BC672373DD}"/>
              </a:ext>
            </a:extLst>
          </p:cNvPr>
          <p:cNvGraphicFramePr>
            <a:graphicFrameLocks noGrp="1"/>
          </p:cNvGraphicFramePr>
          <p:nvPr>
            <p:extLst>
              <p:ext uri="{D42A27DB-BD31-4B8C-83A1-F6EECF244321}">
                <p14:modId xmlns:p14="http://schemas.microsoft.com/office/powerpoint/2010/main" val="2604236113"/>
              </p:ext>
            </p:extLst>
          </p:nvPr>
        </p:nvGraphicFramePr>
        <p:xfrm>
          <a:off x="1085709" y="3359183"/>
          <a:ext cx="3529511" cy="2255904"/>
        </p:xfrm>
        <a:graphic>
          <a:graphicData uri="http://schemas.openxmlformats.org/drawingml/2006/table">
            <a:tbl>
              <a:tblPr firstRow="1" bandRow="1">
                <a:tableStyleId>{5C22544A-7EE6-4342-B048-85BDC9FD1C3A}</a:tableStyleId>
              </a:tblPr>
              <a:tblGrid>
                <a:gridCol w="1336545">
                  <a:extLst>
                    <a:ext uri="{9D8B030D-6E8A-4147-A177-3AD203B41FA5}">
                      <a16:colId xmlns:a16="http://schemas.microsoft.com/office/drawing/2014/main" val="3251079350"/>
                    </a:ext>
                  </a:extLst>
                </a:gridCol>
                <a:gridCol w="1096483">
                  <a:extLst>
                    <a:ext uri="{9D8B030D-6E8A-4147-A177-3AD203B41FA5}">
                      <a16:colId xmlns:a16="http://schemas.microsoft.com/office/drawing/2014/main" val="82666070"/>
                    </a:ext>
                  </a:extLst>
                </a:gridCol>
                <a:gridCol w="1096483">
                  <a:extLst>
                    <a:ext uri="{9D8B030D-6E8A-4147-A177-3AD203B41FA5}">
                      <a16:colId xmlns:a16="http://schemas.microsoft.com/office/drawing/2014/main" val="4215688986"/>
                    </a:ext>
                  </a:extLst>
                </a:gridCol>
              </a:tblGrid>
              <a:tr h="370840">
                <a:tc>
                  <a:txBody>
                    <a:bodyPr/>
                    <a:lstStyle/>
                    <a:p>
                      <a:r>
                        <a:rPr lang="es-CL" dirty="0"/>
                        <a:t>Individuo</a:t>
                      </a:r>
                      <a:endParaRPr lang="en-US" dirty="0"/>
                    </a:p>
                  </a:txBody>
                  <a:tcPr/>
                </a:tc>
                <a:tc>
                  <a:txBody>
                    <a:bodyPr/>
                    <a:lstStyle/>
                    <a:p>
                      <a:r>
                        <a:rPr lang="es-CL" dirty="0"/>
                        <a:t>Padre</a:t>
                      </a:r>
                      <a:endParaRPr lang="en-US" dirty="0"/>
                    </a:p>
                  </a:txBody>
                  <a:tcPr/>
                </a:tc>
                <a:tc>
                  <a:txBody>
                    <a:bodyPr/>
                    <a:lstStyle/>
                    <a:p>
                      <a:r>
                        <a:rPr lang="es-CL" dirty="0"/>
                        <a:t>Madre</a:t>
                      </a:r>
                      <a:endParaRPr lang="en-US" dirty="0"/>
                    </a:p>
                  </a:txBody>
                  <a:tcPr/>
                </a:tc>
                <a:extLst>
                  <a:ext uri="{0D108BD9-81ED-4DB2-BD59-A6C34878D82A}">
                    <a16:rowId xmlns:a16="http://schemas.microsoft.com/office/drawing/2014/main" val="2131482296"/>
                  </a:ext>
                </a:extLst>
              </a:tr>
              <a:tr h="370840">
                <a:tc>
                  <a:txBody>
                    <a:bodyPr/>
                    <a:lstStyle/>
                    <a:p>
                      <a:pPr algn="ctr"/>
                      <a:r>
                        <a:rPr lang="es-CL" dirty="0"/>
                        <a:t>A</a:t>
                      </a:r>
                      <a:endParaRPr lang="en-US" dirty="0"/>
                    </a:p>
                  </a:txBody>
                  <a:tcPr/>
                </a:tc>
                <a:tc>
                  <a:txBody>
                    <a:bodyPr/>
                    <a:lstStyle/>
                    <a:p>
                      <a:pPr algn="ctr"/>
                      <a:r>
                        <a:rPr lang="es-CL" dirty="0"/>
                        <a:t>?</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2616640450"/>
                  </a:ext>
                </a:extLst>
              </a:tr>
              <a:tr h="370840">
                <a:tc>
                  <a:txBody>
                    <a:bodyPr/>
                    <a:lstStyle/>
                    <a:p>
                      <a:pPr algn="ctr"/>
                      <a:r>
                        <a:rPr lang="es-CL" dirty="0"/>
                        <a:t>B</a:t>
                      </a:r>
                      <a:endParaRPr lang="en-US" dirty="0"/>
                    </a:p>
                  </a:txBody>
                  <a:tcPr/>
                </a:tc>
                <a:tc>
                  <a:txBody>
                    <a:bodyPr/>
                    <a:lstStyle/>
                    <a:p>
                      <a:pPr algn="ctr"/>
                      <a:r>
                        <a:rPr lang="es-CL" dirty="0"/>
                        <a:t>A</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4038797799"/>
                  </a:ext>
                </a:extLst>
              </a:tr>
              <a:tr h="370840">
                <a:tc>
                  <a:txBody>
                    <a:bodyPr/>
                    <a:lstStyle/>
                    <a:p>
                      <a:pPr algn="ctr"/>
                      <a:r>
                        <a:rPr lang="es-CL" dirty="0"/>
                        <a:t>C</a:t>
                      </a:r>
                      <a:endParaRPr lang="en-US" dirty="0"/>
                    </a:p>
                  </a:txBody>
                  <a:tcPr/>
                </a:tc>
                <a:tc>
                  <a:txBody>
                    <a:bodyPr/>
                    <a:lstStyle/>
                    <a:p>
                      <a:pPr algn="ctr"/>
                      <a:r>
                        <a:rPr lang="es-CL" dirty="0"/>
                        <a:t>A</a:t>
                      </a:r>
                      <a:endParaRPr lang="en-US" dirty="0"/>
                    </a:p>
                  </a:txBody>
                  <a:tcPr/>
                </a:tc>
                <a:tc>
                  <a:txBody>
                    <a:bodyPr/>
                    <a:lstStyle/>
                    <a:p>
                      <a:pPr algn="ctr"/>
                      <a:r>
                        <a:rPr lang="es-CL" dirty="0"/>
                        <a:t>B</a:t>
                      </a:r>
                      <a:endParaRPr lang="en-US" dirty="0"/>
                    </a:p>
                  </a:txBody>
                  <a:tcPr/>
                </a:tc>
                <a:extLst>
                  <a:ext uri="{0D108BD9-81ED-4DB2-BD59-A6C34878D82A}">
                    <a16:rowId xmlns:a16="http://schemas.microsoft.com/office/drawing/2014/main" val="4245187506"/>
                  </a:ext>
                </a:extLst>
              </a:tr>
              <a:tr h="370840">
                <a:tc>
                  <a:txBody>
                    <a:bodyPr/>
                    <a:lstStyle/>
                    <a:p>
                      <a:pPr algn="ctr"/>
                      <a:r>
                        <a:rPr lang="es-CL" dirty="0"/>
                        <a:t>D</a:t>
                      </a:r>
                      <a:endParaRPr lang="en-US" dirty="0"/>
                    </a:p>
                  </a:txBody>
                  <a:tcPr/>
                </a:tc>
                <a:tc>
                  <a:txBody>
                    <a:bodyPr/>
                    <a:lstStyle/>
                    <a:p>
                      <a:pPr algn="ctr"/>
                      <a:r>
                        <a:rPr lang="es-CL" dirty="0"/>
                        <a:t>C</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4196082512"/>
                  </a:ext>
                </a:extLst>
              </a:tr>
              <a:tr h="370840">
                <a:tc>
                  <a:txBody>
                    <a:bodyPr/>
                    <a:lstStyle/>
                    <a:p>
                      <a:pPr algn="ctr"/>
                      <a:r>
                        <a:rPr lang="es-CL" dirty="0"/>
                        <a:t>E</a:t>
                      </a:r>
                      <a:endParaRPr lang="en-US" dirty="0"/>
                    </a:p>
                  </a:txBody>
                  <a:tcPr/>
                </a:tc>
                <a:tc>
                  <a:txBody>
                    <a:bodyPr/>
                    <a:lstStyle/>
                    <a:p>
                      <a:pPr algn="ctr"/>
                      <a:r>
                        <a:rPr lang="es-CL" dirty="0"/>
                        <a:t>C</a:t>
                      </a:r>
                      <a:endParaRPr lang="en-US" dirty="0"/>
                    </a:p>
                  </a:txBody>
                  <a:tcPr/>
                </a:tc>
                <a:tc>
                  <a:txBody>
                    <a:bodyPr/>
                    <a:lstStyle/>
                    <a:p>
                      <a:pPr algn="ctr"/>
                      <a:r>
                        <a:rPr lang="es-CL" dirty="0"/>
                        <a:t>D</a:t>
                      </a:r>
                      <a:endParaRPr lang="en-US" dirty="0"/>
                    </a:p>
                  </a:txBody>
                  <a:tcPr/>
                </a:tc>
                <a:extLst>
                  <a:ext uri="{0D108BD9-81ED-4DB2-BD59-A6C34878D82A}">
                    <a16:rowId xmlns:a16="http://schemas.microsoft.com/office/drawing/2014/main" val="4093325445"/>
                  </a:ext>
                </a:extLst>
              </a:tr>
            </a:tbl>
          </a:graphicData>
        </a:graphic>
      </p:graphicFrame>
      <mc:AlternateContent xmlns:mc="http://schemas.openxmlformats.org/markup-compatibility/2006" xmlns:a14="http://schemas.microsoft.com/office/drawing/2010/main">
        <mc:Choice Requires="a14">
          <p:graphicFrame>
            <p:nvGraphicFramePr>
              <p:cNvPr id="8" name="Tabla 7">
                <a:extLst>
                  <a:ext uri="{FF2B5EF4-FFF2-40B4-BE49-F238E27FC236}">
                    <a16:creationId xmlns:a16="http://schemas.microsoft.com/office/drawing/2014/main" id="{FAEAAC76-F41D-459C-A3AD-F6570219645A}"/>
                  </a:ext>
                </a:extLst>
              </p:cNvPr>
              <p:cNvGraphicFramePr>
                <a:graphicFrameLocks noGrp="1"/>
              </p:cNvGraphicFramePr>
              <p:nvPr>
                <p:extLst>
                  <p:ext uri="{D42A27DB-BD31-4B8C-83A1-F6EECF244321}">
                    <p14:modId xmlns:p14="http://schemas.microsoft.com/office/powerpoint/2010/main" val="3739009030"/>
                  </p:ext>
                </p:extLst>
              </p:nvPr>
            </p:nvGraphicFramePr>
            <p:xfrm>
              <a:off x="1488628" y="1690321"/>
              <a:ext cx="2507337" cy="67062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70627">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𝑐𝑑</m:t>
                                    </m:r>
                                  </m:sub>
                                </m:sSub>
                                <m:r>
                                  <a:rPr lang="es-CL" b="0" i="1" smtClean="0">
                                    <a:solidFill>
                                      <a:schemeClr val="tx1"/>
                                    </a:solidFill>
                                    <a:latin typeface="Cambria Math" panose="02040503050406030204" pitchFamily="18" charset="0"/>
                                  </a:rPr>
                                  <m:t>=</m:t>
                                </m:r>
                                <m:f>
                                  <m:fPr>
                                    <m:ctrlPr>
                                      <a:rPr lang="es-CL" b="0" i="1" smtClean="0">
                                        <a:solidFill>
                                          <a:schemeClr val="tx1"/>
                                        </a:solidFill>
                                        <a:latin typeface="Cambria Math" panose="02040503050406030204" pitchFamily="18" charset="0"/>
                                      </a:rPr>
                                    </m:ctrlPr>
                                  </m:fPr>
                                  <m:num>
                                    <m:r>
                                      <a:rPr lang="es-CL" b="0" i="1" smtClean="0">
                                        <a:solidFill>
                                          <a:schemeClr val="tx1"/>
                                        </a:solidFill>
                                        <a:latin typeface="Cambria Math" panose="02040503050406030204" pitchFamily="18" charset="0"/>
                                      </a:rPr>
                                      <m:t>1</m:t>
                                    </m:r>
                                  </m:num>
                                  <m:den>
                                    <m:r>
                                      <a:rPr lang="es-CL" b="0" i="1" smtClean="0">
                                        <a:solidFill>
                                          <a:schemeClr val="tx1"/>
                                        </a:solidFill>
                                        <a:latin typeface="Cambria Math" panose="02040503050406030204" pitchFamily="18" charset="0"/>
                                      </a:rPr>
                                      <m:t>2</m:t>
                                    </m:r>
                                  </m:den>
                                </m:f>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𝑐𝑎</m:t>
                                    </m:r>
                                  </m:sub>
                                </m:sSub>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𝑐𝑏</m:t>
                                    </m:r>
                                  </m:sub>
                                </m:sSub>
                                <m:r>
                                  <a:rPr lang="es-CL" b="0" i="1" smtClean="0">
                                    <a:solidFill>
                                      <a:schemeClr val="tx1"/>
                                    </a:solidFill>
                                    <a:latin typeface="Cambria Math" panose="02040503050406030204" pitchFamily="18" charset="0"/>
                                  </a:rPr>
                                  <m:t>)</m:t>
                                </m:r>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8" name="Tabla 7">
                <a:extLst>
                  <a:ext uri="{FF2B5EF4-FFF2-40B4-BE49-F238E27FC236}">
                    <a16:creationId xmlns:a16="http://schemas.microsoft.com/office/drawing/2014/main" id="{FAEAAC76-F41D-459C-A3AD-F6570219645A}"/>
                  </a:ext>
                </a:extLst>
              </p:cNvPr>
              <p:cNvGraphicFramePr>
                <a:graphicFrameLocks noGrp="1"/>
              </p:cNvGraphicFramePr>
              <p:nvPr>
                <p:extLst>
                  <p:ext uri="{D42A27DB-BD31-4B8C-83A1-F6EECF244321}">
                    <p14:modId xmlns:p14="http://schemas.microsoft.com/office/powerpoint/2010/main" val="3739009030"/>
                  </p:ext>
                </p:extLst>
              </p:nvPr>
            </p:nvGraphicFramePr>
            <p:xfrm>
              <a:off x="1488628" y="1690321"/>
              <a:ext cx="2507337" cy="67062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70627">
                    <a:tc>
                      <a:txBody>
                        <a:bodyPr/>
                        <a:lstStyle/>
                        <a:p>
                          <a:endParaRPr lang="en-US"/>
                        </a:p>
                      </a:txBody>
                      <a:tcPr>
                        <a:blipFill>
                          <a:blip r:embed="rId3"/>
                          <a:stretch>
                            <a:fillRect/>
                          </a:stretch>
                        </a:blipFill>
                      </a:tcPr>
                    </a:tc>
                    <a:extLst>
                      <a:ext uri="{0D108BD9-81ED-4DB2-BD59-A6C34878D82A}">
                        <a16:rowId xmlns:a16="http://schemas.microsoft.com/office/drawing/2014/main" val="11223301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a 8">
                <a:extLst>
                  <a:ext uri="{FF2B5EF4-FFF2-40B4-BE49-F238E27FC236}">
                    <a16:creationId xmlns:a16="http://schemas.microsoft.com/office/drawing/2014/main" id="{A9869D49-AABA-498E-8B49-209820F45A9D}"/>
                  </a:ext>
                </a:extLst>
              </p:cNvPr>
              <p:cNvGraphicFramePr>
                <a:graphicFrameLocks noGrp="1"/>
              </p:cNvGraphicFramePr>
              <p:nvPr>
                <p:extLst>
                  <p:ext uri="{D42A27DB-BD31-4B8C-83A1-F6EECF244321}">
                    <p14:modId xmlns:p14="http://schemas.microsoft.com/office/powerpoint/2010/main" val="2634612482"/>
                  </p:ext>
                </p:extLst>
              </p:nvPr>
            </p:nvGraphicFramePr>
            <p:xfrm>
              <a:off x="4643795" y="1820034"/>
              <a:ext cx="2507337" cy="400111"/>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pPr/>
                          <a14:m>
                            <m:oMathPara xmlns:m="http://schemas.openxmlformats.org/officeDocument/2006/math">
                              <m:oMathParaPr>
                                <m:jc m:val="centerGroup"/>
                              </m:oMathParaPr>
                              <m:oMath xmlns:m="http://schemas.openxmlformats.org/officeDocument/2006/math">
                                <m:sSub>
                                  <m:sSubPr>
                                    <m:ctrlPr>
                                      <a:rPr lang="es-CL"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𝑐𝑐</m:t>
                                    </m:r>
                                  </m:sub>
                                </m:sSub>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𝐹</m:t>
                                    </m:r>
                                  </m:e>
                                  <m:sub>
                                    <m:r>
                                      <a:rPr lang="es-CL" b="0" i="1" smtClean="0">
                                        <a:solidFill>
                                          <a:schemeClr val="tx1"/>
                                        </a:solidFill>
                                        <a:latin typeface="Cambria Math" panose="02040503050406030204" pitchFamily="18" charset="0"/>
                                      </a:rPr>
                                      <m:t>𝑐</m:t>
                                    </m:r>
                                  </m:sub>
                                </m:sSub>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9" name="Tabla 8">
                <a:extLst>
                  <a:ext uri="{FF2B5EF4-FFF2-40B4-BE49-F238E27FC236}">
                    <a16:creationId xmlns:a16="http://schemas.microsoft.com/office/drawing/2014/main" id="{A9869D49-AABA-498E-8B49-209820F45A9D}"/>
                  </a:ext>
                </a:extLst>
              </p:cNvPr>
              <p:cNvGraphicFramePr>
                <a:graphicFrameLocks noGrp="1"/>
              </p:cNvGraphicFramePr>
              <p:nvPr>
                <p:extLst>
                  <p:ext uri="{D42A27DB-BD31-4B8C-83A1-F6EECF244321}">
                    <p14:modId xmlns:p14="http://schemas.microsoft.com/office/powerpoint/2010/main" val="2634612482"/>
                  </p:ext>
                </p:extLst>
              </p:nvPr>
            </p:nvGraphicFramePr>
            <p:xfrm>
              <a:off x="4643795" y="1820034"/>
              <a:ext cx="2507337" cy="400111"/>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endParaRPr lang="en-US"/>
                        </a:p>
                      </a:txBody>
                      <a:tcPr>
                        <a:blipFill>
                          <a:blip r:embed="rId4"/>
                          <a:stretch>
                            <a:fillRect/>
                          </a:stretch>
                        </a:blipFill>
                      </a:tcPr>
                    </a:tc>
                    <a:extLst>
                      <a:ext uri="{0D108BD9-81ED-4DB2-BD59-A6C34878D82A}">
                        <a16:rowId xmlns:a16="http://schemas.microsoft.com/office/drawing/2014/main" val="11223301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a 9">
                <a:extLst>
                  <a:ext uri="{FF2B5EF4-FFF2-40B4-BE49-F238E27FC236}">
                    <a16:creationId xmlns:a16="http://schemas.microsoft.com/office/drawing/2014/main" id="{D7442FD1-9C2E-4786-9E5D-9CBCEE707B0D}"/>
                  </a:ext>
                </a:extLst>
              </p:cNvPr>
              <p:cNvGraphicFramePr>
                <a:graphicFrameLocks noGrp="1"/>
              </p:cNvGraphicFramePr>
              <p:nvPr>
                <p:extLst>
                  <p:ext uri="{D42A27DB-BD31-4B8C-83A1-F6EECF244321}">
                    <p14:modId xmlns:p14="http://schemas.microsoft.com/office/powerpoint/2010/main" val="4136050527"/>
                  </p:ext>
                </p:extLst>
              </p:nvPr>
            </p:nvGraphicFramePr>
            <p:xfrm>
              <a:off x="7798962" y="1737251"/>
              <a:ext cx="2507337" cy="62369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pPr/>
                          <a14:m>
                            <m:oMathPara xmlns:m="http://schemas.openxmlformats.org/officeDocument/2006/math">
                              <m:oMathParaPr>
                                <m:jc m:val="centerGroup"/>
                              </m:oMathParaPr>
                              <m:oMath xmlns:m="http://schemas.openxmlformats.org/officeDocument/2006/math">
                                <m:sSub>
                                  <m:sSubPr>
                                    <m:ctrlPr>
                                      <a:rPr lang="es-CL" i="1" smtClean="0">
                                        <a:solidFill>
                                          <a:schemeClr val="tx1"/>
                                        </a:solidFill>
                                        <a:latin typeface="Cambria Math" panose="02040503050406030204" pitchFamily="18" charset="0"/>
                                      </a:rPr>
                                    </m:ctrlPr>
                                  </m:sSubPr>
                                  <m:e>
                                    <m:r>
                                      <a:rPr lang="es-CL" i="1">
                                        <a:solidFill>
                                          <a:schemeClr val="tx1"/>
                                        </a:solidFill>
                                        <a:latin typeface="Cambria Math" panose="02040503050406030204" pitchFamily="18" charset="0"/>
                                      </a:rPr>
                                      <m:t>𝐹</m:t>
                                    </m:r>
                                  </m:e>
                                  <m:sub>
                                    <m:r>
                                      <a:rPr lang="es-CL" i="1">
                                        <a:solidFill>
                                          <a:schemeClr val="tx1"/>
                                        </a:solidFill>
                                        <a:latin typeface="Cambria Math" panose="02040503050406030204" pitchFamily="18" charset="0"/>
                                      </a:rPr>
                                      <m:t>𝑐</m:t>
                                    </m:r>
                                  </m:sub>
                                </m:sSub>
                                <m:r>
                                  <a:rPr lang="es-CL" i="1">
                                    <a:solidFill>
                                      <a:schemeClr val="tx1"/>
                                    </a:solidFill>
                                    <a:latin typeface="Cambria Math" panose="02040503050406030204" pitchFamily="18" charset="0"/>
                                  </a:rPr>
                                  <m:t>=</m:t>
                                </m:r>
                                <m:f>
                                  <m:fPr>
                                    <m:ctrlPr>
                                      <a:rPr lang="es-CL" i="1">
                                        <a:solidFill>
                                          <a:schemeClr val="tx1"/>
                                        </a:solidFill>
                                        <a:latin typeface="Cambria Math" panose="02040503050406030204" pitchFamily="18" charset="0"/>
                                      </a:rPr>
                                    </m:ctrlPr>
                                  </m:fPr>
                                  <m:num>
                                    <m:r>
                                      <a:rPr lang="es-CL" i="1">
                                        <a:solidFill>
                                          <a:schemeClr val="tx1"/>
                                        </a:solidFill>
                                        <a:latin typeface="Cambria Math" panose="02040503050406030204" pitchFamily="18" charset="0"/>
                                      </a:rPr>
                                      <m:t>1</m:t>
                                    </m:r>
                                  </m:num>
                                  <m:den>
                                    <m:r>
                                      <a:rPr lang="es-CL" i="1">
                                        <a:solidFill>
                                          <a:schemeClr val="tx1"/>
                                        </a:solidFill>
                                        <a:latin typeface="Cambria Math" panose="02040503050406030204" pitchFamily="18" charset="0"/>
                                      </a:rPr>
                                      <m:t>2</m:t>
                                    </m:r>
                                  </m:den>
                                </m:f>
                                <m:sSub>
                                  <m:sSubPr>
                                    <m:ctrlPr>
                                      <a:rPr lang="es-CL" i="1">
                                        <a:solidFill>
                                          <a:schemeClr val="tx1"/>
                                        </a:solidFill>
                                        <a:latin typeface="Cambria Math" panose="02040503050406030204" pitchFamily="18" charset="0"/>
                                      </a:rPr>
                                    </m:ctrlPr>
                                  </m:sSubPr>
                                  <m:e>
                                    <m:r>
                                      <a:rPr lang="es-CL" i="1">
                                        <a:solidFill>
                                          <a:schemeClr val="tx1"/>
                                        </a:solidFill>
                                        <a:latin typeface="Cambria Math" panose="02040503050406030204" pitchFamily="18" charset="0"/>
                                      </a:rPr>
                                      <m:t>𝑎</m:t>
                                    </m:r>
                                  </m:e>
                                  <m:sub>
                                    <m:r>
                                      <a:rPr lang="es-CL" i="1">
                                        <a:solidFill>
                                          <a:schemeClr val="tx1"/>
                                        </a:solidFill>
                                        <a:latin typeface="Cambria Math" panose="02040503050406030204" pitchFamily="18" charset="0"/>
                                      </a:rPr>
                                      <m:t>𝑎𝑏</m:t>
                                    </m:r>
                                  </m:sub>
                                </m:sSub>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10" name="Tabla 9">
                <a:extLst>
                  <a:ext uri="{FF2B5EF4-FFF2-40B4-BE49-F238E27FC236}">
                    <a16:creationId xmlns:a16="http://schemas.microsoft.com/office/drawing/2014/main" id="{D7442FD1-9C2E-4786-9E5D-9CBCEE707B0D}"/>
                  </a:ext>
                </a:extLst>
              </p:cNvPr>
              <p:cNvGraphicFramePr>
                <a:graphicFrameLocks noGrp="1"/>
              </p:cNvGraphicFramePr>
              <p:nvPr>
                <p:extLst>
                  <p:ext uri="{D42A27DB-BD31-4B8C-83A1-F6EECF244321}">
                    <p14:modId xmlns:p14="http://schemas.microsoft.com/office/powerpoint/2010/main" val="4136050527"/>
                  </p:ext>
                </p:extLst>
              </p:nvPr>
            </p:nvGraphicFramePr>
            <p:xfrm>
              <a:off x="7798962" y="1737251"/>
              <a:ext cx="2507337" cy="62369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23697">
                    <a:tc>
                      <a:txBody>
                        <a:bodyPr/>
                        <a:lstStyle/>
                        <a:p>
                          <a:endParaRPr lang="en-US"/>
                        </a:p>
                      </a:txBody>
                      <a:tcPr>
                        <a:blipFill>
                          <a:blip r:embed="rId5"/>
                          <a:stretch>
                            <a:fillRect/>
                          </a:stretch>
                        </a:blipFill>
                      </a:tcPr>
                    </a:tc>
                    <a:extLst>
                      <a:ext uri="{0D108BD9-81ED-4DB2-BD59-A6C34878D82A}">
                        <a16:rowId xmlns:a16="http://schemas.microsoft.com/office/drawing/2014/main" val="1122330159"/>
                      </a:ext>
                    </a:extLst>
                  </a:tr>
                </a:tbl>
              </a:graphicData>
            </a:graphic>
          </p:graphicFrame>
        </mc:Fallback>
      </mc:AlternateContent>
    </p:spTree>
    <p:extLst>
      <p:ext uri="{BB962C8B-B14F-4D97-AF65-F5344CB8AC3E}">
        <p14:creationId xmlns:p14="http://schemas.microsoft.com/office/powerpoint/2010/main" val="396835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86</a:t>
            </a:fld>
            <a:endParaRPr/>
          </a:p>
        </p:txBody>
      </p:sp>
      <p:sp>
        <p:nvSpPr>
          <p:cNvPr id="11" name="Título 1">
            <a:extLst>
              <a:ext uri="{FF2B5EF4-FFF2-40B4-BE49-F238E27FC236}">
                <a16:creationId xmlns:a16="http://schemas.microsoft.com/office/drawing/2014/main" id="{A6C3CDD5-EBC9-4371-B415-680D472D0C79}"/>
              </a:ext>
            </a:extLst>
          </p:cNvPr>
          <p:cNvSpPr>
            <a:spLocks noGrp="1"/>
          </p:cNvSpPr>
          <p:nvPr>
            <p:ph type="title"/>
          </p:nvPr>
        </p:nvSpPr>
        <p:spPr>
          <a:xfrm>
            <a:off x="1234263" y="-177165"/>
            <a:ext cx="9367203" cy="1188720"/>
          </a:xfrm>
        </p:spPr>
        <p:txBody>
          <a:bodyPr>
            <a:normAutofit/>
          </a:bodyPr>
          <a:lstStyle/>
          <a:p>
            <a:r>
              <a:rPr lang="es-CL" i="1" dirty="0"/>
              <a:t>Ejercicio 1</a:t>
            </a:r>
            <a:endParaRPr lang="en-US" i="1" dirty="0"/>
          </a:p>
        </p:txBody>
      </p:sp>
      <p:sp>
        <p:nvSpPr>
          <p:cNvPr id="12" name="CuadroTexto 11">
            <a:extLst>
              <a:ext uri="{FF2B5EF4-FFF2-40B4-BE49-F238E27FC236}">
                <a16:creationId xmlns:a16="http://schemas.microsoft.com/office/drawing/2014/main" id="{56068145-F57D-4211-9A44-FA7CFB19C2ED}"/>
              </a:ext>
            </a:extLst>
          </p:cNvPr>
          <p:cNvSpPr txBox="1"/>
          <p:nvPr/>
        </p:nvSpPr>
        <p:spPr>
          <a:xfrm>
            <a:off x="916605" y="1189737"/>
            <a:ext cx="7084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En base al siguiente enunciado, construya la matriz de parentesco</a:t>
            </a:r>
            <a:r>
              <a:rPr lang="es-CL" dirty="0">
                <a:solidFill>
                  <a:prstClr val="black"/>
                </a:solidFill>
                <a:latin typeface="Calibri" panose="020F0502020204030204"/>
              </a:rPr>
              <a:t>:</a:t>
            </a: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a 5">
            <a:extLst>
              <a:ext uri="{FF2B5EF4-FFF2-40B4-BE49-F238E27FC236}">
                <a16:creationId xmlns:a16="http://schemas.microsoft.com/office/drawing/2014/main" id="{F5545ABE-AB7A-4119-97F4-E0A8BF96053F}"/>
              </a:ext>
            </a:extLst>
          </p:cNvPr>
          <p:cNvGraphicFramePr>
            <a:graphicFrameLocks noGrp="1"/>
          </p:cNvGraphicFramePr>
          <p:nvPr/>
        </p:nvGraphicFramePr>
        <p:xfrm>
          <a:off x="5523400" y="2876603"/>
          <a:ext cx="5114310" cy="3221064"/>
        </p:xfrm>
        <a:graphic>
          <a:graphicData uri="http://schemas.openxmlformats.org/drawingml/2006/table">
            <a:tbl>
              <a:tblPr firstRow="1" firstCol="1" bandRow="1">
                <a:tableStyleId>{5C22544A-7EE6-4342-B048-85BDC9FD1C3A}</a:tableStyleId>
              </a:tblPr>
              <a:tblGrid>
                <a:gridCol w="852385">
                  <a:extLst>
                    <a:ext uri="{9D8B030D-6E8A-4147-A177-3AD203B41FA5}">
                      <a16:colId xmlns:a16="http://schemas.microsoft.com/office/drawing/2014/main" val="3117720983"/>
                    </a:ext>
                  </a:extLst>
                </a:gridCol>
                <a:gridCol w="852385">
                  <a:extLst>
                    <a:ext uri="{9D8B030D-6E8A-4147-A177-3AD203B41FA5}">
                      <a16:colId xmlns:a16="http://schemas.microsoft.com/office/drawing/2014/main" val="755687295"/>
                    </a:ext>
                  </a:extLst>
                </a:gridCol>
                <a:gridCol w="852385">
                  <a:extLst>
                    <a:ext uri="{9D8B030D-6E8A-4147-A177-3AD203B41FA5}">
                      <a16:colId xmlns:a16="http://schemas.microsoft.com/office/drawing/2014/main" val="4013257812"/>
                    </a:ext>
                  </a:extLst>
                </a:gridCol>
                <a:gridCol w="852385">
                  <a:extLst>
                    <a:ext uri="{9D8B030D-6E8A-4147-A177-3AD203B41FA5}">
                      <a16:colId xmlns:a16="http://schemas.microsoft.com/office/drawing/2014/main" val="307095984"/>
                    </a:ext>
                  </a:extLst>
                </a:gridCol>
                <a:gridCol w="852385">
                  <a:extLst>
                    <a:ext uri="{9D8B030D-6E8A-4147-A177-3AD203B41FA5}">
                      <a16:colId xmlns:a16="http://schemas.microsoft.com/office/drawing/2014/main" val="544697995"/>
                    </a:ext>
                  </a:extLst>
                </a:gridCol>
                <a:gridCol w="852385">
                  <a:extLst>
                    <a:ext uri="{9D8B030D-6E8A-4147-A177-3AD203B41FA5}">
                      <a16:colId xmlns:a16="http://schemas.microsoft.com/office/drawing/2014/main" val="2502752210"/>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C-?</a:t>
                      </a:r>
                      <a:endParaRPr lang="en-US" dirty="0"/>
                    </a:p>
                  </a:txBody>
                  <a:tcPr>
                    <a:solidFill>
                      <a:schemeClr val="accent5"/>
                    </a:solidFill>
                  </a:tcPr>
                </a:tc>
                <a:tc>
                  <a:txBody>
                    <a:bodyPr/>
                    <a:lstStyle/>
                    <a:p>
                      <a:pPr algn="ctr"/>
                      <a:r>
                        <a:rPr lang="es-CL" dirty="0"/>
                        <a:t>C-D</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1</a:t>
                      </a:r>
                    </a:p>
                  </a:txBody>
                  <a:tcPr marL="9525" marR="9525" marT="9525" marB="0" anchor="ctr"/>
                </a:tc>
                <a:tc>
                  <a:txBody>
                    <a:bodyPr/>
                    <a:lstStyle/>
                    <a:p>
                      <a:pPr algn="ctr" fontAlgn="b"/>
                      <a:r>
                        <a:rPr lang="en-US" sz="1600" b="0" i="0" u="none" strike="noStrike">
                          <a:solidFill>
                            <a:srgbClr val="000000"/>
                          </a:solidFill>
                          <a:effectLst/>
                          <a:latin typeface="+mn-lt"/>
                        </a:rPr>
                        <a:t>0.5</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0.5</a:t>
                      </a: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0.5625</a:t>
                      </a: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bl>
          </a:graphicData>
        </a:graphic>
      </p:graphicFrame>
      <p:graphicFrame>
        <p:nvGraphicFramePr>
          <p:cNvPr id="7" name="Tabla 38">
            <a:extLst>
              <a:ext uri="{FF2B5EF4-FFF2-40B4-BE49-F238E27FC236}">
                <a16:creationId xmlns:a16="http://schemas.microsoft.com/office/drawing/2014/main" id="{7148AFB4-9D48-4DA3-9AE6-99BC672373DD}"/>
              </a:ext>
            </a:extLst>
          </p:cNvPr>
          <p:cNvGraphicFramePr>
            <a:graphicFrameLocks noGrp="1"/>
          </p:cNvGraphicFramePr>
          <p:nvPr/>
        </p:nvGraphicFramePr>
        <p:xfrm>
          <a:off x="1085709" y="3359183"/>
          <a:ext cx="3529511" cy="2255904"/>
        </p:xfrm>
        <a:graphic>
          <a:graphicData uri="http://schemas.openxmlformats.org/drawingml/2006/table">
            <a:tbl>
              <a:tblPr firstRow="1" bandRow="1">
                <a:tableStyleId>{5C22544A-7EE6-4342-B048-85BDC9FD1C3A}</a:tableStyleId>
              </a:tblPr>
              <a:tblGrid>
                <a:gridCol w="1336545">
                  <a:extLst>
                    <a:ext uri="{9D8B030D-6E8A-4147-A177-3AD203B41FA5}">
                      <a16:colId xmlns:a16="http://schemas.microsoft.com/office/drawing/2014/main" val="3251079350"/>
                    </a:ext>
                  </a:extLst>
                </a:gridCol>
                <a:gridCol w="1096483">
                  <a:extLst>
                    <a:ext uri="{9D8B030D-6E8A-4147-A177-3AD203B41FA5}">
                      <a16:colId xmlns:a16="http://schemas.microsoft.com/office/drawing/2014/main" val="82666070"/>
                    </a:ext>
                  </a:extLst>
                </a:gridCol>
                <a:gridCol w="1096483">
                  <a:extLst>
                    <a:ext uri="{9D8B030D-6E8A-4147-A177-3AD203B41FA5}">
                      <a16:colId xmlns:a16="http://schemas.microsoft.com/office/drawing/2014/main" val="4215688986"/>
                    </a:ext>
                  </a:extLst>
                </a:gridCol>
              </a:tblGrid>
              <a:tr h="370840">
                <a:tc>
                  <a:txBody>
                    <a:bodyPr/>
                    <a:lstStyle/>
                    <a:p>
                      <a:r>
                        <a:rPr lang="es-CL" dirty="0"/>
                        <a:t>Individuo</a:t>
                      </a:r>
                      <a:endParaRPr lang="en-US" dirty="0"/>
                    </a:p>
                  </a:txBody>
                  <a:tcPr/>
                </a:tc>
                <a:tc>
                  <a:txBody>
                    <a:bodyPr/>
                    <a:lstStyle/>
                    <a:p>
                      <a:r>
                        <a:rPr lang="es-CL" dirty="0"/>
                        <a:t>Padre</a:t>
                      </a:r>
                      <a:endParaRPr lang="en-US" dirty="0"/>
                    </a:p>
                  </a:txBody>
                  <a:tcPr/>
                </a:tc>
                <a:tc>
                  <a:txBody>
                    <a:bodyPr/>
                    <a:lstStyle/>
                    <a:p>
                      <a:r>
                        <a:rPr lang="es-CL" dirty="0"/>
                        <a:t>Madre</a:t>
                      </a:r>
                      <a:endParaRPr lang="en-US" dirty="0"/>
                    </a:p>
                  </a:txBody>
                  <a:tcPr/>
                </a:tc>
                <a:extLst>
                  <a:ext uri="{0D108BD9-81ED-4DB2-BD59-A6C34878D82A}">
                    <a16:rowId xmlns:a16="http://schemas.microsoft.com/office/drawing/2014/main" val="2131482296"/>
                  </a:ext>
                </a:extLst>
              </a:tr>
              <a:tr h="370840">
                <a:tc>
                  <a:txBody>
                    <a:bodyPr/>
                    <a:lstStyle/>
                    <a:p>
                      <a:pPr algn="ctr"/>
                      <a:r>
                        <a:rPr lang="es-CL" dirty="0"/>
                        <a:t>A</a:t>
                      </a:r>
                      <a:endParaRPr lang="en-US" dirty="0"/>
                    </a:p>
                  </a:txBody>
                  <a:tcPr/>
                </a:tc>
                <a:tc>
                  <a:txBody>
                    <a:bodyPr/>
                    <a:lstStyle/>
                    <a:p>
                      <a:pPr algn="ctr"/>
                      <a:r>
                        <a:rPr lang="es-CL" dirty="0"/>
                        <a:t>?</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2616640450"/>
                  </a:ext>
                </a:extLst>
              </a:tr>
              <a:tr h="370840">
                <a:tc>
                  <a:txBody>
                    <a:bodyPr/>
                    <a:lstStyle/>
                    <a:p>
                      <a:pPr algn="ctr"/>
                      <a:r>
                        <a:rPr lang="es-CL" dirty="0"/>
                        <a:t>B</a:t>
                      </a:r>
                      <a:endParaRPr lang="en-US" dirty="0"/>
                    </a:p>
                  </a:txBody>
                  <a:tcPr/>
                </a:tc>
                <a:tc>
                  <a:txBody>
                    <a:bodyPr/>
                    <a:lstStyle/>
                    <a:p>
                      <a:pPr algn="ctr"/>
                      <a:r>
                        <a:rPr lang="es-CL" dirty="0"/>
                        <a:t>A</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4038797799"/>
                  </a:ext>
                </a:extLst>
              </a:tr>
              <a:tr h="370840">
                <a:tc>
                  <a:txBody>
                    <a:bodyPr/>
                    <a:lstStyle/>
                    <a:p>
                      <a:pPr algn="ctr"/>
                      <a:r>
                        <a:rPr lang="es-CL" dirty="0"/>
                        <a:t>C</a:t>
                      </a:r>
                      <a:endParaRPr lang="en-US" dirty="0"/>
                    </a:p>
                  </a:txBody>
                  <a:tcPr/>
                </a:tc>
                <a:tc>
                  <a:txBody>
                    <a:bodyPr/>
                    <a:lstStyle/>
                    <a:p>
                      <a:pPr algn="ctr"/>
                      <a:r>
                        <a:rPr lang="es-CL" dirty="0"/>
                        <a:t>A</a:t>
                      </a:r>
                      <a:endParaRPr lang="en-US" dirty="0"/>
                    </a:p>
                  </a:txBody>
                  <a:tcPr/>
                </a:tc>
                <a:tc>
                  <a:txBody>
                    <a:bodyPr/>
                    <a:lstStyle/>
                    <a:p>
                      <a:pPr algn="ctr"/>
                      <a:r>
                        <a:rPr lang="es-CL" dirty="0"/>
                        <a:t>B</a:t>
                      </a:r>
                      <a:endParaRPr lang="en-US" dirty="0"/>
                    </a:p>
                  </a:txBody>
                  <a:tcPr/>
                </a:tc>
                <a:extLst>
                  <a:ext uri="{0D108BD9-81ED-4DB2-BD59-A6C34878D82A}">
                    <a16:rowId xmlns:a16="http://schemas.microsoft.com/office/drawing/2014/main" val="4245187506"/>
                  </a:ext>
                </a:extLst>
              </a:tr>
              <a:tr h="370840">
                <a:tc>
                  <a:txBody>
                    <a:bodyPr/>
                    <a:lstStyle/>
                    <a:p>
                      <a:pPr algn="ctr"/>
                      <a:r>
                        <a:rPr lang="es-CL" dirty="0"/>
                        <a:t>D</a:t>
                      </a:r>
                      <a:endParaRPr lang="en-US" dirty="0"/>
                    </a:p>
                  </a:txBody>
                  <a:tcPr/>
                </a:tc>
                <a:tc>
                  <a:txBody>
                    <a:bodyPr/>
                    <a:lstStyle/>
                    <a:p>
                      <a:pPr algn="ctr"/>
                      <a:r>
                        <a:rPr lang="es-CL" dirty="0"/>
                        <a:t>C</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4196082512"/>
                  </a:ext>
                </a:extLst>
              </a:tr>
              <a:tr h="370840">
                <a:tc>
                  <a:txBody>
                    <a:bodyPr/>
                    <a:lstStyle/>
                    <a:p>
                      <a:pPr algn="ctr"/>
                      <a:r>
                        <a:rPr lang="es-CL" dirty="0"/>
                        <a:t>E</a:t>
                      </a:r>
                      <a:endParaRPr lang="en-US" dirty="0"/>
                    </a:p>
                  </a:txBody>
                  <a:tcPr/>
                </a:tc>
                <a:tc>
                  <a:txBody>
                    <a:bodyPr/>
                    <a:lstStyle/>
                    <a:p>
                      <a:pPr algn="ctr"/>
                      <a:r>
                        <a:rPr lang="es-CL" dirty="0"/>
                        <a:t>C</a:t>
                      </a:r>
                      <a:endParaRPr lang="en-US" dirty="0"/>
                    </a:p>
                  </a:txBody>
                  <a:tcPr/>
                </a:tc>
                <a:tc>
                  <a:txBody>
                    <a:bodyPr/>
                    <a:lstStyle/>
                    <a:p>
                      <a:pPr algn="ctr"/>
                      <a:r>
                        <a:rPr lang="es-CL" dirty="0"/>
                        <a:t>D</a:t>
                      </a:r>
                      <a:endParaRPr lang="en-US" dirty="0"/>
                    </a:p>
                  </a:txBody>
                  <a:tcPr/>
                </a:tc>
                <a:extLst>
                  <a:ext uri="{0D108BD9-81ED-4DB2-BD59-A6C34878D82A}">
                    <a16:rowId xmlns:a16="http://schemas.microsoft.com/office/drawing/2014/main" val="4093325445"/>
                  </a:ext>
                </a:extLst>
              </a:tr>
            </a:tbl>
          </a:graphicData>
        </a:graphic>
      </p:graphicFrame>
      <mc:AlternateContent xmlns:mc="http://schemas.openxmlformats.org/markup-compatibility/2006" xmlns:a14="http://schemas.microsoft.com/office/drawing/2010/main">
        <mc:Choice Requires="a14">
          <p:graphicFrame>
            <p:nvGraphicFramePr>
              <p:cNvPr id="13" name="Tabla 12">
                <a:extLst>
                  <a:ext uri="{FF2B5EF4-FFF2-40B4-BE49-F238E27FC236}">
                    <a16:creationId xmlns:a16="http://schemas.microsoft.com/office/drawing/2014/main" id="{8E904953-E221-41D0-B7FA-DA3BFA72BE06}"/>
                  </a:ext>
                </a:extLst>
              </p:cNvPr>
              <p:cNvGraphicFramePr>
                <a:graphicFrameLocks noGrp="1"/>
              </p:cNvGraphicFramePr>
              <p:nvPr>
                <p:extLst>
                  <p:ext uri="{D42A27DB-BD31-4B8C-83A1-F6EECF244321}">
                    <p14:modId xmlns:p14="http://schemas.microsoft.com/office/powerpoint/2010/main" val="2689267689"/>
                  </p:ext>
                </p:extLst>
              </p:nvPr>
            </p:nvGraphicFramePr>
            <p:xfrm>
              <a:off x="1488628" y="1690321"/>
              <a:ext cx="2507337" cy="67062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70627">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𝑐𝑑</m:t>
                                    </m:r>
                                  </m:sub>
                                </m:sSub>
                                <m:r>
                                  <a:rPr lang="es-CL" b="0" i="1" smtClean="0">
                                    <a:solidFill>
                                      <a:schemeClr val="tx1"/>
                                    </a:solidFill>
                                    <a:latin typeface="Cambria Math" panose="02040503050406030204" pitchFamily="18" charset="0"/>
                                  </a:rPr>
                                  <m:t>=</m:t>
                                </m:r>
                                <m:f>
                                  <m:fPr>
                                    <m:ctrlPr>
                                      <a:rPr lang="es-CL" b="0" i="1" smtClean="0">
                                        <a:solidFill>
                                          <a:schemeClr val="tx1"/>
                                        </a:solidFill>
                                        <a:latin typeface="Cambria Math" panose="02040503050406030204" pitchFamily="18" charset="0"/>
                                      </a:rPr>
                                    </m:ctrlPr>
                                  </m:fPr>
                                  <m:num>
                                    <m:r>
                                      <a:rPr lang="es-CL" b="0" i="1" smtClean="0">
                                        <a:solidFill>
                                          <a:schemeClr val="tx1"/>
                                        </a:solidFill>
                                        <a:latin typeface="Cambria Math" panose="02040503050406030204" pitchFamily="18" charset="0"/>
                                      </a:rPr>
                                      <m:t>1</m:t>
                                    </m:r>
                                  </m:num>
                                  <m:den>
                                    <m:r>
                                      <a:rPr lang="es-CL" b="0" i="1" smtClean="0">
                                        <a:solidFill>
                                          <a:schemeClr val="tx1"/>
                                        </a:solidFill>
                                        <a:latin typeface="Cambria Math" panose="02040503050406030204" pitchFamily="18" charset="0"/>
                                      </a:rPr>
                                      <m:t>2</m:t>
                                    </m:r>
                                  </m:den>
                                </m:f>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𝑐𝑎</m:t>
                                    </m:r>
                                  </m:sub>
                                </m:sSub>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𝑐𝑏</m:t>
                                    </m:r>
                                  </m:sub>
                                </m:sSub>
                                <m:r>
                                  <a:rPr lang="es-CL" b="0" i="1" smtClean="0">
                                    <a:solidFill>
                                      <a:schemeClr val="tx1"/>
                                    </a:solidFill>
                                    <a:latin typeface="Cambria Math" panose="02040503050406030204" pitchFamily="18" charset="0"/>
                                  </a:rPr>
                                  <m:t>)</m:t>
                                </m:r>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13" name="Tabla 12">
                <a:extLst>
                  <a:ext uri="{FF2B5EF4-FFF2-40B4-BE49-F238E27FC236}">
                    <a16:creationId xmlns:a16="http://schemas.microsoft.com/office/drawing/2014/main" id="{8E904953-E221-41D0-B7FA-DA3BFA72BE06}"/>
                  </a:ext>
                </a:extLst>
              </p:cNvPr>
              <p:cNvGraphicFramePr>
                <a:graphicFrameLocks noGrp="1"/>
              </p:cNvGraphicFramePr>
              <p:nvPr>
                <p:extLst>
                  <p:ext uri="{D42A27DB-BD31-4B8C-83A1-F6EECF244321}">
                    <p14:modId xmlns:p14="http://schemas.microsoft.com/office/powerpoint/2010/main" val="2689267689"/>
                  </p:ext>
                </p:extLst>
              </p:nvPr>
            </p:nvGraphicFramePr>
            <p:xfrm>
              <a:off x="1488628" y="1690321"/>
              <a:ext cx="2507337" cy="67062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70627">
                    <a:tc>
                      <a:txBody>
                        <a:bodyPr/>
                        <a:lstStyle/>
                        <a:p>
                          <a:endParaRPr lang="en-US"/>
                        </a:p>
                      </a:txBody>
                      <a:tcPr>
                        <a:blipFill>
                          <a:blip r:embed="rId3"/>
                          <a:stretch>
                            <a:fillRect/>
                          </a:stretch>
                        </a:blipFill>
                      </a:tcPr>
                    </a:tc>
                    <a:extLst>
                      <a:ext uri="{0D108BD9-81ED-4DB2-BD59-A6C34878D82A}">
                        <a16:rowId xmlns:a16="http://schemas.microsoft.com/office/drawing/2014/main" val="11223301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a 13">
                <a:extLst>
                  <a:ext uri="{FF2B5EF4-FFF2-40B4-BE49-F238E27FC236}">
                    <a16:creationId xmlns:a16="http://schemas.microsoft.com/office/drawing/2014/main" id="{F396ED43-CCA2-47D1-9A7E-8C1E09129E59}"/>
                  </a:ext>
                </a:extLst>
              </p:cNvPr>
              <p:cNvGraphicFramePr>
                <a:graphicFrameLocks noGrp="1"/>
              </p:cNvGraphicFramePr>
              <p:nvPr>
                <p:extLst>
                  <p:ext uri="{D42A27DB-BD31-4B8C-83A1-F6EECF244321}">
                    <p14:modId xmlns:p14="http://schemas.microsoft.com/office/powerpoint/2010/main" val="3961085901"/>
                  </p:ext>
                </p:extLst>
              </p:nvPr>
            </p:nvGraphicFramePr>
            <p:xfrm>
              <a:off x="4643795" y="1820034"/>
              <a:ext cx="2507337" cy="400111"/>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pPr/>
                          <a14:m>
                            <m:oMathPara xmlns:m="http://schemas.openxmlformats.org/officeDocument/2006/math">
                              <m:oMathParaPr>
                                <m:jc m:val="centerGroup"/>
                              </m:oMathParaPr>
                              <m:oMath xmlns:m="http://schemas.openxmlformats.org/officeDocument/2006/math">
                                <m:sSub>
                                  <m:sSubPr>
                                    <m:ctrlPr>
                                      <a:rPr lang="es-CL"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𝑐𝑐</m:t>
                                    </m:r>
                                  </m:sub>
                                </m:sSub>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𝐹</m:t>
                                    </m:r>
                                  </m:e>
                                  <m:sub>
                                    <m:r>
                                      <a:rPr lang="es-CL" b="0" i="1" smtClean="0">
                                        <a:solidFill>
                                          <a:schemeClr val="tx1"/>
                                        </a:solidFill>
                                        <a:latin typeface="Cambria Math" panose="02040503050406030204" pitchFamily="18" charset="0"/>
                                      </a:rPr>
                                      <m:t>𝑐</m:t>
                                    </m:r>
                                  </m:sub>
                                </m:sSub>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14" name="Tabla 13">
                <a:extLst>
                  <a:ext uri="{FF2B5EF4-FFF2-40B4-BE49-F238E27FC236}">
                    <a16:creationId xmlns:a16="http://schemas.microsoft.com/office/drawing/2014/main" id="{F396ED43-CCA2-47D1-9A7E-8C1E09129E59}"/>
                  </a:ext>
                </a:extLst>
              </p:cNvPr>
              <p:cNvGraphicFramePr>
                <a:graphicFrameLocks noGrp="1"/>
              </p:cNvGraphicFramePr>
              <p:nvPr>
                <p:extLst>
                  <p:ext uri="{D42A27DB-BD31-4B8C-83A1-F6EECF244321}">
                    <p14:modId xmlns:p14="http://schemas.microsoft.com/office/powerpoint/2010/main" val="3961085901"/>
                  </p:ext>
                </p:extLst>
              </p:nvPr>
            </p:nvGraphicFramePr>
            <p:xfrm>
              <a:off x="4643795" y="1820034"/>
              <a:ext cx="2507337" cy="400111"/>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endParaRPr lang="en-US"/>
                        </a:p>
                      </a:txBody>
                      <a:tcPr>
                        <a:blipFill>
                          <a:blip r:embed="rId4"/>
                          <a:stretch>
                            <a:fillRect/>
                          </a:stretch>
                        </a:blipFill>
                      </a:tcPr>
                    </a:tc>
                    <a:extLst>
                      <a:ext uri="{0D108BD9-81ED-4DB2-BD59-A6C34878D82A}">
                        <a16:rowId xmlns:a16="http://schemas.microsoft.com/office/drawing/2014/main" val="11223301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Tabla 14">
                <a:extLst>
                  <a:ext uri="{FF2B5EF4-FFF2-40B4-BE49-F238E27FC236}">
                    <a16:creationId xmlns:a16="http://schemas.microsoft.com/office/drawing/2014/main" id="{2B4E834E-56BD-43B7-AC44-169EB82BB856}"/>
                  </a:ext>
                </a:extLst>
              </p:cNvPr>
              <p:cNvGraphicFramePr>
                <a:graphicFrameLocks noGrp="1"/>
              </p:cNvGraphicFramePr>
              <p:nvPr>
                <p:extLst>
                  <p:ext uri="{D42A27DB-BD31-4B8C-83A1-F6EECF244321}">
                    <p14:modId xmlns:p14="http://schemas.microsoft.com/office/powerpoint/2010/main" val="4171111262"/>
                  </p:ext>
                </p:extLst>
              </p:nvPr>
            </p:nvGraphicFramePr>
            <p:xfrm>
              <a:off x="7798962" y="1737251"/>
              <a:ext cx="2507337" cy="62369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pPr/>
                          <a14:m>
                            <m:oMathPara xmlns:m="http://schemas.openxmlformats.org/officeDocument/2006/math">
                              <m:oMathParaPr>
                                <m:jc m:val="centerGroup"/>
                              </m:oMathParaPr>
                              <m:oMath xmlns:m="http://schemas.openxmlformats.org/officeDocument/2006/math">
                                <m:sSub>
                                  <m:sSubPr>
                                    <m:ctrlPr>
                                      <a:rPr lang="es-CL" i="1" smtClean="0">
                                        <a:solidFill>
                                          <a:schemeClr val="tx1"/>
                                        </a:solidFill>
                                        <a:latin typeface="Cambria Math" panose="02040503050406030204" pitchFamily="18" charset="0"/>
                                      </a:rPr>
                                    </m:ctrlPr>
                                  </m:sSubPr>
                                  <m:e>
                                    <m:r>
                                      <a:rPr lang="es-CL" i="1">
                                        <a:solidFill>
                                          <a:schemeClr val="tx1"/>
                                        </a:solidFill>
                                        <a:latin typeface="Cambria Math" panose="02040503050406030204" pitchFamily="18" charset="0"/>
                                      </a:rPr>
                                      <m:t>𝐹</m:t>
                                    </m:r>
                                  </m:e>
                                  <m:sub>
                                    <m:r>
                                      <a:rPr lang="es-CL" i="1">
                                        <a:solidFill>
                                          <a:schemeClr val="tx1"/>
                                        </a:solidFill>
                                        <a:latin typeface="Cambria Math" panose="02040503050406030204" pitchFamily="18" charset="0"/>
                                      </a:rPr>
                                      <m:t>𝑐</m:t>
                                    </m:r>
                                  </m:sub>
                                </m:sSub>
                                <m:r>
                                  <a:rPr lang="es-CL" i="1">
                                    <a:solidFill>
                                      <a:schemeClr val="tx1"/>
                                    </a:solidFill>
                                    <a:latin typeface="Cambria Math" panose="02040503050406030204" pitchFamily="18" charset="0"/>
                                  </a:rPr>
                                  <m:t>=</m:t>
                                </m:r>
                                <m:f>
                                  <m:fPr>
                                    <m:ctrlPr>
                                      <a:rPr lang="es-CL" i="1">
                                        <a:solidFill>
                                          <a:schemeClr val="tx1"/>
                                        </a:solidFill>
                                        <a:latin typeface="Cambria Math" panose="02040503050406030204" pitchFamily="18" charset="0"/>
                                      </a:rPr>
                                    </m:ctrlPr>
                                  </m:fPr>
                                  <m:num>
                                    <m:r>
                                      <a:rPr lang="es-CL" i="1">
                                        <a:solidFill>
                                          <a:schemeClr val="tx1"/>
                                        </a:solidFill>
                                        <a:latin typeface="Cambria Math" panose="02040503050406030204" pitchFamily="18" charset="0"/>
                                      </a:rPr>
                                      <m:t>1</m:t>
                                    </m:r>
                                  </m:num>
                                  <m:den>
                                    <m:r>
                                      <a:rPr lang="es-CL" i="1">
                                        <a:solidFill>
                                          <a:schemeClr val="tx1"/>
                                        </a:solidFill>
                                        <a:latin typeface="Cambria Math" panose="02040503050406030204" pitchFamily="18" charset="0"/>
                                      </a:rPr>
                                      <m:t>2</m:t>
                                    </m:r>
                                  </m:den>
                                </m:f>
                                <m:sSub>
                                  <m:sSubPr>
                                    <m:ctrlPr>
                                      <a:rPr lang="es-CL" i="1">
                                        <a:solidFill>
                                          <a:schemeClr val="tx1"/>
                                        </a:solidFill>
                                        <a:latin typeface="Cambria Math" panose="02040503050406030204" pitchFamily="18" charset="0"/>
                                      </a:rPr>
                                    </m:ctrlPr>
                                  </m:sSubPr>
                                  <m:e>
                                    <m:r>
                                      <a:rPr lang="es-CL" i="1">
                                        <a:solidFill>
                                          <a:schemeClr val="tx1"/>
                                        </a:solidFill>
                                        <a:latin typeface="Cambria Math" panose="02040503050406030204" pitchFamily="18" charset="0"/>
                                      </a:rPr>
                                      <m:t>𝑎</m:t>
                                    </m:r>
                                  </m:e>
                                  <m:sub>
                                    <m:r>
                                      <a:rPr lang="es-CL" i="1">
                                        <a:solidFill>
                                          <a:schemeClr val="tx1"/>
                                        </a:solidFill>
                                        <a:latin typeface="Cambria Math" panose="02040503050406030204" pitchFamily="18" charset="0"/>
                                      </a:rPr>
                                      <m:t>𝑎𝑏</m:t>
                                    </m:r>
                                  </m:sub>
                                </m:sSub>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15" name="Tabla 14">
                <a:extLst>
                  <a:ext uri="{FF2B5EF4-FFF2-40B4-BE49-F238E27FC236}">
                    <a16:creationId xmlns:a16="http://schemas.microsoft.com/office/drawing/2014/main" id="{2B4E834E-56BD-43B7-AC44-169EB82BB856}"/>
                  </a:ext>
                </a:extLst>
              </p:cNvPr>
              <p:cNvGraphicFramePr>
                <a:graphicFrameLocks noGrp="1"/>
              </p:cNvGraphicFramePr>
              <p:nvPr>
                <p:extLst>
                  <p:ext uri="{D42A27DB-BD31-4B8C-83A1-F6EECF244321}">
                    <p14:modId xmlns:p14="http://schemas.microsoft.com/office/powerpoint/2010/main" val="4171111262"/>
                  </p:ext>
                </p:extLst>
              </p:nvPr>
            </p:nvGraphicFramePr>
            <p:xfrm>
              <a:off x="7798962" y="1737251"/>
              <a:ext cx="2507337" cy="62369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23697">
                    <a:tc>
                      <a:txBody>
                        <a:bodyPr/>
                        <a:lstStyle/>
                        <a:p>
                          <a:endParaRPr lang="en-US"/>
                        </a:p>
                      </a:txBody>
                      <a:tcPr>
                        <a:blipFill>
                          <a:blip r:embed="rId5"/>
                          <a:stretch>
                            <a:fillRect/>
                          </a:stretch>
                        </a:blipFill>
                      </a:tcPr>
                    </a:tc>
                    <a:extLst>
                      <a:ext uri="{0D108BD9-81ED-4DB2-BD59-A6C34878D82A}">
                        <a16:rowId xmlns:a16="http://schemas.microsoft.com/office/drawing/2014/main" val="1122330159"/>
                      </a:ext>
                    </a:extLst>
                  </a:tr>
                </a:tbl>
              </a:graphicData>
            </a:graphic>
          </p:graphicFrame>
        </mc:Fallback>
      </mc:AlternateContent>
    </p:spTree>
    <p:extLst>
      <p:ext uri="{BB962C8B-B14F-4D97-AF65-F5344CB8AC3E}">
        <p14:creationId xmlns:p14="http://schemas.microsoft.com/office/powerpoint/2010/main" val="6305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87</a:t>
            </a:fld>
            <a:endParaRPr/>
          </a:p>
        </p:txBody>
      </p:sp>
      <p:sp>
        <p:nvSpPr>
          <p:cNvPr id="11" name="Título 1">
            <a:extLst>
              <a:ext uri="{FF2B5EF4-FFF2-40B4-BE49-F238E27FC236}">
                <a16:creationId xmlns:a16="http://schemas.microsoft.com/office/drawing/2014/main" id="{A6C3CDD5-EBC9-4371-B415-680D472D0C79}"/>
              </a:ext>
            </a:extLst>
          </p:cNvPr>
          <p:cNvSpPr>
            <a:spLocks noGrp="1"/>
          </p:cNvSpPr>
          <p:nvPr>
            <p:ph type="title"/>
          </p:nvPr>
        </p:nvSpPr>
        <p:spPr>
          <a:xfrm>
            <a:off x="1234263" y="-177165"/>
            <a:ext cx="9367203" cy="1188720"/>
          </a:xfrm>
        </p:spPr>
        <p:txBody>
          <a:bodyPr>
            <a:normAutofit/>
          </a:bodyPr>
          <a:lstStyle/>
          <a:p>
            <a:r>
              <a:rPr lang="es-CL" i="1" dirty="0"/>
              <a:t>Ejercicio 1</a:t>
            </a:r>
            <a:endParaRPr lang="en-US" i="1" dirty="0"/>
          </a:p>
        </p:txBody>
      </p:sp>
      <p:sp>
        <p:nvSpPr>
          <p:cNvPr id="12" name="CuadroTexto 11">
            <a:extLst>
              <a:ext uri="{FF2B5EF4-FFF2-40B4-BE49-F238E27FC236}">
                <a16:creationId xmlns:a16="http://schemas.microsoft.com/office/drawing/2014/main" id="{56068145-F57D-4211-9A44-FA7CFB19C2ED}"/>
              </a:ext>
            </a:extLst>
          </p:cNvPr>
          <p:cNvSpPr txBox="1"/>
          <p:nvPr/>
        </p:nvSpPr>
        <p:spPr>
          <a:xfrm>
            <a:off x="916605" y="1189737"/>
            <a:ext cx="7084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En base al siguiente enunciado, construya la matriz de parentesco</a:t>
            </a:r>
            <a:r>
              <a:rPr lang="es-CL" dirty="0">
                <a:solidFill>
                  <a:prstClr val="black"/>
                </a:solidFill>
                <a:latin typeface="Calibri" panose="020F0502020204030204"/>
              </a:rPr>
              <a:t>:</a:t>
            </a: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a 5">
            <a:extLst>
              <a:ext uri="{FF2B5EF4-FFF2-40B4-BE49-F238E27FC236}">
                <a16:creationId xmlns:a16="http://schemas.microsoft.com/office/drawing/2014/main" id="{F5545ABE-AB7A-4119-97F4-E0A8BF96053F}"/>
              </a:ext>
            </a:extLst>
          </p:cNvPr>
          <p:cNvGraphicFramePr>
            <a:graphicFrameLocks noGrp="1"/>
          </p:cNvGraphicFramePr>
          <p:nvPr>
            <p:extLst>
              <p:ext uri="{D42A27DB-BD31-4B8C-83A1-F6EECF244321}">
                <p14:modId xmlns:p14="http://schemas.microsoft.com/office/powerpoint/2010/main" val="882640518"/>
              </p:ext>
            </p:extLst>
          </p:nvPr>
        </p:nvGraphicFramePr>
        <p:xfrm>
          <a:off x="5523400" y="2876603"/>
          <a:ext cx="5114310" cy="3221064"/>
        </p:xfrm>
        <a:graphic>
          <a:graphicData uri="http://schemas.openxmlformats.org/drawingml/2006/table">
            <a:tbl>
              <a:tblPr firstRow="1" firstCol="1" bandRow="1">
                <a:tableStyleId>{5C22544A-7EE6-4342-B048-85BDC9FD1C3A}</a:tableStyleId>
              </a:tblPr>
              <a:tblGrid>
                <a:gridCol w="852385">
                  <a:extLst>
                    <a:ext uri="{9D8B030D-6E8A-4147-A177-3AD203B41FA5}">
                      <a16:colId xmlns:a16="http://schemas.microsoft.com/office/drawing/2014/main" val="3117720983"/>
                    </a:ext>
                  </a:extLst>
                </a:gridCol>
                <a:gridCol w="852385">
                  <a:extLst>
                    <a:ext uri="{9D8B030D-6E8A-4147-A177-3AD203B41FA5}">
                      <a16:colId xmlns:a16="http://schemas.microsoft.com/office/drawing/2014/main" val="755687295"/>
                    </a:ext>
                  </a:extLst>
                </a:gridCol>
                <a:gridCol w="852385">
                  <a:extLst>
                    <a:ext uri="{9D8B030D-6E8A-4147-A177-3AD203B41FA5}">
                      <a16:colId xmlns:a16="http://schemas.microsoft.com/office/drawing/2014/main" val="4013257812"/>
                    </a:ext>
                  </a:extLst>
                </a:gridCol>
                <a:gridCol w="852385">
                  <a:extLst>
                    <a:ext uri="{9D8B030D-6E8A-4147-A177-3AD203B41FA5}">
                      <a16:colId xmlns:a16="http://schemas.microsoft.com/office/drawing/2014/main" val="307095984"/>
                    </a:ext>
                  </a:extLst>
                </a:gridCol>
                <a:gridCol w="852385">
                  <a:extLst>
                    <a:ext uri="{9D8B030D-6E8A-4147-A177-3AD203B41FA5}">
                      <a16:colId xmlns:a16="http://schemas.microsoft.com/office/drawing/2014/main" val="544697995"/>
                    </a:ext>
                  </a:extLst>
                </a:gridCol>
                <a:gridCol w="852385">
                  <a:extLst>
                    <a:ext uri="{9D8B030D-6E8A-4147-A177-3AD203B41FA5}">
                      <a16:colId xmlns:a16="http://schemas.microsoft.com/office/drawing/2014/main" val="2502752210"/>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C-?</a:t>
                      </a:r>
                      <a:endParaRPr lang="en-US" dirty="0"/>
                    </a:p>
                  </a:txBody>
                  <a:tcPr>
                    <a:solidFill>
                      <a:schemeClr val="accent5"/>
                    </a:solidFill>
                  </a:tcPr>
                </a:tc>
                <a:tc>
                  <a:txBody>
                    <a:bodyPr/>
                    <a:lstStyle/>
                    <a:p>
                      <a:pPr algn="ctr"/>
                      <a:r>
                        <a:rPr lang="es-CL" dirty="0"/>
                        <a:t>C-D</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1</a:t>
                      </a:r>
                    </a:p>
                  </a:txBody>
                  <a:tcPr marL="9525" marR="9525" marT="9525" marB="0" anchor="ctr"/>
                </a:tc>
                <a:tc>
                  <a:txBody>
                    <a:bodyPr/>
                    <a:lstStyle/>
                    <a:p>
                      <a:pPr algn="ctr" fontAlgn="b"/>
                      <a:r>
                        <a:rPr lang="en-US" sz="1600" b="0" i="0" u="none" strike="noStrike">
                          <a:solidFill>
                            <a:srgbClr val="000000"/>
                          </a:solidFill>
                          <a:effectLst/>
                          <a:latin typeface="+mn-lt"/>
                        </a:rPr>
                        <a:t>0.5</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0.5</a:t>
                      </a:r>
                    </a:p>
                  </a:txBody>
                  <a:tcPr marL="9525" marR="9525" marT="9525" marB="0" anchor="ctr"/>
                </a:tc>
                <a:tc>
                  <a:txBody>
                    <a:bodyPr/>
                    <a:lstStyle/>
                    <a:p>
                      <a:pPr algn="ctr" fontAlgn="b"/>
                      <a:r>
                        <a:rPr lang="en-US" sz="1600" b="0" i="0" u="none" strike="noStrike">
                          <a:solidFill>
                            <a:srgbClr val="000000"/>
                          </a:solidFill>
                          <a:effectLst/>
                          <a:latin typeface="+mn-lt"/>
                        </a:rPr>
                        <a:t>1</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0.5625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bl>
          </a:graphicData>
        </a:graphic>
      </p:graphicFrame>
      <p:graphicFrame>
        <p:nvGraphicFramePr>
          <p:cNvPr id="7" name="Tabla 38">
            <a:extLst>
              <a:ext uri="{FF2B5EF4-FFF2-40B4-BE49-F238E27FC236}">
                <a16:creationId xmlns:a16="http://schemas.microsoft.com/office/drawing/2014/main" id="{7148AFB4-9D48-4DA3-9AE6-99BC672373DD}"/>
              </a:ext>
            </a:extLst>
          </p:cNvPr>
          <p:cNvGraphicFramePr>
            <a:graphicFrameLocks noGrp="1"/>
          </p:cNvGraphicFramePr>
          <p:nvPr/>
        </p:nvGraphicFramePr>
        <p:xfrm>
          <a:off x="1085709" y="3359183"/>
          <a:ext cx="3529511" cy="2255904"/>
        </p:xfrm>
        <a:graphic>
          <a:graphicData uri="http://schemas.openxmlformats.org/drawingml/2006/table">
            <a:tbl>
              <a:tblPr firstRow="1" bandRow="1">
                <a:tableStyleId>{5C22544A-7EE6-4342-B048-85BDC9FD1C3A}</a:tableStyleId>
              </a:tblPr>
              <a:tblGrid>
                <a:gridCol w="1336545">
                  <a:extLst>
                    <a:ext uri="{9D8B030D-6E8A-4147-A177-3AD203B41FA5}">
                      <a16:colId xmlns:a16="http://schemas.microsoft.com/office/drawing/2014/main" val="3251079350"/>
                    </a:ext>
                  </a:extLst>
                </a:gridCol>
                <a:gridCol w="1096483">
                  <a:extLst>
                    <a:ext uri="{9D8B030D-6E8A-4147-A177-3AD203B41FA5}">
                      <a16:colId xmlns:a16="http://schemas.microsoft.com/office/drawing/2014/main" val="82666070"/>
                    </a:ext>
                  </a:extLst>
                </a:gridCol>
                <a:gridCol w="1096483">
                  <a:extLst>
                    <a:ext uri="{9D8B030D-6E8A-4147-A177-3AD203B41FA5}">
                      <a16:colId xmlns:a16="http://schemas.microsoft.com/office/drawing/2014/main" val="4215688986"/>
                    </a:ext>
                  </a:extLst>
                </a:gridCol>
              </a:tblGrid>
              <a:tr h="370840">
                <a:tc>
                  <a:txBody>
                    <a:bodyPr/>
                    <a:lstStyle/>
                    <a:p>
                      <a:r>
                        <a:rPr lang="es-CL" dirty="0"/>
                        <a:t>Individuo</a:t>
                      </a:r>
                      <a:endParaRPr lang="en-US" dirty="0"/>
                    </a:p>
                  </a:txBody>
                  <a:tcPr/>
                </a:tc>
                <a:tc>
                  <a:txBody>
                    <a:bodyPr/>
                    <a:lstStyle/>
                    <a:p>
                      <a:r>
                        <a:rPr lang="es-CL" dirty="0"/>
                        <a:t>Padre</a:t>
                      </a:r>
                      <a:endParaRPr lang="en-US" dirty="0"/>
                    </a:p>
                  </a:txBody>
                  <a:tcPr/>
                </a:tc>
                <a:tc>
                  <a:txBody>
                    <a:bodyPr/>
                    <a:lstStyle/>
                    <a:p>
                      <a:r>
                        <a:rPr lang="es-CL" dirty="0"/>
                        <a:t>Madre</a:t>
                      </a:r>
                      <a:endParaRPr lang="en-US" dirty="0"/>
                    </a:p>
                  </a:txBody>
                  <a:tcPr/>
                </a:tc>
                <a:extLst>
                  <a:ext uri="{0D108BD9-81ED-4DB2-BD59-A6C34878D82A}">
                    <a16:rowId xmlns:a16="http://schemas.microsoft.com/office/drawing/2014/main" val="2131482296"/>
                  </a:ext>
                </a:extLst>
              </a:tr>
              <a:tr h="370840">
                <a:tc>
                  <a:txBody>
                    <a:bodyPr/>
                    <a:lstStyle/>
                    <a:p>
                      <a:pPr algn="ctr"/>
                      <a:r>
                        <a:rPr lang="es-CL" dirty="0"/>
                        <a:t>A</a:t>
                      </a:r>
                      <a:endParaRPr lang="en-US" dirty="0"/>
                    </a:p>
                  </a:txBody>
                  <a:tcPr/>
                </a:tc>
                <a:tc>
                  <a:txBody>
                    <a:bodyPr/>
                    <a:lstStyle/>
                    <a:p>
                      <a:pPr algn="ctr"/>
                      <a:r>
                        <a:rPr lang="es-CL" dirty="0"/>
                        <a:t>?</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2616640450"/>
                  </a:ext>
                </a:extLst>
              </a:tr>
              <a:tr h="370840">
                <a:tc>
                  <a:txBody>
                    <a:bodyPr/>
                    <a:lstStyle/>
                    <a:p>
                      <a:pPr algn="ctr"/>
                      <a:r>
                        <a:rPr lang="es-CL" dirty="0"/>
                        <a:t>B</a:t>
                      </a:r>
                      <a:endParaRPr lang="en-US" dirty="0"/>
                    </a:p>
                  </a:txBody>
                  <a:tcPr/>
                </a:tc>
                <a:tc>
                  <a:txBody>
                    <a:bodyPr/>
                    <a:lstStyle/>
                    <a:p>
                      <a:pPr algn="ctr"/>
                      <a:r>
                        <a:rPr lang="es-CL" dirty="0"/>
                        <a:t>A</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4038797799"/>
                  </a:ext>
                </a:extLst>
              </a:tr>
              <a:tr h="370840">
                <a:tc>
                  <a:txBody>
                    <a:bodyPr/>
                    <a:lstStyle/>
                    <a:p>
                      <a:pPr algn="ctr"/>
                      <a:r>
                        <a:rPr lang="es-CL" dirty="0"/>
                        <a:t>C</a:t>
                      </a:r>
                      <a:endParaRPr lang="en-US" dirty="0"/>
                    </a:p>
                  </a:txBody>
                  <a:tcPr/>
                </a:tc>
                <a:tc>
                  <a:txBody>
                    <a:bodyPr/>
                    <a:lstStyle/>
                    <a:p>
                      <a:pPr algn="ctr"/>
                      <a:r>
                        <a:rPr lang="es-CL" dirty="0"/>
                        <a:t>A</a:t>
                      </a:r>
                      <a:endParaRPr lang="en-US" dirty="0"/>
                    </a:p>
                  </a:txBody>
                  <a:tcPr/>
                </a:tc>
                <a:tc>
                  <a:txBody>
                    <a:bodyPr/>
                    <a:lstStyle/>
                    <a:p>
                      <a:pPr algn="ctr"/>
                      <a:r>
                        <a:rPr lang="es-CL" dirty="0"/>
                        <a:t>B</a:t>
                      </a:r>
                      <a:endParaRPr lang="en-US" dirty="0"/>
                    </a:p>
                  </a:txBody>
                  <a:tcPr/>
                </a:tc>
                <a:extLst>
                  <a:ext uri="{0D108BD9-81ED-4DB2-BD59-A6C34878D82A}">
                    <a16:rowId xmlns:a16="http://schemas.microsoft.com/office/drawing/2014/main" val="4245187506"/>
                  </a:ext>
                </a:extLst>
              </a:tr>
              <a:tr h="370840">
                <a:tc>
                  <a:txBody>
                    <a:bodyPr/>
                    <a:lstStyle/>
                    <a:p>
                      <a:pPr algn="ctr"/>
                      <a:r>
                        <a:rPr lang="es-CL" dirty="0"/>
                        <a:t>D</a:t>
                      </a:r>
                      <a:endParaRPr lang="en-US" dirty="0"/>
                    </a:p>
                  </a:txBody>
                  <a:tcPr/>
                </a:tc>
                <a:tc>
                  <a:txBody>
                    <a:bodyPr/>
                    <a:lstStyle/>
                    <a:p>
                      <a:pPr algn="ctr"/>
                      <a:r>
                        <a:rPr lang="es-CL" dirty="0"/>
                        <a:t>C</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4196082512"/>
                  </a:ext>
                </a:extLst>
              </a:tr>
              <a:tr h="370840">
                <a:tc>
                  <a:txBody>
                    <a:bodyPr/>
                    <a:lstStyle/>
                    <a:p>
                      <a:pPr algn="ctr"/>
                      <a:r>
                        <a:rPr lang="es-CL" dirty="0"/>
                        <a:t>E</a:t>
                      </a:r>
                      <a:endParaRPr lang="en-US" dirty="0"/>
                    </a:p>
                  </a:txBody>
                  <a:tcPr/>
                </a:tc>
                <a:tc>
                  <a:txBody>
                    <a:bodyPr/>
                    <a:lstStyle/>
                    <a:p>
                      <a:pPr algn="ctr"/>
                      <a:r>
                        <a:rPr lang="es-CL" dirty="0"/>
                        <a:t>C</a:t>
                      </a:r>
                      <a:endParaRPr lang="en-US" dirty="0"/>
                    </a:p>
                  </a:txBody>
                  <a:tcPr/>
                </a:tc>
                <a:tc>
                  <a:txBody>
                    <a:bodyPr/>
                    <a:lstStyle/>
                    <a:p>
                      <a:pPr algn="ctr"/>
                      <a:r>
                        <a:rPr lang="es-CL" dirty="0"/>
                        <a:t>D</a:t>
                      </a:r>
                      <a:endParaRPr lang="en-US" dirty="0"/>
                    </a:p>
                  </a:txBody>
                  <a:tcPr/>
                </a:tc>
                <a:extLst>
                  <a:ext uri="{0D108BD9-81ED-4DB2-BD59-A6C34878D82A}">
                    <a16:rowId xmlns:a16="http://schemas.microsoft.com/office/drawing/2014/main" val="4093325445"/>
                  </a:ext>
                </a:extLst>
              </a:tr>
            </a:tbl>
          </a:graphicData>
        </a:graphic>
      </p:graphicFrame>
      <mc:AlternateContent xmlns:mc="http://schemas.openxmlformats.org/markup-compatibility/2006" xmlns:a14="http://schemas.microsoft.com/office/drawing/2010/main">
        <mc:Choice Requires="a14">
          <p:graphicFrame>
            <p:nvGraphicFramePr>
              <p:cNvPr id="8" name="Tabla 7">
                <a:extLst>
                  <a:ext uri="{FF2B5EF4-FFF2-40B4-BE49-F238E27FC236}">
                    <a16:creationId xmlns:a16="http://schemas.microsoft.com/office/drawing/2014/main" id="{5E28F925-7F5C-44C8-BA1C-7DA1EED6B896}"/>
                  </a:ext>
                </a:extLst>
              </p:cNvPr>
              <p:cNvGraphicFramePr>
                <a:graphicFrameLocks noGrp="1"/>
              </p:cNvGraphicFramePr>
              <p:nvPr>
                <p:extLst>
                  <p:ext uri="{D42A27DB-BD31-4B8C-83A1-F6EECF244321}">
                    <p14:modId xmlns:p14="http://schemas.microsoft.com/office/powerpoint/2010/main" val="2689267689"/>
                  </p:ext>
                </p:extLst>
              </p:nvPr>
            </p:nvGraphicFramePr>
            <p:xfrm>
              <a:off x="1488628" y="1690321"/>
              <a:ext cx="2507337" cy="67062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70627">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𝑐𝑑</m:t>
                                    </m:r>
                                  </m:sub>
                                </m:sSub>
                                <m:r>
                                  <a:rPr lang="es-CL" b="0" i="1" smtClean="0">
                                    <a:solidFill>
                                      <a:schemeClr val="tx1"/>
                                    </a:solidFill>
                                    <a:latin typeface="Cambria Math" panose="02040503050406030204" pitchFamily="18" charset="0"/>
                                  </a:rPr>
                                  <m:t>=</m:t>
                                </m:r>
                                <m:f>
                                  <m:fPr>
                                    <m:ctrlPr>
                                      <a:rPr lang="es-CL" b="0" i="1" smtClean="0">
                                        <a:solidFill>
                                          <a:schemeClr val="tx1"/>
                                        </a:solidFill>
                                        <a:latin typeface="Cambria Math" panose="02040503050406030204" pitchFamily="18" charset="0"/>
                                      </a:rPr>
                                    </m:ctrlPr>
                                  </m:fPr>
                                  <m:num>
                                    <m:r>
                                      <a:rPr lang="es-CL" b="0" i="1" smtClean="0">
                                        <a:solidFill>
                                          <a:schemeClr val="tx1"/>
                                        </a:solidFill>
                                        <a:latin typeface="Cambria Math" panose="02040503050406030204" pitchFamily="18" charset="0"/>
                                      </a:rPr>
                                      <m:t>1</m:t>
                                    </m:r>
                                  </m:num>
                                  <m:den>
                                    <m:r>
                                      <a:rPr lang="es-CL" b="0" i="1" smtClean="0">
                                        <a:solidFill>
                                          <a:schemeClr val="tx1"/>
                                        </a:solidFill>
                                        <a:latin typeface="Cambria Math" panose="02040503050406030204" pitchFamily="18" charset="0"/>
                                      </a:rPr>
                                      <m:t>2</m:t>
                                    </m:r>
                                  </m:den>
                                </m:f>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𝑐𝑎</m:t>
                                    </m:r>
                                  </m:sub>
                                </m:sSub>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𝑐𝑏</m:t>
                                    </m:r>
                                  </m:sub>
                                </m:sSub>
                                <m:r>
                                  <a:rPr lang="es-CL" b="0" i="1" smtClean="0">
                                    <a:solidFill>
                                      <a:schemeClr val="tx1"/>
                                    </a:solidFill>
                                    <a:latin typeface="Cambria Math" panose="02040503050406030204" pitchFamily="18" charset="0"/>
                                  </a:rPr>
                                  <m:t>)</m:t>
                                </m:r>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8" name="Tabla 7">
                <a:extLst>
                  <a:ext uri="{FF2B5EF4-FFF2-40B4-BE49-F238E27FC236}">
                    <a16:creationId xmlns:a16="http://schemas.microsoft.com/office/drawing/2014/main" id="{5E28F925-7F5C-44C8-BA1C-7DA1EED6B896}"/>
                  </a:ext>
                </a:extLst>
              </p:cNvPr>
              <p:cNvGraphicFramePr>
                <a:graphicFrameLocks noGrp="1"/>
              </p:cNvGraphicFramePr>
              <p:nvPr>
                <p:extLst>
                  <p:ext uri="{D42A27DB-BD31-4B8C-83A1-F6EECF244321}">
                    <p14:modId xmlns:p14="http://schemas.microsoft.com/office/powerpoint/2010/main" val="2689267689"/>
                  </p:ext>
                </p:extLst>
              </p:nvPr>
            </p:nvGraphicFramePr>
            <p:xfrm>
              <a:off x="1488628" y="1690321"/>
              <a:ext cx="2507337" cy="67062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70627">
                    <a:tc>
                      <a:txBody>
                        <a:bodyPr/>
                        <a:lstStyle/>
                        <a:p>
                          <a:endParaRPr lang="en-US"/>
                        </a:p>
                      </a:txBody>
                      <a:tcPr>
                        <a:blipFill>
                          <a:blip r:embed="rId3"/>
                          <a:stretch>
                            <a:fillRect/>
                          </a:stretch>
                        </a:blipFill>
                      </a:tcPr>
                    </a:tc>
                    <a:extLst>
                      <a:ext uri="{0D108BD9-81ED-4DB2-BD59-A6C34878D82A}">
                        <a16:rowId xmlns:a16="http://schemas.microsoft.com/office/drawing/2014/main" val="11223301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a 8">
                <a:extLst>
                  <a:ext uri="{FF2B5EF4-FFF2-40B4-BE49-F238E27FC236}">
                    <a16:creationId xmlns:a16="http://schemas.microsoft.com/office/drawing/2014/main" id="{36C9A55C-537F-42FD-89EA-F5CF23E80691}"/>
                  </a:ext>
                </a:extLst>
              </p:cNvPr>
              <p:cNvGraphicFramePr>
                <a:graphicFrameLocks noGrp="1"/>
              </p:cNvGraphicFramePr>
              <p:nvPr>
                <p:extLst>
                  <p:ext uri="{D42A27DB-BD31-4B8C-83A1-F6EECF244321}">
                    <p14:modId xmlns:p14="http://schemas.microsoft.com/office/powerpoint/2010/main" val="3961085901"/>
                  </p:ext>
                </p:extLst>
              </p:nvPr>
            </p:nvGraphicFramePr>
            <p:xfrm>
              <a:off x="4643795" y="1820034"/>
              <a:ext cx="2507337" cy="400111"/>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pPr/>
                          <a14:m>
                            <m:oMathPara xmlns:m="http://schemas.openxmlformats.org/officeDocument/2006/math">
                              <m:oMathParaPr>
                                <m:jc m:val="centerGroup"/>
                              </m:oMathParaPr>
                              <m:oMath xmlns:m="http://schemas.openxmlformats.org/officeDocument/2006/math">
                                <m:sSub>
                                  <m:sSubPr>
                                    <m:ctrlPr>
                                      <a:rPr lang="es-CL"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𝑐𝑐</m:t>
                                    </m:r>
                                  </m:sub>
                                </m:sSub>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𝐹</m:t>
                                    </m:r>
                                  </m:e>
                                  <m:sub>
                                    <m:r>
                                      <a:rPr lang="es-CL" b="0" i="1" smtClean="0">
                                        <a:solidFill>
                                          <a:schemeClr val="tx1"/>
                                        </a:solidFill>
                                        <a:latin typeface="Cambria Math" panose="02040503050406030204" pitchFamily="18" charset="0"/>
                                      </a:rPr>
                                      <m:t>𝑐</m:t>
                                    </m:r>
                                  </m:sub>
                                </m:sSub>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9" name="Tabla 8">
                <a:extLst>
                  <a:ext uri="{FF2B5EF4-FFF2-40B4-BE49-F238E27FC236}">
                    <a16:creationId xmlns:a16="http://schemas.microsoft.com/office/drawing/2014/main" id="{36C9A55C-537F-42FD-89EA-F5CF23E80691}"/>
                  </a:ext>
                </a:extLst>
              </p:cNvPr>
              <p:cNvGraphicFramePr>
                <a:graphicFrameLocks noGrp="1"/>
              </p:cNvGraphicFramePr>
              <p:nvPr>
                <p:extLst>
                  <p:ext uri="{D42A27DB-BD31-4B8C-83A1-F6EECF244321}">
                    <p14:modId xmlns:p14="http://schemas.microsoft.com/office/powerpoint/2010/main" val="3961085901"/>
                  </p:ext>
                </p:extLst>
              </p:nvPr>
            </p:nvGraphicFramePr>
            <p:xfrm>
              <a:off x="4643795" y="1820034"/>
              <a:ext cx="2507337" cy="400111"/>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endParaRPr lang="en-US"/>
                        </a:p>
                      </a:txBody>
                      <a:tcPr>
                        <a:blipFill>
                          <a:blip r:embed="rId4"/>
                          <a:stretch>
                            <a:fillRect/>
                          </a:stretch>
                        </a:blipFill>
                      </a:tcPr>
                    </a:tc>
                    <a:extLst>
                      <a:ext uri="{0D108BD9-81ED-4DB2-BD59-A6C34878D82A}">
                        <a16:rowId xmlns:a16="http://schemas.microsoft.com/office/drawing/2014/main" val="11223301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a 9">
                <a:extLst>
                  <a:ext uri="{FF2B5EF4-FFF2-40B4-BE49-F238E27FC236}">
                    <a16:creationId xmlns:a16="http://schemas.microsoft.com/office/drawing/2014/main" id="{EF281E03-280E-4F48-B372-770BA647E7CC}"/>
                  </a:ext>
                </a:extLst>
              </p:cNvPr>
              <p:cNvGraphicFramePr>
                <a:graphicFrameLocks noGrp="1"/>
              </p:cNvGraphicFramePr>
              <p:nvPr>
                <p:extLst>
                  <p:ext uri="{D42A27DB-BD31-4B8C-83A1-F6EECF244321}">
                    <p14:modId xmlns:p14="http://schemas.microsoft.com/office/powerpoint/2010/main" val="4171111262"/>
                  </p:ext>
                </p:extLst>
              </p:nvPr>
            </p:nvGraphicFramePr>
            <p:xfrm>
              <a:off x="7798962" y="1737251"/>
              <a:ext cx="2507337" cy="62369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pPr/>
                          <a14:m>
                            <m:oMathPara xmlns:m="http://schemas.openxmlformats.org/officeDocument/2006/math">
                              <m:oMathParaPr>
                                <m:jc m:val="centerGroup"/>
                              </m:oMathParaPr>
                              <m:oMath xmlns:m="http://schemas.openxmlformats.org/officeDocument/2006/math">
                                <m:sSub>
                                  <m:sSubPr>
                                    <m:ctrlPr>
                                      <a:rPr lang="es-CL" i="1" smtClean="0">
                                        <a:solidFill>
                                          <a:schemeClr val="tx1"/>
                                        </a:solidFill>
                                        <a:latin typeface="Cambria Math" panose="02040503050406030204" pitchFamily="18" charset="0"/>
                                      </a:rPr>
                                    </m:ctrlPr>
                                  </m:sSubPr>
                                  <m:e>
                                    <m:r>
                                      <a:rPr lang="es-CL" i="1">
                                        <a:solidFill>
                                          <a:schemeClr val="tx1"/>
                                        </a:solidFill>
                                        <a:latin typeface="Cambria Math" panose="02040503050406030204" pitchFamily="18" charset="0"/>
                                      </a:rPr>
                                      <m:t>𝐹</m:t>
                                    </m:r>
                                  </m:e>
                                  <m:sub>
                                    <m:r>
                                      <a:rPr lang="es-CL" i="1">
                                        <a:solidFill>
                                          <a:schemeClr val="tx1"/>
                                        </a:solidFill>
                                        <a:latin typeface="Cambria Math" panose="02040503050406030204" pitchFamily="18" charset="0"/>
                                      </a:rPr>
                                      <m:t>𝑐</m:t>
                                    </m:r>
                                  </m:sub>
                                </m:sSub>
                                <m:r>
                                  <a:rPr lang="es-CL" i="1">
                                    <a:solidFill>
                                      <a:schemeClr val="tx1"/>
                                    </a:solidFill>
                                    <a:latin typeface="Cambria Math" panose="02040503050406030204" pitchFamily="18" charset="0"/>
                                  </a:rPr>
                                  <m:t>=</m:t>
                                </m:r>
                                <m:f>
                                  <m:fPr>
                                    <m:ctrlPr>
                                      <a:rPr lang="es-CL" i="1">
                                        <a:solidFill>
                                          <a:schemeClr val="tx1"/>
                                        </a:solidFill>
                                        <a:latin typeface="Cambria Math" panose="02040503050406030204" pitchFamily="18" charset="0"/>
                                      </a:rPr>
                                    </m:ctrlPr>
                                  </m:fPr>
                                  <m:num>
                                    <m:r>
                                      <a:rPr lang="es-CL" i="1">
                                        <a:solidFill>
                                          <a:schemeClr val="tx1"/>
                                        </a:solidFill>
                                        <a:latin typeface="Cambria Math" panose="02040503050406030204" pitchFamily="18" charset="0"/>
                                      </a:rPr>
                                      <m:t>1</m:t>
                                    </m:r>
                                  </m:num>
                                  <m:den>
                                    <m:r>
                                      <a:rPr lang="es-CL" i="1">
                                        <a:solidFill>
                                          <a:schemeClr val="tx1"/>
                                        </a:solidFill>
                                        <a:latin typeface="Cambria Math" panose="02040503050406030204" pitchFamily="18" charset="0"/>
                                      </a:rPr>
                                      <m:t>2</m:t>
                                    </m:r>
                                  </m:den>
                                </m:f>
                                <m:sSub>
                                  <m:sSubPr>
                                    <m:ctrlPr>
                                      <a:rPr lang="es-CL" i="1">
                                        <a:solidFill>
                                          <a:schemeClr val="tx1"/>
                                        </a:solidFill>
                                        <a:latin typeface="Cambria Math" panose="02040503050406030204" pitchFamily="18" charset="0"/>
                                      </a:rPr>
                                    </m:ctrlPr>
                                  </m:sSubPr>
                                  <m:e>
                                    <m:r>
                                      <a:rPr lang="es-CL" i="1">
                                        <a:solidFill>
                                          <a:schemeClr val="tx1"/>
                                        </a:solidFill>
                                        <a:latin typeface="Cambria Math" panose="02040503050406030204" pitchFamily="18" charset="0"/>
                                      </a:rPr>
                                      <m:t>𝑎</m:t>
                                    </m:r>
                                  </m:e>
                                  <m:sub>
                                    <m:r>
                                      <a:rPr lang="es-CL" i="1">
                                        <a:solidFill>
                                          <a:schemeClr val="tx1"/>
                                        </a:solidFill>
                                        <a:latin typeface="Cambria Math" panose="02040503050406030204" pitchFamily="18" charset="0"/>
                                      </a:rPr>
                                      <m:t>𝑎𝑏</m:t>
                                    </m:r>
                                  </m:sub>
                                </m:sSub>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10" name="Tabla 9">
                <a:extLst>
                  <a:ext uri="{FF2B5EF4-FFF2-40B4-BE49-F238E27FC236}">
                    <a16:creationId xmlns:a16="http://schemas.microsoft.com/office/drawing/2014/main" id="{EF281E03-280E-4F48-B372-770BA647E7CC}"/>
                  </a:ext>
                </a:extLst>
              </p:cNvPr>
              <p:cNvGraphicFramePr>
                <a:graphicFrameLocks noGrp="1"/>
              </p:cNvGraphicFramePr>
              <p:nvPr>
                <p:extLst>
                  <p:ext uri="{D42A27DB-BD31-4B8C-83A1-F6EECF244321}">
                    <p14:modId xmlns:p14="http://schemas.microsoft.com/office/powerpoint/2010/main" val="4171111262"/>
                  </p:ext>
                </p:extLst>
              </p:nvPr>
            </p:nvGraphicFramePr>
            <p:xfrm>
              <a:off x="7798962" y="1737251"/>
              <a:ext cx="2507337" cy="62369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23697">
                    <a:tc>
                      <a:txBody>
                        <a:bodyPr/>
                        <a:lstStyle/>
                        <a:p>
                          <a:endParaRPr lang="en-US"/>
                        </a:p>
                      </a:txBody>
                      <a:tcPr>
                        <a:blipFill>
                          <a:blip r:embed="rId5"/>
                          <a:stretch>
                            <a:fillRect/>
                          </a:stretch>
                        </a:blipFill>
                      </a:tcPr>
                    </a:tc>
                    <a:extLst>
                      <a:ext uri="{0D108BD9-81ED-4DB2-BD59-A6C34878D82A}">
                        <a16:rowId xmlns:a16="http://schemas.microsoft.com/office/drawing/2014/main" val="1122330159"/>
                      </a:ext>
                    </a:extLst>
                  </a:tr>
                </a:tbl>
              </a:graphicData>
            </a:graphic>
          </p:graphicFrame>
        </mc:Fallback>
      </mc:AlternateContent>
    </p:spTree>
    <p:extLst>
      <p:ext uri="{BB962C8B-B14F-4D97-AF65-F5344CB8AC3E}">
        <p14:creationId xmlns:p14="http://schemas.microsoft.com/office/powerpoint/2010/main" val="390367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88</a:t>
            </a:fld>
            <a:endParaRPr/>
          </a:p>
        </p:txBody>
      </p:sp>
      <p:sp>
        <p:nvSpPr>
          <p:cNvPr id="11" name="Título 1">
            <a:extLst>
              <a:ext uri="{FF2B5EF4-FFF2-40B4-BE49-F238E27FC236}">
                <a16:creationId xmlns:a16="http://schemas.microsoft.com/office/drawing/2014/main" id="{A6C3CDD5-EBC9-4371-B415-680D472D0C79}"/>
              </a:ext>
            </a:extLst>
          </p:cNvPr>
          <p:cNvSpPr>
            <a:spLocks noGrp="1"/>
          </p:cNvSpPr>
          <p:nvPr>
            <p:ph type="title"/>
          </p:nvPr>
        </p:nvSpPr>
        <p:spPr>
          <a:xfrm>
            <a:off x="1234263" y="-177165"/>
            <a:ext cx="9367203" cy="1188720"/>
          </a:xfrm>
        </p:spPr>
        <p:txBody>
          <a:bodyPr>
            <a:normAutofit/>
          </a:bodyPr>
          <a:lstStyle/>
          <a:p>
            <a:r>
              <a:rPr lang="es-CL" i="1" dirty="0"/>
              <a:t>Ejercicio 1</a:t>
            </a:r>
            <a:endParaRPr lang="en-US" i="1" dirty="0"/>
          </a:p>
        </p:txBody>
      </p:sp>
      <p:sp>
        <p:nvSpPr>
          <p:cNvPr id="12" name="CuadroTexto 11">
            <a:extLst>
              <a:ext uri="{FF2B5EF4-FFF2-40B4-BE49-F238E27FC236}">
                <a16:creationId xmlns:a16="http://schemas.microsoft.com/office/drawing/2014/main" id="{56068145-F57D-4211-9A44-FA7CFB19C2ED}"/>
              </a:ext>
            </a:extLst>
          </p:cNvPr>
          <p:cNvSpPr txBox="1"/>
          <p:nvPr/>
        </p:nvSpPr>
        <p:spPr>
          <a:xfrm>
            <a:off x="916605" y="1189737"/>
            <a:ext cx="7084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En base al siguiente enunciado, construya la matriz de parentesco</a:t>
            </a:r>
            <a:r>
              <a:rPr lang="es-CL" dirty="0">
                <a:solidFill>
                  <a:prstClr val="black"/>
                </a:solidFill>
                <a:latin typeface="Calibri" panose="020F0502020204030204"/>
              </a:rPr>
              <a:t>:</a:t>
            </a: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a 5">
            <a:extLst>
              <a:ext uri="{FF2B5EF4-FFF2-40B4-BE49-F238E27FC236}">
                <a16:creationId xmlns:a16="http://schemas.microsoft.com/office/drawing/2014/main" id="{F5545ABE-AB7A-4119-97F4-E0A8BF96053F}"/>
              </a:ext>
            </a:extLst>
          </p:cNvPr>
          <p:cNvGraphicFramePr>
            <a:graphicFrameLocks noGrp="1"/>
          </p:cNvGraphicFramePr>
          <p:nvPr>
            <p:extLst>
              <p:ext uri="{D42A27DB-BD31-4B8C-83A1-F6EECF244321}">
                <p14:modId xmlns:p14="http://schemas.microsoft.com/office/powerpoint/2010/main" val="3676996457"/>
              </p:ext>
            </p:extLst>
          </p:nvPr>
        </p:nvGraphicFramePr>
        <p:xfrm>
          <a:off x="5523400" y="2876603"/>
          <a:ext cx="5114310" cy="3221064"/>
        </p:xfrm>
        <a:graphic>
          <a:graphicData uri="http://schemas.openxmlformats.org/drawingml/2006/table">
            <a:tbl>
              <a:tblPr firstRow="1" firstCol="1" bandRow="1">
                <a:tableStyleId>{5C22544A-7EE6-4342-B048-85BDC9FD1C3A}</a:tableStyleId>
              </a:tblPr>
              <a:tblGrid>
                <a:gridCol w="852385">
                  <a:extLst>
                    <a:ext uri="{9D8B030D-6E8A-4147-A177-3AD203B41FA5}">
                      <a16:colId xmlns:a16="http://schemas.microsoft.com/office/drawing/2014/main" val="3117720983"/>
                    </a:ext>
                  </a:extLst>
                </a:gridCol>
                <a:gridCol w="852385">
                  <a:extLst>
                    <a:ext uri="{9D8B030D-6E8A-4147-A177-3AD203B41FA5}">
                      <a16:colId xmlns:a16="http://schemas.microsoft.com/office/drawing/2014/main" val="755687295"/>
                    </a:ext>
                  </a:extLst>
                </a:gridCol>
                <a:gridCol w="852385">
                  <a:extLst>
                    <a:ext uri="{9D8B030D-6E8A-4147-A177-3AD203B41FA5}">
                      <a16:colId xmlns:a16="http://schemas.microsoft.com/office/drawing/2014/main" val="4013257812"/>
                    </a:ext>
                  </a:extLst>
                </a:gridCol>
                <a:gridCol w="852385">
                  <a:extLst>
                    <a:ext uri="{9D8B030D-6E8A-4147-A177-3AD203B41FA5}">
                      <a16:colId xmlns:a16="http://schemas.microsoft.com/office/drawing/2014/main" val="307095984"/>
                    </a:ext>
                  </a:extLst>
                </a:gridCol>
                <a:gridCol w="852385">
                  <a:extLst>
                    <a:ext uri="{9D8B030D-6E8A-4147-A177-3AD203B41FA5}">
                      <a16:colId xmlns:a16="http://schemas.microsoft.com/office/drawing/2014/main" val="544697995"/>
                    </a:ext>
                  </a:extLst>
                </a:gridCol>
                <a:gridCol w="852385">
                  <a:extLst>
                    <a:ext uri="{9D8B030D-6E8A-4147-A177-3AD203B41FA5}">
                      <a16:colId xmlns:a16="http://schemas.microsoft.com/office/drawing/2014/main" val="2502752210"/>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C-?</a:t>
                      </a:r>
                      <a:endParaRPr lang="en-US" dirty="0"/>
                    </a:p>
                  </a:txBody>
                  <a:tcPr>
                    <a:solidFill>
                      <a:schemeClr val="accent5"/>
                    </a:solidFill>
                  </a:tcPr>
                </a:tc>
                <a:tc>
                  <a:txBody>
                    <a:bodyPr/>
                    <a:lstStyle/>
                    <a:p>
                      <a:pPr algn="ctr"/>
                      <a:r>
                        <a:rPr lang="es-CL" dirty="0"/>
                        <a:t>C-D</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n-US" sz="1600" b="0" i="0" u="none" strike="noStrike" dirty="0">
                          <a:solidFill>
                            <a:srgbClr val="000000"/>
                          </a:solidFill>
                          <a:effectLst/>
                          <a:latin typeface="+mn-lt"/>
                        </a:rPr>
                        <a:t>1</a:t>
                      </a:r>
                    </a:p>
                  </a:txBody>
                  <a:tcPr marL="9525" marR="9525" marT="9525" marB="0" anchor="ctr"/>
                </a:tc>
                <a:tc>
                  <a:txBody>
                    <a:bodyPr/>
                    <a:lstStyle/>
                    <a:p>
                      <a:pPr algn="ctr" fontAlgn="b"/>
                      <a:r>
                        <a:rPr lang="en-US" sz="1600" b="0" i="0" u="none" strike="noStrike">
                          <a:solidFill>
                            <a:srgbClr val="000000"/>
                          </a:solidFill>
                          <a:effectLst/>
                          <a:latin typeface="+mn-lt"/>
                        </a:rPr>
                        <a:t>0.5</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0.5</a:t>
                      </a:r>
                    </a:p>
                  </a:txBody>
                  <a:tcPr marL="9525" marR="9525" marT="9525" marB="0" anchor="ctr"/>
                </a:tc>
                <a:tc>
                  <a:txBody>
                    <a:bodyPr/>
                    <a:lstStyle/>
                    <a:p>
                      <a:pPr algn="ctr" fontAlgn="b"/>
                      <a:r>
                        <a:rPr lang="en-US" sz="1600" b="0" i="0" u="none" strike="noStrike" dirty="0">
                          <a:solidFill>
                            <a:srgbClr val="000000"/>
                          </a:solidFill>
                          <a:effectLst/>
                          <a:latin typeface="+mn-lt"/>
                        </a:rPr>
                        <a:t>1</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dirty="0">
                          <a:solidFill>
                            <a:srgbClr val="000000"/>
                          </a:solidFill>
                          <a:effectLst/>
                          <a:latin typeface="+mn-lt"/>
                        </a:rPr>
                        <a:t>1.25</a:t>
                      </a:r>
                    </a:p>
                  </a:txBody>
                  <a:tcPr marL="9525" marR="9525" marT="9525" marB="0" anchor="ctr"/>
                </a:tc>
                <a:tc>
                  <a:txBody>
                    <a:bodyPr/>
                    <a:lstStyle/>
                    <a:p>
                      <a:pPr algn="ctr" fontAlgn="b"/>
                      <a:r>
                        <a:rPr lang="en-US" sz="1600" b="0" i="0" u="none" strike="noStrike">
                          <a:solidFill>
                            <a:srgbClr val="000000"/>
                          </a:solidFill>
                          <a:effectLst/>
                          <a:latin typeface="+mn-lt"/>
                        </a:rPr>
                        <a:t>0.625</a:t>
                      </a:r>
                    </a:p>
                  </a:txBody>
                  <a:tcPr marL="9525" marR="9525" marT="9525" marB="0" anchor="ctr"/>
                </a:tc>
                <a:tc>
                  <a:txBody>
                    <a:bodyPr/>
                    <a:lstStyle/>
                    <a:p>
                      <a:pPr algn="ctr" fontAlgn="b"/>
                      <a:r>
                        <a:rPr lang="en-US" sz="1600" b="0" i="0" u="none" strike="noStrike">
                          <a:solidFill>
                            <a:srgbClr val="000000"/>
                          </a:solidFill>
                          <a:effectLst/>
                          <a:latin typeface="+mn-lt"/>
                        </a:rPr>
                        <a:t>0.9375</a:t>
                      </a: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0.625</a:t>
                      </a: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0.5625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tc>
                  <a:txBody>
                    <a:bodyPr/>
                    <a:lstStyle/>
                    <a:p>
                      <a:pPr algn="ctr" fontAlgn="b"/>
                      <a:r>
                        <a:rPr lang="en-US" sz="1600" b="0" i="0" u="none" strike="noStrike">
                          <a:solidFill>
                            <a:srgbClr val="000000"/>
                          </a:solidFill>
                          <a:effectLst/>
                          <a:latin typeface="+mn-lt"/>
                        </a:rPr>
                        <a:t>0.9375</a:t>
                      </a:r>
                    </a:p>
                  </a:txBody>
                  <a:tcPr marL="9525" marR="9525" marT="9525" marB="0" anchor="ctr"/>
                </a:tc>
                <a:tc>
                  <a:txBody>
                    <a:bodyPr/>
                    <a:lstStyle/>
                    <a:p>
                      <a:pPr algn="ctr" fontAlgn="b"/>
                      <a:endParaRPr lang="en-US" sz="1600" b="0" i="0" u="none" strike="noStrike">
                        <a:solidFill>
                          <a:srgbClr val="000000"/>
                        </a:solidFill>
                        <a:effectLst/>
                        <a:latin typeface="+mn-lt"/>
                      </a:endParaRP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bl>
          </a:graphicData>
        </a:graphic>
      </p:graphicFrame>
      <p:graphicFrame>
        <p:nvGraphicFramePr>
          <p:cNvPr id="7" name="Tabla 38">
            <a:extLst>
              <a:ext uri="{FF2B5EF4-FFF2-40B4-BE49-F238E27FC236}">
                <a16:creationId xmlns:a16="http://schemas.microsoft.com/office/drawing/2014/main" id="{7148AFB4-9D48-4DA3-9AE6-99BC672373DD}"/>
              </a:ext>
            </a:extLst>
          </p:cNvPr>
          <p:cNvGraphicFramePr>
            <a:graphicFrameLocks noGrp="1"/>
          </p:cNvGraphicFramePr>
          <p:nvPr/>
        </p:nvGraphicFramePr>
        <p:xfrm>
          <a:off x="1085709" y="3359183"/>
          <a:ext cx="3529511" cy="2255904"/>
        </p:xfrm>
        <a:graphic>
          <a:graphicData uri="http://schemas.openxmlformats.org/drawingml/2006/table">
            <a:tbl>
              <a:tblPr firstRow="1" bandRow="1">
                <a:tableStyleId>{5C22544A-7EE6-4342-B048-85BDC9FD1C3A}</a:tableStyleId>
              </a:tblPr>
              <a:tblGrid>
                <a:gridCol w="1336545">
                  <a:extLst>
                    <a:ext uri="{9D8B030D-6E8A-4147-A177-3AD203B41FA5}">
                      <a16:colId xmlns:a16="http://schemas.microsoft.com/office/drawing/2014/main" val="3251079350"/>
                    </a:ext>
                  </a:extLst>
                </a:gridCol>
                <a:gridCol w="1096483">
                  <a:extLst>
                    <a:ext uri="{9D8B030D-6E8A-4147-A177-3AD203B41FA5}">
                      <a16:colId xmlns:a16="http://schemas.microsoft.com/office/drawing/2014/main" val="82666070"/>
                    </a:ext>
                  </a:extLst>
                </a:gridCol>
                <a:gridCol w="1096483">
                  <a:extLst>
                    <a:ext uri="{9D8B030D-6E8A-4147-A177-3AD203B41FA5}">
                      <a16:colId xmlns:a16="http://schemas.microsoft.com/office/drawing/2014/main" val="4215688986"/>
                    </a:ext>
                  </a:extLst>
                </a:gridCol>
              </a:tblGrid>
              <a:tr h="370840">
                <a:tc>
                  <a:txBody>
                    <a:bodyPr/>
                    <a:lstStyle/>
                    <a:p>
                      <a:r>
                        <a:rPr lang="es-CL" dirty="0"/>
                        <a:t>Individuo</a:t>
                      </a:r>
                      <a:endParaRPr lang="en-US" dirty="0"/>
                    </a:p>
                  </a:txBody>
                  <a:tcPr/>
                </a:tc>
                <a:tc>
                  <a:txBody>
                    <a:bodyPr/>
                    <a:lstStyle/>
                    <a:p>
                      <a:r>
                        <a:rPr lang="es-CL" dirty="0"/>
                        <a:t>Padre</a:t>
                      </a:r>
                      <a:endParaRPr lang="en-US" dirty="0"/>
                    </a:p>
                  </a:txBody>
                  <a:tcPr/>
                </a:tc>
                <a:tc>
                  <a:txBody>
                    <a:bodyPr/>
                    <a:lstStyle/>
                    <a:p>
                      <a:r>
                        <a:rPr lang="es-CL" dirty="0"/>
                        <a:t>Madre</a:t>
                      </a:r>
                      <a:endParaRPr lang="en-US" dirty="0"/>
                    </a:p>
                  </a:txBody>
                  <a:tcPr/>
                </a:tc>
                <a:extLst>
                  <a:ext uri="{0D108BD9-81ED-4DB2-BD59-A6C34878D82A}">
                    <a16:rowId xmlns:a16="http://schemas.microsoft.com/office/drawing/2014/main" val="2131482296"/>
                  </a:ext>
                </a:extLst>
              </a:tr>
              <a:tr h="370840">
                <a:tc>
                  <a:txBody>
                    <a:bodyPr/>
                    <a:lstStyle/>
                    <a:p>
                      <a:pPr algn="ctr"/>
                      <a:r>
                        <a:rPr lang="es-CL" dirty="0"/>
                        <a:t>A</a:t>
                      </a:r>
                      <a:endParaRPr lang="en-US" dirty="0"/>
                    </a:p>
                  </a:txBody>
                  <a:tcPr/>
                </a:tc>
                <a:tc>
                  <a:txBody>
                    <a:bodyPr/>
                    <a:lstStyle/>
                    <a:p>
                      <a:pPr algn="ctr"/>
                      <a:r>
                        <a:rPr lang="es-CL" dirty="0"/>
                        <a:t>?</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2616640450"/>
                  </a:ext>
                </a:extLst>
              </a:tr>
              <a:tr h="370840">
                <a:tc>
                  <a:txBody>
                    <a:bodyPr/>
                    <a:lstStyle/>
                    <a:p>
                      <a:pPr algn="ctr"/>
                      <a:r>
                        <a:rPr lang="es-CL" dirty="0"/>
                        <a:t>B</a:t>
                      </a:r>
                      <a:endParaRPr lang="en-US" dirty="0"/>
                    </a:p>
                  </a:txBody>
                  <a:tcPr/>
                </a:tc>
                <a:tc>
                  <a:txBody>
                    <a:bodyPr/>
                    <a:lstStyle/>
                    <a:p>
                      <a:pPr algn="ctr"/>
                      <a:r>
                        <a:rPr lang="es-CL" dirty="0"/>
                        <a:t>A</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4038797799"/>
                  </a:ext>
                </a:extLst>
              </a:tr>
              <a:tr h="370840">
                <a:tc>
                  <a:txBody>
                    <a:bodyPr/>
                    <a:lstStyle/>
                    <a:p>
                      <a:pPr algn="ctr"/>
                      <a:r>
                        <a:rPr lang="es-CL" dirty="0"/>
                        <a:t>C</a:t>
                      </a:r>
                      <a:endParaRPr lang="en-US" dirty="0"/>
                    </a:p>
                  </a:txBody>
                  <a:tcPr/>
                </a:tc>
                <a:tc>
                  <a:txBody>
                    <a:bodyPr/>
                    <a:lstStyle/>
                    <a:p>
                      <a:pPr algn="ctr"/>
                      <a:r>
                        <a:rPr lang="es-CL" dirty="0"/>
                        <a:t>A</a:t>
                      </a:r>
                      <a:endParaRPr lang="en-US" dirty="0"/>
                    </a:p>
                  </a:txBody>
                  <a:tcPr/>
                </a:tc>
                <a:tc>
                  <a:txBody>
                    <a:bodyPr/>
                    <a:lstStyle/>
                    <a:p>
                      <a:pPr algn="ctr"/>
                      <a:r>
                        <a:rPr lang="es-CL" dirty="0"/>
                        <a:t>B</a:t>
                      </a:r>
                      <a:endParaRPr lang="en-US" dirty="0"/>
                    </a:p>
                  </a:txBody>
                  <a:tcPr/>
                </a:tc>
                <a:extLst>
                  <a:ext uri="{0D108BD9-81ED-4DB2-BD59-A6C34878D82A}">
                    <a16:rowId xmlns:a16="http://schemas.microsoft.com/office/drawing/2014/main" val="4245187506"/>
                  </a:ext>
                </a:extLst>
              </a:tr>
              <a:tr h="370840">
                <a:tc>
                  <a:txBody>
                    <a:bodyPr/>
                    <a:lstStyle/>
                    <a:p>
                      <a:pPr algn="ctr"/>
                      <a:r>
                        <a:rPr lang="es-CL" dirty="0"/>
                        <a:t>D</a:t>
                      </a:r>
                      <a:endParaRPr lang="en-US" dirty="0"/>
                    </a:p>
                  </a:txBody>
                  <a:tcPr/>
                </a:tc>
                <a:tc>
                  <a:txBody>
                    <a:bodyPr/>
                    <a:lstStyle/>
                    <a:p>
                      <a:pPr algn="ctr"/>
                      <a:r>
                        <a:rPr lang="es-CL" dirty="0"/>
                        <a:t>C</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4196082512"/>
                  </a:ext>
                </a:extLst>
              </a:tr>
              <a:tr h="370840">
                <a:tc>
                  <a:txBody>
                    <a:bodyPr/>
                    <a:lstStyle/>
                    <a:p>
                      <a:pPr algn="ctr"/>
                      <a:r>
                        <a:rPr lang="es-CL" dirty="0"/>
                        <a:t>E</a:t>
                      </a:r>
                      <a:endParaRPr lang="en-US" dirty="0"/>
                    </a:p>
                  </a:txBody>
                  <a:tcPr/>
                </a:tc>
                <a:tc>
                  <a:txBody>
                    <a:bodyPr/>
                    <a:lstStyle/>
                    <a:p>
                      <a:pPr algn="ctr"/>
                      <a:r>
                        <a:rPr lang="es-CL" dirty="0"/>
                        <a:t>C</a:t>
                      </a:r>
                      <a:endParaRPr lang="en-US" dirty="0"/>
                    </a:p>
                  </a:txBody>
                  <a:tcPr/>
                </a:tc>
                <a:tc>
                  <a:txBody>
                    <a:bodyPr/>
                    <a:lstStyle/>
                    <a:p>
                      <a:pPr algn="ctr"/>
                      <a:r>
                        <a:rPr lang="es-CL" dirty="0"/>
                        <a:t>D</a:t>
                      </a:r>
                      <a:endParaRPr lang="en-US" dirty="0"/>
                    </a:p>
                  </a:txBody>
                  <a:tcPr/>
                </a:tc>
                <a:extLst>
                  <a:ext uri="{0D108BD9-81ED-4DB2-BD59-A6C34878D82A}">
                    <a16:rowId xmlns:a16="http://schemas.microsoft.com/office/drawing/2014/main" val="4093325445"/>
                  </a:ext>
                </a:extLst>
              </a:tr>
            </a:tbl>
          </a:graphicData>
        </a:graphic>
      </p:graphicFrame>
      <mc:AlternateContent xmlns:mc="http://schemas.openxmlformats.org/markup-compatibility/2006" xmlns:a14="http://schemas.microsoft.com/office/drawing/2010/main">
        <mc:Choice Requires="a14">
          <p:graphicFrame>
            <p:nvGraphicFramePr>
              <p:cNvPr id="8" name="Tabla 7">
                <a:extLst>
                  <a:ext uri="{FF2B5EF4-FFF2-40B4-BE49-F238E27FC236}">
                    <a16:creationId xmlns:a16="http://schemas.microsoft.com/office/drawing/2014/main" id="{49664CE6-A797-41C1-9EA4-70FC4DB79786}"/>
                  </a:ext>
                </a:extLst>
              </p:cNvPr>
              <p:cNvGraphicFramePr>
                <a:graphicFrameLocks noGrp="1"/>
              </p:cNvGraphicFramePr>
              <p:nvPr>
                <p:extLst>
                  <p:ext uri="{D42A27DB-BD31-4B8C-83A1-F6EECF244321}">
                    <p14:modId xmlns:p14="http://schemas.microsoft.com/office/powerpoint/2010/main" val="2689267689"/>
                  </p:ext>
                </p:extLst>
              </p:nvPr>
            </p:nvGraphicFramePr>
            <p:xfrm>
              <a:off x="1488628" y="1690321"/>
              <a:ext cx="2507337" cy="67062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70627">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𝑐𝑑</m:t>
                                    </m:r>
                                  </m:sub>
                                </m:sSub>
                                <m:r>
                                  <a:rPr lang="es-CL" b="0" i="1" smtClean="0">
                                    <a:solidFill>
                                      <a:schemeClr val="tx1"/>
                                    </a:solidFill>
                                    <a:latin typeface="Cambria Math" panose="02040503050406030204" pitchFamily="18" charset="0"/>
                                  </a:rPr>
                                  <m:t>=</m:t>
                                </m:r>
                                <m:f>
                                  <m:fPr>
                                    <m:ctrlPr>
                                      <a:rPr lang="es-CL" b="0" i="1" smtClean="0">
                                        <a:solidFill>
                                          <a:schemeClr val="tx1"/>
                                        </a:solidFill>
                                        <a:latin typeface="Cambria Math" panose="02040503050406030204" pitchFamily="18" charset="0"/>
                                      </a:rPr>
                                    </m:ctrlPr>
                                  </m:fPr>
                                  <m:num>
                                    <m:r>
                                      <a:rPr lang="es-CL" b="0" i="1" smtClean="0">
                                        <a:solidFill>
                                          <a:schemeClr val="tx1"/>
                                        </a:solidFill>
                                        <a:latin typeface="Cambria Math" panose="02040503050406030204" pitchFamily="18" charset="0"/>
                                      </a:rPr>
                                      <m:t>1</m:t>
                                    </m:r>
                                  </m:num>
                                  <m:den>
                                    <m:r>
                                      <a:rPr lang="es-CL" b="0" i="1" smtClean="0">
                                        <a:solidFill>
                                          <a:schemeClr val="tx1"/>
                                        </a:solidFill>
                                        <a:latin typeface="Cambria Math" panose="02040503050406030204" pitchFamily="18" charset="0"/>
                                      </a:rPr>
                                      <m:t>2</m:t>
                                    </m:r>
                                  </m:den>
                                </m:f>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𝑐𝑎</m:t>
                                    </m:r>
                                  </m:sub>
                                </m:sSub>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𝑐𝑏</m:t>
                                    </m:r>
                                  </m:sub>
                                </m:sSub>
                                <m:r>
                                  <a:rPr lang="es-CL" b="0" i="1" smtClean="0">
                                    <a:solidFill>
                                      <a:schemeClr val="tx1"/>
                                    </a:solidFill>
                                    <a:latin typeface="Cambria Math" panose="02040503050406030204" pitchFamily="18" charset="0"/>
                                  </a:rPr>
                                  <m:t>)</m:t>
                                </m:r>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8" name="Tabla 7">
                <a:extLst>
                  <a:ext uri="{FF2B5EF4-FFF2-40B4-BE49-F238E27FC236}">
                    <a16:creationId xmlns:a16="http://schemas.microsoft.com/office/drawing/2014/main" id="{49664CE6-A797-41C1-9EA4-70FC4DB79786}"/>
                  </a:ext>
                </a:extLst>
              </p:cNvPr>
              <p:cNvGraphicFramePr>
                <a:graphicFrameLocks noGrp="1"/>
              </p:cNvGraphicFramePr>
              <p:nvPr>
                <p:extLst>
                  <p:ext uri="{D42A27DB-BD31-4B8C-83A1-F6EECF244321}">
                    <p14:modId xmlns:p14="http://schemas.microsoft.com/office/powerpoint/2010/main" val="2689267689"/>
                  </p:ext>
                </p:extLst>
              </p:nvPr>
            </p:nvGraphicFramePr>
            <p:xfrm>
              <a:off x="1488628" y="1690321"/>
              <a:ext cx="2507337" cy="67062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70627">
                    <a:tc>
                      <a:txBody>
                        <a:bodyPr/>
                        <a:lstStyle/>
                        <a:p>
                          <a:endParaRPr lang="en-US"/>
                        </a:p>
                      </a:txBody>
                      <a:tcPr>
                        <a:blipFill>
                          <a:blip r:embed="rId3"/>
                          <a:stretch>
                            <a:fillRect/>
                          </a:stretch>
                        </a:blipFill>
                      </a:tcPr>
                    </a:tc>
                    <a:extLst>
                      <a:ext uri="{0D108BD9-81ED-4DB2-BD59-A6C34878D82A}">
                        <a16:rowId xmlns:a16="http://schemas.microsoft.com/office/drawing/2014/main" val="11223301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a 8">
                <a:extLst>
                  <a:ext uri="{FF2B5EF4-FFF2-40B4-BE49-F238E27FC236}">
                    <a16:creationId xmlns:a16="http://schemas.microsoft.com/office/drawing/2014/main" id="{6A249D80-89D8-4BD9-9EB3-4160D0D2883B}"/>
                  </a:ext>
                </a:extLst>
              </p:cNvPr>
              <p:cNvGraphicFramePr>
                <a:graphicFrameLocks noGrp="1"/>
              </p:cNvGraphicFramePr>
              <p:nvPr>
                <p:extLst>
                  <p:ext uri="{D42A27DB-BD31-4B8C-83A1-F6EECF244321}">
                    <p14:modId xmlns:p14="http://schemas.microsoft.com/office/powerpoint/2010/main" val="3961085901"/>
                  </p:ext>
                </p:extLst>
              </p:nvPr>
            </p:nvGraphicFramePr>
            <p:xfrm>
              <a:off x="4643795" y="1820034"/>
              <a:ext cx="2507337" cy="400111"/>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pPr/>
                          <a14:m>
                            <m:oMathPara xmlns:m="http://schemas.openxmlformats.org/officeDocument/2006/math">
                              <m:oMathParaPr>
                                <m:jc m:val="centerGroup"/>
                              </m:oMathParaPr>
                              <m:oMath xmlns:m="http://schemas.openxmlformats.org/officeDocument/2006/math">
                                <m:sSub>
                                  <m:sSubPr>
                                    <m:ctrlPr>
                                      <a:rPr lang="es-CL"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𝑐𝑐</m:t>
                                    </m:r>
                                  </m:sub>
                                </m:sSub>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𝐹</m:t>
                                    </m:r>
                                  </m:e>
                                  <m:sub>
                                    <m:r>
                                      <a:rPr lang="es-CL" b="0" i="1" smtClean="0">
                                        <a:solidFill>
                                          <a:schemeClr val="tx1"/>
                                        </a:solidFill>
                                        <a:latin typeface="Cambria Math" panose="02040503050406030204" pitchFamily="18" charset="0"/>
                                      </a:rPr>
                                      <m:t>𝑐</m:t>
                                    </m:r>
                                  </m:sub>
                                </m:sSub>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9" name="Tabla 8">
                <a:extLst>
                  <a:ext uri="{FF2B5EF4-FFF2-40B4-BE49-F238E27FC236}">
                    <a16:creationId xmlns:a16="http://schemas.microsoft.com/office/drawing/2014/main" id="{6A249D80-89D8-4BD9-9EB3-4160D0D2883B}"/>
                  </a:ext>
                </a:extLst>
              </p:cNvPr>
              <p:cNvGraphicFramePr>
                <a:graphicFrameLocks noGrp="1"/>
              </p:cNvGraphicFramePr>
              <p:nvPr>
                <p:extLst>
                  <p:ext uri="{D42A27DB-BD31-4B8C-83A1-F6EECF244321}">
                    <p14:modId xmlns:p14="http://schemas.microsoft.com/office/powerpoint/2010/main" val="3961085901"/>
                  </p:ext>
                </p:extLst>
              </p:nvPr>
            </p:nvGraphicFramePr>
            <p:xfrm>
              <a:off x="4643795" y="1820034"/>
              <a:ext cx="2507337" cy="400111"/>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endParaRPr lang="en-US"/>
                        </a:p>
                      </a:txBody>
                      <a:tcPr>
                        <a:blipFill>
                          <a:blip r:embed="rId4"/>
                          <a:stretch>
                            <a:fillRect/>
                          </a:stretch>
                        </a:blipFill>
                      </a:tcPr>
                    </a:tc>
                    <a:extLst>
                      <a:ext uri="{0D108BD9-81ED-4DB2-BD59-A6C34878D82A}">
                        <a16:rowId xmlns:a16="http://schemas.microsoft.com/office/drawing/2014/main" val="11223301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a 9">
                <a:extLst>
                  <a:ext uri="{FF2B5EF4-FFF2-40B4-BE49-F238E27FC236}">
                    <a16:creationId xmlns:a16="http://schemas.microsoft.com/office/drawing/2014/main" id="{FFAEAB44-6B69-47A6-BEE1-5A471A4FA680}"/>
                  </a:ext>
                </a:extLst>
              </p:cNvPr>
              <p:cNvGraphicFramePr>
                <a:graphicFrameLocks noGrp="1"/>
              </p:cNvGraphicFramePr>
              <p:nvPr>
                <p:extLst>
                  <p:ext uri="{D42A27DB-BD31-4B8C-83A1-F6EECF244321}">
                    <p14:modId xmlns:p14="http://schemas.microsoft.com/office/powerpoint/2010/main" val="4171111262"/>
                  </p:ext>
                </p:extLst>
              </p:nvPr>
            </p:nvGraphicFramePr>
            <p:xfrm>
              <a:off x="7798962" y="1737251"/>
              <a:ext cx="2507337" cy="62369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pPr/>
                          <a14:m>
                            <m:oMathPara xmlns:m="http://schemas.openxmlformats.org/officeDocument/2006/math">
                              <m:oMathParaPr>
                                <m:jc m:val="centerGroup"/>
                              </m:oMathParaPr>
                              <m:oMath xmlns:m="http://schemas.openxmlformats.org/officeDocument/2006/math">
                                <m:sSub>
                                  <m:sSubPr>
                                    <m:ctrlPr>
                                      <a:rPr lang="es-CL" i="1" smtClean="0">
                                        <a:solidFill>
                                          <a:schemeClr val="tx1"/>
                                        </a:solidFill>
                                        <a:latin typeface="Cambria Math" panose="02040503050406030204" pitchFamily="18" charset="0"/>
                                      </a:rPr>
                                    </m:ctrlPr>
                                  </m:sSubPr>
                                  <m:e>
                                    <m:r>
                                      <a:rPr lang="es-CL" i="1">
                                        <a:solidFill>
                                          <a:schemeClr val="tx1"/>
                                        </a:solidFill>
                                        <a:latin typeface="Cambria Math" panose="02040503050406030204" pitchFamily="18" charset="0"/>
                                      </a:rPr>
                                      <m:t>𝐹</m:t>
                                    </m:r>
                                  </m:e>
                                  <m:sub>
                                    <m:r>
                                      <a:rPr lang="es-CL" i="1">
                                        <a:solidFill>
                                          <a:schemeClr val="tx1"/>
                                        </a:solidFill>
                                        <a:latin typeface="Cambria Math" panose="02040503050406030204" pitchFamily="18" charset="0"/>
                                      </a:rPr>
                                      <m:t>𝑐</m:t>
                                    </m:r>
                                  </m:sub>
                                </m:sSub>
                                <m:r>
                                  <a:rPr lang="es-CL" i="1">
                                    <a:solidFill>
                                      <a:schemeClr val="tx1"/>
                                    </a:solidFill>
                                    <a:latin typeface="Cambria Math" panose="02040503050406030204" pitchFamily="18" charset="0"/>
                                  </a:rPr>
                                  <m:t>=</m:t>
                                </m:r>
                                <m:f>
                                  <m:fPr>
                                    <m:ctrlPr>
                                      <a:rPr lang="es-CL" i="1">
                                        <a:solidFill>
                                          <a:schemeClr val="tx1"/>
                                        </a:solidFill>
                                        <a:latin typeface="Cambria Math" panose="02040503050406030204" pitchFamily="18" charset="0"/>
                                      </a:rPr>
                                    </m:ctrlPr>
                                  </m:fPr>
                                  <m:num>
                                    <m:r>
                                      <a:rPr lang="es-CL" i="1">
                                        <a:solidFill>
                                          <a:schemeClr val="tx1"/>
                                        </a:solidFill>
                                        <a:latin typeface="Cambria Math" panose="02040503050406030204" pitchFamily="18" charset="0"/>
                                      </a:rPr>
                                      <m:t>1</m:t>
                                    </m:r>
                                  </m:num>
                                  <m:den>
                                    <m:r>
                                      <a:rPr lang="es-CL" i="1">
                                        <a:solidFill>
                                          <a:schemeClr val="tx1"/>
                                        </a:solidFill>
                                        <a:latin typeface="Cambria Math" panose="02040503050406030204" pitchFamily="18" charset="0"/>
                                      </a:rPr>
                                      <m:t>2</m:t>
                                    </m:r>
                                  </m:den>
                                </m:f>
                                <m:sSub>
                                  <m:sSubPr>
                                    <m:ctrlPr>
                                      <a:rPr lang="es-CL" i="1">
                                        <a:solidFill>
                                          <a:schemeClr val="tx1"/>
                                        </a:solidFill>
                                        <a:latin typeface="Cambria Math" panose="02040503050406030204" pitchFamily="18" charset="0"/>
                                      </a:rPr>
                                    </m:ctrlPr>
                                  </m:sSubPr>
                                  <m:e>
                                    <m:r>
                                      <a:rPr lang="es-CL" i="1">
                                        <a:solidFill>
                                          <a:schemeClr val="tx1"/>
                                        </a:solidFill>
                                        <a:latin typeface="Cambria Math" panose="02040503050406030204" pitchFamily="18" charset="0"/>
                                      </a:rPr>
                                      <m:t>𝑎</m:t>
                                    </m:r>
                                  </m:e>
                                  <m:sub>
                                    <m:r>
                                      <a:rPr lang="es-CL" i="1">
                                        <a:solidFill>
                                          <a:schemeClr val="tx1"/>
                                        </a:solidFill>
                                        <a:latin typeface="Cambria Math" panose="02040503050406030204" pitchFamily="18" charset="0"/>
                                      </a:rPr>
                                      <m:t>𝑎𝑏</m:t>
                                    </m:r>
                                  </m:sub>
                                </m:sSub>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10" name="Tabla 9">
                <a:extLst>
                  <a:ext uri="{FF2B5EF4-FFF2-40B4-BE49-F238E27FC236}">
                    <a16:creationId xmlns:a16="http://schemas.microsoft.com/office/drawing/2014/main" id="{FFAEAB44-6B69-47A6-BEE1-5A471A4FA680}"/>
                  </a:ext>
                </a:extLst>
              </p:cNvPr>
              <p:cNvGraphicFramePr>
                <a:graphicFrameLocks noGrp="1"/>
              </p:cNvGraphicFramePr>
              <p:nvPr>
                <p:extLst>
                  <p:ext uri="{D42A27DB-BD31-4B8C-83A1-F6EECF244321}">
                    <p14:modId xmlns:p14="http://schemas.microsoft.com/office/powerpoint/2010/main" val="4171111262"/>
                  </p:ext>
                </p:extLst>
              </p:nvPr>
            </p:nvGraphicFramePr>
            <p:xfrm>
              <a:off x="7798962" y="1737251"/>
              <a:ext cx="2507337" cy="62369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23697">
                    <a:tc>
                      <a:txBody>
                        <a:bodyPr/>
                        <a:lstStyle/>
                        <a:p>
                          <a:endParaRPr lang="en-US"/>
                        </a:p>
                      </a:txBody>
                      <a:tcPr>
                        <a:blipFill>
                          <a:blip r:embed="rId5"/>
                          <a:stretch>
                            <a:fillRect/>
                          </a:stretch>
                        </a:blipFill>
                      </a:tcPr>
                    </a:tc>
                    <a:extLst>
                      <a:ext uri="{0D108BD9-81ED-4DB2-BD59-A6C34878D82A}">
                        <a16:rowId xmlns:a16="http://schemas.microsoft.com/office/drawing/2014/main" val="1122330159"/>
                      </a:ext>
                    </a:extLst>
                  </a:tr>
                </a:tbl>
              </a:graphicData>
            </a:graphic>
          </p:graphicFrame>
        </mc:Fallback>
      </mc:AlternateContent>
    </p:spTree>
    <p:extLst>
      <p:ext uri="{BB962C8B-B14F-4D97-AF65-F5344CB8AC3E}">
        <p14:creationId xmlns:p14="http://schemas.microsoft.com/office/powerpoint/2010/main" val="2640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89</a:t>
            </a:fld>
            <a:endParaRPr/>
          </a:p>
        </p:txBody>
      </p:sp>
      <p:sp>
        <p:nvSpPr>
          <p:cNvPr id="11" name="Título 1">
            <a:extLst>
              <a:ext uri="{FF2B5EF4-FFF2-40B4-BE49-F238E27FC236}">
                <a16:creationId xmlns:a16="http://schemas.microsoft.com/office/drawing/2014/main" id="{A6C3CDD5-EBC9-4371-B415-680D472D0C79}"/>
              </a:ext>
            </a:extLst>
          </p:cNvPr>
          <p:cNvSpPr>
            <a:spLocks noGrp="1"/>
          </p:cNvSpPr>
          <p:nvPr>
            <p:ph type="title"/>
          </p:nvPr>
        </p:nvSpPr>
        <p:spPr>
          <a:xfrm>
            <a:off x="1234263" y="-177165"/>
            <a:ext cx="9367203" cy="1188720"/>
          </a:xfrm>
        </p:spPr>
        <p:txBody>
          <a:bodyPr>
            <a:normAutofit/>
          </a:bodyPr>
          <a:lstStyle/>
          <a:p>
            <a:r>
              <a:rPr lang="es-CL" i="1" dirty="0"/>
              <a:t>Ejercicio 1</a:t>
            </a:r>
            <a:endParaRPr lang="en-US" i="1" dirty="0"/>
          </a:p>
        </p:txBody>
      </p:sp>
      <p:sp>
        <p:nvSpPr>
          <p:cNvPr id="12" name="CuadroTexto 11">
            <a:extLst>
              <a:ext uri="{FF2B5EF4-FFF2-40B4-BE49-F238E27FC236}">
                <a16:creationId xmlns:a16="http://schemas.microsoft.com/office/drawing/2014/main" id="{56068145-F57D-4211-9A44-FA7CFB19C2ED}"/>
              </a:ext>
            </a:extLst>
          </p:cNvPr>
          <p:cNvSpPr txBox="1"/>
          <p:nvPr/>
        </p:nvSpPr>
        <p:spPr>
          <a:xfrm>
            <a:off x="916605" y="1189737"/>
            <a:ext cx="7084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En base al siguiente enunciado, construya la matriz de parentesco</a:t>
            </a:r>
            <a:r>
              <a:rPr lang="es-CL" dirty="0">
                <a:solidFill>
                  <a:prstClr val="black"/>
                </a:solidFill>
                <a:latin typeface="Calibri" panose="020F0502020204030204"/>
              </a:rPr>
              <a:t>:</a:t>
            </a: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a 5">
            <a:extLst>
              <a:ext uri="{FF2B5EF4-FFF2-40B4-BE49-F238E27FC236}">
                <a16:creationId xmlns:a16="http://schemas.microsoft.com/office/drawing/2014/main" id="{F5545ABE-AB7A-4119-97F4-E0A8BF96053F}"/>
              </a:ext>
            </a:extLst>
          </p:cNvPr>
          <p:cNvGraphicFramePr>
            <a:graphicFrameLocks noGrp="1"/>
          </p:cNvGraphicFramePr>
          <p:nvPr>
            <p:extLst>
              <p:ext uri="{D42A27DB-BD31-4B8C-83A1-F6EECF244321}">
                <p14:modId xmlns:p14="http://schemas.microsoft.com/office/powerpoint/2010/main" val="1491382153"/>
              </p:ext>
            </p:extLst>
          </p:nvPr>
        </p:nvGraphicFramePr>
        <p:xfrm>
          <a:off x="5523400" y="2876603"/>
          <a:ext cx="5114310" cy="3221064"/>
        </p:xfrm>
        <a:graphic>
          <a:graphicData uri="http://schemas.openxmlformats.org/drawingml/2006/table">
            <a:tbl>
              <a:tblPr firstRow="1" firstCol="1" bandRow="1">
                <a:tableStyleId>{5C22544A-7EE6-4342-B048-85BDC9FD1C3A}</a:tableStyleId>
              </a:tblPr>
              <a:tblGrid>
                <a:gridCol w="852385">
                  <a:extLst>
                    <a:ext uri="{9D8B030D-6E8A-4147-A177-3AD203B41FA5}">
                      <a16:colId xmlns:a16="http://schemas.microsoft.com/office/drawing/2014/main" val="3117720983"/>
                    </a:ext>
                  </a:extLst>
                </a:gridCol>
                <a:gridCol w="852385">
                  <a:extLst>
                    <a:ext uri="{9D8B030D-6E8A-4147-A177-3AD203B41FA5}">
                      <a16:colId xmlns:a16="http://schemas.microsoft.com/office/drawing/2014/main" val="755687295"/>
                    </a:ext>
                  </a:extLst>
                </a:gridCol>
                <a:gridCol w="852385">
                  <a:extLst>
                    <a:ext uri="{9D8B030D-6E8A-4147-A177-3AD203B41FA5}">
                      <a16:colId xmlns:a16="http://schemas.microsoft.com/office/drawing/2014/main" val="4013257812"/>
                    </a:ext>
                  </a:extLst>
                </a:gridCol>
                <a:gridCol w="852385">
                  <a:extLst>
                    <a:ext uri="{9D8B030D-6E8A-4147-A177-3AD203B41FA5}">
                      <a16:colId xmlns:a16="http://schemas.microsoft.com/office/drawing/2014/main" val="307095984"/>
                    </a:ext>
                  </a:extLst>
                </a:gridCol>
                <a:gridCol w="852385">
                  <a:extLst>
                    <a:ext uri="{9D8B030D-6E8A-4147-A177-3AD203B41FA5}">
                      <a16:colId xmlns:a16="http://schemas.microsoft.com/office/drawing/2014/main" val="544697995"/>
                    </a:ext>
                  </a:extLst>
                </a:gridCol>
                <a:gridCol w="852385">
                  <a:extLst>
                    <a:ext uri="{9D8B030D-6E8A-4147-A177-3AD203B41FA5}">
                      <a16:colId xmlns:a16="http://schemas.microsoft.com/office/drawing/2014/main" val="2502752210"/>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C-?</a:t>
                      </a:r>
                      <a:endParaRPr lang="en-US" dirty="0"/>
                    </a:p>
                  </a:txBody>
                  <a:tcPr>
                    <a:solidFill>
                      <a:schemeClr val="accent5"/>
                    </a:solidFill>
                  </a:tcPr>
                </a:tc>
                <a:tc>
                  <a:txBody>
                    <a:bodyPr/>
                    <a:lstStyle/>
                    <a:p>
                      <a:pPr algn="ctr"/>
                      <a:r>
                        <a:rPr lang="es-CL" dirty="0"/>
                        <a:t>C-D</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1</a:t>
                      </a:r>
                    </a:p>
                  </a:txBody>
                  <a:tcPr marL="9525" marR="9525" marT="9525" marB="0" anchor="ctr"/>
                </a:tc>
                <a:tc>
                  <a:txBody>
                    <a:bodyPr/>
                    <a:lstStyle/>
                    <a:p>
                      <a:pPr algn="ctr" fontAlgn="b"/>
                      <a:r>
                        <a:rPr lang="en-US" sz="1600" b="0" i="0" u="none" strike="noStrike">
                          <a:solidFill>
                            <a:srgbClr val="000000"/>
                          </a:solidFill>
                          <a:effectLst/>
                          <a:latin typeface="+mn-lt"/>
                        </a:rPr>
                        <a:t>0.5</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0.5</a:t>
                      </a:r>
                    </a:p>
                  </a:txBody>
                  <a:tcPr marL="9525" marR="9525" marT="9525" marB="0" anchor="ctr"/>
                </a:tc>
                <a:tc>
                  <a:txBody>
                    <a:bodyPr/>
                    <a:lstStyle/>
                    <a:p>
                      <a:pPr algn="ctr" fontAlgn="b"/>
                      <a:r>
                        <a:rPr lang="en-US" sz="1600" b="0" i="0" u="none" strike="noStrike">
                          <a:solidFill>
                            <a:srgbClr val="000000"/>
                          </a:solidFill>
                          <a:effectLst/>
                          <a:latin typeface="+mn-lt"/>
                        </a:rPr>
                        <a:t>1</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1.25</a:t>
                      </a:r>
                    </a:p>
                  </a:txBody>
                  <a:tcPr marL="9525" marR="9525" marT="9525" marB="0" anchor="ctr"/>
                </a:tc>
                <a:tc>
                  <a:txBody>
                    <a:bodyPr/>
                    <a:lstStyle/>
                    <a:p>
                      <a:pPr algn="ctr" fontAlgn="b"/>
                      <a:r>
                        <a:rPr lang="en-US" sz="1600" b="0" i="0" u="none" strike="noStrike">
                          <a:solidFill>
                            <a:srgbClr val="000000"/>
                          </a:solidFill>
                          <a:effectLst/>
                          <a:latin typeface="+mn-lt"/>
                        </a:rPr>
                        <a:t>0.625</a:t>
                      </a:r>
                    </a:p>
                  </a:txBody>
                  <a:tcPr marL="9525" marR="9525" marT="9525" marB="0" anchor="ctr"/>
                </a:tc>
                <a:tc>
                  <a:txBody>
                    <a:bodyPr/>
                    <a:lstStyle/>
                    <a:p>
                      <a:pPr algn="ctr" fontAlgn="b"/>
                      <a:r>
                        <a:rPr lang="en-US" sz="1600" b="0" i="0" u="none" strike="noStrike">
                          <a:solidFill>
                            <a:srgbClr val="000000"/>
                          </a:solidFill>
                          <a:effectLst/>
                          <a:latin typeface="+mn-lt"/>
                        </a:rPr>
                        <a:t>0.9375</a:t>
                      </a: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0.625</a:t>
                      </a:r>
                    </a:p>
                  </a:txBody>
                  <a:tcPr marL="9525" marR="9525" marT="9525" marB="0" anchor="ctr"/>
                </a:tc>
                <a:tc>
                  <a:txBody>
                    <a:bodyPr/>
                    <a:lstStyle/>
                    <a:p>
                      <a:pPr algn="ctr" fontAlgn="b"/>
                      <a:r>
                        <a:rPr lang="en-US" sz="1600" b="0" i="0" u="none" strike="noStrike">
                          <a:solidFill>
                            <a:srgbClr val="000000"/>
                          </a:solidFill>
                          <a:effectLst/>
                          <a:latin typeface="+mn-lt"/>
                        </a:rPr>
                        <a:t>1</a:t>
                      </a:r>
                    </a:p>
                  </a:txBody>
                  <a:tcPr marL="9525" marR="9525" marT="9525" marB="0" anchor="ctr"/>
                </a:tc>
                <a:tc>
                  <a:txBody>
                    <a:bodyPr/>
                    <a:lstStyle/>
                    <a:p>
                      <a:pPr algn="ctr" fontAlgn="b"/>
                      <a:r>
                        <a:rPr lang="en-US" sz="1600" b="0" i="0" u="none" strike="noStrike">
                          <a:solidFill>
                            <a:srgbClr val="000000"/>
                          </a:solidFill>
                          <a:effectLst/>
                          <a:latin typeface="+mn-lt"/>
                        </a:rPr>
                        <a:t>0.8125</a:t>
                      </a: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0.5625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tc>
                  <a:txBody>
                    <a:bodyPr/>
                    <a:lstStyle/>
                    <a:p>
                      <a:pPr algn="ctr" fontAlgn="b"/>
                      <a:r>
                        <a:rPr lang="en-US" sz="1600" b="0" i="0" u="none" strike="noStrike">
                          <a:solidFill>
                            <a:srgbClr val="000000"/>
                          </a:solidFill>
                          <a:effectLst/>
                          <a:latin typeface="+mn-lt"/>
                        </a:rPr>
                        <a:t>0.9375</a:t>
                      </a:r>
                    </a:p>
                  </a:txBody>
                  <a:tcPr marL="9525" marR="9525" marT="9525" marB="0" anchor="ctr"/>
                </a:tc>
                <a:tc>
                  <a:txBody>
                    <a:bodyPr/>
                    <a:lstStyle/>
                    <a:p>
                      <a:pPr algn="ctr" fontAlgn="b"/>
                      <a:r>
                        <a:rPr lang="en-US" sz="1600" b="0" i="0" u="none" strike="noStrike">
                          <a:solidFill>
                            <a:srgbClr val="000000"/>
                          </a:solidFill>
                          <a:effectLst/>
                          <a:latin typeface="+mn-lt"/>
                        </a:rPr>
                        <a:t>0.8125</a:t>
                      </a:r>
                    </a:p>
                  </a:txBody>
                  <a:tcPr marL="9525" marR="9525" marT="9525" marB="0" anchor="ctr"/>
                </a:tc>
                <a:tc>
                  <a:txBody>
                    <a:bodyPr/>
                    <a:lstStyle/>
                    <a:p>
                      <a:pPr algn="ctr" fontAlgn="b"/>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74666171"/>
                  </a:ext>
                </a:extLst>
              </a:tr>
            </a:tbl>
          </a:graphicData>
        </a:graphic>
      </p:graphicFrame>
      <p:graphicFrame>
        <p:nvGraphicFramePr>
          <p:cNvPr id="7" name="Tabla 38">
            <a:extLst>
              <a:ext uri="{FF2B5EF4-FFF2-40B4-BE49-F238E27FC236}">
                <a16:creationId xmlns:a16="http://schemas.microsoft.com/office/drawing/2014/main" id="{7148AFB4-9D48-4DA3-9AE6-99BC672373DD}"/>
              </a:ext>
            </a:extLst>
          </p:cNvPr>
          <p:cNvGraphicFramePr>
            <a:graphicFrameLocks noGrp="1"/>
          </p:cNvGraphicFramePr>
          <p:nvPr/>
        </p:nvGraphicFramePr>
        <p:xfrm>
          <a:off x="1085709" y="3359183"/>
          <a:ext cx="3529511" cy="2255904"/>
        </p:xfrm>
        <a:graphic>
          <a:graphicData uri="http://schemas.openxmlformats.org/drawingml/2006/table">
            <a:tbl>
              <a:tblPr firstRow="1" bandRow="1">
                <a:tableStyleId>{5C22544A-7EE6-4342-B048-85BDC9FD1C3A}</a:tableStyleId>
              </a:tblPr>
              <a:tblGrid>
                <a:gridCol w="1336545">
                  <a:extLst>
                    <a:ext uri="{9D8B030D-6E8A-4147-A177-3AD203B41FA5}">
                      <a16:colId xmlns:a16="http://schemas.microsoft.com/office/drawing/2014/main" val="3251079350"/>
                    </a:ext>
                  </a:extLst>
                </a:gridCol>
                <a:gridCol w="1096483">
                  <a:extLst>
                    <a:ext uri="{9D8B030D-6E8A-4147-A177-3AD203B41FA5}">
                      <a16:colId xmlns:a16="http://schemas.microsoft.com/office/drawing/2014/main" val="82666070"/>
                    </a:ext>
                  </a:extLst>
                </a:gridCol>
                <a:gridCol w="1096483">
                  <a:extLst>
                    <a:ext uri="{9D8B030D-6E8A-4147-A177-3AD203B41FA5}">
                      <a16:colId xmlns:a16="http://schemas.microsoft.com/office/drawing/2014/main" val="4215688986"/>
                    </a:ext>
                  </a:extLst>
                </a:gridCol>
              </a:tblGrid>
              <a:tr h="370840">
                <a:tc>
                  <a:txBody>
                    <a:bodyPr/>
                    <a:lstStyle/>
                    <a:p>
                      <a:r>
                        <a:rPr lang="es-CL" dirty="0"/>
                        <a:t>Individuo</a:t>
                      </a:r>
                      <a:endParaRPr lang="en-US" dirty="0"/>
                    </a:p>
                  </a:txBody>
                  <a:tcPr/>
                </a:tc>
                <a:tc>
                  <a:txBody>
                    <a:bodyPr/>
                    <a:lstStyle/>
                    <a:p>
                      <a:r>
                        <a:rPr lang="es-CL" dirty="0"/>
                        <a:t>Padre</a:t>
                      </a:r>
                      <a:endParaRPr lang="en-US" dirty="0"/>
                    </a:p>
                  </a:txBody>
                  <a:tcPr/>
                </a:tc>
                <a:tc>
                  <a:txBody>
                    <a:bodyPr/>
                    <a:lstStyle/>
                    <a:p>
                      <a:r>
                        <a:rPr lang="es-CL" dirty="0"/>
                        <a:t>Madre</a:t>
                      </a:r>
                      <a:endParaRPr lang="en-US" dirty="0"/>
                    </a:p>
                  </a:txBody>
                  <a:tcPr/>
                </a:tc>
                <a:extLst>
                  <a:ext uri="{0D108BD9-81ED-4DB2-BD59-A6C34878D82A}">
                    <a16:rowId xmlns:a16="http://schemas.microsoft.com/office/drawing/2014/main" val="2131482296"/>
                  </a:ext>
                </a:extLst>
              </a:tr>
              <a:tr h="370840">
                <a:tc>
                  <a:txBody>
                    <a:bodyPr/>
                    <a:lstStyle/>
                    <a:p>
                      <a:pPr algn="ctr"/>
                      <a:r>
                        <a:rPr lang="es-CL" dirty="0"/>
                        <a:t>A</a:t>
                      </a:r>
                      <a:endParaRPr lang="en-US" dirty="0"/>
                    </a:p>
                  </a:txBody>
                  <a:tcPr/>
                </a:tc>
                <a:tc>
                  <a:txBody>
                    <a:bodyPr/>
                    <a:lstStyle/>
                    <a:p>
                      <a:pPr algn="ctr"/>
                      <a:r>
                        <a:rPr lang="es-CL" dirty="0"/>
                        <a:t>?</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2616640450"/>
                  </a:ext>
                </a:extLst>
              </a:tr>
              <a:tr h="370840">
                <a:tc>
                  <a:txBody>
                    <a:bodyPr/>
                    <a:lstStyle/>
                    <a:p>
                      <a:pPr algn="ctr"/>
                      <a:r>
                        <a:rPr lang="es-CL" dirty="0"/>
                        <a:t>B</a:t>
                      </a:r>
                      <a:endParaRPr lang="en-US" dirty="0"/>
                    </a:p>
                  </a:txBody>
                  <a:tcPr/>
                </a:tc>
                <a:tc>
                  <a:txBody>
                    <a:bodyPr/>
                    <a:lstStyle/>
                    <a:p>
                      <a:pPr algn="ctr"/>
                      <a:r>
                        <a:rPr lang="es-CL" dirty="0"/>
                        <a:t>A</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4038797799"/>
                  </a:ext>
                </a:extLst>
              </a:tr>
              <a:tr h="370840">
                <a:tc>
                  <a:txBody>
                    <a:bodyPr/>
                    <a:lstStyle/>
                    <a:p>
                      <a:pPr algn="ctr"/>
                      <a:r>
                        <a:rPr lang="es-CL" dirty="0"/>
                        <a:t>C</a:t>
                      </a:r>
                      <a:endParaRPr lang="en-US" dirty="0"/>
                    </a:p>
                  </a:txBody>
                  <a:tcPr/>
                </a:tc>
                <a:tc>
                  <a:txBody>
                    <a:bodyPr/>
                    <a:lstStyle/>
                    <a:p>
                      <a:pPr algn="ctr"/>
                      <a:r>
                        <a:rPr lang="es-CL" dirty="0"/>
                        <a:t>A</a:t>
                      </a:r>
                      <a:endParaRPr lang="en-US" dirty="0"/>
                    </a:p>
                  </a:txBody>
                  <a:tcPr/>
                </a:tc>
                <a:tc>
                  <a:txBody>
                    <a:bodyPr/>
                    <a:lstStyle/>
                    <a:p>
                      <a:pPr algn="ctr"/>
                      <a:r>
                        <a:rPr lang="es-CL" dirty="0"/>
                        <a:t>B</a:t>
                      </a:r>
                      <a:endParaRPr lang="en-US" dirty="0"/>
                    </a:p>
                  </a:txBody>
                  <a:tcPr/>
                </a:tc>
                <a:extLst>
                  <a:ext uri="{0D108BD9-81ED-4DB2-BD59-A6C34878D82A}">
                    <a16:rowId xmlns:a16="http://schemas.microsoft.com/office/drawing/2014/main" val="4245187506"/>
                  </a:ext>
                </a:extLst>
              </a:tr>
              <a:tr h="370840">
                <a:tc>
                  <a:txBody>
                    <a:bodyPr/>
                    <a:lstStyle/>
                    <a:p>
                      <a:pPr algn="ctr"/>
                      <a:r>
                        <a:rPr lang="es-CL" dirty="0"/>
                        <a:t>D</a:t>
                      </a:r>
                      <a:endParaRPr lang="en-US" dirty="0"/>
                    </a:p>
                  </a:txBody>
                  <a:tcPr/>
                </a:tc>
                <a:tc>
                  <a:txBody>
                    <a:bodyPr/>
                    <a:lstStyle/>
                    <a:p>
                      <a:pPr algn="ctr"/>
                      <a:r>
                        <a:rPr lang="es-CL" dirty="0"/>
                        <a:t>C</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4196082512"/>
                  </a:ext>
                </a:extLst>
              </a:tr>
              <a:tr h="370840">
                <a:tc>
                  <a:txBody>
                    <a:bodyPr/>
                    <a:lstStyle/>
                    <a:p>
                      <a:pPr algn="ctr"/>
                      <a:r>
                        <a:rPr lang="es-CL" dirty="0"/>
                        <a:t>E</a:t>
                      </a:r>
                      <a:endParaRPr lang="en-US" dirty="0"/>
                    </a:p>
                  </a:txBody>
                  <a:tcPr/>
                </a:tc>
                <a:tc>
                  <a:txBody>
                    <a:bodyPr/>
                    <a:lstStyle/>
                    <a:p>
                      <a:pPr algn="ctr"/>
                      <a:r>
                        <a:rPr lang="es-CL" dirty="0"/>
                        <a:t>C</a:t>
                      </a:r>
                      <a:endParaRPr lang="en-US" dirty="0"/>
                    </a:p>
                  </a:txBody>
                  <a:tcPr/>
                </a:tc>
                <a:tc>
                  <a:txBody>
                    <a:bodyPr/>
                    <a:lstStyle/>
                    <a:p>
                      <a:pPr algn="ctr"/>
                      <a:r>
                        <a:rPr lang="es-CL" dirty="0"/>
                        <a:t>D</a:t>
                      </a:r>
                      <a:endParaRPr lang="en-US" dirty="0"/>
                    </a:p>
                  </a:txBody>
                  <a:tcPr/>
                </a:tc>
                <a:extLst>
                  <a:ext uri="{0D108BD9-81ED-4DB2-BD59-A6C34878D82A}">
                    <a16:rowId xmlns:a16="http://schemas.microsoft.com/office/drawing/2014/main" val="4093325445"/>
                  </a:ext>
                </a:extLst>
              </a:tr>
            </a:tbl>
          </a:graphicData>
        </a:graphic>
      </p:graphicFrame>
      <mc:AlternateContent xmlns:mc="http://schemas.openxmlformats.org/markup-compatibility/2006" xmlns:a14="http://schemas.microsoft.com/office/drawing/2010/main">
        <mc:Choice Requires="a14">
          <p:graphicFrame>
            <p:nvGraphicFramePr>
              <p:cNvPr id="8" name="Tabla 7">
                <a:extLst>
                  <a:ext uri="{FF2B5EF4-FFF2-40B4-BE49-F238E27FC236}">
                    <a16:creationId xmlns:a16="http://schemas.microsoft.com/office/drawing/2014/main" id="{B5DBB7B7-B900-436A-BB97-EA434D592F99}"/>
                  </a:ext>
                </a:extLst>
              </p:cNvPr>
              <p:cNvGraphicFramePr>
                <a:graphicFrameLocks noGrp="1"/>
              </p:cNvGraphicFramePr>
              <p:nvPr>
                <p:extLst>
                  <p:ext uri="{D42A27DB-BD31-4B8C-83A1-F6EECF244321}">
                    <p14:modId xmlns:p14="http://schemas.microsoft.com/office/powerpoint/2010/main" val="2689267689"/>
                  </p:ext>
                </p:extLst>
              </p:nvPr>
            </p:nvGraphicFramePr>
            <p:xfrm>
              <a:off x="1488628" y="1690321"/>
              <a:ext cx="2507337" cy="67062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70627">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𝑐𝑑</m:t>
                                    </m:r>
                                  </m:sub>
                                </m:sSub>
                                <m:r>
                                  <a:rPr lang="es-CL" b="0" i="1" smtClean="0">
                                    <a:solidFill>
                                      <a:schemeClr val="tx1"/>
                                    </a:solidFill>
                                    <a:latin typeface="Cambria Math" panose="02040503050406030204" pitchFamily="18" charset="0"/>
                                  </a:rPr>
                                  <m:t>=</m:t>
                                </m:r>
                                <m:f>
                                  <m:fPr>
                                    <m:ctrlPr>
                                      <a:rPr lang="es-CL" b="0" i="1" smtClean="0">
                                        <a:solidFill>
                                          <a:schemeClr val="tx1"/>
                                        </a:solidFill>
                                        <a:latin typeface="Cambria Math" panose="02040503050406030204" pitchFamily="18" charset="0"/>
                                      </a:rPr>
                                    </m:ctrlPr>
                                  </m:fPr>
                                  <m:num>
                                    <m:r>
                                      <a:rPr lang="es-CL" b="0" i="1" smtClean="0">
                                        <a:solidFill>
                                          <a:schemeClr val="tx1"/>
                                        </a:solidFill>
                                        <a:latin typeface="Cambria Math" panose="02040503050406030204" pitchFamily="18" charset="0"/>
                                      </a:rPr>
                                      <m:t>1</m:t>
                                    </m:r>
                                  </m:num>
                                  <m:den>
                                    <m:r>
                                      <a:rPr lang="es-CL" b="0" i="1" smtClean="0">
                                        <a:solidFill>
                                          <a:schemeClr val="tx1"/>
                                        </a:solidFill>
                                        <a:latin typeface="Cambria Math" panose="02040503050406030204" pitchFamily="18" charset="0"/>
                                      </a:rPr>
                                      <m:t>2</m:t>
                                    </m:r>
                                  </m:den>
                                </m:f>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𝑐𝑎</m:t>
                                    </m:r>
                                  </m:sub>
                                </m:sSub>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𝑐𝑏</m:t>
                                    </m:r>
                                  </m:sub>
                                </m:sSub>
                                <m:r>
                                  <a:rPr lang="es-CL" b="0" i="1" smtClean="0">
                                    <a:solidFill>
                                      <a:schemeClr val="tx1"/>
                                    </a:solidFill>
                                    <a:latin typeface="Cambria Math" panose="02040503050406030204" pitchFamily="18" charset="0"/>
                                  </a:rPr>
                                  <m:t>)</m:t>
                                </m:r>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8" name="Tabla 7">
                <a:extLst>
                  <a:ext uri="{FF2B5EF4-FFF2-40B4-BE49-F238E27FC236}">
                    <a16:creationId xmlns:a16="http://schemas.microsoft.com/office/drawing/2014/main" id="{B5DBB7B7-B900-436A-BB97-EA434D592F99}"/>
                  </a:ext>
                </a:extLst>
              </p:cNvPr>
              <p:cNvGraphicFramePr>
                <a:graphicFrameLocks noGrp="1"/>
              </p:cNvGraphicFramePr>
              <p:nvPr>
                <p:extLst>
                  <p:ext uri="{D42A27DB-BD31-4B8C-83A1-F6EECF244321}">
                    <p14:modId xmlns:p14="http://schemas.microsoft.com/office/powerpoint/2010/main" val="2689267689"/>
                  </p:ext>
                </p:extLst>
              </p:nvPr>
            </p:nvGraphicFramePr>
            <p:xfrm>
              <a:off x="1488628" y="1690321"/>
              <a:ext cx="2507337" cy="67062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70627">
                    <a:tc>
                      <a:txBody>
                        <a:bodyPr/>
                        <a:lstStyle/>
                        <a:p>
                          <a:endParaRPr lang="en-US"/>
                        </a:p>
                      </a:txBody>
                      <a:tcPr>
                        <a:blipFill>
                          <a:blip r:embed="rId3"/>
                          <a:stretch>
                            <a:fillRect/>
                          </a:stretch>
                        </a:blipFill>
                      </a:tcPr>
                    </a:tc>
                    <a:extLst>
                      <a:ext uri="{0D108BD9-81ED-4DB2-BD59-A6C34878D82A}">
                        <a16:rowId xmlns:a16="http://schemas.microsoft.com/office/drawing/2014/main" val="11223301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a 8">
                <a:extLst>
                  <a:ext uri="{FF2B5EF4-FFF2-40B4-BE49-F238E27FC236}">
                    <a16:creationId xmlns:a16="http://schemas.microsoft.com/office/drawing/2014/main" id="{6D867A2E-81CF-41AC-8604-FA823C560B90}"/>
                  </a:ext>
                </a:extLst>
              </p:cNvPr>
              <p:cNvGraphicFramePr>
                <a:graphicFrameLocks noGrp="1"/>
              </p:cNvGraphicFramePr>
              <p:nvPr>
                <p:extLst>
                  <p:ext uri="{D42A27DB-BD31-4B8C-83A1-F6EECF244321}">
                    <p14:modId xmlns:p14="http://schemas.microsoft.com/office/powerpoint/2010/main" val="3961085901"/>
                  </p:ext>
                </p:extLst>
              </p:nvPr>
            </p:nvGraphicFramePr>
            <p:xfrm>
              <a:off x="4643795" y="1820034"/>
              <a:ext cx="2507337" cy="400111"/>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pPr/>
                          <a14:m>
                            <m:oMathPara xmlns:m="http://schemas.openxmlformats.org/officeDocument/2006/math">
                              <m:oMathParaPr>
                                <m:jc m:val="centerGroup"/>
                              </m:oMathParaPr>
                              <m:oMath xmlns:m="http://schemas.openxmlformats.org/officeDocument/2006/math">
                                <m:sSub>
                                  <m:sSubPr>
                                    <m:ctrlPr>
                                      <a:rPr lang="es-CL"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𝑐𝑐</m:t>
                                    </m:r>
                                  </m:sub>
                                </m:sSub>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𝐹</m:t>
                                    </m:r>
                                  </m:e>
                                  <m:sub>
                                    <m:r>
                                      <a:rPr lang="es-CL" b="0" i="1" smtClean="0">
                                        <a:solidFill>
                                          <a:schemeClr val="tx1"/>
                                        </a:solidFill>
                                        <a:latin typeface="Cambria Math" panose="02040503050406030204" pitchFamily="18" charset="0"/>
                                      </a:rPr>
                                      <m:t>𝑐</m:t>
                                    </m:r>
                                  </m:sub>
                                </m:sSub>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9" name="Tabla 8">
                <a:extLst>
                  <a:ext uri="{FF2B5EF4-FFF2-40B4-BE49-F238E27FC236}">
                    <a16:creationId xmlns:a16="http://schemas.microsoft.com/office/drawing/2014/main" id="{6D867A2E-81CF-41AC-8604-FA823C560B90}"/>
                  </a:ext>
                </a:extLst>
              </p:cNvPr>
              <p:cNvGraphicFramePr>
                <a:graphicFrameLocks noGrp="1"/>
              </p:cNvGraphicFramePr>
              <p:nvPr>
                <p:extLst>
                  <p:ext uri="{D42A27DB-BD31-4B8C-83A1-F6EECF244321}">
                    <p14:modId xmlns:p14="http://schemas.microsoft.com/office/powerpoint/2010/main" val="3961085901"/>
                  </p:ext>
                </p:extLst>
              </p:nvPr>
            </p:nvGraphicFramePr>
            <p:xfrm>
              <a:off x="4643795" y="1820034"/>
              <a:ext cx="2507337" cy="400111"/>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endParaRPr lang="en-US"/>
                        </a:p>
                      </a:txBody>
                      <a:tcPr>
                        <a:blipFill>
                          <a:blip r:embed="rId4"/>
                          <a:stretch>
                            <a:fillRect/>
                          </a:stretch>
                        </a:blipFill>
                      </a:tcPr>
                    </a:tc>
                    <a:extLst>
                      <a:ext uri="{0D108BD9-81ED-4DB2-BD59-A6C34878D82A}">
                        <a16:rowId xmlns:a16="http://schemas.microsoft.com/office/drawing/2014/main" val="11223301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a 9">
                <a:extLst>
                  <a:ext uri="{FF2B5EF4-FFF2-40B4-BE49-F238E27FC236}">
                    <a16:creationId xmlns:a16="http://schemas.microsoft.com/office/drawing/2014/main" id="{7D7D2601-3304-4B32-BBC4-D846F6B0A485}"/>
                  </a:ext>
                </a:extLst>
              </p:cNvPr>
              <p:cNvGraphicFramePr>
                <a:graphicFrameLocks noGrp="1"/>
              </p:cNvGraphicFramePr>
              <p:nvPr>
                <p:extLst>
                  <p:ext uri="{D42A27DB-BD31-4B8C-83A1-F6EECF244321}">
                    <p14:modId xmlns:p14="http://schemas.microsoft.com/office/powerpoint/2010/main" val="4171111262"/>
                  </p:ext>
                </p:extLst>
              </p:nvPr>
            </p:nvGraphicFramePr>
            <p:xfrm>
              <a:off x="7798962" y="1737251"/>
              <a:ext cx="2507337" cy="62369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pPr/>
                          <a14:m>
                            <m:oMathPara xmlns:m="http://schemas.openxmlformats.org/officeDocument/2006/math">
                              <m:oMathParaPr>
                                <m:jc m:val="centerGroup"/>
                              </m:oMathParaPr>
                              <m:oMath xmlns:m="http://schemas.openxmlformats.org/officeDocument/2006/math">
                                <m:sSub>
                                  <m:sSubPr>
                                    <m:ctrlPr>
                                      <a:rPr lang="es-CL" i="1" smtClean="0">
                                        <a:solidFill>
                                          <a:schemeClr val="tx1"/>
                                        </a:solidFill>
                                        <a:latin typeface="Cambria Math" panose="02040503050406030204" pitchFamily="18" charset="0"/>
                                      </a:rPr>
                                    </m:ctrlPr>
                                  </m:sSubPr>
                                  <m:e>
                                    <m:r>
                                      <a:rPr lang="es-CL" i="1">
                                        <a:solidFill>
                                          <a:schemeClr val="tx1"/>
                                        </a:solidFill>
                                        <a:latin typeface="Cambria Math" panose="02040503050406030204" pitchFamily="18" charset="0"/>
                                      </a:rPr>
                                      <m:t>𝐹</m:t>
                                    </m:r>
                                  </m:e>
                                  <m:sub>
                                    <m:r>
                                      <a:rPr lang="es-CL" i="1">
                                        <a:solidFill>
                                          <a:schemeClr val="tx1"/>
                                        </a:solidFill>
                                        <a:latin typeface="Cambria Math" panose="02040503050406030204" pitchFamily="18" charset="0"/>
                                      </a:rPr>
                                      <m:t>𝑐</m:t>
                                    </m:r>
                                  </m:sub>
                                </m:sSub>
                                <m:r>
                                  <a:rPr lang="es-CL" i="1">
                                    <a:solidFill>
                                      <a:schemeClr val="tx1"/>
                                    </a:solidFill>
                                    <a:latin typeface="Cambria Math" panose="02040503050406030204" pitchFamily="18" charset="0"/>
                                  </a:rPr>
                                  <m:t>=</m:t>
                                </m:r>
                                <m:f>
                                  <m:fPr>
                                    <m:ctrlPr>
                                      <a:rPr lang="es-CL" i="1">
                                        <a:solidFill>
                                          <a:schemeClr val="tx1"/>
                                        </a:solidFill>
                                        <a:latin typeface="Cambria Math" panose="02040503050406030204" pitchFamily="18" charset="0"/>
                                      </a:rPr>
                                    </m:ctrlPr>
                                  </m:fPr>
                                  <m:num>
                                    <m:r>
                                      <a:rPr lang="es-CL" i="1">
                                        <a:solidFill>
                                          <a:schemeClr val="tx1"/>
                                        </a:solidFill>
                                        <a:latin typeface="Cambria Math" panose="02040503050406030204" pitchFamily="18" charset="0"/>
                                      </a:rPr>
                                      <m:t>1</m:t>
                                    </m:r>
                                  </m:num>
                                  <m:den>
                                    <m:r>
                                      <a:rPr lang="es-CL" i="1">
                                        <a:solidFill>
                                          <a:schemeClr val="tx1"/>
                                        </a:solidFill>
                                        <a:latin typeface="Cambria Math" panose="02040503050406030204" pitchFamily="18" charset="0"/>
                                      </a:rPr>
                                      <m:t>2</m:t>
                                    </m:r>
                                  </m:den>
                                </m:f>
                                <m:sSub>
                                  <m:sSubPr>
                                    <m:ctrlPr>
                                      <a:rPr lang="es-CL" i="1">
                                        <a:solidFill>
                                          <a:schemeClr val="tx1"/>
                                        </a:solidFill>
                                        <a:latin typeface="Cambria Math" panose="02040503050406030204" pitchFamily="18" charset="0"/>
                                      </a:rPr>
                                    </m:ctrlPr>
                                  </m:sSubPr>
                                  <m:e>
                                    <m:r>
                                      <a:rPr lang="es-CL" i="1">
                                        <a:solidFill>
                                          <a:schemeClr val="tx1"/>
                                        </a:solidFill>
                                        <a:latin typeface="Cambria Math" panose="02040503050406030204" pitchFamily="18" charset="0"/>
                                      </a:rPr>
                                      <m:t>𝑎</m:t>
                                    </m:r>
                                  </m:e>
                                  <m:sub>
                                    <m:r>
                                      <a:rPr lang="es-CL" i="1">
                                        <a:solidFill>
                                          <a:schemeClr val="tx1"/>
                                        </a:solidFill>
                                        <a:latin typeface="Cambria Math" panose="02040503050406030204" pitchFamily="18" charset="0"/>
                                      </a:rPr>
                                      <m:t>𝑎𝑏</m:t>
                                    </m:r>
                                  </m:sub>
                                </m:sSub>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10" name="Tabla 9">
                <a:extLst>
                  <a:ext uri="{FF2B5EF4-FFF2-40B4-BE49-F238E27FC236}">
                    <a16:creationId xmlns:a16="http://schemas.microsoft.com/office/drawing/2014/main" id="{7D7D2601-3304-4B32-BBC4-D846F6B0A485}"/>
                  </a:ext>
                </a:extLst>
              </p:cNvPr>
              <p:cNvGraphicFramePr>
                <a:graphicFrameLocks noGrp="1"/>
              </p:cNvGraphicFramePr>
              <p:nvPr>
                <p:extLst>
                  <p:ext uri="{D42A27DB-BD31-4B8C-83A1-F6EECF244321}">
                    <p14:modId xmlns:p14="http://schemas.microsoft.com/office/powerpoint/2010/main" val="4171111262"/>
                  </p:ext>
                </p:extLst>
              </p:nvPr>
            </p:nvGraphicFramePr>
            <p:xfrm>
              <a:off x="7798962" y="1737251"/>
              <a:ext cx="2507337" cy="62369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23697">
                    <a:tc>
                      <a:txBody>
                        <a:bodyPr/>
                        <a:lstStyle/>
                        <a:p>
                          <a:endParaRPr lang="en-US"/>
                        </a:p>
                      </a:txBody>
                      <a:tcPr>
                        <a:blipFill>
                          <a:blip r:embed="rId5"/>
                          <a:stretch>
                            <a:fillRect/>
                          </a:stretch>
                        </a:blipFill>
                      </a:tcPr>
                    </a:tc>
                    <a:extLst>
                      <a:ext uri="{0D108BD9-81ED-4DB2-BD59-A6C34878D82A}">
                        <a16:rowId xmlns:a16="http://schemas.microsoft.com/office/drawing/2014/main" val="1122330159"/>
                      </a:ext>
                    </a:extLst>
                  </a:tr>
                </a:tbl>
              </a:graphicData>
            </a:graphic>
          </p:graphicFrame>
        </mc:Fallback>
      </mc:AlternateContent>
    </p:spTree>
    <p:extLst>
      <p:ext uri="{BB962C8B-B14F-4D97-AF65-F5344CB8AC3E}">
        <p14:creationId xmlns:p14="http://schemas.microsoft.com/office/powerpoint/2010/main" val="425127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9</a:t>
            </a:fld>
            <a:endParaRPr/>
          </a:p>
        </p:txBody>
      </p:sp>
      <p:pic>
        <p:nvPicPr>
          <p:cNvPr id="4" name="Picture 2" descr="10 Dog Silhouette (PNG Transparent) | OnlyGFX.com">
            <a:extLst>
              <a:ext uri="{FF2B5EF4-FFF2-40B4-BE49-F238E27FC236}">
                <a16:creationId xmlns:a16="http://schemas.microsoft.com/office/drawing/2014/main" id="{132814B1-7707-4E7E-9BDB-8D8CFC266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966" y="2356889"/>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0 Dog Silhouette (PNG Transparent) | OnlyGFX.com">
            <a:extLst>
              <a:ext uri="{FF2B5EF4-FFF2-40B4-BE49-F238E27FC236}">
                <a16:creationId xmlns:a16="http://schemas.microsoft.com/office/drawing/2014/main" id="{E2BD4310-583A-43AE-B044-63ECE2A91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905" y="2356888"/>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EAC6DFE-C3A5-4024-8AF0-F6895F2E5C73}"/>
              </a:ext>
            </a:extLst>
          </p:cNvPr>
          <p:cNvSpPr txBox="1"/>
          <p:nvPr/>
        </p:nvSpPr>
        <p:spPr>
          <a:xfrm>
            <a:off x="4278342" y="2722155"/>
            <a:ext cx="1103217"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Óbelix</a:t>
            </a:r>
            <a:endParaRPr lang="en-US" b="1" dirty="0">
              <a:ln/>
              <a:solidFill>
                <a:schemeClr val="accent5"/>
              </a:solidFill>
            </a:endParaRPr>
          </a:p>
        </p:txBody>
      </p:sp>
      <p:pic>
        <p:nvPicPr>
          <p:cNvPr id="8" name="Picture 2" descr="10 Dog Silhouette (PNG Transparent) | OnlyGFX.com">
            <a:extLst>
              <a:ext uri="{FF2B5EF4-FFF2-40B4-BE49-F238E27FC236}">
                <a16:creationId xmlns:a16="http://schemas.microsoft.com/office/drawing/2014/main" id="{5C4FEC80-C9BC-430C-AA7F-A155213DC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289" y="2356888"/>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72BC903F-9A62-4DB4-BE6B-B91127D2E209}"/>
              </a:ext>
            </a:extLst>
          </p:cNvPr>
          <p:cNvSpPr txBox="1"/>
          <p:nvPr/>
        </p:nvSpPr>
        <p:spPr>
          <a:xfrm>
            <a:off x="5934858" y="2746393"/>
            <a:ext cx="1570392"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b="1" dirty="0" err="1">
                <a:ln/>
                <a:solidFill>
                  <a:schemeClr val="accent5"/>
                </a:solidFill>
              </a:rPr>
              <a:t>Daenerys</a:t>
            </a:r>
            <a:endParaRPr lang="en-US" b="1" dirty="0">
              <a:ln/>
              <a:solidFill>
                <a:schemeClr val="accent5"/>
              </a:solidFill>
            </a:endParaRPr>
          </a:p>
        </p:txBody>
      </p:sp>
      <p:pic>
        <p:nvPicPr>
          <p:cNvPr id="10" name="Picture 2" descr="10 Dog Silhouette (PNG Transparent) | OnlyGFX.com">
            <a:extLst>
              <a:ext uri="{FF2B5EF4-FFF2-40B4-BE49-F238E27FC236}">
                <a16:creationId xmlns:a16="http://schemas.microsoft.com/office/drawing/2014/main" id="{3FAB65D0-72FD-405E-AD46-A117DF980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966" y="3889793"/>
            <a:ext cx="1376946" cy="11483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10 Dog Silhouette (PNG Transparent) | OnlyGFX.com">
            <a:extLst>
              <a:ext uri="{FF2B5EF4-FFF2-40B4-BE49-F238E27FC236}">
                <a16:creationId xmlns:a16="http://schemas.microsoft.com/office/drawing/2014/main" id="{A24F4255-F23A-43A7-BFC6-EA4111F4F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413" y="2356889"/>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52B3A5AF-E06F-4DC6-9C36-4A6C2B616821}"/>
              </a:ext>
            </a:extLst>
          </p:cNvPr>
          <p:cNvSpPr txBox="1"/>
          <p:nvPr/>
        </p:nvSpPr>
        <p:spPr>
          <a:xfrm>
            <a:off x="2529556" y="4263908"/>
            <a:ext cx="15492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Marley II</a:t>
            </a:r>
            <a:endParaRPr lang="en-US" sz="2000" b="1" dirty="0">
              <a:ln/>
              <a:solidFill>
                <a:schemeClr val="accent5"/>
              </a:solidFill>
            </a:endParaRPr>
          </a:p>
        </p:txBody>
      </p:sp>
      <p:sp>
        <p:nvSpPr>
          <p:cNvPr id="13" name="CuadroTexto 12">
            <a:extLst>
              <a:ext uri="{FF2B5EF4-FFF2-40B4-BE49-F238E27FC236}">
                <a16:creationId xmlns:a16="http://schemas.microsoft.com/office/drawing/2014/main" id="{1E9F758E-C55C-4988-9941-166356BD9B85}"/>
              </a:ext>
            </a:extLst>
          </p:cNvPr>
          <p:cNvSpPr txBox="1"/>
          <p:nvPr/>
        </p:nvSpPr>
        <p:spPr>
          <a:xfrm>
            <a:off x="7779696" y="2731002"/>
            <a:ext cx="118941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Rocco</a:t>
            </a:r>
            <a:endParaRPr lang="en-US" sz="2000" b="1" dirty="0">
              <a:ln/>
              <a:solidFill>
                <a:schemeClr val="accent5"/>
              </a:solidFill>
            </a:endParaRPr>
          </a:p>
        </p:txBody>
      </p:sp>
      <p:sp>
        <p:nvSpPr>
          <p:cNvPr id="15" name="CuadroTexto 14">
            <a:extLst>
              <a:ext uri="{FF2B5EF4-FFF2-40B4-BE49-F238E27FC236}">
                <a16:creationId xmlns:a16="http://schemas.microsoft.com/office/drawing/2014/main" id="{6C5A9C2B-36C5-4863-BCC2-8EA4012ABF65}"/>
              </a:ext>
            </a:extLst>
          </p:cNvPr>
          <p:cNvSpPr txBox="1"/>
          <p:nvPr/>
        </p:nvSpPr>
        <p:spPr>
          <a:xfrm>
            <a:off x="2632927" y="2660600"/>
            <a:ext cx="1376945" cy="43088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200" b="1" dirty="0">
                <a:ln/>
                <a:solidFill>
                  <a:schemeClr val="accent5"/>
                </a:solidFill>
              </a:rPr>
              <a:t>Marley</a:t>
            </a:r>
            <a:endParaRPr lang="en-US" sz="2200" b="1" dirty="0">
              <a:ln/>
              <a:solidFill>
                <a:schemeClr val="accent5"/>
              </a:solidFill>
            </a:endParaRPr>
          </a:p>
        </p:txBody>
      </p:sp>
      <p:pic>
        <p:nvPicPr>
          <p:cNvPr id="19" name="Picture 2" descr="10 Dog Silhouette (PNG Transparent) | OnlyGFX.com">
            <a:extLst>
              <a:ext uri="{FF2B5EF4-FFF2-40B4-BE49-F238E27FC236}">
                <a16:creationId xmlns:a16="http://schemas.microsoft.com/office/drawing/2014/main" id="{3F66B662-7697-489F-BAF5-DB42E552A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630" y="4024902"/>
            <a:ext cx="1376947" cy="11483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0 Dog Silhouette (PNG Transparent) | OnlyGFX.com">
            <a:extLst>
              <a:ext uri="{FF2B5EF4-FFF2-40B4-BE49-F238E27FC236}">
                <a16:creationId xmlns:a16="http://schemas.microsoft.com/office/drawing/2014/main" id="{8DFD8441-E02C-4FF3-A08E-0E66DB03D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563" y="3993142"/>
            <a:ext cx="1376947" cy="1148342"/>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CC6FAF89-9C4E-4D6B-BC5C-8CA3C981F7F9}"/>
              </a:ext>
            </a:extLst>
          </p:cNvPr>
          <p:cNvSpPr txBox="1"/>
          <p:nvPr/>
        </p:nvSpPr>
        <p:spPr>
          <a:xfrm>
            <a:off x="5893297" y="4399018"/>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Anita</a:t>
            </a:r>
            <a:endParaRPr lang="en-US" sz="2000" b="1" dirty="0">
              <a:ln/>
              <a:solidFill>
                <a:schemeClr val="accent5"/>
              </a:solidFill>
            </a:endParaRPr>
          </a:p>
        </p:txBody>
      </p:sp>
      <p:sp>
        <p:nvSpPr>
          <p:cNvPr id="22" name="CuadroTexto 21">
            <a:extLst>
              <a:ext uri="{FF2B5EF4-FFF2-40B4-BE49-F238E27FC236}">
                <a16:creationId xmlns:a16="http://schemas.microsoft.com/office/drawing/2014/main" id="{FC52887D-34EB-4F5E-947E-DE085CCA0A93}"/>
              </a:ext>
            </a:extLst>
          </p:cNvPr>
          <p:cNvSpPr txBox="1"/>
          <p:nvPr/>
        </p:nvSpPr>
        <p:spPr>
          <a:xfrm>
            <a:off x="7709365" y="4367258"/>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Rex</a:t>
            </a:r>
            <a:endParaRPr lang="en-US" sz="2000" b="1" dirty="0">
              <a:ln/>
              <a:solidFill>
                <a:schemeClr val="accent5"/>
              </a:solidFill>
            </a:endParaRPr>
          </a:p>
        </p:txBody>
      </p:sp>
      <p:pic>
        <p:nvPicPr>
          <p:cNvPr id="23" name="Picture 2" descr="10 Dog Silhouette (PNG Transparent) | OnlyGFX.com">
            <a:extLst>
              <a:ext uri="{FF2B5EF4-FFF2-40B4-BE49-F238E27FC236}">
                <a16:creationId xmlns:a16="http://schemas.microsoft.com/office/drawing/2014/main" id="{99241E0A-83C0-4EF6-AD64-6A037AD1C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952" y="4010755"/>
            <a:ext cx="1376946" cy="1148341"/>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7731D772-8838-4B9F-A3DB-15B8457B347A}"/>
              </a:ext>
            </a:extLst>
          </p:cNvPr>
          <p:cNvSpPr txBox="1"/>
          <p:nvPr/>
        </p:nvSpPr>
        <p:spPr>
          <a:xfrm>
            <a:off x="4233968" y="4384871"/>
            <a:ext cx="900930"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CL" sz="2000" b="1" dirty="0">
                <a:ln/>
                <a:solidFill>
                  <a:schemeClr val="accent5"/>
                </a:solidFill>
              </a:rPr>
              <a:t>Sally</a:t>
            </a:r>
            <a:endParaRPr lang="en-US" sz="2000" b="1" dirty="0">
              <a:ln/>
              <a:solidFill>
                <a:schemeClr val="accent5"/>
              </a:solidFill>
            </a:endParaRPr>
          </a:p>
        </p:txBody>
      </p:sp>
      <p:sp>
        <p:nvSpPr>
          <p:cNvPr id="25" name="Marcador de contenido 2">
            <a:extLst>
              <a:ext uri="{FF2B5EF4-FFF2-40B4-BE49-F238E27FC236}">
                <a16:creationId xmlns:a16="http://schemas.microsoft.com/office/drawing/2014/main" id="{1536BB39-4223-4112-AD48-4AB975A420F2}"/>
              </a:ext>
            </a:extLst>
          </p:cNvPr>
          <p:cNvSpPr txBox="1">
            <a:spLocks/>
          </p:cNvSpPr>
          <p:nvPr/>
        </p:nvSpPr>
        <p:spPr>
          <a:xfrm>
            <a:off x="865227" y="235550"/>
            <a:ext cx="9911200" cy="9512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algn="just"/>
            <a:r>
              <a:rPr lang="es-ES" sz="2000" kern="0" dirty="0"/>
              <a:t>Sally es hija de </a:t>
            </a:r>
            <a:r>
              <a:rPr lang="es-ES" sz="2000" kern="0" dirty="0" err="1"/>
              <a:t>Obélix</a:t>
            </a:r>
            <a:r>
              <a:rPr lang="es-ES" sz="2000" kern="0" dirty="0"/>
              <a:t> y Anita. Marley es hijo de </a:t>
            </a:r>
            <a:r>
              <a:rPr lang="es-ES" sz="2000" b="1" kern="0" dirty="0">
                <a:solidFill>
                  <a:schemeClr val="accent6">
                    <a:lumMod val="75000"/>
                  </a:schemeClr>
                </a:solidFill>
              </a:rPr>
              <a:t>Rex</a:t>
            </a:r>
            <a:r>
              <a:rPr lang="es-ES" sz="2000" kern="0" dirty="0"/>
              <a:t> y </a:t>
            </a:r>
            <a:r>
              <a:rPr lang="es-ES" sz="2000" b="1" kern="0" dirty="0" err="1">
                <a:solidFill>
                  <a:schemeClr val="accent6">
                    <a:lumMod val="75000"/>
                  </a:schemeClr>
                </a:solidFill>
              </a:rPr>
              <a:t>Daenerys</a:t>
            </a:r>
            <a:r>
              <a:rPr lang="es-ES" sz="2000" kern="0" dirty="0"/>
              <a:t>. </a:t>
            </a:r>
            <a:r>
              <a:rPr lang="es-ES" sz="2000" kern="0" dirty="0" err="1"/>
              <a:t>Óbelix</a:t>
            </a:r>
            <a:r>
              <a:rPr lang="es-ES" sz="2000" kern="0" dirty="0"/>
              <a:t> es hijo de </a:t>
            </a:r>
            <a:r>
              <a:rPr lang="es-ES" sz="2000" b="1" kern="0" dirty="0">
                <a:solidFill>
                  <a:schemeClr val="accent6">
                    <a:lumMod val="75000"/>
                  </a:schemeClr>
                </a:solidFill>
              </a:rPr>
              <a:t>Rocco</a:t>
            </a:r>
            <a:r>
              <a:rPr lang="es-ES" sz="2000" kern="0" dirty="0"/>
              <a:t> y </a:t>
            </a:r>
            <a:r>
              <a:rPr lang="es-ES" sz="2000" b="1" kern="0" dirty="0" err="1">
                <a:solidFill>
                  <a:schemeClr val="accent6">
                    <a:lumMod val="75000"/>
                  </a:schemeClr>
                </a:solidFill>
              </a:rPr>
              <a:t>Daenerys</a:t>
            </a:r>
            <a:r>
              <a:rPr lang="es-ES" sz="2000" kern="0" dirty="0"/>
              <a:t>. Marley II es hermano de Marley. Anita es hija de </a:t>
            </a:r>
            <a:r>
              <a:rPr lang="es-ES" sz="2000" b="1" kern="0" dirty="0">
                <a:solidFill>
                  <a:schemeClr val="accent6">
                    <a:lumMod val="75000"/>
                  </a:schemeClr>
                </a:solidFill>
              </a:rPr>
              <a:t>Rex</a:t>
            </a:r>
            <a:r>
              <a:rPr lang="es-ES" sz="2000" kern="0" dirty="0"/>
              <a:t> y </a:t>
            </a:r>
            <a:r>
              <a:rPr lang="es-ES" sz="2000" b="1" kern="0" dirty="0" err="1">
                <a:solidFill>
                  <a:schemeClr val="accent6">
                    <a:lumMod val="75000"/>
                  </a:schemeClr>
                </a:solidFill>
              </a:rPr>
              <a:t>Daenerys</a:t>
            </a:r>
            <a:r>
              <a:rPr lang="es-ES" sz="2000" kern="0" dirty="0"/>
              <a:t>. </a:t>
            </a:r>
          </a:p>
          <a:p>
            <a:pPr algn="just"/>
            <a:endParaRPr lang="en-US" sz="2000" kern="0" dirty="0"/>
          </a:p>
        </p:txBody>
      </p:sp>
      <p:pic>
        <p:nvPicPr>
          <p:cNvPr id="2050" name="Picture 2" descr="Repaso de pedigríes (artículo) | Pedigríes | Khan Academy">
            <a:extLst>
              <a:ext uri="{FF2B5EF4-FFF2-40B4-BE49-F238E27FC236}">
                <a16:creationId xmlns:a16="http://schemas.microsoft.com/office/drawing/2014/main" id="{FF09A99A-95AD-4000-A94B-B017E4585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3837" y="961518"/>
            <a:ext cx="2525208" cy="17245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7D656E89-4884-4913-A58C-D5A3030E0D81}"/>
              </a:ext>
            </a:extLst>
          </p:cNvPr>
          <p:cNvSpPr/>
          <p:nvPr/>
        </p:nvSpPr>
        <p:spPr>
          <a:xfrm>
            <a:off x="7328891" y="2145242"/>
            <a:ext cx="1599200" cy="157162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25">
            <a:extLst>
              <a:ext uri="{FF2B5EF4-FFF2-40B4-BE49-F238E27FC236}">
                <a16:creationId xmlns:a16="http://schemas.microsoft.com/office/drawing/2014/main" id="{895E919E-9E53-44C6-A6BF-6223F8CBB9B0}"/>
              </a:ext>
            </a:extLst>
          </p:cNvPr>
          <p:cNvSpPr/>
          <p:nvPr/>
        </p:nvSpPr>
        <p:spPr>
          <a:xfrm>
            <a:off x="5555625" y="2145243"/>
            <a:ext cx="1599200" cy="157162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ángulo 26">
            <a:extLst>
              <a:ext uri="{FF2B5EF4-FFF2-40B4-BE49-F238E27FC236}">
                <a16:creationId xmlns:a16="http://schemas.microsoft.com/office/drawing/2014/main" id="{181C8E43-137D-45FB-A50A-4A4FEB2E0157}"/>
              </a:ext>
            </a:extLst>
          </p:cNvPr>
          <p:cNvSpPr/>
          <p:nvPr/>
        </p:nvSpPr>
        <p:spPr>
          <a:xfrm>
            <a:off x="7064967" y="3878205"/>
            <a:ext cx="1599200" cy="157162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24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90</a:t>
            </a:fld>
            <a:endParaRPr/>
          </a:p>
        </p:txBody>
      </p:sp>
      <p:sp>
        <p:nvSpPr>
          <p:cNvPr id="11" name="Título 1">
            <a:extLst>
              <a:ext uri="{FF2B5EF4-FFF2-40B4-BE49-F238E27FC236}">
                <a16:creationId xmlns:a16="http://schemas.microsoft.com/office/drawing/2014/main" id="{A6C3CDD5-EBC9-4371-B415-680D472D0C79}"/>
              </a:ext>
            </a:extLst>
          </p:cNvPr>
          <p:cNvSpPr>
            <a:spLocks noGrp="1"/>
          </p:cNvSpPr>
          <p:nvPr>
            <p:ph type="title"/>
          </p:nvPr>
        </p:nvSpPr>
        <p:spPr>
          <a:xfrm>
            <a:off x="1234263" y="-177165"/>
            <a:ext cx="9367203" cy="1188720"/>
          </a:xfrm>
        </p:spPr>
        <p:txBody>
          <a:bodyPr>
            <a:normAutofit/>
          </a:bodyPr>
          <a:lstStyle/>
          <a:p>
            <a:r>
              <a:rPr lang="es-CL" i="1" dirty="0"/>
              <a:t>Ejercicio 1</a:t>
            </a:r>
            <a:endParaRPr lang="en-US" i="1" dirty="0"/>
          </a:p>
        </p:txBody>
      </p:sp>
      <p:sp>
        <p:nvSpPr>
          <p:cNvPr id="12" name="CuadroTexto 11">
            <a:extLst>
              <a:ext uri="{FF2B5EF4-FFF2-40B4-BE49-F238E27FC236}">
                <a16:creationId xmlns:a16="http://schemas.microsoft.com/office/drawing/2014/main" id="{56068145-F57D-4211-9A44-FA7CFB19C2ED}"/>
              </a:ext>
            </a:extLst>
          </p:cNvPr>
          <p:cNvSpPr txBox="1"/>
          <p:nvPr/>
        </p:nvSpPr>
        <p:spPr>
          <a:xfrm>
            <a:off x="916605" y="1189737"/>
            <a:ext cx="7084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En base al siguiente enunciado, construya la matriz de parentesco</a:t>
            </a:r>
            <a:r>
              <a:rPr lang="es-CL" dirty="0">
                <a:solidFill>
                  <a:prstClr val="black"/>
                </a:solidFill>
                <a:latin typeface="Calibri" panose="020F0502020204030204"/>
              </a:rPr>
              <a:t>:</a:t>
            </a: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a 5">
            <a:extLst>
              <a:ext uri="{FF2B5EF4-FFF2-40B4-BE49-F238E27FC236}">
                <a16:creationId xmlns:a16="http://schemas.microsoft.com/office/drawing/2014/main" id="{F5545ABE-AB7A-4119-97F4-E0A8BF96053F}"/>
              </a:ext>
            </a:extLst>
          </p:cNvPr>
          <p:cNvGraphicFramePr>
            <a:graphicFrameLocks noGrp="1"/>
          </p:cNvGraphicFramePr>
          <p:nvPr/>
        </p:nvGraphicFramePr>
        <p:xfrm>
          <a:off x="5523400" y="2876603"/>
          <a:ext cx="5114310" cy="3221064"/>
        </p:xfrm>
        <a:graphic>
          <a:graphicData uri="http://schemas.openxmlformats.org/drawingml/2006/table">
            <a:tbl>
              <a:tblPr firstRow="1" firstCol="1" bandRow="1">
                <a:tableStyleId>{5C22544A-7EE6-4342-B048-85BDC9FD1C3A}</a:tableStyleId>
              </a:tblPr>
              <a:tblGrid>
                <a:gridCol w="852385">
                  <a:extLst>
                    <a:ext uri="{9D8B030D-6E8A-4147-A177-3AD203B41FA5}">
                      <a16:colId xmlns:a16="http://schemas.microsoft.com/office/drawing/2014/main" val="3117720983"/>
                    </a:ext>
                  </a:extLst>
                </a:gridCol>
                <a:gridCol w="852385">
                  <a:extLst>
                    <a:ext uri="{9D8B030D-6E8A-4147-A177-3AD203B41FA5}">
                      <a16:colId xmlns:a16="http://schemas.microsoft.com/office/drawing/2014/main" val="755687295"/>
                    </a:ext>
                  </a:extLst>
                </a:gridCol>
                <a:gridCol w="852385">
                  <a:extLst>
                    <a:ext uri="{9D8B030D-6E8A-4147-A177-3AD203B41FA5}">
                      <a16:colId xmlns:a16="http://schemas.microsoft.com/office/drawing/2014/main" val="4013257812"/>
                    </a:ext>
                  </a:extLst>
                </a:gridCol>
                <a:gridCol w="852385">
                  <a:extLst>
                    <a:ext uri="{9D8B030D-6E8A-4147-A177-3AD203B41FA5}">
                      <a16:colId xmlns:a16="http://schemas.microsoft.com/office/drawing/2014/main" val="307095984"/>
                    </a:ext>
                  </a:extLst>
                </a:gridCol>
                <a:gridCol w="852385">
                  <a:extLst>
                    <a:ext uri="{9D8B030D-6E8A-4147-A177-3AD203B41FA5}">
                      <a16:colId xmlns:a16="http://schemas.microsoft.com/office/drawing/2014/main" val="544697995"/>
                    </a:ext>
                  </a:extLst>
                </a:gridCol>
                <a:gridCol w="852385">
                  <a:extLst>
                    <a:ext uri="{9D8B030D-6E8A-4147-A177-3AD203B41FA5}">
                      <a16:colId xmlns:a16="http://schemas.microsoft.com/office/drawing/2014/main" val="2502752210"/>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C-?</a:t>
                      </a:r>
                      <a:endParaRPr lang="en-US" dirty="0"/>
                    </a:p>
                  </a:txBody>
                  <a:tcPr>
                    <a:solidFill>
                      <a:schemeClr val="accent5"/>
                    </a:solidFill>
                  </a:tcPr>
                </a:tc>
                <a:tc>
                  <a:txBody>
                    <a:bodyPr/>
                    <a:lstStyle/>
                    <a:p>
                      <a:pPr algn="ctr"/>
                      <a:r>
                        <a:rPr lang="es-CL" dirty="0"/>
                        <a:t>C-D</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1</a:t>
                      </a:r>
                    </a:p>
                  </a:txBody>
                  <a:tcPr marL="9525" marR="9525" marT="9525" marB="0" anchor="ctr"/>
                </a:tc>
                <a:tc>
                  <a:txBody>
                    <a:bodyPr/>
                    <a:lstStyle/>
                    <a:p>
                      <a:pPr algn="ctr" fontAlgn="b"/>
                      <a:r>
                        <a:rPr lang="en-US" sz="1600" b="0" i="0" u="none" strike="noStrike">
                          <a:solidFill>
                            <a:srgbClr val="000000"/>
                          </a:solidFill>
                          <a:effectLst/>
                          <a:latin typeface="+mn-lt"/>
                        </a:rPr>
                        <a:t>0.5</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0.5</a:t>
                      </a:r>
                    </a:p>
                  </a:txBody>
                  <a:tcPr marL="9525" marR="9525" marT="9525" marB="0" anchor="ctr"/>
                </a:tc>
                <a:tc>
                  <a:txBody>
                    <a:bodyPr/>
                    <a:lstStyle/>
                    <a:p>
                      <a:pPr algn="ctr" fontAlgn="b"/>
                      <a:r>
                        <a:rPr lang="en-US" sz="1600" b="0" i="0" u="none" strike="noStrike">
                          <a:solidFill>
                            <a:srgbClr val="000000"/>
                          </a:solidFill>
                          <a:effectLst/>
                          <a:latin typeface="+mn-lt"/>
                        </a:rPr>
                        <a:t>1</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1.25</a:t>
                      </a:r>
                    </a:p>
                  </a:txBody>
                  <a:tcPr marL="9525" marR="9525" marT="9525" marB="0" anchor="ctr"/>
                </a:tc>
                <a:tc>
                  <a:txBody>
                    <a:bodyPr/>
                    <a:lstStyle/>
                    <a:p>
                      <a:pPr algn="ctr" fontAlgn="b"/>
                      <a:r>
                        <a:rPr lang="en-US" sz="1600" b="0" i="0" u="none" strike="noStrike">
                          <a:solidFill>
                            <a:srgbClr val="000000"/>
                          </a:solidFill>
                          <a:effectLst/>
                          <a:latin typeface="+mn-lt"/>
                        </a:rPr>
                        <a:t>0.625</a:t>
                      </a:r>
                    </a:p>
                  </a:txBody>
                  <a:tcPr marL="9525" marR="9525" marT="9525" marB="0" anchor="ctr"/>
                </a:tc>
                <a:tc>
                  <a:txBody>
                    <a:bodyPr/>
                    <a:lstStyle/>
                    <a:p>
                      <a:pPr algn="ctr" fontAlgn="b"/>
                      <a:r>
                        <a:rPr lang="en-US" sz="1600" b="0" i="0" u="none" strike="noStrike">
                          <a:solidFill>
                            <a:srgbClr val="000000"/>
                          </a:solidFill>
                          <a:effectLst/>
                          <a:latin typeface="+mn-lt"/>
                        </a:rPr>
                        <a:t>0.9375</a:t>
                      </a: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0.625</a:t>
                      </a:r>
                    </a:p>
                  </a:txBody>
                  <a:tcPr marL="9525" marR="9525" marT="9525" marB="0" anchor="ctr"/>
                </a:tc>
                <a:tc>
                  <a:txBody>
                    <a:bodyPr/>
                    <a:lstStyle/>
                    <a:p>
                      <a:pPr algn="ctr" fontAlgn="b"/>
                      <a:r>
                        <a:rPr lang="en-US" sz="1600" b="0" i="0" u="none" strike="noStrike">
                          <a:solidFill>
                            <a:srgbClr val="000000"/>
                          </a:solidFill>
                          <a:effectLst/>
                          <a:latin typeface="+mn-lt"/>
                        </a:rPr>
                        <a:t>1</a:t>
                      </a:r>
                    </a:p>
                  </a:txBody>
                  <a:tcPr marL="9525" marR="9525" marT="9525" marB="0" anchor="ctr"/>
                </a:tc>
                <a:tc>
                  <a:txBody>
                    <a:bodyPr/>
                    <a:lstStyle/>
                    <a:p>
                      <a:pPr algn="ctr" fontAlgn="b"/>
                      <a:r>
                        <a:rPr lang="en-US" sz="1600" b="0" i="0" u="none" strike="noStrike">
                          <a:solidFill>
                            <a:srgbClr val="000000"/>
                          </a:solidFill>
                          <a:effectLst/>
                          <a:latin typeface="+mn-lt"/>
                        </a:rPr>
                        <a:t>0.8125</a:t>
                      </a: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0.5625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tc>
                  <a:txBody>
                    <a:bodyPr/>
                    <a:lstStyle/>
                    <a:p>
                      <a:pPr algn="ctr" fontAlgn="b"/>
                      <a:r>
                        <a:rPr lang="en-US" sz="1600" b="0" i="0" u="none" strike="noStrike">
                          <a:solidFill>
                            <a:srgbClr val="000000"/>
                          </a:solidFill>
                          <a:effectLst/>
                          <a:latin typeface="+mn-lt"/>
                        </a:rPr>
                        <a:t>0.9375</a:t>
                      </a:r>
                    </a:p>
                  </a:txBody>
                  <a:tcPr marL="9525" marR="9525" marT="9525" marB="0" anchor="ctr"/>
                </a:tc>
                <a:tc>
                  <a:txBody>
                    <a:bodyPr/>
                    <a:lstStyle/>
                    <a:p>
                      <a:pPr algn="ctr" fontAlgn="b"/>
                      <a:r>
                        <a:rPr lang="en-US" sz="1600" b="0" i="0" u="none" strike="noStrike">
                          <a:solidFill>
                            <a:srgbClr val="000000"/>
                          </a:solidFill>
                          <a:effectLst/>
                          <a:latin typeface="+mn-lt"/>
                        </a:rPr>
                        <a:t>0.8125</a:t>
                      </a:r>
                    </a:p>
                  </a:txBody>
                  <a:tcPr marL="9525" marR="9525" marT="9525" marB="0" anchor="ctr"/>
                </a:tc>
                <a:tc>
                  <a:txBody>
                    <a:bodyPr/>
                    <a:lstStyle/>
                    <a:p>
                      <a:pPr algn="ctr" fontAlgn="b"/>
                      <a:r>
                        <a:rPr lang="en-US" sz="1600" b="0" i="0" u="none" strike="noStrike" dirty="0">
                          <a:solidFill>
                            <a:srgbClr val="000000"/>
                          </a:solidFill>
                          <a:effectLst/>
                          <a:latin typeface="+mn-lt"/>
                        </a:rPr>
                        <a:t>1.3125</a:t>
                      </a:r>
                    </a:p>
                  </a:txBody>
                  <a:tcPr marL="9525" marR="9525" marT="9525" marB="0" anchor="ctr"/>
                </a:tc>
                <a:extLst>
                  <a:ext uri="{0D108BD9-81ED-4DB2-BD59-A6C34878D82A}">
                    <a16:rowId xmlns:a16="http://schemas.microsoft.com/office/drawing/2014/main" val="1074666171"/>
                  </a:ext>
                </a:extLst>
              </a:tr>
            </a:tbl>
          </a:graphicData>
        </a:graphic>
      </p:graphicFrame>
      <p:graphicFrame>
        <p:nvGraphicFramePr>
          <p:cNvPr id="7" name="Tabla 38">
            <a:extLst>
              <a:ext uri="{FF2B5EF4-FFF2-40B4-BE49-F238E27FC236}">
                <a16:creationId xmlns:a16="http://schemas.microsoft.com/office/drawing/2014/main" id="{7148AFB4-9D48-4DA3-9AE6-99BC672373DD}"/>
              </a:ext>
            </a:extLst>
          </p:cNvPr>
          <p:cNvGraphicFramePr>
            <a:graphicFrameLocks noGrp="1"/>
          </p:cNvGraphicFramePr>
          <p:nvPr/>
        </p:nvGraphicFramePr>
        <p:xfrm>
          <a:off x="1085709" y="3359183"/>
          <a:ext cx="3529511" cy="2255904"/>
        </p:xfrm>
        <a:graphic>
          <a:graphicData uri="http://schemas.openxmlformats.org/drawingml/2006/table">
            <a:tbl>
              <a:tblPr firstRow="1" bandRow="1">
                <a:tableStyleId>{5C22544A-7EE6-4342-B048-85BDC9FD1C3A}</a:tableStyleId>
              </a:tblPr>
              <a:tblGrid>
                <a:gridCol w="1336545">
                  <a:extLst>
                    <a:ext uri="{9D8B030D-6E8A-4147-A177-3AD203B41FA5}">
                      <a16:colId xmlns:a16="http://schemas.microsoft.com/office/drawing/2014/main" val="3251079350"/>
                    </a:ext>
                  </a:extLst>
                </a:gridCol>
                <a:gridCol w="1096483">
                  <a:extLst>
                    <a:ext uri="{9D8B030D-6E8A-4147-A177-3AD203B41FA5}">
                      <a16:colId xmlns:a16="http://schemas.microsoft.com/office/drawing/2014/main" val="82666070"/>
                    </a:ext>
                  </a:extLst>
                </a:gridCol>
                <a:gridCol w="1096483">
                  <a:extLst>
                    <a:ext uri="{9D8B030D-6E8A-4147-A177-3AD203B41FA5}">
                      <a16:colId xmlns:a16="http://schemas.microsoft.com/office/drawing/2014/main" val="4215688986"/>
                    </a:ext>
                  </a:extLst>
                </a:gridCol>
              </a:tblGrid>
              <a:tr h="370840">
                <a:tc>
                  <a:txBody>
                    <a:bodyPr/>
                    <a:lstStyle/>
                    <a:p>
                      <a:r>
                        <a:rPr lang="es-CL" dirty="0"/>
                        <a:t>Individuo</a:t>
                      </a:r>
                      <a:endParaRPr lang="en-US" dirty="0"/>
                    </a:p>
                  </a:txBody>
                  <a:tcPr/>
                </a:tc>
                <a:tc>
                  <a:txBody>
                    <a:bodyPr/>
                    <a:lstStyle/>
                    <a:p>
                      <a:r>
                        <a:rPr lang="es-CL" dirty="0"/>
                        <a:t>Padre</a:t>
                      </a:r>
                      <a:endParaRPr lang="en-US" dirty="0"/>
                    </a:p>
                  </a:txBody>
                  <a:tcPr/>
                </a:tc>
                <a:tc>
                  <a:txBody>
                    <a:bodyPr/>
                    <a:lstStyle/>
                    <a:p>
                      <a:r>
                        <a:rPr lang="es-CL" dirty="0"/>
                        <a:t>Madre</a:t>
                      </a:r>
                      <a:endParaRPr lang="en-US" dirty="0"/>
                    </a:p>
                  </a:txBody>
                  <a:tcPr/>
                </a:tc>
                <a:extLst>
                  <a:ext uri="{0D108BD9-81ED-4DB2-BD59-A6C34878D82A}">
                    <a16:rowId xmlns:a16="http://schemas.microsoft.com/office/drawing/2014/main" val="2131482296"/>
                  </a:ext>
                </a:extLst>
              </a:tr>
              <a:tr h="370840">
                <a:tc>
                  <a:txBody>
                    <a:bodyPr/>
                    <a:lstStyle/>
                    <a:p>
                      <a:pPr algn="ctr"/>
                      <a:r>
                        <a:rPr lang="es-CL" dirty="0"/>
                        <a:t>A</a:t>
                      </a:r>
                      <a:endParaRPr lang="en-US" dirty="0"/>
                    </a:p>
                  </a:txBody>
                  <a:tcPr/>
                </a:tc>
                <a:tc>
                  <a:txBody>
                    <a:bodyPr/>
                    <a:lstStyle/>
                    <a:p>
                      <a:pPr algn="ctr"/>
                      <a:r>
                        <a:rPr lang="es-CL" dirty="0"/>
                        <a:t>?</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2616640450"/>
                  </a:ext>
                </a:extLst>
              </a:tr>
              <a:tr h="370840">
                <a:tc>
                  <a:txBody>
                    <a:bodyPr/>
                    <a:lstStyle/>
                    <a:p>
                      <a:pPr algn="ctr"/>
                      <a:r>
                        <a:rPr lang="es-CL" dirty="0"/>
                        <a:t>B</a:t>
                      </a:r>
                      <a:endParaRPr lang="en-US" dirty="0"/>
                    </a:p>
                  </a:txBody>
                  <a:tcPr/>
                </a:tc>
                <a:tc>
                  <a:txBody>
                    <a:bodyPr/>
                    <a:lstStyle/>
                    <a:p>
                      <a:pPr algn="ctr"/>
                      <a:r>
                        <a:rPr lang="es-CL" dirty="0"/>
                        <a:t>A</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4038797799"/>
                  </a:ext>
                </a:extLst>
              </a:tr>
              <a:tr h="370840">
                <a:tc>
                  <a:txBody>
                    <a:bodyPr/>
                    <a:lstStyle/>
                    <a:p>
                      <a:pPr algn="ctr"/>
                      <a:r>
                        <a:rPr lang="es-CL" dirty="0"/>
                        <a:t>C</a:t>
                      </a:r>
                      <a:endParaRPr lang="en-US" dirty="0"/>
                    </a:p>
                  </a:txBody>
                  <a:tcPr/>
                </a:tc>
                <a:tc>
                  <a:txBody>
                    <a:bodyPr/>
                    <a:lstStyle/>
                    <a:p>
                      <a:pPr algn="ctr"/>
                      <a:r>
                        <a:rPr lang="es-CL" dirty="0"/>
                        <a:t>A</a:t>
                      </a:r>
                      <a:endParaRPr lang="en-US" dirty="0"/>
                    </a:p>
                  </a:txBody>
                  <a:tcPr/>
                </a:tc>
                <a:tc>
                  <a:txBody>
                    <a:bodyPr/>
                    <a:lstStyle/>
                    <a:p>
                      <a:pPr algn="ctr"/>
                      <a:r>
                        <a:rPr lang="es-CL" dirty="0"/>
                        <a:t>B</a:t>
                      </a:r>
                      <a:endParaRPr lang="en-US" dirty="0"/>
                    </a:p>
                  </a:txBody>
                  <a:tcPr/>
                </a:tc>
                <a:extLst>
                  <a:ext uri="{0D108BD9-81ED-4DB2-BD59-A6C34878D82A}">
                    <a16:rowId xmlns:a16="http://schemas.microsoft.com/office/drawing/2014/main" val="4245187506"/>
                  </a:ext>
                </a:extLst>
              </a:tr>
              <a:tr h="370840">
                <a:tc>
                  <a:txBody>
                    <a:bodyPr/>
                    <a:lstStyle/>
                    <a:p>
                      <a:pPr algn="ctr"/>
                      <a:r>
                        <a:rPr lang="es-CL" dirty="0"/>
                        <a:t>D</a:t>
                      </a:r>
                      <a:endParaRPr lang="en-US" dirty="0"/>
                    </a:p>
                  </a:txBody>
                  <a:tcPr/>
                </a:tc>
                <a:tc>
                  <a:txBody>
                    <a:bodyPr/>
                    <a:lstStyle/>
                    <a:p>
                      <a:pPr algn="ctr"/>
                      <a:r>
                        <a:rPr lang="es-CL" dirty="0"/>
                        <a:t>C</a:t>
                      </a:r>
                      <a:endParaRPr lang="en-US" dirty="0"/>
                    </a:p>
                  </a:txBody>
                  <a:tcPr/>
                </a:tc>
                <a:tc>
                  <a:txBody>
                    <a:bodyPr/>
                    <a:lstStyle/>
                    <a:p>
                      <a:pPr algn="ctr"/>
                      <a:r>
                        <a:rPr lang="es-CL" dirty="0"/>
                        <a:t>?</a:t>
                      </a:r>
                      <a:endParaRPr lang="en-US" dirty="0"/>
                    </a:p>
                  </a:txBody>
                  <a:tcPr/>
                </a:tc>
                <a:extLst>
                  <a:ext uri="{0D108BD9-81ED-4DB2-BD59-A6C34878D82A}">
                    <a16:rowId xmlns:a16="http://schemas.microsoft.com/office/drawing/2014/main" val="4196082512"/>
                  </a:ext>
                </a:extLst>
              </a:tr>
              <a:tr h="370840">
                <a:tc>
                  <a:txBody>
                    <a:bodyPr/>
                    <a:lstStyle/>
                    <a:p>
                      <a:pPr algn="ctr"/>
                      <a:r>
                        <a:rPr lang="es-CL" dirty="0"/>
                        <a:t>E</a:t>
                      </a:r>
                      <a:endParaRPr lang="en-US" dirty="0"/>
                    </a:p>
                  </a:txBody>
                  <a:tcPr/>
                </a:tc>
                <a:tc>
                  <a:txBody>
                    <a:bodyPr/>
                    <a:lstStyle/>
                    <a:p>
                      <a:pPr algn="ctr"/>
                      <a:r>
                        <a:rPr lang="es-CL" dirty="0"/>
                        <a:t>C</a:t>
                      </a:r>
                      <a:endParaRPr lang="en-US" dirty="0"/>
                    </a:p>
                  </a:txBody>
                  <a:tcPr/>
                </a:tc>
                <a:tc>
                  <a:txBody>
                    <a:bodyPr/>
                    <a:lstStyle/>
                    <a:p>
                      <a:pPr algn="ctr"/>
                      <a:r>
                        <a:rPr lang="es-CL" dirty="0"/>
                        <a:t>D</a:t>
                      </a:r>
                      <a:endParaRPr lang="en-US" dirty="0"/>
                    </a:p>
                  </a:txBody>
                  <a:tcPr/>
                </a:tc>
                <a:extLst>
                  <a:ext uri="{0D108BD9-81ED-4DB2-BD59-A6C34878D82A}">
                    <a16:rowId xmlns:a16="http://schemas.microsoft.com/office/drawing/2014/main" val="4093325445"/>
                  </a:ext>
                </a:extLst>
              </a:tr>
            </a:tbl>
          </a:graphicData>
        </a:graphic>
      </p:graphicFrame>
      <mc:AlternateContent xmlns:mc="http://schemas.openxmlformats.org/markup-compatibility/2006" xmlns:a14="http://schemas.microsoft.com/office/drawing/2010/main">
        <mc:Choice Requires="a14">
          <p:graphicFrame>
            <p:nvGraphicFramePr>
              <p:cNvPr id="8" name="Tabla 7">
                <a:extLst>
                  <a:ext uri="{FF2B5EF4-FFF2-40B4-BE49-F238E27FC236}">
                    <a16:creationId xmlns:a16="http://schemas.microsoft.com/office/drawing/2014/main" id="{E419EFF1-B338-489B-8FC4-09E0628DDEB6}"/>
                  </a:ext>
                </a:extLst>
              </p:cNvPr>
              <p:cNvGraphicFramePr>
                <a:graphicFrameLocks noGrp="1"/>
              </p:cNvGraphicFramePr>
              <p:nvPr>
                <p:extLst>
                  <p:ext uri="{D42A27DB-BD31-4B8C-83A1-F6EECF244321}">
                    <p14:modId xmlns:p14="http://schemas.microsoft.com/office/powerpoint/2010/main" val="2689267689"/>
                  </p:ext>
                </p:extLst>
              </p:nvPr>
            </p:nvGraphicFramePr>
            <p:xfrm>
              <a:off x="1488628" y="1690321"/>
              <a:ext cx="2507337" cy="67062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70627">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𝑐𝑑</m:t>
                                    </m:r>
                                  </m:sub>
                                </m:sSub>
                                <m:r>
                                  <a:rPr lang="es-CL" b="0" i="1" smtClean="0">
                                    <a:solidFill>
                                      <a:schemeClr val="tx1"/>
                                    </a:solidFill>
                                    <a:latin typeface="Cambria Math" panose="02040503050406030204" pitchFamily="18" charset="0"/>
                                  </a:rPr>
                                  <m:t>=</m:t>
                                </m:r>
                                <m:f>
                                  <m:fPr>
                                    <m:ctrlPr>
                                      <a:rPr lang="es-CL" b="0" i="1" smtClean="0">
                                        <a:solidFill>
                                          <a:schemeClr val="tx1"/>
                                        </a:solidFill>
                                        <a:latin typeface="Cambria Math" panose="02040503050406030204" pitchFamily="18" charset="0"/>
                                      </a:rPr>
                                    </m:ctrlPr>
                                  </m:fPr>
                                  <m:num>
                                    <m:r>
                                      <a:rPr lang="es-CL" b="0" i="1" smtClean="0">
                                        <a:solidFill>
                                          <a:schemeClr val="tx1"/>
                                        </a:solidFill>
                                        <a:latin typeface="Cambria Math" panose="02040503050406030204" pitchFamily="18" charset="0"/>
                                      </a:rPr>
                                      <m:t>1</m:t>
                                    </m:r>
                                  </m:num>
                                  <m:den>
                                    <m:r>
                                      <a:rPr lang="es-CL" b="0" i="1" smtClean="0">
                                        <a:solidFill>
                                          <a:schemeClr val="tx1"/>
                                        </a:solidFill>
                                        <a:latin typeface="Cambria Math" panose="02040503050406030204" pitchFamily="18" charset="0"/>
                                      </a:rPr>
                                      <m:t>2</m:t>
                                    </m:r>
                                  </m:den>
                                </m:f>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𝑐𝑎</m:t>
                                    </m:r>
                                  </m:sub>
                                </m:sSub>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𝑐𝑏</m:t>
                                    </m:r>
                                  </m:sub>
                                </m:sSub>
                                <m:r>
                                  <a:rPr lang="es-CL" b="0" i="1" smtClean="0">
                                    <a:solidFill>
                                      <a:schemeClr val="tx1"/>
                                    </a:solidFill>
                                    <a:latin typeface="Cambria Math" panose="02040503050406030204" pitchFamily="18" charset="0"/>
                                  </a:rPr>
                                  <m:t>)</m:t>
                                </m:r>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8" name="Tabla 7">
                <a:extLst>
                  <a:ext uri="{FF2B5EF4-FFF2-40B4-BE49-F238E27FC236}">
                    <a16:creationId xmlns:a16="http://schemas.microsoft.com/office/drawing/2014/main" id="{E419EFF1-B338-489B-8FC4-09E0628DDEB6}"/>
                  </a:ext>
                </a:extLst>
              </p:cNvPr>
              <p:cNvGraphicFramePr>
                <a:graphicFrameLocks noGrp="1"/>
              </p:cNvGraphicFramePr>
              <p:nvPr>
                <p:extLst>
                  <p:ext uri="{D42A27DB-BD31-4B8C-83A1-F6EECF244321}">
                    <p14:modId xmlns:p14="http://schemas.microsoft.com/office/powerpoint/2010/main" val="2689267689"/>
                  </p:ext>
                </p:extLst>
              </p:nvPr>
            </p:nvGraphicFramePr>
            <p:xfrm>
              <a:off x="1488628" y="1690321"/>
              <a:ext cx="2507337" cy="67062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70627">
                    <a:tc>
                      <a:txBody>
                        <a:bodyPr/>
                        <a:lstStyle/>
                        <a:p>
                          <a:endParaRPr lang="en-US"/>
                        </a:p>
                      </a:txBody>
                      <a:tcPr>
                        <a:blipFill>
                          <a:blip r:embed="rId3"/>
                          <a:stretch>
                            <a:fillRect/>
                          </a:stretch>
                        </a:blipFill>
                      </a:tcPr>
                    </a:tc>
                    <a:extLst>
                      <a:ext uri="{0D108BD9-81ED-4DB2-BD59-A6C34878D82A}">
                        <a16:rowId xmlns:a16="http://schemas.microsoft.com/office/drawing/2014/main" val="11223301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a 8">
                <a:extLst>
                  <a:ext uri="{FF2B5EF4-FFF2-40B4-BE49-F238E27FC236}">
                    <a16:creationId xmlns:a16="http://schemas.microsoft.com/office/drawing/2014/main" id="{700607F8-B179-48AD-A202-76DDDE92BE42}"/>
                  </a:ext>
                </a:extLst>
              </p:cNvPr>
              <p:cNvGraphicFramePr>
                <a:graphicFrameLocks noGrp="1"/>
              </p:cNvGraphicFramePr>
              <p:nvPr>
                <p:extLst>
                  <p:ext uri="{D42A27DB-BD31-4B8C-83A1-F6EECF244321}">
                    <p14:modId xmlns:p14="http://schemas.microsoft.com/office/powerpoint/2010/main" val="3961085901"/>
                  </p:ext>
                </p:extLst>
              </p:nvPr>
            </p:nvGraphicFramePr>
            <p:xfrm>
              <a:off x="4643795" y="1820034"/>
              <a:ext cx="2507337" cy="400111"/>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pPr/>
                          <a14:m>
                            <m:oMathPara xmlns:m="http://schemas.openxmlformats.org/officeDocument/2006/math">
                              <m:oMathParaPr>
                                <m:jc m:val="centerGroup"/>
                              </m:oMathParaPr>
                              <m:oMath xmlns:m="http://schemas.openxmlformats.org/officeDocument/2006/math">
                                <m:sSub>
                                  <m:sSubPr>
                                    <m:ctrlPr>
                                      <a:rPr lang="es-CL"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𝑎</m:t>
                                    </m:r>
                                  </m:e>
                                  <m:sub>
                                    <m:r>
                                      <a:rPr lang="es-CL" b="0" i="1" smtClean="0">
                                        <a:solidFill>
                                          <a:schemeClr val="tx1"/>
                                        </a:solidFill>
                                        <a:latin typeface="Cambria Math" panose="02040503050406030204" pitchFamily="18" charset="0"/>
                                      </a:rPr>
                                      <m:t>𝑐𝑐</m:t>
                                    </m:r>
                                  </m:sub>
                                </m:sSub>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𝐹</m:t>
                                    </m:r>
                                  </m:e>
                                  <m:sub>
                                    <m:r>
                                      <a:rPr lang="es-CL" b="0" i="1" smtClean="0">
                                        <a:solidFill>
                                          <a:schemeClr val="tx1"/>
                                        </a:solidFill>
                                        <a:latin typeface="Cambria Math" panose="02040503050406030204" pitchFamily="18" charset="0"/>
                                      </a:rPr>
                                      <m:t>𝑐</m:t>
                                    </m:r>
                                  </m:sub>
                                </m:sSub>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9" name="Tabla 8">
                <a:extLst>
                  <a:ext uri="{FF2B5EF4-FFF2-40B4-BE49-F238E27FC236}">
                    <a16:creationId xmlns:a16="http://schemas.microsoft.com/office/drawing/2014/main" id="{700607F8-B179-48AD-A202-76DDDE92BE42}"/>
                  </a:ext>
                </a:extLst>
              </p:cNvPr>
              <p:cNvGraphicFramePr>
                <a:graphicFrameLocks noGrp="1"/>
              </p:cNvGraphicFramePr>
              <p:nvPr>
                <p:extLst>
                  <p:ext uri="{D42A27DB-BD31-4B8C-83A1-F6EECF244321}">
                    <p14:modId xmlns:p14="http://schemas.microsoft.com/office/powerpoint/2010/main" val="3961085901"/>
                  </p:ext>
                </p:extLst>
              </p:nvPr>
            </p:nvGraphicFramePr>
            <p:xfrm>
              <a:off x="4643795" y="1820034"/>
              <a:ext cx="2507337" cy="400111"/>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endParaRPr lang="en-US"/>
                        </a:p>
                      </a:txBody>
                      <a:tcPr>
                        <a:blipFill>
                          <a:blip r:embed="rId4"/>
                          <a:stretch>
                            <a:fillRect/>
                          </a:stretch>
                        </a:blipFill>
                      </a:tcPr>
                    </a:tc>
                    <a:extLst>
                      <a:ext uri="{0D108BD9-81ED-4DB2-BD59-A6C34878D82A}">
                        <a16:rowId xmlns:a16="http://schemas.microsoft.com/office/drawing/2014/main" val="11223301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a 9">
                <a:extLst>
                  <a:ext uri="{FF2B5EF4-FFF2-40B4-BE49-F238E27FC236}">
                    <a16:creationId xmlns:a16="http://schemas.microsoft.com/office/drawing/2014/main" id="{835F3B2C-ED3A-4C87-B572-FAA0B5A54483}"/>
                  </a:ext>
                </a:extLst>
              </p:cNvPr>
              <p:cNvGraphicFramePr>
                <a:graphicFrameLocks noGrp="1"/>
              </p:cNvGraphicFramePr>
              <p:nvPr>
                <p:extLst>
                  <p:ext uri="{D42A27DB-BD31-4B8C-83A1-F6EECF244321}">
                    <p14:modId xmlns:p14="http://schemas.microsoft.com/office/powerpoint/2010/main" val="4171111262"/>
                  </p:ext>
                </p:extLst>
              </p:nvPr>
            </p:nvGraphicFramePr>
            <p:xfrm>
              <a:off x="7798962" y="1737251"/>
              <a:ext cx="2507337" cy="62369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pPr/>
                          <a14:m>
                            <m:oMathPara xmlns:m="http://schemas.openxmlformats.org/officeDocument/2006/math">
                              <m:oMathParaPr>
                                <m:jc m:val="centerGroup"/>
                              </m:oMathParaPr>
                              <m:oMath xmlns:m="http://schemas.openxmlformats.org/officeDocument/2006/math">
                                <m:sSub>
                                  <m:sSubPr>
                                    <m:ctrlPr>
                                      <a:rPr lang="es-CL" i="1" smtClean="0">
                                        <a:solidFill>
                                          <a:schemeClr val="tx1"/>
                                        </a:solidFill>
                                        <a:latin typeface="Cambria Math" panose="02040503050406030204" pitchFamily="18" charset="0"/>
                                      </a:rPr>
                                    </m:ctrlPr>
                                  </m:sSubPr>
                                  <m:e>
                                    <m:r>
                                      <a:rPr lang="es-CL" i="1">
                                        <a:solidFill>
                                          <a:schemeClr val="tx1"/>
                                        </a:solidFill>
                                        <a:latin typeface="Cambria Math" panose="02040503050406030204" pitchFamily="18" charset="0"/>
                                      </a:rPr>
                                      <m:t>𝐹</m:t>
                                    </m:r>
                                  </m:e>
                                  <m:sub>
                                    <m:r>
                                      <a:rPr lang="es-CL" i="1">
                                        <a:solidFill>
                                          <a:schemeClr val="tx1"/>
                                        </a:solidFill>
                                        <a:latin typeface="Cambria Math" panose="02040503050406030204" pitchFamily="18" charset="0"/>
                                      </a:rPr>
                                      <m:t>𝑐</m:t>
                                    </m:r>
                                  </m:sub>
                                </m:sSub>
                                <m:r>
                                  <a:rPr lang="es-CL" i="1">
                                    <a:solidFill>
                                      <a:schemeClr val="tx1"/>
                                    </a:solidFill>
                                    <a:latin typeface="Cambria Math" panose="02040503050406030204" pitchFamily="18" charset="0"/>
                                  </a:rPr>
                                  <m:t>=</m:t>
                                </m:r>
                                <m:f>
                                  <m:fPr>
                                    <m:ctrlPr>
                                      <a:rPr lang="es-CL" i="1">
                                        <a:solidFill>
                                          <a:schemeClr val="tx1"/>
                                        </a:solidFill>
                                        <a:latin typeface="Cambria Math" panose="02040503050406030204" pitchFamily="18" charset="0"/>
                                      </a:rPr>
                                    </m:ctrlPr>
                                  </m:fPr>
                                  <m:num>
                                    <m:r>
                                      <a:rPr lang="es-CL" i="1">
                                        <a:solidFill>
                                          <a:schemeClr val="tx1"/>
                                        </a:solidFill>
                                        <a:latin typeface="Cambria Math" panose="02040503050406030204" pitchFamily="18" charset="0"/>
                                      </a:rPr>
                                      <m:t>1</m:t>
                                    </m:r>
                                  </m:num>
                                  <m:den>
                                    <m:r>
                                      <a:rPr lang="es-CL" i="1">
                                        <a:solidFill>
                                          <a:schemeClr val="tx1"/>
                                        </a:solidFill>
                                        <a:latin typeface="Cambria Math" panose="02040503050406030204" pitchFamily="18" charset="0"/>
                                      </a:rPr>
                                      <m:t>2</m:t>
                                    </m:r>
                                  </m:den>
                                </m:f>
                                <m:sSub>
                                  <m:sSubPr>
                                    <m:ctrlPr>
                                      <a:rPr lang="es-CL" i="1">
                                        <a:solidFill>
                                          <a:schemeClr val="tx1"/>
                                        </a:solidFill>
                                        <a:latin typeface="Cambria Math" panose="02040503050406030204" pitchFamily="18" charset="0"/>
                                      </a:rPr>
                                    </m:ctrlPr>
                                  </m:sSubPr>
                                  <m:e>
                                    <m:r>
                                      <a:rPr lang="es-CL" i="1">
                                        <a:solidFill>
                                          <a:schemeClr val="tx1"/>
                                        </a:solidFill>
                                        <a:latin typeface="Cambria Math" panose="02040503050406030204" pitchFamily="18" charset="0"/>
                                      </a:rPr>
                                      <m:t>𝑎</m:t>
                                    </m:r>
                                  </m:e>
                                  <m:sub>
                                    <m:r>
                                      <a:rPr lang="es-CL" i="1">
                                        <a:solidFill>
                                          <a:schemeClr val="tx1"/>
                                        </a:solidFill>
                                        <a:latin typeface="Cambria Math" panose="02040503050406030204" pitchFamily="18" charset="0"/>
                                      </a:rPr>
                                      <m:t>𝑎𝑏</m:t>
                                    </m:r>
                                  </m:sub>
                                </m:sSub>
                              </m:oMath>
                            </m:oMathPara>
                          </a14:m>
                          <a:endParaRPr lang="en-US" dirty="0">
                            <a:solidFill>
                              <a:schemeClr val="tx1"/>
                            </a:solidFill>
                          </a:endParaRPr>
                        </a:p>
                      </a:txBody>
                      <a:tcPr>
                        <a:solidFill>
                          <a:schemeClr val="bg1"/>
                        </a:solidFill>
                      </a:tcPr>
                    </a:tc>
                    <a:extLst>
                      <a:ext uri="{0D108BD9-81ED-4DB2-BD59-A6C34878D82A}">
                        <a16:rowId xmlns:a16="http://schemas.microsoft.com/office/drawing/2014/main" val="1122330159"/>
                      </a:ext>
                    </a:extLst>
                  </a:tr>
                </a:tbl>
              </a:graphicData>
            </a:graphic>
          </p:graphicFrame>
        </mc:Choice>
        <mc:Fallback xmlns="">
          <p:graphicFrame>
            <p:nvGraphicFramePr>
              <p:cNvPr id="10" name="Tabla 9">
                <a:extLst>
                  <a:ext uri="{FF2B5EF4-FFF2-40B4-BE49-F238E27FC236}">
                    <a16:creationId xmlns:a16="http://schemas.microsoft.com/office/drawing/2014/main" id="{835F3B2C-ED3A-4C87-B572-FAA0B5A54483}"/>
                  </a:ext>
                </a:extLst>
              </p:cNvPr>
              <p:cNvGraphicFramePr>
                <a:graphicFrameLocks noGrp="1"/>
              </p:cNvGraphicFramePr>
              <p:nvPr>
                <p:extLst>
                  <p:ext uri="{D42A27DB-BD31-4B8C-83A1-F6EECF244321}">
                    <p14:modId xmlns:p14="http://schemas.microsoft.com/office/powerpoint/2010/main" val="4171111262"/>
                  </p:ext>
                </p:extLst>
              </p:nvPr>
            </p:nvGraphicFramePr>
            <p:xfrm>
              <a:off x="7798962" y="1737251"/>
              <a:ext cx="2507337" cy="62369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23697">
                    <a:tc>
                      <a:txBody>
                        <a:bodyPr/>
                        <a:lstStyle/>
                        <a:p>
                          <a:endParaRPr lang="en-US"/>
                        </a:p>
                      </a:txBody>
                      <a:tcPr>
                        <a:blipFill>
                          <a:blip r:embed="rId5"/>
                          <a:stretch>
                            <a:fillRect/>
                          </a:stretch>
                        </a:blipFill>
                      </a:tcPr>
                    </a:tc>
                    <a:extLst>
                      <a:ext uri="{0D108BD9-81ED-4DB2-BD59-A6C34878D82A}">
                        <a16:rowId xmlns:a16="http://schemas.microsoft.com/office/drawing/2014/main" val="1122330159"/>
                      </a:ext>
                    </a:extLst>
                  </a:tr>
                </a:tbl>
              </a:graphicData>
            </a:graphic>
          </p:graphicFrame>
        </mc:Fallback>
      </mc:AlternateContent>
    </p:spTree>
    <p:extLst>
      <p:ext uri="{BB962C8B-B14F-4D97-AF65-F5344CB8AC3E}">
        <p14:creationId xmlns:p14="http://schemas.microsoft.com/office/powerpoint/2010/main" val="135250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37D2F-9AB5-44C5-94B7-FF52AE9881BB}"/>
              </a:ext>
            </a:extLst>
          </p:cNvPr>
          <p:cNvSpPr>
            <a:spLocks noGrp="1"/>
          </p:cNvSpPr>
          <p:nvPr>
            <p:ph type="title" idx="4294967295"/>
          </p:nvPr>
        </p:nvSpPr>
        <p:spPr>
          <a:xfrm>
            <a:off x="1057275" y="-520700"/>
            <a:ext cx="9367838" cy="1189038"/>
          </a:xfrm>
        </p:spPr>
        <p:txBody>
          <a:bodyPr>
            <a:normAutofit/>
          </a:bodyPr>
          <a:lstStyle/>
          <a:p>
            <a:r>
              <a:rPr lang="es-CL" i="1" dirty="0"/>
              <a:t>Ejercicio 2</a:t>
            </a:r>
            <a:endParaRPr lang="en-US" i="1" dirty="0"/>
          </a:p>
        </p:txBody>
      </p:sp>
      <p:sp>
        <p:nvSpPr>
          <p:cNvPr id="3" name="CuadroTexto 2">
            <a:extLst>
              <a:ext uri="{FF2B5EF4-FFF2-40B4-BE49-F238E27FC236}">
                <a16:creationId xmlns:a16="http://schemas.microsoft.com/office/drawing/2014/main" id="{BDC184C6-B3F6-4444-9DD3-ABE8465640A1}"/>
              </a:ext>
            </a:extLst>
          </p:cNvPr>
          <p:cNvSpPr txBox="1"/>
          <p:nvPr/>
        </p:nvSpPr>
        <p:spPr>
          <a:xfrm>
            <a:off x="767079" y="896216"/>
            <a:ext cx="10353145" cy="2062103"/>
          </a:xfrm>
          <a:prstGeom prst="rect">
            <a:avLst/>
          </a:prstGeom>
          <a:noFill/>
        </p:spPr>
        <p:txBody>
          <a:bodyPr wrap="square" rtlCol="0">
            <a:spAutoFit/>
          </a:bodyPr>
          <a:lstStyle/>
          <a:p>
            <a:pPr algn="just"/>
            <a:r>
              <a:rPr lang="es-CL" sz="1600" i="1" dirty="0"/>
              <a:t>Sine </a:t>
            </a:r>
            <a:r>
              <a:rPr lang="es-CL" sz="1600" i="1" dirty="0" err="1"/>
              <a:t>oculis</a:t>
            </a:r>
            <a:r>
              <a:rPr lang="es-CL" sz="1600" i="1" dirty="0"/>
              <a:t> </a:t>
            </a:r>
            <a:r>
              <a:rPr lang="es-CL" sz="1600" dirty="0"/>
              <a:t>(</a:t>
            </a:r>
            <a:r>
              <a:rPr lang="es-CL" sz="1600" i="1" dirty="0"/>
              <a:t>so</a:t>
            </a:r>
            <a:r>
              <a:rPr lang="es-CL" sz="1600" dirty="0"/>
              <a:t>) y </a:t>
            </a:r>
            <a:r>
              <a:rPr lang="es-CL" sz="1600" i="1" dirty="0" err="1"/>
              <a:t>Multae</a:t>
            </a:r>
            <a:r>
              <a:rPr lang="es-CL" sz="1600" i="1" dirty="0"/>
              <a:t> </a:t>
            </a:r>
            <a:r>
              <a:rPr lang="es-CL" sz="1600" i="1" dirty="0" err="1"/>
              <a:t>oculi</a:t>
            </a:r>
            <a:r>
              <a:rPr lang="es-CL" sz="1600" i="1" dirty="0"/>
              <a:t> </a:t>
            </a:r>
            <a:r>
              <a:rPr lang="es-CL" sz="1600" dirty="0"/>
              <a:t>(</a:t>
            </a:r>
            <a:r>
              <a:rPr lang="es-CL" sz="1600" i="1" dirty="0" err="1"/>
              <a:t>mo</a:t>
            </a:r>
            <a:r>
              <a:rPr lang="es-CL" sz="1600" dirty="0"/>
              <a:t>) son dos alelos de un gen que determina el número de ojos en una especie de insectos. El heterocigoto </a:t>
            </a:r>
            <a:r>
              <a:rPr lang="es-CL" sz="1600" i="1" dirty="0"/>
              <a:t>so</a:t>
            </a:r>
            <a:r>
              <a:rPr lang="es-CL" sz="1600" dirty="0"/>
              <a:t>/</a:t>
            </a:r>
            <a:r>
              <a:rPr lang="es-CL" sz="1600" i="1" dirty="0" err="1"/>
              <a:t>mo</a:t>
            </a:r>
            <a:r>
              <a:rPr lang="es-CL" sz="1600" dirty="0"/>
              <a:t> es el fenotipo silvestre y se distingue de los dos homocigotos (en este sentido, los homocigotos </a:t>
            </a:r>
            <a:r>
              <a:rPr lang="es-CL" sz="1600" i="1" dirty="0"/>
              <a:t>so</a:t>
            </a:r>
            <a:r>
              <a:rPr lang="es-CL" sz="1600" dirty="0"/>
              <a:t>/</a:t>
            </a:r>
            <a:r>
              <a:rPr lang="es-CL" sz="1600" i="1" dirty="0"/>
              <a:t>so</a:t>
            </a:r>
            <a:r>
              <a:rPr lang="es-CL" sz="1600" dirty="0"/>
              <a:t> no poseen ojos, los heterocigotos poseen 3 ojos y los homocigotos </a:t>
            </a:r>
            <a:r>
              <a:rPr lang="es-CL" sz="1600" i="1" dirty="0" err="1"/>
              <a:t>mo</a:t>
            </a:r>
            <a:r>
              <a:rPr lang="es-CL" sz="1600" dirty="0"/>
              <a:t>/</a:t>
            </a:r>
            <a:r>
              <a:rPr lang="es-CL" sz="1600" i="1" dirty="0" err="1"/>
              <a:t>mo</a:t>
            </a:r>
            <a:r>
              <a:rPr lang="es-CL" sz="1600" dirty="0"/>
              <a:t> poseen 7 ojos). Supóngase que se obtienen cultivos de este insecto en tubos, los que se generaron introduciendo 10 machos y 10 hembras de cada cepa por tubo. El suministro de hembras </a:t>
            </a:r>
            <a:r>
              <a:rPr lang="es-CL" sz="1600" i="1" dirty="0"/>
              <a:t>so</a:t>
            </a:r>
            <a:r>
              <a:rPr lang="es-CL" sz="1600" dirty="0"/>
              <a:t>/</a:t>
            </a:r>
            <a:r>
              <a:rPr lang="es-CL" sz="1600" i="1" dirty="0"/>
              <a:t>so</a:t>
            </a:r>
            <a:r>
              <a:rPr lang="es-CL" sz="1600" dirty="0"/>
              <a:t> se agotó y sólo quedaron 4 hembras para el último tubo. De esta manera, para mantener la frecuencia génica y el número de padres pretendidos se introdujeron en este tubo 16 machos y 4 hembras </a:t>
            </a:r>
            <a:r>
              <a:rPr lang="es-CL" sz="1600" i="1" dirty="0"/>
              <a:t>so</a:t>
            </a:r>
            <a:r>
              <a:rPr lang="es-CL" sz="1600" dirty="0"/>
              <a:t>/</a:t>
            </a:r>
            <a:r>
              <a:rPr lang="es-CL" sz="1600" i="1" dirty="0"/>
              <a:t>so</a:t>
            </a:r>
            <a:r>
              <a:rPr lang="es-CL" sz="1600" dirty="0"/>
              <a:t> con 4 machos y 16 hembras </a:t>
            </a:r>
            <a:r>
              <a:rPr lang="es-CL" sz="1600" i="1" dirty="0" err="1"/>
              <a:t>mo</a:t>
            </a:r>
            <a:r>
              <a:rPr lang="es-CL" sz="1600" dirty="0"/>
              <a:t>/</a:t>
            </a:r>
            <a:r>
              <a:rPr lang="es-CL" sz="1600" i="1" dirty="0" err="1"/>
              <a:t>mo</a:t>
            </a:r>
            <a:r>
              <a:rPr lang="es-CL" sz="1600" dirty="0"/>
              <a:t>. El estudiante que llevó este experimento a cabo se sorprendió por el resultado encontrado. ¿Qué frecuencias genotípicas se esperarían en las 2 generaciones siguientes?</a:t>
            </a:r>
            <a:endParaRPr lang="en-US" sz="1600" dirty="0"/>
          </a:p>
        </p:txBody>
      </p:sp>
      <p:pic>
        <p:nvPicPr>
          <p:cNvPr id="1026" name="Picture 2" descr="JohnnyMacc dance dancing fly snap Sticker">
            <a:extLst>
              <a:ext uri="{FF2B5EF4-FFF2-40B4-BE49-F238E27FC236}">
                <a16:creationId xmlns:a16="http://schemas.microsoft.com/office/drawing/2014/main" id="{24099BA5-BDC9-4F58-91BA-E1078CB23F4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695825"/>
            <a:ext cx="1572081" cy="2162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e 1 from Eyeless initiates the expression of both sine oculis and eyes  absent during Drosophila compound eye development. | Semantic Scholar">
            <a:extLst>
              <a:ext uri="{FF2B5EF4-FFF2-40B4-BE49-F238E27FC236}">
                <a16:creationId xmlns:a16="http://schemas.microsoft.com/office/drawing/2014/main" id="{66C19415-24DC-4E7C-94A0-21FFE3F37F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2566987" y="3498922"/>
            <a:ext cx="7058025" cy="262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548170"/>
      </p:ext>
    </p:extLst>
  </p:cSld>
  <p:clrMapOvr>
    <a:masterClrMapping/>
  </p:clrMapOvr>
  <p:transition spd="slow">
    <p:cove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A6A1E474-6155-47FE-ABFD-4EFC9610DA17}"/>
              </a:ext>
            </a:extLst>
          </p:cNvPr>
          <p:cNvGraphicFramePr>
            <a:graphicFrameLocks noGrp="1"/>
          </p:cNvGraphicFramePr>
          <p:nvPr>
            <p:extLst>
              <p:ext uri="{D42A27DB-BD31-4B8C-83A1-F6EECF244321}">
                <p14:modId xmlns:p14="http://schemas.microsoft.com/office/powerpoint/2010/main" val="3755504133"/>
              </p:ext>
            </p:extLst>
          </p:nvPr>
        </p:nvGraphicFramePr>
        <p:xfrm>
          <a:off x="1812925" y="3429000"/>
          <a:ext cx="8128000" cy="112795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14878175"/>
                    </a:ext>
                  </a:extLst>
                </a:gridCol>
                <a:gridCol w="2032000">
                  <a:extLst>
                    <a:ext uri="{9D8B030D-6E8A-4147-A177-3AD203B41FA5}">
                      <a16:colId xmlns:a16="http://schemas.microsoft.com/office/drawing/2014/main" val="75193330"/>
                    </a:ext>
                  </a:extLst>
                </a:gridCol>
                <a:gridCol w="2032000">
                  <a:extLst>
                    <a:ext uri="{9D8B030D-6E8A-4147-A177-3AD203B41FA5}">
                      <a16:colId xmlns:a16="http://schemas.microsoft.com/office/drawing/2014/main" val="2478759089"/>
                    </a:ext>
                  </a:extLst>
                </a:gridCol>
                <a:gridCol w="2032000">
                  <a:extLst>
                    <a:ext uri="{9D8B030D-6E8A-4147-A177-3AD203B41FA5}">
                      <a16:colId xmlns:a16="http://schemas.microsoft.com/office/drawing/2014/main" val="1102993219"/>
                    </a:ext>
                  </a:extLst>
                </a:gridCol>
              </a:tblGrid>
              <a:tr h="370840">
                <a:tc>
                  <a:txBody>
                    <a:bodyPr/>
                    <a:lstStyle/>
                    <a:p>
                      <a:r>
                        <a:rPr lang="es-CL" dirty="0"/>
                        <a:t>Sexo</a:t>
                      </a:r>
                      <a:endParaRPr lang="en-US" dirty="0"/>
                    </a:p>
                  </a:txBody>
                  <a:tcPr/>
                </a:tc>
                <a:tc>
                  <a:txBody>
                    <a:bodyPr/>
                    <a:lstStyle/>
                    <a:p>
                      <a:r>
                        <a:rPr lang="es-CL" dirty="0"/>
                        <a:t>P</a:t>
                      </a:r>
                      <a:endParaRPr lang="en-US" dirty="0"/>
                    </a:p>
                  </a:txBody>
                  <a:tcPr/>
                </a:tc>
                <a:tc>
                  <a:txBody>
                    <a:bodyPr/>
                    <a:lstStyle/>
                    <a:p>
                      <a:r>
                        <a:rPr lang="es-CL" dirty="0"/>
                        <a:t>H</a:t>
                      </a:r>
                      <a:endParaRPr lang="en-US" dirty="0"/>
                    </a:p>
                  </a:txBody>
                  <a:tcPr/>
                </a:tc>
                <a:tc>
                  <a:txBody>
                    <a:bodyPr/>
                    <a:lstStyle/>
                    <a:p>
                      <a:r>
                        <a:rPr lang="es-CL" dirty="0"/>
                        <a:t>Q</a:t>
                      </a:r>
                      <a:endParaRPr lang="en-US" dirty="0"/>
                    </a:p>
                  </a:txBody>
                  <a:tcPr/>
                </a:tc>
                <a:extLst>
                  <a:ext uri="{0D108BD9-81ED-4DB2-BD59-A6C34878D82A}">
                    <a16:rowId xmlns:a16="http://schemas.microsoft.com/office/drawing/2014/main" val="3506454186"/>
                  </a:ext>
                </a:extLst>
              </a:tr>
              <a:tr h="370840">
                <a:tc>
                  <a:txBody>
                    <a:bodyPr/>
                    <a:lstStyle/>
                    <a:p>
                      <a:r>
                        <a:rPr lang="es-CL" dirty="0"/>
                        <a:t>Macho</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97950817"/>
                  </a:ext>
                </a:extLst>
              </a:tr>
              <a:tr h="370840">
                <a:tc>
                  <a:txBody>
                    <a:bodyPr/>
                    <a:lstStyle/>
                    <a:p>
                      <a:r>
                        <a:rPr lang="es-CL" dirty="0"/>
                        <a:t>Hembra</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424588889"/>
                  </a:ext>
                </a:extLst>
              </a:tr>
            </a:tbl>
          </a:graphicData>
        </a:graphic>
      </p:graphicFrame>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8317AEDA-4082-4A8F-87F6-DF57BBB4700D}"/>
                  </a:ext>
                </a:extLst>
              </p:cNvPr>
              <p:cNvSpPr txBox="1"/>
              <p:nvPr/>
            </p:nvSpPr>
            <p:spPr>
              <a:xfrm>
                <a:off x="3228427" y="4742140"/>
                <a:ext cx="2623127" cy="14322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𝑃</m:t>
                          </m:r>
                        </m:e>
                        <m:sub>
                          <m:r>
                            <a:rPr lang="es-CL" b="0" i="1" smtClean="0">
                              <a:latin typeface="Cambria Math" panose="02040503050406030204" pitchFamily="18" charset="0"/>
                            </a:rPr>
                            <m:t>𝑚</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16</m:t>
                          </m:r>
                        </m:num>
                        <m:den>
                          <m:r>
                            <a:rPr lang="es-CL" b="0" i="1" smtClean="0">
                              <a:latin typeface="Cambria Math" panose="02040503050406030204" pitchFamily="18" charset="0"/>
                            </a:rPr>
                            <m:t>20</m:t>
                          </m:r>
                        </m:den>
                      </m:f>
                      <m:r>
                        <a:rPr lang="es-CL" b="0" i="1" smtClean="0">
                          <a:latin typeface="Cambria Math" panose="02040503050406030204" pitchFamily="18" charset="0"/>
                        </a:rPr>
                        <m:t>=0,8</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𝑄</m:t>
                          </m:r>
                        </m:e>
                        <m:sub>
                          <m:r>
                            <a:rPr lang="es-CL" b="0" i="1" smtClean="0">
                              <a:latin typeface="Cambria Math" panose="02040503050406030204" pitchFamily="18" charset="0"/>
                            </a:rPr>
                            <m:t>𝑚</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4</m:t>
                          </m:r>
                        </m:num>
                        <m:den>
                          <m:r>
                            <a:rPr lang="es-CL" b="0" i="1" smtClean="0">
                              <a:latin typeface="Cambria Math" panose="02040503050406030204" pitchFamily="18" charset="0"/>
                            </a:rPr>
                            <m:t>20</m:t>
                          </m:r>
                        </m:den>
                      </m:f>
                      <m:r>
                        <a:rPr lang="es-CL" b="0" i="1" smtClean="0">
                          <a:latin typeface="Cambria Math" panose="02040503050406030204" pitchFamily="18" charset="0"/>
                        </a:rPr>
                        <m:t>=0,2</m:t>
                      </m:r>
                    </m:oMath>
                  </m:oMathPara>
                </a14:m>
                <a:endParaRPr lang="en-US" dirty="0"/>
              </a:p>
            </p:txBody>
          </p:sp>
        </mc:Choice>
        <mc:Fallback xmlns="">
          <p:sp>
            <p:nvSpPr>
              <p:cNvPr id="9" name="CuadroTexto 8">
                <a:extLst>
                  <a:ext uri="{FF2B5EF4-FFF2-40B4-BE49-F238E27FC236}">
                    <a16:creationId xmlns:a16="http://schemas.microsoft.com/office/drawing/2014/main" id="{8317AEDA-4082-4A8F-87F6-DF57BBB4700D}"/>
                  </a:ext>
                </a:extLst>
              </p:cNvPr>
              <p:cNvSpPr txBox="1">
                <a:spLocks noRot="1" noChangeAspect="1" noMove="1" noResize="1" noEditPoints="1" noAdjustHandles="1" noChangeArrowheads="1" noChangeShapeType="1" noTextEdit="1"/>
              </p:cNvSpPr>
              <p:nvPr/>
            </p:nvSpPr>
            <p:spPr>
              <a:xfrm>
                <a:off x="3228427" y="4742140"/>
                <a:ext cx="2623127" cy="1432252"/>
              </a:xfrm>
              <a:prstGeom prst="rect">
                <a:avLst/>
              </a:prstGeom>
              <a:blipFill>
                <a:blip r:embed="rId2"/>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919DB51-9A0D-47AB-8802-584BD504884C}"/>
                  </a:ext>
                </a:extLst>
              </p:cNvPr>
              <p:cNvSpPr txBox="1"/>
              <p:nvPr/>
            </p:nvSpPr>
            <p:spPr>
              <a:xfrm>
                <a:off x="6032535" y="4742140"/>
                <a:ext cx="2623127" cy="14322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𝑃</m:t>
                          </m:r>
                        </m:e>
                        <m:sub>
                          <m:r>
                            <a:rPr lang="es-CL" b="0" i="1" smtClean="0">
                              <a:latin typeface="Cambria Math" panose="02040503050406030204" pitchFamily="18" charset="0"/>
                            </a:rPr>
                            <m:t>h</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4</m:t>
                          </m:r>
                        </m:num>
                        <m:den>
                          <m:r>
                            <a:rPr lang="es-CL" b="0" i="1" smtClean="0">
                              <a:latin typeface="Cambria Math" panose="02040503050406030204" pitchFamily="18" charset="0"/>
                            </a:rPr>
                            <m:t>20</m:t>
                          </m:r>
                        </m:den>
                      </m:f>
                      <m:r>
                        <a:rPr lang="es-CL" b="0" i="1" smtClean="0">
                          <a:latin typeface="Cambria Math" panose="02040503050406030204" pitchFamily="18" charset="0"/>
                        </a:rPr>
                        <m:t>=0,2</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𝑄</m:t>
                          </m:r>
                        </m:e>
                        <m:sub>
                          <m:r>
                            <a:rPr lang="es-CL" b="0" i="1" smtClean="0">
                              <a:latin typeface="Cambria Math" panose="02040503050406030204" pitchFamily="18" charset="0"/>
                            </a:rPr>
                            <m:t>h</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16</m:t>
                          </m:r>
                        </m:num>
                        <m:den>
                          <m:r>
                            <a:rPr lang="es-CL" b="0" i="1" smtClean="0">
                              <a:latin typeface="Cambria Math" panose="02040503050406030204" pitchFamily="18" charset="0"/>
                            </a:rPr>
                            <m:t>20</m:t>
                          </m:r>
                        </m:den>
                      </m:f>
                      <m:r>
                        <a:rPr lang="es-CL" b="0" i="1" smtClean="0">
                          <a:latin typeface="Cambria Math" panose="02040503050406030204" pitchFamily="18" charset="0"/>
                        </a:rPr>
                        <m:t>=0,8</m:t>
                      </m:r>
                    </m:oMath>
                  </m:oMathPara>
                </a14:m>
                <a:endParaRPr lang="en-US" dirty="0"/>
              </a:p>
            </p:txBody>
          </p:sp>
        </mc:Choice>
        <mc:Fallback xmlns="">
          <p:sp>
            <p:nvSpPr>
              <p:cNvPr id="11" name="CuadroTexto 10">
                <a:extLst>
                  <a:ext uri="{FF2B5EF4-FFF2-40B4-BE49-F238E27FC236}">
                    <a16:creationId xmlns:a16="http://schemas.microsoft.com/office/drawing/2014/main" id="{D919DB51-9A0D-47AB-8802-584BD504884C}"/>
                  </a:ext>
                </a:extLst>
              </p:cNvPr>
              <p:cNvSpPr txBox="1">
                <a:spLocks noRot="1" noChangeAspect="1" noMove="1" noResize="1" noEditPoints="1" noAdjustHandles="1" noChangeArrowheads="1" noChangeShapeType="1" noTextEdit="1"/>
              </p:cNvSpPr>
              <p:nvPr/>
            </p:nvSpPr>
            <p:spPr>
              <a:xfrm>
                <a:off x="6032535" y="4742140"/>
                <a:ext cx="2623127" cy="1432252"/>
              </a:xfrm>
              <a:prstGeom prst="rect">
                <a:avLst/>
              </a:prstGeom>
              <a:blipFill>
                <a:blip r:embed="rId3"/>
                <a:stretch>
                  <a:fillRect/>
                </a:stretch>
              </a:blipFill>
            </p:spPr>
            <p:txBody>
              <a:bodyPr/>
              <a:lstStyle/>
              <a:p>
                <a:r>
                  <a:rPr lang="es-CL">
                    <a:noFill/>
                  </a:rPr>
                  <a:t> </a:t>
                </a:r>
              </a:p>
            </p:txBody>
          </p:sp>
        </mc:Fallback>
      </mc:AlternateContent>
      <p:sp>
        <p:nvSpPr>
          <p:cNvPr id="13" name="Rectángulo 12">
            <a:extLst>
              <a:ext uri="{FF2B5EF4-FFF2-40B4-BE49-F238E27FC236}">
                <a16:creationId xmlns:a16="http://schemas.microsoft.com/office/drawing/2014/main" id="{545FF1B0-C9EB-4603-9AE9-F96F9A7C768D}"/>
              </a:ext>
            </a:extLst>
          </p:cNvPr>
          <p:cNvSpPr/>
          <p:nvPr/>
        </p:nvSpPr>
        <p:spPr>
          <a:xfrm>
            <a:off x="3436188" y="4650971"/>
            <a:ext cx="4881474" cy="15266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F1EF1DD5-78E6-452B-94A1-0B51242F2A2F}"/>
              </a:ext>
            </a:extLst>
          </p:cNvPr>
          <p:cNvSpPr txBox="1"/>
          <p:nvPr/>
        </p:nvSpPr>
        <p:spPr>
          <a:xfrm>
            <a:off x="767079" y="896216"/>
            <a:ext cx="10353145" cy="2062103"/>
          </a:xfrm>
          <a:prstGeom prst="rect">
            <a:avLst/>
          </a:prstGeom>
          <a:noFill/>
        </p:spPr>
        <p:txBody>
          <a:bodyPr wrap="square" rtlCol="0">
            <a:spAutoFit/>
          </a:bodyPr>
          <a:lstStyle/>
          <a:p>
            <a:pPr algn="just"/>
            <a:r>
              <a:rPr lang="es-CL" sz="1600" i="1" dirty="0"/>
              <a:t>Sine </a:t>
            </a:r>
            <a:r>
              <a:rPr lang="es-CL" sz="1600" i="1" dirty="0" err="1"/>
              <a:t>oculis</a:t>
            </a:r>
            <a:r>
              <a:rPr lang="es-CL" sz="1600" i="1" dirty="0"/>
              <a:t> </a:t>
            </a:r>
            <a:r>
              <a:rPr lang="es-CL" sz="1600" dirty="0"/>
              <a:t>(</a:t>
            </a:r>
            <a:r>
              <a:rPr lang="es-CL" sz="1600" i="1" dirty="0"/>
              <a:t>so</a:t>
            </a:r>
            <a:r>
              <a:rPr lang="es-CL" sz="1600" dirty="0"/>
              <a:t>) y </a:t>
            </a:r>
            <a:r>
              <a:rPr lang="es-CL" sz="1600" i="1" dirty="0" err="1"/>
              <a:t>Multae</a:t>
            </a:r>
            <a:r>
              <a:rPr lang="es-CL" sz="1600" i="1" dirty="0"/>
              <a:t> </a:t>
            </a:r>
            <a:r>
              <a:rPr lang="es-CL" sz="1600" i="1" dirty="0" err="1"/>
              <a:t>oculi</a:t>
            </a:r>
            <a:r>
              <a:rPr lang="es-CL" sz="1600" i="1" dirty="0"/>
              <a:t> </a:t>
            </a:r>
            <a:r>
              <a:rPr lang="es-CL" sz="1600" dirty="0"/>
              <a:t>(</a:t>
            </a:r>
            <a:r>
              <a:rPr lang="es-CL" sz="1600" i="1" dirty="0" err="1"/>
              <a:t>mo</a:t>
            </a:r>
            <a:r>
              <a:rPr lang="es-CL" sz="1600" dirty="0"/>
              <a:t>) son dos alelos de un gen que determina el número de ojos en una especie de insectos. El heterocigoto </a:t>
            </a:r>
            <a:r>
              <a:rPr lang="es-CL" sz="1600" i="1" dirty="0"/>
              <a:t>so</a:t>
            </a:r>
            <a:r>
              <a:rPr lang="es-CL" sz="1600" dirty="0"/>
              <a:t>/</a:t>
            </a:r>
            <a:r>
              <a:rPr lang="es-CL" sz="1600" i="1" dirty="0" err="1"/>
              <a:t>mo</a:t>
            </a:r>
            <a:r>
              <a:rPr lang="es-CL" sz="1600" dirty="0"/>
              <a:t> es el fenotipo silvestre y se distingue de los dos homocigotos (en este sentido, los homocigotos </a:t>
            </a:r>
            <a:r>
              <a:rPr lang="es-CL" sz="1600" i="1" dirty="0"/>
              <a:t>so</a:t>
            </a:r>
            <a:r>
              <a:rPr lang="es-CL" sz="1600" dirty="0"/>
              <a:t>/</a:t>
            </a:r>
            <a:r>
              <a:rPr lang="es-CL" sz="1600" i="1" dirty="0"/>
              <a:t>so</a:t>
            </a:r>
            <a:r>
              <a:rPr lang="es-CL" sz="1600" dirty="0"/>
              <a:t> no poseen ojos, los heterocigotos poseen 3 ojos y los homocigotos </a:t>
            </a:r>
            <a:r>
              <a:rPr lang="es-CL" sz="1600" i="1" dirty="0" err="1"/>
              <a:t>mo</a:t>
            </a:r>
            <a:r>
              <a:rPr lang="es-CL" sz="1600" dirty="0"/>
              <a:t>/</a:t>
            </a:r>
            <a:r>
              <a:rPr lang="es-CL" sz="1600" i="1" dirty="0" err="1"/>
              <a:t>mo</a:t>
            </a:r>
            <a:r>
              <a:rPr lang="es-CL" sz="1600" dirty="0"/>
              <a:t> poseen 7 ojos). Supóngase que se obtienen cultivos de este insecto en tubos, los que se generaron introduciendo 10 machos y 10 hembras de cada cepa por tubo. El suministro de hembras </a:t>
            </a:r>
            <a:r>
              <a:rPr lang="es-CL" sz="1600" i="1" dirty="0"/>
              <a:t>so</a:t>
            </a:r>
            <a:r>
              <a:rPr lang="es-CL" sz="1600" dirty="0"/>
              <a:t>/</a:t>
            </a:r>
            <a:r>
              <a:rPr lang="es-CL" sz="1600" i="1" dirty="0"/>
              <a:t>so</a:t>
            </a:r>
            <a:r>
              <a:rPr lang="es-CL" sz="1600" dirty="0"/>
              <a:t> se agotó y sólo quedaron 4 hembras para el último tubo. De esta manera, para mantener la frecuencia génica y el número de padres pretendidos se introdujeron en este tubo 16 machos y 4 hembras </a:t>
            </a:r>
            <a:r>
              <a:rPr lang="es-CL" sz="1600" i="1" dirty="0"/>
              <a:t>so</a:t>
            </a:r>
            <a:r>
              <a:rPr lang="es-CL" sz="1600" dirty="0"/>
              <a:t>/</a:t>
            </a:r>
            <a:r>
              <a:rPr lang="es-CL" sz="1600" i="1" dirty="0"/>
              <a:t>so</a:t>
            </a:r>
            <a:r>
              <a:rPr lang="es-CL" sz="1600" dirty="0"/>
              <a:t> con 4 machos y 16 hembras </a:t>
            </a:r>
            <a:r>
              <a:rPr lang="es-CL" sz="1600" i="1" dirty="0" err="1"/>
              <a:t>mo</a:t>
            </a:r>
            <a:r>
              <a:rPr lang="es-CL" sz="1600" dirty="0"/>
              <a:t>/</a:t>
            </a:r>
            <a:r>
              <a:rPr lang="es-CL" sz="1600" i="1" dirty="0" err="1"/>
              <a:t>mo</a:t>
            </a:r>
            <a:r>
              <a:rPr lang="es-CL" sz="1600" dirty="0"/>
              <a:t>. El estudiante que llevó este experimento a cabo se sorprendió por el resultado encontrado. ¿Qué frecuencias genotípicas se esperarían en las 2 generaciones siguientes?</a:t>
            </a:r>
            <a:endParaRPr lang="en-US" sz="1600" dirty="0"/>
          </a:p>
        </p:txBody>
      </p:sp>
      <p:sp>
        <p:nvSpPr>
          <p:cNvPr id="18" name="Título 1">
            <a:extLst>
              <a:ext uri="{FF2B5EF4-FFF2-40B4-BE49-F238E27FC236}">
                <a16:creationId xmlns:a16="http://schemas.microsoft.com/office/drawing/2014/main" id="{D70894CB-1B35-4A9E-A4BD-216CDA60CD6C}"/>
              </a:ext>
            </a:extLst>
          </p:cNvPr>
          <p:cNvSpPr txBox="1">
            <a:spLocks/>
          </p:cNvSpPr>
          <p:nvPr/>
        </p:nvSpPr>
        <p:spPr>
          <a:xfrm>
            <a:off x="1057275" y="-520700"/>
            <a:ext cx="9367838" cy="1189038"/>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 2</a:t>
            </a:r>
            <a:endParaRPr lang="en-US" i="1" kern="0" dirty="0"/>
          </a:p>
        </p:txBody>
      </p:sp>
      <p:pic>
        <p:nvPicPr>
          <p:cNvPr id="19" name="Picture 2" descr="JohnnyMacc dance dancing fly snap Sticker">
            <a:extLst>
              <a:ext uri="{FF2B5EF4-FFF2-40B4-BE49-F238E27FC236}">
                <a16:creationId xmlns:a16="http://schemas.microsoft.com/office/drawing/2014/main" id="{474E98DF-2DD2-4E21-AF1F-E155882E6EA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695825"/>
            <a:ext cx="1572081"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480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6">
            <a:extLst>
              <a:ext uri="{FF2B5EF4-FFF2-40B4-BE49-F238E27FC236}">
                <a16:creationId xmlns:a16="http://schemas.microsoft.com/office/drawing/2014/main" id="{C6E33FC8-E059-4E2A-9B71-E59E899AB6B7}"/>
              </a:ext>
            </a:extLst>
          </p:cNvPr>
          <p:cNvGraphicFramePr>
            <a:graphicFrameLocks noGrp="1"/>
          </p:cNvGraphicFramePr>
          <p:nvPr>
            <p:extLst>
              <p:ext uri="{D42A27DB-BD31-4B8C-83A1-F6EECF244321}">
                <p14:modId xmlns:p14="http://schemas.microsoft.com/office/powerpoint/2010/main" val="2473003315"/>
              </p:ext>
            </p:extLst>
          </p:nvPr>
        </p:nvGraphicFramePr>
        <p:xfrm>
          <a:off x="1572081" y="3899682"/>
          <a:ext cx="3676074" cy="1127952"/>
        </p:xfrm>
        <a:graphic>
          <a:graphicData uri="http://schemas.openxmlformats.org/drawingml/2006/table">
            <a:tbl>
              <a:tblPr firstRow="1" bandRow="1">
                <a:tableStyleId>{5C22544A-7EE6-4342-B048-85BDC9FD1C3A}</a:tableStyleId>
              </a:tblPr>
              <a:tblGrid>
                <a:gridCol w="1225358">
                  <a:extLst>
                    <a:ext uri="{9D8B030D-6E8A-4147-A177-3AD203B41FA5}">
                      <a16:colId xmlns:a16="http://schemas.microsoft.com/office/drawing/2014/main" val="1214878175"/>
                    </a:ext>
                  </a:extLst>
                </a:gridCol>
                <a:gridCol w="1225358">
                  <a:extLst>
                    <a:ext uri="{9D8B030D-6E8A-4147-A177-3AD203B41FA5}">
                      <a16:colId xmlns:a16="http://schemas.microsoft.com/office/drawing/2014/main" val="75193330"/>
                    </a:ext>
                  </a:extLst>
                </a:gridCol>
                <a:gridCol w="1225358">
                  <a:extLst>
                    <a:ext uri="{9D8B030D-6E8A-4147-A177-3AD203B41FA5}">
                      <a16:colId xmlns:a16="http://schemas.microsoft.com/office/drawing/2014/main" val="1102993219"/>
                    </a:ext>
                  </a:extLst>
                </a:gridCol>
              </a:tblGrid>
              <a:tr h="375042">
                <a:tc>
                  <a:txBody>
                    <a:bodyPr/>
                    <a:lstStyle/>
                    <a:p>
                      <a:r>
                        <a:rPr lang="es-CL" dirty="0"/>
                        <a:t>Sexo</a:t>
                      </a:r>
                      <a:endParaRPr lang="en-US" dirty="0"/>
                    </a:p>
                  </a:txBody>
                  <a:tcPr/>
                </a:tc>
                <a:tc>
                  <a:txBody>
                    <a:bodyPr/>
                    <a:lstStyle/>
                    <a:p>
                      <a:r>
                        <a:rPr lang="es-CL" dirty="0"/>
                        <a:t>P</a:t>
                      </a:r>
                      <a:endParaRPr lang="en-US" dirty="0"/>
                    </a:p>
                  </a:txBody>
                  <a:tcPr/>
                </a:tc>
                <a:tc>
                  <a:txBody>
                    <a:bodyPr/>
                    <a:lstStyle/>
                    <a:p>
                      <a:r>
                        <a:rPr lang="es-CL" dirty="0"/>
                        <a:t>Q</a:t>
                      </a:r>
                      <a:endParaRPr lang="en-US" dirty="0"/>
                    </a:p>
                  </a:txBody>
                  <a:tcPr/>
                </a:tc>
                <a:extLst>
                  <a:ext uri="{0D108BD9-81ED-4DB2-BD59-A6C34878D82A}">
                    <a16:rowId xmlns:a16="http://schemas.microsoft.com/office/drawing/2014/main" val="3506454186"/>
                  </a:ext>
                </a:extLst>
              </a:tr>
              <a:tr h="375042">
                <a:tc>
                  <a:txBody>
                    <a:bodyPr/>
                    <a:lstStyle/>
                    <a:p>
                      <a:r>
                        <a:rPr lang="es-CL" dirty="0"/>
                        <a:t>Macho</a:t>
                      </a:r>
                      <a:endParaRPr lang="en-US" dirty="0"/>
                    </a:p>
                  </a:txBody>
                  <a:tcPr/>
                </a:tc>
                <a:tc>
                  <a:txBody>
                    <a:bodyPr/>
                    <a:lstStyle/>
                    <a:p>
                      <a:r>
                        <a:rPr lang="es-CL" dirty="0"/>
                        <a:t>0,8</a:t>
                      </a:r>
                      <a:endParaRPr lang="en-US" dirty="0"/>
                    </a:p>
                  </a:txBody>
                  <a:tcPr/>
                </a:tc>
                <a:tc>
                  <a:txBody>
                    <a:bodyPr/>
                    <a:lstStyle/>
                    <a:p>
                      <a:r>
                        <a:rPr lang="es-CL" dirty="0"/>
                        <a:t>0,2</a:t>
                      </a:r>
                      <a:endParaRPr lang="en-US" dirty="0"/>
                    </a:p>
                  </a:txBody>
                  <a:tcPr/>
                </a:tc>
                <a:extLst>
                  <a:ext uri="{0D108BD9-81ED-4DB2-BD59-A6C34878D82A}">
                    <a16:rowId xmlns:a16="http://schemas.microsoft.com/office/drawing/2014/main" val="3597950817"/>
                  </a:ext>
                </a:extLst>
              </a:tr>
              <a:tr h="375042">
                <a:tc>
                  <a:txBody>
                    <a:bodyPr/>
                    <a:lstStyle/>
                    <a:p>
                      <a:r>
                        <a:rPr lang="es-CL" dirty="0"/>
                        <a:t>Hembra</a:t>
                      </a:r>
                      <a:endParaRPr lang="en-US" dirty="0"/>
                    </a:p>
                  </a:txBody>
                  <a:tcPr/>
                </a:tc>
                <a:tc>
                  <a:txBody>
                    <a:bodyPr/>
                    <a:lstStyle/>
                    <a:p>
                      <a:r>
                        <a:rPr lang="es-CL" dirty="0"/>
                        <a:t>0,2</a:t>
                      </a:r>
                      <a:endParaRPr lang="en-US" dirty="0"/>
                    </a:p>
                  </a:txBody>
                  <a:tcPr/>
                </a:tc>
                <a:tc>
                  <a:txBody>
                    <a:bodyPr/>
                    <a:lstStyle/>
                    <a:p>
                      <a:r>
                        <a:rPr lang="es-CL" dirty="0"/>
                        <a:t>0,8</a:t>
                      </a:r>
                      <a:endParaRPr lang="en-US" dirty="0"/>
                    </a:p>
                  </a:txBody>
                  <a:tcPr/>
                </a:tc>
                <a:extLst>
                  <a:ext uri="{0D108BD9-81ED-4DB2-BD59-A6C34878D82A}">
                    <a16:rowId xmlns:a16="http://schemas.microsoft.com/office/drawing/2014/main" val="1424588889"/>
                  </a:ext>
                </a:extLst>
              </a:tr>
            </a:tbl>
          </a:graphicData>
        </a:graphic>
      </p:graphicFrame>
      <mc:AlternateContent xmlns:mc="http://schemas.openxmlformats.org/markup-compatibility/2006" xmlns:a14="http://schemas.microsoft.com/office/drawing/2010/main">
        <mc:Choice Requires="a14">
          <p:graphicFrame>
            <p:nvGraphicFramePr>
              <p:cNvPr id="5" name="Tabla 6">
                <a:extLst>
                  <a:ext uri="{FF2B5EF4-FFF2-40B4-BE49-F238E27FC236}">
                    <a16:creationId xmlns:a16="http://schemas.microsoft.com/office/drawing/2014/main" id="{603320CF-3076-40DE-A516-26F2CA3A5E3F}"/>
                  </a:ext>
                </a:extLst>
              </p:cNvPr>
              <p:cNvGraphicFramePr>
                <a:graphicFrameLocks noGrp="1"/>
              </p:cNvGraphicFramePr>
              <p:nvPr>
                <p:extLst>
                  <p:ext uri="{D42A27DB-BD31-4B8C-83A1-F6EECF244321}">
                    <p14:modId xmlns:p14="http://schemas.microsoft.com/office/powerpoint/2010/main" val="3138075678"/>
                  </p:ext>
                </p:extLst>
              </p:nvPr>
            </p:nvGraphicFramePr>
            <p:xfrm>
              <a:off x="5772372" y="4275666"/>
              <a:ext cx="5347852" cy="1503936"/>
            </p:xfrm>
            <a:graphic>
              <a:graphicData uri="http://schemas.openxmlformats.org/drawingml/2006/table">
                <a:tbl>
                  <a:tblPr firstRow="1" bandRow="1">
                    <a:tableStyleId>{5C22544A-7EE6-4342-B048-85BDC9FD1C3A}</a:tableStyleId>
                  </a:tblPr>
                  <a:tblGrid>
                    <a:gridCol w="1336963">
                      <a:extLst>
                        <a:ext uri="{9D8B030D-6E8A-4147-A177-3AD203B41FA5}">
                          <a16:colId xmlns:a16="http://schemas.microsoft.com/office/drawing/2014/main" val="3341594646"/>
                        </a:ext>
                      </a:extLst>
                    </a:gridCol>
                    <a:gridCol w="1336963">
                      <a:extLst>
                        <a:ext uri="{9D8B030D-6E8A-4147-A177-3AD203B41FA5}">
                          <a16:colId xmlns:a16="http://schemas.microsoft.com/office/drawing/2014/main" val="11460136"/>
                        </a:ext>
                      </a:extLst>
                    </a:gridCol>
                    <a:gridCol w="1336963">
                      <a:extLst>
                        <a:ext uri="{9D8B030D-6E8A-4147-A177-3AD203B41FA5}">
                          <a16:colId xmlns:a16="http://schemas.microsoft.com/office/drawing/2014/main" val="2061576012"/>
                        </a:ext>
                      </a:extLst>
                    </a:gridCol>
                    <a:gridCol w="1336963">
                      <a:extLst>
                        <a:ext uri="{9D8B030D-6E8A-4147-A177-3AD203B41FA5}">
                          <a16:colId xmlns:a16="http://schemas.microsoft.com/office/drawing/2014/main" val="2789630742"/>
                        </a:ext>
                      </a:extLst>
                    </a:gridCol>
                  </a:tblGrid>
                  <a:tr h="298660">
                    <a:tc>
                      <a:txBody>
                        <a:bodyPr/>
                        <a:lstStyle/>
                        <a:p>
                          <a:pPr algn="ct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s-CL" dirty="0"/>
                            <a:t>Machos</a:t>
                          </a:r>
                          <a:endParaRPr lang="en-US" dirty="0"/>
                        </a:p>
                      </a:txBody>
                      <a:tcPr anchor="ctr">
                        <a:lnL w="12700" cmpd="sng">
                          <a:noFill/>
                        </a:lnL>
                      </a:tcPr>
                    </a:tc>
                    <a:tc hMerge="1">
                      <a:txBody>
                        <a:bodyPr/>
                        <a:lstStyle/>
                        <a:p>
                          <a:endParaRPr lang="en-US" dirty="0"/>
                        </a:p>
                      </a:txBody>
                      <a:tcPr/>
                    </a:tc>
                    <a:extLst>
                      <a:ext uri="{0D108BD9-81ED-4DB2-BD59-A6C34878D82A}">
                        <a16:rowId xmlns:a16="http://schemas.microsoft.com/office/drawing/2014/main" val="3736773037"/>
                      </a:ext>
                    </a:extLst>
                  </a:tr>
                  <a:tr h="370840">
                    <a:tc>
                      <a:txBody>
                        <a:bodyPr/>
                        <a:lstStyle/>
                        <a:p>
                          <a:pPr algn="ctr"/>
                          <a:endParaRPr lang="en-US"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s-CL" b="0" i="1" smtClean="0">
                                        <a:solidFill>
                                          <a:schemeClr val="bg1"/>
                                        </a:solidFill>
                                        <a:latin typeface="Cambria Math" panose="02040503050406030204" pitchFamily="18" charset="0"/>
                                      </a:rPr>
                                      <m:t>𝑃</m:t>
                                    </m:r>
                                  </m:e>
                                  <m:sub>
                                    <m:r>
                                      <a:rPr lang="es-CL" b="0" i="1" smtClean="0">
                                        <a:solidFill>
                                          <a:schemeClr val="bg1"/>
                                        </a:solidFill>
                                        <a:latin typeface="Cambria Math" panose="02040503050406030204" pitchFamily="18" charset="0"/>
                                      </a:rPr>
                                      <m:t>𝑚</m:t>
                                    </m:r>
                                  </m:sub>
                                </m:sSub>
                              </m:oMath>
                            </m:oMathPara>
                          </a14:m>
                          <a:endParaRPr lang="en-US" dirty="0">
                            <a:solidFill>
                              <a:schemeClr val="bg1"/>
                            </a:solidFill>
                          </a:endParaRPr>
                        </a:p>
                      </a:txBody>
                      <a:tcPr anchor="ctr">
                        <a:lnL w="12700" cmpd="sng">
                          <a:noFill/>
                        </a:lnL>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s-CL" b="0" i="1" smtClean="0">
                                        <a:solidFill>
                                          <a:schemeClr val="bg1"/>
                                        </a:solidFill>
                                        <a:latin typeface="Cambria Math" panose="02040503050406030204" pitchFamily="18" charset="0"/>
                                      </a:rPr>
                                      <m:t>𝑄</m:t>
                                    </m:r>
                                  </m:e>
                                  <m:sub>
                                    <m:r>
                                      <a:rPr lang="es-CL" b="0" i="1" smtClean="0">
                                        <a:solidFill>
                                          <a:schemeClr val="bg1"/>
                                        </a:solidFill>
                                        <a:latin typeface="Cambria Math" panose="02040503050406030204" pitchFamily="18" charset="0"/>
                                      </a:rPr>
                                      <m:t>𝑚</m:t>
                                    </m:r>
                                  </m:sub>
                                </m:sSub>
                              </m:oMath>
                            </m:oMathPara>
                          </a14:m>
                          <a:endParaRPr lang="en-US" dirty="0">
                            <a:solidFill>
                              <a:schemeClr val="bg1"/>
                            </a:solidFill>
                          </a:endParaRPr>
                        </a:p>
                      </a:txBody>
                      <a:tcPr anchor="ctr">
                        <a:solidFill>
                          <a:schemeClr val="accent1"/>
                        </a:solidFill>
                      </a:tcPr>
                    </a:tc>
                    <a:extLst>
                      <a:ext uri="{0D108BD9-81ED-4DB2-BD59-A6C34878D82A}">
                        <a16:rowId xmlns:a16="http://schemas.microsoft.com/office/drawing/2014/main" val="2377094325"/>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b="1" dirty="0">
                              <a:solidFill>
                                <a:schemeClr val="bg1"/>
                              </a:solidFill>
                            </a:rPr>
                            <a:t>Hembras</a:t>
                          </a:r>
                          <a:endParaRPr lang="en-US" b="1" dirty="0">
                            <a:solidFill>
                              <a:schemeClr val="bg1"/>
                            </a:solidFill>
                          </a:endParaRPr>
                        </a:p>
                        <a:p>
                          <a:pPr algn="ctr"/>
                          <a:endParaRPr lang="en-US" dirty="0">
                            <a:solidFill>
                              <a:schemeClr val="bg1"/>
                            </a:solidFill>
                          </a:endParaRPr>
                        </a:p>
                      </a:txBody>
                      <a:tcPr anchor="ctr">
                        <a:lnR w="28575" cap="flat" cmpd="sng" algn="ctr">
                          <a:solidFill>
                            <a:schemeClr val="bg1"/>
                          </a:solidFill>
                          <a:prstDash val="solid"/>
                          <a:round/>
                          <a:headEnd type="none" w="med" len="med"/>
                          <a:tailEnd type="none" w="med" len="med"/>
                        </a:lnR>
                        <a:lnT w="12700" cmpd="sng">
                          <a:noFill/>
                        </a:lnT>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s-CL" b="0" i="1" smtClean="0">
                                        <a:solidFill>
                                          <a:schemeClr val="bg1"/>
                                        </a:solidFill>
                                        <a:latin typeface="Cambria Math" panose="02040503050406030204" pitchFamily="18" charset="0"/>
                                      </a:rPr>
                                      <m:t>𝑃</m:t>
                                    </m:r>
                                  </m:e>
                                  <m:sub>
                                    <m:r>
                                      <a:rPr lang="es-CL" b="0" i="1" smtClean="0">
                                        <a:solidFill>
                                          <a:schemeClr val="bg1"/>
                                        </a:solidFill>
                                        <a:latin typeface="Cambria Math" panose="02040503050406030204" pitchFamily="18" charset="0"/>
                                      </a:rPr>
                                      <m:t>h</m:t>
                                    </m:r>
                                  </m:sub>
                                </m:sSub>
                              </m:oMath>
                            </m:oMathPara>
                          </a14:m>
                          <a:endParaRPr lang="en-US" dirty="0">
                            <a:solidFill>
                              <a:schemeClr val="bg1"/>
                            </a:solidFill>
                          </a:endParaRPr>
                        </a:p>
                      </a:txBody>
                      <a:tcPr anchor="ctr">
                        <a:lnL w="28575" cap="flat" cmpd="sng" algn="ctr">
                          <a:solidFill>
                            <a:schemeClr val="bg1"/>
                          </a:solidFill>
                          <a:prstDash val="solid"/>
                          <a:round/>
                          <a:headEnd type="none" w="med" len="med"/>
                          <a:tailEnd type="none" w="med" len="med"/>
                        </a:lnL>
                        <a:lnT w="12700" cmpd="sng">
                          <a:noFill/>
                        </a:lnT>
                        <a:solidFill>
                          <a:schemeClr val="accent1"/>
                        </a:solidFill>
                      </a:tcP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3141861312"/>
                      </a:ext>
                    </a:extLst>
                  </a:tr>
                  <a:tr h="370840">
                    <a:tc vMerge="1">
                      <a:txBody>
                        <a:bodyPr/>
                        <a:lstStyle/>
                        <a:p>
                          <a:endParaRPr lang="en-US" dirty="0">
                            <a:solidFill>
                              <a:schemeClr val="bg1"/>
                            </a:solidFill>
                          </a:endParaRPr>
                        </a:p>
                      </a:txBody>
                      <a:tcPr>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s-CL" b="0" i="1" smtClean="0">
                                        <a:solidFill>
                                          <a:schemeClr val="bg1"/>
                                        </a:solidFill>
                                        <a:latin typeface="Cambria Math" panose="02040503050406030204" pitchFamily="18" charset="0"/>
                                      </a:rPr>
                                      <m:t>𝑄</m:t>
                                    </m:r>
                                  </m:e>
                                  <m:sub>
                                    <m:r>
                                      <a:rPr lang="es-CL" b="0" i="1" smtClean="0">
                                        <a:solidFill>
                                          <a:schemeClr val="bg1"/>
                                        </a:solidFill>
                                        <a:latin typeface="Cambria Math" panose="02040503050406030204" pitchFamily="18" charset="0"/>
                                      </a:rPr>
                                      <m:t>h</m:t>
                                    </m:r>
                                  </m:sub>
                                </m:sSub>
                              </m:oMath>
                            </m:oMathPara>
                          </a14:m>
                          <a:endParaRPr lang="en-US" dirty="0">
                            <a:solidFill>
                              <a:schemeClr val="bg1"/>
                            </a:solidFill>
                          </a:endParaRPr>
                        </a:p>
                      </a:txBody>
                      <a:tcPr anchor="ctr">
                        <a:lnL w="28575" cap="flat" cmpd="sng" algn="ctr">
                          <a:solidFill>
                            <a:schemeClr val="bg1"/>
                          </a:solidFill>
                          <a:prstDash val="solid"/>
                          <a:round/>
                          <a:headEnd type="none" w="med" len="med"/>
                          <a:tailEnd type="none" w="med" len="med"/>
                        </a:lnL>
                        <a:solidFill>
                          <a:schemeClr val="accent1"/>
                        </a:solidFill>
                      </a:tcP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106723575"/>
                      </a:ext>
                    </a:extLst>
                  </a:tr>
                </a:tbl>
              </a:graphicData>
            </a:graphic>
          </p:graphicFrame>
        </mc:Choice>
        <mc:Fallback xmlns="">
          <p:graphicFrame>
            <p:nvGraphicFramePr>
              <p:cNvPr id="5" name="Tabla 6">
                <a:extLst>
                  <a:ext uri="{FF2B5EF4-FFF2-40B4-BE49-F238E27FC236}">
                    <a16:creationId xmlns:a16="http://schemas.microsoft.com/office/drawing/2014/main" id="{603320CF-3076-40DE-A516-26F2CA3A5E3F}"/>
                  </a:ext>
                </a:extLst>
              </p:cNvPr>
              <p:cNvGraphicFramePr>
                <a:graphicFrameLocks noGrp="1"/>
              </p:cNvGraphicFramePr>
              <p:nvPr>
                <p:extLst>
                  <p:ext uri="{D42A27DB-BD31-4B8C-83A1-F6EECF244321}">
                    <p14:modId xmlns:p14="http://schemas.microsoft.com/office/powerpoint/2010/main" val="3138075678"/>
                  </p:ext>
                </p:extLst>
              </p:nvPr>
            </p:nvGraphicFramePr>
            <p:xfrm>
              <a:off x="5772372" y="4275666"/>
              <a:ext cx="5347852" cy="1503936"/>
            </p:xfrm>
            <a:graphic>
              <a:graphicData uri="http://schemas.openxmlformats.org/drawingml/2006/table">
                <a:tbl>
                  <a:tblPr firstRow="1" bandRow="1">
                    <a:tableStyleId>{5C22544A-7EE6-4342-B048-85BDC9FD1C3A}</a:tableStyleId>
                  </a:tblPr>
                  <a:tblGrid>
                    <a:gridCol w="1336963">
                      <a:extLst>
                        <a:ext uri="{9D8B030D-6E8A-4147-A177-3AD203B41FA5}">
                          <a16:colId xmlns:a16="http://schemas.microsoft.com/office/drawing/2014/main" val="3341594646"/>
                        </a:ext>
                      </a:extLst>
                    </a:gridCol>
                    <a:gridCol w="1336963">
                      <a:extLst>
                        <a:ext uri="{9D8B030D-6E8A-4147-A177-3AD203B41FA5}">
                          <a16:colId xmlns:a16="http://schemas.microsoft.com/office/drawing/2014/main" val="11460136"/>
                        </a:ext>
                      </a:extLst>
                    </a:gridCol>
                    <a:gridCol w="1336963">
                      <a:extLst>
                        <a:ext uri="{9D8B030D-6E8A-4147-A177-3AD203B41FA5}">
                          <a16:colId xmlns:a16="http://schemas.microsoft.com/office/drawing/2014/main" val="2061576012"/>
                        </a:ext>
                      </a:extLst>
                    </a:gridCol>
                    <a:gridCol w="1336963">
                      <a:extLst>
                        <a:ext uri="{9D8B030D-6E8A-4147-A177-3AD203B41FA5}">
                          <a16:colId xmlns:a16="http://schemas.microsoft.com/office/drawing/2014/main" val="2789630742"/>
                        </a:ext>
                      </a:extLst>
                    </a:gridCol>
                  </a:tblGrid>
                  <a:tr h="375984">
                    <a:tc>
                      <a:txBody>
                        <a:bodyPr/>
                        <a:lstStyle/>
                        <a:p>
                          <a:pPr algn="ct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s-CL" dirty="0"/>
                            <a:t>Machos</a:t>
                          </a:r>
                          <a:endParaRPr lang="en-US" dirty="0"/>
                        </a:p>
                      </a:txBody>
                      <a:tcPr anchor="ctr">
                        <a:lnL w="12700" cmpd="sng">
                          <a:noFill/>
                        </a:lnL>
                      </a:tcPr>
                    </a:tc>
                    <a:tc hMerge="1">
                      <a:txBody>
                        <a:bodyPr/>
                        <a:lstStyle/>
                        <a:p>
                          <a:endParaRPr lang="en-US" dirty="0"/>
                        </a:p>
                      </a:txBody>
                      <a:tcPr/>
                    </a:tc>
                    <a:extLst>
                      <a:ext uri="{0D108BD9-81ED-4DB2-BD59-A6C34878D82A}">
                        <a16:rowId xmlns:a16="http://schemas.microsoft.com/office/drawing/2014/main" val="3736773037"/>
                      </a:ext>
                    </a:extLst>
                  </a:tr>
                  <a:tr h="375984">
                    <a:tc>
                      <a:txBody>
                        <a:bodyPr/>
                        <a:lstStyle/>
                        <a:p>
                          <a:pPr algn="ctr"/>
                          <a:endParaRPr lang="en-US"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blipFill>
                          <a:blip r:embed="rId2"/>
                          <a:stretch>
                            <a:fillRect l="-201370" t="-106452" r="-102283" b="-211290"/>
                          </a:stretch>
                        </a:blipFill>
                      </a:tcPr>
                    </a:tc>
                    <a:tc>
                      <a:txBody>
                        <a:bodyPr/>
                        <a:lstStyle/>
                        <a:p>
                          <a:endParaRPr lang="en-US"/>
                        </a:p>
                      </a:txBody>
                      <a:tcPr anchor="ctr">
                        <a:blipFill>
                          <a:blip r:embed="rId2"/>
                          <a:stretch>
                            <a:fillRect l="-300000" t="-106452" r="-1818" b="-211290"/>
                          </a:stretch>
                        </a:blipFill>
                      </a:tcPr>
                    </a:tc>
                    <a:extLst>
                      <a:ext uri="{0D108BD9-81ED-4DB2-BD59-A6C34878D82A}">
                        <a16:rowId xmlns:a16="http://schemas.microsoft.com/office/drawing/2014/main" val="2377094325"/>
                      </a:ext>
                    </a:extLst>
                  </a:tr>
                  <a:tr h="37598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b="1" dirty="0">
                              <a:solidFill>
                                <a:schemeClr val="bg1"/>
                              </a:solidFill>
                            </a:rPr>
                            <a:t>Hembras</a:t>
                          </a:r>
                          <a:endParaRPr lang="en-US" b="1" dirty="0">
                            <a:solidFill>
                              <a:schemeClr val="bg1"/>
                            </a:solidFill>
                          </a:endParaRPr>
                        </a:p>
                        <a:p>
                          <a:pPr algn="ctr"/>
                          <a:endParaRPr lang="en-US" dirty="0">
                            <a:solidFill>
                              <a:schemeClr val="bg1"/>
                            </a:solidFill>
                          </a:endParaRPr>
                        </a:p>
                      </a:txBody>
                      <a:tcPr anchor="ctr">
                        <a:lnR w="28575" cap="flat" cmpd="sng" algn="ctr">
                          <a:solidFill>
                            <a:schemeClr val="bg1"/>
                          </a:solidFill>
                          <a:prstDash val="solid"/>
                          <a:round/>
                          <a:headEnd type="none" w="med" len="med"/>
                          <a:tailEnd type="none" w="med" len="med"/>
                        </a:lnR>
                        <a:lnT w="12700" cmpd="sng">
                          <a:noFill/>
                        </a:lnT>
                        <a:solidFill>
                          <a:schemeClr val="accent1"/>
                        </a:solidFill>
                      </a:tcPr>
                    </a:tc>
                    <a:tc>
                      <a:txBody>
                        <a:bodyPr/>
                        <a:lstStyle/>
                        <a:p>
                          <a:endParaRPr lang="en-US"/>
                        </a:p>
                      </a:txBody>
                      <a:tcPr anchor="ctr">
                        <a:lnL w="28575" cap="flat" cmpd="sng" algn="ctr">
                          <a:solidFill>
                            <a:schemeClr val="bg1"/>
                          </a:solidFill>
                          <a:prstDash val="solid"/>
                          <a:round/>
                          <a:headEnd type="none" w="med" len="med"/>
                          <a:tailEnd type="none" w="med" len="med"/>
                        </a:lnL>
                        <a:lnT w="12700" cmpd="sng">
                          <a:noFill/>
                        </a:lnT>
                        <a:blipFill>
                          <a:blip r:embed="rId2"/>
                          <a:stretch>
                            <a:fillRect l="-100455" t="-206452" r="-201364" b="-111290"/>
                          </a:stretch>
                        </a:blipFill>
                      </a:tcP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3141861312"/>
                      </a:ext>
                    </a:extLst>
                  </a:tr>
                  <a:tr h="375984">
                    <a:tc vMerge="1">
                      <a:txBody>
                        <a:bodyPr/>
                        <a:lstStyle/>
                        <a:p>
                          <a:endParaRPr lang="en-US" dirty="0">
                            <a:solidFill>
                              <a:schemeClr val="bg1"/>
                            </a:solidFill>
                          </a:endParaRPr>
                        </a:p>
                      </a:txBody>
                      <a:tcPr>
                        <a:solidFill>
                          <a:schemeClr val="accent1"/>
                        </a:solidFill>
                      </a:tcPr>
                    </a:tc>
                    <a:tc>
                      <a:txBody>
                        <a:bodyPr/>
                        <a:lstStyle/>
                        <a:p>
                          <a:endParaRPr lang="en-US"/>
                        </a:p>
                      </a:txBody>
                      <a:tcPr anchor="ctr">
                        <a:lnL w="28575" cap="flat" cmpd="sng" algn="ctr">
                          <a:solidFill>
                            <a:schemeClr val="bg1"/>
                          </a:solidFill>
                          <a:prstDash val="solid"/>
                          <a:round/>
                          <a:headEnd type="none" w="med" len="med"/>
                          <a:tailEnd type="none" w="med" len="med"/>
                        </a:lnL>
                        <a:blipFill>
                          <a:blip r:embed="rId2"/>
                          <a:stretch>
                            <a:fillRect l="-100455" t="-306452" r="-201364" b="-11290"/>
                          </a:stretch>
                        </a:blipFill>
                      </a:tcP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106723575"/>
                      </a:ext>
                    </a:extLst>
                  </a:tr>
                </a:tbl>
              </a:graphicData>
            </a:graphic>
          </p:graphicFrame>
        </mc:Fallback>
      </mc:AlternateContent>
      <p:sp>
        <p:nvSpPr>
          <p:cNvPr id="14" name="CuadroTexto 13">
            <a:extLst>
              <a:ext uri="{FF2B5EF4-FFF2-40B4-BE49-F238E27FC236}">
                <a16:creationId xmlns:a16="http://schemas.microsoft.com/office/drawing/2014/main" id="{7A2D70D7-F3A8-48E4-8632-5C3D624B1C8C}"/>
              </a:ext>
            </a:extLst>
          </p:cNvPr>
          <p:cNvSpPr txBox="1"/>
          <p:nvPr/>
        </p:nvSpPr>
        <p:spPr>
          <a:xfrm>
            <a:off x="767079" y="896216"/>
            <a:ext cx="10353145" cy="2062103"/>
          </a:xfrm>
          <a:prstGeom prst="rect">
            <a:avLst/>
          </a:prstGeom>
          <a:noFill/>
        </p:spPr>
        <p:txBody>
          <a:bodyPr wrap="square" rtlCol="0">
            <a:spAutoFit/>
          </a:bodyPr>
          <a:lstStyle/>
          <a:p>
            <a:pPr algn="just"/>
            <a:r>
              <a:rPr lang="es-CL" sz="1600" i="1" dirty="0"/>
              <a:t>Sine </a:t>
            </a:r>
            <a:r>
              <a:rPr lang="es-CL" sz="1600" i="1" dirty="0" err="1"/>
              <a:t>oculis</a:t>
            </a:r>
            <a:r>
              <a:rPr lang="es-CL" sz="1600" i="1" dirty="0"/>
              <a:t> </a:t>
            </a:r>
            <a:r>
              <a:rPr lang="es-CL" sz="1600" dirty="0"/>
              <a:t>(</a:t>
            </a:r>
            <a:r>
              <a:rPr lang="es-CL" sz="1600" i="1" dirty="0"/>
              <a:t>so</a:t>
            </a:r>
            <a:r>
              <a:rPr lang="es-CL" sz="1600" dirty="0"/>
              <a:t>) y </a:t>
            </a:r>
            <a:r>
              <a:rPr lang="es-CL" sz="1600" i="1" dirty="0" err="1"/>
              <a:t>Multae</a:t>
            </a:r>
            <a:r>
              <a:rPr lang="es-CL" sz="1600" i="1" dirty="0"/>
              <a:t> </a:t>
            </a:r>
            <a:r>
              <a:rPr lang="es-CL" sz="1600" i="1" dirty="0" err="1"/>
              <a:t>oculi</a:t>
            </a:r>
            <a:r>
              <a:rPr lang="es-CL" sz="1600" i="1" dirty="0"/>
              <a:t> </a:t>
            </a:r>
            <a:r>
              <a:rPr lang="es-CL" sz="1600" dirty="0"/>
              <a:t>(</a:t>
            </a:r>
            <a:r>
              <a:rPr lang="es-CL" sz="1600" i="1" dirty="0" err="1"/>
              <a:t>mo</a:t>
            </a:r>
            <a:r>
              <a:rPr lang="es-CL" sz="1600" dirty="0"/>
              <a:t>) son dos alelos de un gen que determina el número de ojos en una especie de insectos. El heterocigoto </a:t>
            </a:r>
            <a:r>
              <a:rPr lang="es-CL" sz="1600" i="1" dirty="0"/>
              <a:t>so</a:t>
            </a:r>
            <a:r>
              <a:rPr lang="es-CL" sz="1600" dirty="0"/>
              <a:t>/</a:t>
            </a:r>
            <a:r>
              <a:rPr lang="es-CL" sz="1600" i="1" dirty="0" err="1"/>
              <a:t>mo</a:t>
            </a:r>
            <a:r>
              <a:rPr lang="es-CL" sz="1600" dirty="0"/>
              <a:t> es el fenotipo silvestre y se distingue de los dos homocigotos (en este sentido, los homocigotos </a:t>
            </a:r>
            <a:r>
              <a:rPr lang="es-CL" sz="1600" i="1" dirty="0"/>
              <a:t>so</a:t>
            </a:r>
            <a:r>
              <a:rPr lang="es-CL" sz="1600" dirty="0"/>
              <a:t>/</a:t>
            </a:r>
            <a:r>
              <a:rPr lang="es-CL" sz="1600" i="1" dirty="0"/>
              <a:t>so</a:t>
            </a:r>
            <a:r>
              <a:rPr lang="es-CL" sz="1600" dirty="0"/>
              <a:t> no poseen ojos, los heterocigotos poseen 3 ojos y los homocigotos </a:t>
            </a:r>
            <a:r>
              <a:rPr lang="es-CL" sz="1600" i="1" dirty="0" err="1"/>
              <a:t>mo</a:t>
            </a:r>
            <a:r>
              <a:rPr lang="es-CL" sz="1600" dirty="0"/>
              <a:t>/</a:t>
            </a:r>
            <a:r>
              <a:rPr lang="es-CL" sz="1600" i="1" dirty="0" err="1"/>
              <a:t>mo</a:t>
            </a:r>
            <a:r>
              <a:rPr lang="es-CL" sz="1600" dirty="0"/>
              <a:t> poseen 7 ojos). Supóngase que se obtienen cultivos de este insecto en tubos, los que se generaron introduciendo 10 machos y 10 hembras de cada cepa por tubo. El suministro de hembras </a:t>
            </a:r>
            <a:r>
              <a:rPr lang="es-CL" sz="1600" i="1" dirty="0"/>
              <a:t>so</a:t>
            </a:r>
            <a:r>
              <a:rPr lang="es-CL" sz="1600" dirty="0"/>
              <a:t>/</a:t>
            </a:r>
            <a:r>
              <a:rPr lang="es-CL" sz="1600" i="1" dirty="0"/>
              <a:t>so</a:t>
            </a:r>
            <a:r>
              <a:rPr lang="es-CL" sz="1600" dirty="0"/>
              <a:t> se agotó y sólo quedaron 4 hembras para el último tubo. De esta manera, para mantener la frecuencia génica y el número de padres pretendidos se introdujeron en este tubo 16 machos y 4 hembras </a:t>
            </a:r>
            <a:r>
              <a:rPr lang="es-CL" sz="1600" i="1" dirty="0"/>
              <a:t>so</a:t>
            </a:r>
            <a:r>
              <a:rPr lang="es-CL" sz="1600" dirty="0"/>
              <a:t>/</a:t>
            </a:r>
            <a:r>
              <a:rPr lang="es-CL" sz="1600" i="1" dirty="0"/>
              <a:t>so</a:t>
            </a:r>
            <a:r>
              <a:rPr lang="es-CL" sz="1600" dirty="0"/>
              <a:t> con 4 machos y 16 hembras </a:t>
            </a:r>
            <a:r>
              <a:rPr lang="es-CL" sz="1600" i="1" dirty="0" err="1"/>
              <a:t>mo</a:t>
            </a:r>
            <a:r>
              <a:rPr lang="es-CL" sz="1600" dirty="0"/>
              <a:t>/</a:t>
            </a:r>
            <a:r>
              <a:rPr lang="es-CL" sz="1600" i="1" dirty="0" err="1"/>
              <a:t>mo</a:t>
            </a:r>
            <a:r>
              <a:rPr lang="es-CL" sz="1600" dirty="0"/>
              <a:t>. El estudiante que llevó este experimento a cabo se sorprendió por el resultado encontrado. ¿Qué frecuencias genotípicas se esperarían en las 2 generaciones siguientes?</a:t>
            </a:r>
            <a:endParaRPr lang="en-US" sz="1600" dirty="0"/>
          </a:p>
        </p:txBody>
      </p:sp>
      <p:sp>
        <p:nvSpPr>
          <p:cNvPr id="15" name="Título 1">
            <a:extLst>
              <a:ext uri="{FF2B5EF4-FFF2-40B4-BE49-F238E27FC236}">
                <a16:creationId xmlns:a16="http://schemas.microsoft.com/office/drawing/2014/main" id="{FE64C4AC-3BED-4259-837D-F69EA2116363}"/>
              </a:ext>
            </a:extLst>
          </p:cNvPr>
          <p:cNvSpPr txBox="1">
            <a:spLocks/>
          </p:cNvSpPr>
          <p:nvPr/>
        </p:nvSpPr>
        <p:spPr>
          <a:xfrm>
            <a:off x="1057275" y="-520700"/>
            <a:ext cx="9367838" cy="1189038"/>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 2</a:t>
            </a:r>
            <a:endParaRPr lang="en-US" i="1" kern="0" dirty="0"/>
          </a:p>
        </p:txBody>
      </p:sp>
      <p:pic>
        <p:nvPicPr>
          <p:cNvPr id="16" name="Picture 2" descr="JohnnyMacc dance dancing fly snap Sticker">
            <a:extLst>
              <a:ext uri="{FF2B5EF4-FFF2-40B4-BE49-F238E27FC236}">
                <a16:creationId xmlns:a16="http://schemas.microsoft.com/office/drawing/2014/main" id="{6659FAAB-0636-4210-9780-255BE4D63A3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695825"/>
            <a:ext cx="1572081"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512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a 6">
                <a:extLst>
                  <a:ext uri="{FF2B5EF4-FFF2-40B4-BE49-F238E27FC236}">
                    <a16:creationId xmlns:a16="http://schemas.microsoft.com/office/drawing/2014/main" id="{603320CF-3076-40DE-A516-26F2CA3A5E3F}"/>
                  </a:ext>
                </a:extLst>
              </p:cNvPr>
              <p:cNvGraphicFramePr>
                <a:graphicFrameLocks noGrp="1"/>
              </p:cNvGraphicFramePr>
              <p:nvPr>
                <p:extLst>
                  <p:ext uri="{D42A27DB-BD31-4B8C-83A1-F6EECF244321}">
                    <p14:modId xmlns:p14="http://schemas.microsoft.com/office/powerpoint/2010/main" val="1214774884"/>
                  </p:ext>
                </p:extLst>
              </p:nvPr>
            </p:nvGraphicFramePr>
            <p:xfrm>
              <a:off x="5772372" y="4275666"/>
              <a:ext cx="5347852" cy="1503936"/>
            </p:xfrm>
            <a:graphic>
              <a:graphicData uri="http://schemas.openxmlformats.org/drawingml/2006/table">
                <a:tbl>
                  <a:tblPr firstRow="1" bandRow="1">
                    <a:tableStyleId>{5C22544A-7EE6-4342-B048-85BDC9FD1C3A}</a:tableStyleId>
                  </a:tblPr>
                  <a:tblGrid>
                    <a:gridCol w="1336963">
                      <a:extLst>
                        <a:ext uri="{9D8B030D-6E8A-4147-A177-3AD203B41FA5}">
                          <a16:colId xmlns:a16="http://schemas.microsoft.com/office/drawing/2014/main" val="3341594646"/>
                        </a:ext>
                      </a:extLst>
                    </a:gridCol>
                    <a:gridCol w="1336963">
                      <a:extLst>
                        <a:ext uri="{9D8B030D-6E8A-4147-A177-3AD203B41FA5}">
                          <a16:colId xmlns:a16="http://schemas.microsoft.com/office/drawing/2014/main" val="11460136"/>
                        </a:ext>
                      </a:extLst>
                    </a:gridCol>
                    <a:gridCol w="1336963">
                      <a:extLst>
                        <a:ext uri="{9D8B030D-6E8A-4147-A177-3AD203B41FA5}">
                          <a16:colId xmlns:a16="http://schemas.microsoft.com/office/drawing/2014/main" val="2061576012"/>
                        </a:ext>
                      </a:extLst>
                    </a:gridCol>
                    <a:gridCol w="1336963">
                      <a:extLst>
                        <a:ext uri="{9D8B030D-6E8A-4147-A177-3AD203B41FA5}">
                          <a16:colId xmlns:a16="http://schemas.microsoft.com/office/drawing/2014/main" val="2789630742"/>
                        </a:ext>
                      </a:extLst>
                    </a:gridCol>
                  </a:tblGrid>
                  <a:tr h="298660">
                    <a:tc>
                      <a:txBody>
                        <a:bodyPr/>
                        <a:lstStyle/>
                        <a:p>
                          <a:pPr algn="ct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s-CL" dirty="0"/>
                            <a:t>Machos</a:t>
                          </a:r>
                          <a:endParaRPr lang="en-US" dirty="0"/>
                        </a:p>
                      </a:txBody>
                      <a:tcPr anchor="ctr">
                        <a:lnL w="12700" cmpd="sng">
                          <a:noFill/>
                        </a:lnL>
                      </a:tcPr>
                    </a:tc>
                    <a:tc hMerge="1">
                      <a:txBody>
                        <a:bodyPr/>
                        <a:lstStyle/>
                        <a:p>
                          <a:endParaRPr lang="en-US" dirty="0"/>
                        </a:p>
                      </a:txBody>
                      <a:tcPr/>
                    </a:tc>
                    <a:extLst>
                      <a:ext uri="{0D108BD9-81ED-4DB2-BD59-A6C34878D82A}">
                        <a16:rowId xmlns:a16="http://schemas.microsoft.com/office/drawing/2014/main" val="3736773037"/>
                      </a:ext>
                    </a:extLst>
                  </a:tr>
                  <a:tr h="370840">
                    <a:tc>
                      <a:txBody>
                        <a:bodyPr/>
                        <a:lstStyle/>
                        <a:p>
                          <a:pPr algn="ctr"/>
                          <a:endParaRPr lang="en-US"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s-CL" b="0" i="1" smtClean="0">
                                        <a:solidFill>
                                          <a:schemeClr val="bg1"/>
                                        </a:solidFill>
                                        <a:latin typeface="Cambria Math" panose="02040503050406030204" pitchFamily="18" charset="0"/>
                                      </a:rPr>
                                      <m:t>𝑃</m:t>
                                    </m:r>
                                  </m:e>
                                  <m:sub>
                                    <m:r>
                                      <a:rPr lang="es-CL" b="0" i="1" smtClean="0">
                                        <a:solidFill>
                                          <a:schemeClr val="bg1"/>
                                        </a:solidFill>
                                        <a:latin typeface="Cambria Math" panose="02040503050406030204" pitchFamily="18" charset="0"/>
                                      </a:rPr>
                                      <m:t>𝑚</m:t>
                                    </m:r>
                                  </m:sub>
                                </m:sSub>
                              </m:oMath>
                            </m:oMathPara>
                          </a14:m>
                          <a:endParaRPr lang="en-US" dirty="0">
                            <a:solidFill>
                              <a:schemeClr val="bg1"/>
                            </a:solidFill>
                          </a:endParaRPr>
                        </a:p>
                      </a:txBody>
                      <a:tcPr anchor="ctr">
                        <a:lnL w="12700" cmpd="sng">
                          <a:noFill/>
                        </a:lnL>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s-CL" b="0" i="1" smtClean="0">
                                        <a:solidFill>
                                          <a:schemeClr val="bg1"/>
                                        </a:solidFill>
                                        <a:latin typeface="Cambria Math" panose="02040503050406030204" pitchFamily="18" charset="0"/>
                                      </a:rPr>
                                      <m:t>𝑄</m:t>
                                    </m:r>
                                  </m:e>
                                  <m:sub>
                                    <m:r>
                                      <a:rPr lang="es-CL" b="0" i="1" smtClean="0">
                                        <a:solidFill>
                                          <a:schemeClr val="bg1"/>
                                        </a:solidFill>
                                        <a:latin typeface="Cambria Math" panose="02040503050406030204" pitchFamily="18" charset="0"/>
                                      </a:rPr>
                                      <m:t>𝑚</m:t>
                                    </m:r>
                                  </m:sub>
                                </m:sSub>
                              </m:oMath>
                            </m:oMathPara>
                          </a14:m>
                          <a:endParaRPr lang="en-US" dirty="0">
                            <a:solidFill>
                              <a:schemeClr val="bg1"/>
                            </a:solidFill>
                          </a:endParaRPr>
                        </a:p>
                      </a:txBody>
                      <a:tcPr anchor="ctr">
                        <a:solidFill>
                          <a:schemeClr val="accent1"/>
                        </a:solidFill>
                      </a:tcPr>
                    </a:tc>
                    <a:extLst>
                      <a:ext uri="{0D108BD9-81ED-4DB2-BD59-A6C34878D82A}">
                        <a16:rowId xmlns:a16="http://schemas.microsoft.com/office/drawing/2014/main" val="2377094325"/>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solidFill>
                                <a:schemeClr val="bg1"/>
                              </a:solidFill>
                            </a:rPr>
                            <a:t>Hembras</a:t>
                          </a:r>
                          <a:endParaRPr lang="en-US" dirty="0">
                            <a:solidFill>
                              <a:schemeClr val="bg1"/>
                            </a:solidFill>
                          </a:endParaRPr>
                        </a:p>
                        <a:p>
                          <a:pPr algn="ctr"/>
                          <a:endParaRPr lang="en-US" dirty="0">
                            <a:solidFill>
                              <a:schemeClr val="bg1"/>
                            </a:solidFill>
                          </a:endParaRPr>
                        </a:p>
                      </a:txBody>
                      <a:tcPr anchor="ctr">
                        <a:lnT w="12700" cmpd="sng">
                          <a:noFill/>
                        </a:lnT>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s-CL" b="0" i="1" smtClean="0">
                                        <a:solidFill>
                                          <a:schemeClr val="bg1"/>
                                        </a:solidFill>
                                        <a:latin typeface="Cambria Math" panose="02040503050406030204" pitchFamily="18" charset="0"/>
                                      </a:rPr>
                                      <m:t>𝑃</m:t>
                                    </m:r>
                                  </m:e>
                                  <m:sub>
                                    <m:r>
                                      <a:rPr lang="es-CL" b="0" i="1" smtClean="0">
                                        <a:solidFill>
                                          <a:schemeClr val="bg1"/>
                                        </a:solidFill>
                                        <a:latin typeface="Cambria Math" panose="02040503050406030204" pitchFamily="18" charset="0"/>
                                      </a:rPr>
                                      <m:t>h</m:t>
                                    </m:r>
                                  </m:sub>
                                </m:sSub>
                              </m:oMath>
                            </m:oMathPara>
                          </a14:m>
                          <a:endParaRPr lang="en-US" dirty="0">
                            <a:solidFill>
                              <a:schemeClr val="bg1"/>
                            </a:solidFill>
                          </a:endParaRPr>
                        </a:p>
                      </a:txBody>
                      <a:tcPr anchor="ctr">
                        <a:lnT w="12700" cmpd="sng">
                          <a:noFill/>
                        </a:lnT>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𝑃</m:t>
                                    </m:r>
                                  </m:e>
                                  <m:sub>
                                    <m:r>
                                      <a:rPr lang="es-CL" b="0" i="1" smtClean="0">
                                        <a:solidFill>
                                          <a:schemeClr val="tx1"/>
                                        </a:solidFill>
                                        <a:latin typeface="Cambria Math" panose="02040503050406030204" pitchFamily="18" charset="0"/>
                                      </a:rPr>
                                      <m:t>h</m:t>
                                    </m:r>
                                  </m:sub>
                                </m:sSub>
                                <m:r>
                                  <a:rPr lang="es-CL" b="0" i="0"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𝑃</m:t>
                                    </m:r>
                                  </m:e>
                                  <m:sub>
                                    <m:r>
                                      <a:rPr lang="es-CL" b="0" i="1" smtClean="0">
                                        <a:solidFill>
                                          <a:schemeClr val="tx1"/>
                                        </a:solidFill>
                                        <a:latin typeface="Cambria Math" panose="02040503050406030204" pitchFamily="18" charset="0"/>
                                      </a:rPr>
                                      <m:t>𝑚</m:t>
                                    </m:r>
                                  </m:sub>
                                </m:sSub>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𝑃</m:t>
                                    </m:r>
                                  </m:e>
                                  <m:sub>
                                    <m:r>
                                      <a:rPr lang="es-CL" b="0" i="1" smtClean="0">
                                        <a:solidFill>
                                          <a:schemeClr val="tx1"/>
                                        </a:solidFill>
                                        <a:latin typeface="Cambria Math" panose="02040503050406030204" pitchFamily="18" charset="0"/>
                                      </a:rPr>
                                      <m:t>h</m:t>
                                    </m:r>
                                  </m:sub>
                                </m:sSub>
                                <m:r>
                                  <a:rPr lang="es-CL" b="0" i="0"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𝑄</m:t>
                                    </m:r>
                                  </m:e>
                                  <m:sub>
                                    <m:r>
                                      <a:rPr lang="es-CL" b="0" i="1" smtClean="0">
                                        <a:solidFill>
                                          <a:schemeClr val="tx1"/>
                                        </a:solidFill>
                                        <a:latin typeface="Cambria Math" panose="02040503050406030204" pitchFamily="18" charset="0"/>
                                      </a:rPr>
                                      <m:t>𝑚</m:t>
                                    </m:r>
                                  </m:sub>
                                </m:sSub>
                              </m:oMath>
                            </m:oMathPara>
                          </a14:m>
                          <a:endParaRPr lang="en-US" dirty="0"/>
                        </a:p>
                      </a:txBody>
                      <a:tcPr anchor="ctr"/>
                    </a:tc>
                    <a:extLst>
                      <a:ext uri="{0D108BD9-81ED-4DB2-BD59-A6C34878D82A}">
                        <a16:rowId xmlns:a16="http://schemas.microsoft.com/office/drawing/2014/main" val="3141861312"/>
                      </a:ext>
                    </a:extLst>
                  </a:tr>
                  <a:tr h="370840">
                    <a:tc vMerge="1">
                      <a:txBody>
                        <a:bodyPr/>
                        <a:lstStyle/>
                        <a:p>
                          <a:endParaRPr lang="en-US" dirty="0">
                            <a:solidFill>
                              <a:schemeClr val="bg1"/>
                            </a:solidFill>
                          </a:endParaRPr>
                        </a:p>
                      </a:txBody>
                      <a:tcPr>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s-CL" b="0" i="1" smtClean="0">
                                        <a:solidFill>
                                          <a:schemeClr val="bg1"/>
                                        </a:solidFill>
                                        <a:latin typeface="Cambria Math" panose="02040503050406030204" pitchFamily="18" charset="0"/>
                                      </a:rPr>
                                      <m:t>𝑄</m:t>
                                    </m:r>
                                  </m:e>
                                  <m:sub>
                                    <m:r>
                                      <a:rPr lang="es-CL" b="0" i="1" smtClean="0">
                                        <a:solidFill>
                                          <a:schemeClr val="bg1"/>
                                        </a:solidFill>
                                        <a:latin typeface="Cambria Math" panose="02040503050406030204" pitchFamily="18" charset="0"/>
                                      </a:rPr>
                                      <m:t>h</m:t>
                                    </m:r>
                                  </m:sub>
                                </m:sSub>
                              </m:oMath>
                            </m:oMathPara>
                          </a14:m>
                          <a:endParaRPr lang="en-US" dirty="0">
                            <a:solidFill>
                              <a:schemeClr val="bg1"/>
                            </a:solidFill>
                          </a:endParaRPr>
                        </a:p>
                      </a:txBody>
                      <a:tcPr anchor="ctr">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𝑄</m:t>
                                    </m:r>
                                  </m:e>
                                  <m:sub>
                                    <m:r>
                                      <a:rPr lang="es-CL" b="0" i="1" smtClean="0">
                                        <a:solidFill>
                                          <a:schemeClr val="tx1"/>
                                        </a:solidFill>
                                        <a:latin typeface="Cambria Math" panose="02040503050406030204" pitchFamily="18" charset="0"/>
                                      </a:rPr>
                                      <m:t>h</m:t>
                                    </m:r>
                                  </m:sub>
                                </m:sSub>
                                <m:r>
                                  <a:rPr lang="es-CL" b="0" i="0"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𝑃</m:t>
                                    </m:r>
                                  </m:e>
                                  <m:sub>
                                    <m:r>
                                      <a:rPr lang="es-CL" b="0" i="1" smtClean="0">
                                        <a:solidFill>
                                          <a:schemeClr val="tx1"/>
                                        </a:solidFill>
                                        <a:latin typeface="Cambria Math" panose="02040503050406030204" pitchFamily="18" charset="0"/>
                                      </a:rPr>
                                      <m:t>𝑚</m:t>
                                    </m:r>
                                  </m:sub>
                                </m:sSub>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𝑄</m:t>
                                    </m:r>
                                  </m:e>
                                  <m:sub>
                                    <m:r>
                                      <a:rPr lang="es-CL" b="0" i="1" smtClean="0">
                                        <a:solidFill>
                                          <a:schemeClr val="tx1"/>
                                        </a:solidFill>
                                        <a:latin typeface="Cambria Math" panose="02040503050406030204" pitchFamily="18" charset="0"/>
                                      </a:rPr>
                                      <m:t>h</m:t>
                                    </m:r>
                                  </m:sub>
                                </m:sSub>
                                <m:r>
                                  <a:rPr lang="es-CL" b="0" i="0"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𝑄</m:t>
                                    </m:r>
                                  </m:e>
                                  <m:sub>
                                    <m:r>
                                      <a:rPr lang="es-CL" b="0" i="1" smtClean="0">
                                        <a:solidFill>
                                          <a:schemeClr val="tx1"/>
                                        </a:solidFill>
                                        <a:latin typeface="Cambria Math" panose="02040503050406030204" pitchFamily="18" charset="0"/>
                                      </a:rPr>
                                      <m:t>𝑚</m:t>
                                    </m:r>
                                  </m:sub>
                                </m:sSub>
                              </m:oMath>
                            </m:oMathPara>
                          </a14:m>
                          <a:endParaRPr lang="en-US" dirty="0"/>
                        </a:p>
                      </a:txBody>
                      <a:tcPr anchor="ctr"/>
                    </a:tc>
                    <a:extLst>
                      <a:ext uri="{0D108BD9-81ED-4DB2-BD59-A6C34878D82A}">
                        <a16:rowId xmlns:a16="http://schemas.microsoft.com/office/drawing/2014/main" val="2106723575"/>
                      </a:ext>
                    </a:extLst>
                  </a:tr>
                </a:tbl>
              </a:graphicData>
            </a:graphic>
          </p:graphicFrame>
        </mc:Choice>
        <mc:Fallback xmlns="">
          <p:graphicFrame>
            <p:nvGraphicFramePr>
              <p:cNvPr id="5" name="Tabla 6">
                <a:extLst>
                  <a:ext uri="{FF2B5EF4-FFF2-40B4-BE49-F238E27FC236}">
                    <a16:creationId xmlns:a16="http://schemas.microsoft.com/office/drawing/2014/main" id="{603320CF-3076-40DE-A516-26F2CA3A5E3F}"/>
                  </a:ext>
                </a:extLst>
              </p:cNvPr>
              <p:cNvGraphicFramePr>
                <a:graphicFrameLocks noGrp="1"/>
              </p:cNvGraphicFramePr>
              <p:nvPr>
                <p:extLst>
                  <p:ext uri="{D42A27DB-BD31-4B8C-83A1-F6EECF244321}">
                    <p14:modId xmlns:p14="http://schemas.microsoft.com/office/powerpoint/2010/main" val="1214774884"/>
                  </p:ext>
                </p:extLst>
              </p:nvPr>
            </p:nvGraphicFramePr>
            <p:xfrm>
              <a:off x="5772372" y="4275666"/>
              <a:ext cx="5347852" cy="1503936"/>
            </p:xfrm>
            <a:graphic>
              <a:graphicData uri="http://schemas.openxmlformats.org/drawingml/2006/table">
                <a:tbl>
                  <a:tblPr firstRow="1" bandRow="1">
                    <a:tableStyleId>{5C22544A-7EE6-4342-B048-85BDC9FD1C3A}</a:tableStyleId>
                  </a:tblPr>
                  <a:tblGrid>
                    <a:gridCol w="1336963">
                      <a:extLst>
                        <a:ext uri="{9D8B030D-6E8A-4147-A177-3AD203B41FA5}">
                          <a16:colId xmlns:a16="http://schemas.microsoft.com/office/drawing/2014/main" val="3341594646"/>
                        </a:ext>
                      </a:extLst>
                    </a:gridCol>
                    <a:gridCol w="1336963">
                      <a:extLst>
                        <a:ext uri="{9D8B030D-6E8A-4147-A177-3AD203B41FA5}">
                          <a16:colId xmlns:a16="http://schemas.microsoft.com/office/drawing/2014/main" val="11460136"/>
                        </a:ext>
                      </a:extLst>
                    </a:gridCol>
                    <a:gridCol w="1336963">
                      <a:extLst>
                        <a:ext uri="{9D8B030D-6E8A-4147-A177-3AD203B41FA5}">
                          <a16:colId xmlns:a16="http://schemas.microsoft.com/office/drawing/2014/main" val="2061576012"/>
                        </a:ext>
                      </a:extLst>
                    </a:gridCol>
                    <a:gridCol w="1336963">
                      <a:extLst>
                        <a:ext uri="{9D8B030D-6E8A-4147-A177-3AD203B41FA5}">
                          <a16:colId xmlns:a16="http://schemas.microsoft.com/office/drawing/2014/main" val="2789630742"/>
                        </a:ext>
                      </a:extLst>
                    </a:gridCol>
                  </a:tblGrid>
                  <a:tr h="375984">
                    <a:tc>
                      <a:txBody>
                        <a:bodyPr/>
                        <a:lstStyle/>
                        <a:p>
                          <a:pPr algn="ct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s-CL" dirty="0"/>
                            <a:t>Machos</a:t>
                          </a:r>
                          <a:endParaRPr lang="en-US" dirty="0"/>
                        </a:p>
                      </a:txBody>
                      <a:tcPr anchor="ctr">
                        <a:lnL w="12700" cmpd="sng">
                          <a:noFill/>
                        </a:lnL>
                      </a:tcPr>
                    </a:tc>
                    <a:tc hMerge="1">
                      <a:txBody>
                        <a:bodyPr/>
                        <a:lstStyle/>
                        <a:p>
                          <a:endParaRPr lang="en-US" dirty="0"/>
                        </a:p>
                      </a:txBody>
                      <a:tcPr/>
                    </a:tc>
                    <a:extLst>
                      <a:ext uri="{0D108BD9-81ED-4DB2-BD59-A6C34878D82A}">
                        <a16:rowId xmlns:a16="http://schemas.microsoft.com/office/drawing/2014/main" val="3736773037"/>
                      </a:ext>
                    </a:extLst>
                  </a:tr>
                  <a:tr h="375984">
                    <a:tc>
                      <a:txBody>
                        <a:bodyPr/>
                        <a:lstStyle/>
                        <a:p>
                          <a:pPr algn="ctr"/>
                          <a:endParaRPr lang="en-US"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blipFill>
                          <a:blip r:embed="rId2"/>
                          <a:stretch>
                            <a:fillRect l="-201370" t="-106452" r="-102283" b="-211290"/>
                          </a:stretch>
                        </a:blipFill>
                      </a:tcPr>
                    </a:tc>
                    <a:tc>
                      <a:txBody>
                        <a:bodyPr/>
                        <a:lstStyle/>
                        <a:p>
                          <a:endParaRPr lang="en-US"/>
                        </a:p>
                      </a:txBody>
                      <a:tcPr anchor="ctr">
                        <a:blipFill>
                          <a:blip r:embed="rId2"/>
                          <a:stretch>
                            <a:fillRect l="-300000" t="-106452" r="-1818" b="-211290"/>
                          </a:stretch>
                        </a:blipFill>
                      </a:tcPr>
                    </a:tc>
                    <a:extLst>
                      <a:ext uri="{0D108BD9-81ED-4DB2-BD59-A6C34878D82A}">
                        <a16:rowId xmlns:a16="http://schemas.microsoft.com/office/drawing/2014/main" val="2377094325"/>
                      </a:ext>
                    </a:extLst>
                  </a:tr>
                  <a:tr h="37598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solidFill>
                                <a:schemeClr val="bg1"/>
                              </a:solidFill>
                            </a:rPr>
                            <a:t>Hembras</a:t>
                          </a:r>
                          <a:endParaRPr lang="en-US" dirty="0">
                            <a:solidFill>
                              <a:schemeClr val="bg1"/>
                            </a:solidFill>
                          </a:endParaRPr>
                        </a:p>
                        <a:p>
                          <a:pPr algn="ctr"/>
                          <a:endParaRPr lang="en-US" dirty="0">
                            <a:solidFill>
                              <a:schemeClr val="bg1"/>
                            </a:solidFill>
                          </a:endParaRPr>
                        </a:p>
                      </a:txBody>
                      <a:tcPr anchor="ctr">
                        <a:lnT w="12700" cmpd="sng">
                          <a:noFill/>
                        </a:lnT>
                        <a:solidFill>
                          <a:schemeClr val="accent1"/>
                        </a:solidFill>
                      </a:tcPr>
                    </a:tc>
                    <a:tc>
                      <a:txBody>
                        <a:bodyPr/>
                        <a:lstStyle/>
                        <a:p>
                          <a:endParaRPr lang="en-US"/>
                        </a:p>
                      </a:txBody>
                      <a:tcPr anchor="ctr">
                        <a:lnT w="12700" cmpd="sng">
                          <a:noFill/>
                        </a:lnT>
                        <a:blipFill>
                          <a:blip r:embed="rId2"/>
                          <a:stretch>
                            <a:fillRect l="-100455" t="-206452" r="-201364" b="-111290"/>
                          </a:stretch>
                        </a:blipFill>
                      </a:tcPr>
                    </a:tc>
                    <a:tc>
                      <a:txBody>
                        <a:bodyPr/>
                        <a:lstStyle/>
                        <a:p>
                          <a:endParaRPr lang="en-US"/>
                        </a:p>
                      </a:txBody>
                      <a:tcPr anchor="ctr">
                        <a:blipFill>
                          <a:blip r:embed="rId2"/>
                          <a:stretch>
                            <a:fillRect l="-201370" t="-206452" r="-102283" b="-111290"/>
                          </a:stretch>
                        </a:blipFill>
                      </a:tcPr>
                    </a:tc>
                    <a:tc>
                      <a:txBody>
                        <a:bodyPr/>
                        <a:lstStyle/>
                        <a:p>
                          <a:endParaRPr lang="en-US"/>
                        </a:p>
                      </a:txBody>
                      <a:tcPr anchor="ctr">
                        <a:blipFill>
                          <a:blip r:embed="rId2"/>
                          <a:stretch>
                            <a:fillRect l="-300000" t="-206452" r="-1818" b="-111290"/>
                          </a:stretch>
                        </a:blipFill>
                      </a:tcPr>
                    </a:tc>
                    <a:extLst>
                      <a:ext uri="{0D108BD9-81ED-4DB2-BD59-A6C34878D82A}">
                        <a16:rowId xmlns:a16="http://schemas.microsoft.com/office/drawing/2014/main" val="3141861312"/>
                      </a:ext>
                    </a:extLst>
                  </a:tr>
                  <a:tr h="375984">
                    <a:tc vMerge="1">
                      <a:txBody>
                        <a:bodyPr/>
                        <a:lstStyle/>
                        <a:p>
                          <a:endParaRPr lang="en-US" dirty="0">
                            <a:solidFill>
                              <a:schemeClr val="bg1"/>
                            </a:solidFill>
                          </a:endParaRPr>
                        </a:p>
                      </a:txBody>
                      <a:tcPr>
                        <a:solidFill>
                          <a:schemeClr val="accent1"/>
                        </a:solidFill>
                      </a:tcPr>
                    </a:tc>
                    <a:tc>
                      <a:txBody>
                        <a:bodyPr/>
                        <a:lstStyle/>
                        <a:p>
                          <a:endParaRPr lang="en-US"/>
                        </a:p>
                      </a:txBody>
                      <a:tcPr anchor="ctr">
                        <a:blipFill>
                          <a:blip r:embed="rId2"/>
                          <a:stretch>
                            <a:fillRect l="-100455" t="-306452" r="-201364" b="-11290"/>
                          </a:stretch>
                        </a:blipFill>
                      </a:tcPr>
                    </a:tc>
                    <a:tc>
                      <a:txBody>
                        <a:bodyPr/>
                        <a:lstStyle/>
                        <a:p>
                          <a:endParaRPr lang="en-US"/>
                        </a:p>
                      </a:txBody>
                      <a:tcPr anchor="ctr">
                        <a:blipFill>
                          <a:blip r:embed="rId2"/>
                          <a:stretch>
                            <a:fillRect l="-201370" t="-306452" r="-102283" b="-11290"/>
                          </a:stretch>
                        </a:blipFill>
                      </a:tcPr>
                    </a:tc>
                    <a:tc>
                      <a:txBody>
                        <a:bodyPr/>
                        <a:lstStyle/>
                        <a:p>
                          <a:endParaRPr lang="en-US"/>
                        </a:p>
                      </a:txBody>
                      <a:tcPr anchor="ctr">
                        <a:blipFill>
                          <a:blip r:embed="rId2"/>
                          <a:stretch>
                            <a:fillRect l="-300000" t="-306452" r="-1818" b="-11290"/>
                          </a:stretch>
                        </a:blipFill>
                      </a:tcPr>
                    </a:tc>
                    <a:extLst>
                      <a:ext uri="{0D108BD9-81ED-4DB2-BD59-A6C34878D82A}">
                        <a16:rowId xmlns:a16="http://schemas.microsoft.com/office/drawing/2014/main" val="2106723575"/>
                      </a:ext>
                    </a:extLst>
                  </a:tr>
                </a:tbl>
              </a:graphicData>
            </a:graphic>
          </p:graphicFrame>
        </mc:Fallback>
      </mc:AlternateContent>
      <p:sp>
        <p:nvSpPr>
          <p:cNvPr id="11" name="CuadroTexto 10">
            <a:extLst>
              <a:ext uri="{FF2B5EF4-FFF2-40B4-BE49-F238E27FC236}">
                <a16:creationId xmlns:a16="http://schemas.microsoft.com/office/drawing/2014/main" id="{60063FBA-62FF-480C-AB14-3DB170540F99}"/>
              </a:ext>
            </a:extLst>
          </p:cNvPr>
          <p:cNvSpPr txBox="1"/>
          <p:nvPr/>
        </p:nvSpPr>
        <p:spPr>
          <a:xfrm>
            <a:off x="767079" y="896216"/>
            <a:ext cx="10353145" cy="2062103"/>
          </a:xfrm>
          <a:prstGeom prst="rect">
            <a:avLst/>
          </a:prstGeom>
          <a:noFill/>
        </p:spPr>
        <p:txBody>
          <a:bodyPr wrap="square" rtlCol="0">
            <a:spAutoFit/>
          </a:bodyPr>
          <a:lstStyle/>
          <a:p>
            <a:pPr algn="just"/>
            <a:r>
              <a:rPr lang="es-CL" sz="1600" i="1" dirty="0"/>
              <a:t>Sine </a:t>
            </a:r>
            <a:r>
              <a:rPr lang="es-CL" sz="1600" i="1" dirty="0" err="1"/>
              <a:t>oculis</a:t>
            </a:r>
            <a:r>
              <a:rPr lang="es-CL" sz="1600" i="1" dirty="0"/>
              <a:t> </a:t>
            </a:r>
            <a:r>
              <a:rPr lang="es-CL" sz="1600" dirty="0"/>
              <a:t>(</a:t>
            </a:r>
            <a:r>
              <a:rPr lang="es-CL" sz="1600" i="1" dirty="0"/>
              <a:t>so</a:t>
            </a:r>
            <a:r>
              <a:rPr lang="es-CL" sz="1600" dirty="0"/>
              <a:t>) y </a:t>
            </a:r>
            <a:r>
              <a:rPr lang="es-CL" sz="1600" i="1" dirty="0" err="1"/>
              <a:t>Multae</a:t>
            </a:r>
            <a:r>
              <a:rPr lang="es-CL" sz="1600" i="1" dirty="0"/>
              <a:t> </a:t>
            </a:r>
            <a:r>
              <a:rPr lang="es-CL" sz="1600" i="1" dirty="0" err="1"/>
              <a:t>oculi</a:t>
            </a:r>
            <a:r>
              <a:rPr lang="es-CL" sz="1600" i="1" dirty="0"/>
              <a:t> </a:t>
            </a:r>
            <a:r>
              <a:rPr lang="es-CL" sz="1600" dirty="0"/>
              <a:t>(</a:t>
            </a:r>
            <a:r>
              <a:rPr lang="es-CL" sz="1600" i="1" dirty="0" err="1"/>
              <a:t>mo</a:t>
            </a:r>
            <a:r>
              <a:rPr lang="es-CL" sz="1600" dirty="0"/>
              <a:t>) son dos alelos de un gen que determina el número de ojos en una especie de insectos. El heterocigoto </a:t>
            </a:r>
            <a:r>
              <a:rPr lang="es-CL" sz="1600" i="1" dirty="0"/>
              <a:t>so</a:t>
            </a:r>
            <a:r>
              <a:rPr lang="es-CL" sz="1600" dirty="0"/>
              <a:t>/</a:t>
            </a:r>
            <a:r>
              <a:rPr lang="es-CL" sz="1600" i="1" dirty="0" err="1"/>
              <a:t>mo</a:t>
            </a:r>
            <a:r>
              <a:rPr lang="es-CL" sz="1600" dirty="0"/>
              <a:t> es el fenotipo silvestre y se distingue de los dos homocigotos (en este sentido, los homocigotos </a:t>
            </a:r>
            <a:r>
              <a:rPr lang="es-CL" sz="1600" i="1" dirty="0"/>
              <a:t>so</a:t>
            </a:r>
            <a:r>
              <a:rPr lang="es-CL" sz="1600" dirty="0"/>
              <a:t>/</a:t>
            </a:r>
            <a:r>
              <a:rPr lang="es-CL" sz="1600" i="1" dirty="0"/>
              <a:t>so</a:t>
            </a:r>
            <a:r>
              <a:rPr lang="es-CL" sz="1600" dirty="0"/>
              <a:t> no poseen ojos, los heterocigotos poseen 3 ojos y los homocigotos </a:t>
            </a:r>
            <a:r>
              <a:rPr lang="es-CL" sz="1600" i="1" dirty="0" err="1"/>
              <a:t>mo</a:t>
            </a:r>
            <a:r>
              <a:rPr lang="es-CL" sz="1600" dirty="0"/>
              <a:t>/</a:t>
            </a:r>
            <a:r>
              <a:rPr lang="es-CL" sz="1600" i="1" dirty="0" err="1"/>
              <a:t>mo</a:t>
            </a:r>
            <a:r>
              <a:rPr lang="es-CL" sz="1600" dirty="0"/>
              <a:t> poseen 7 ojos). Supóngase que se obtienen cultivos de este insecto en tubos, los que se generaron introduciendo 10 machos y 10 hembras de cada cepa por tubo. El suministro de hembras </a:t>
            </a:r>
            <a:r>
              <a:rPr lang="es-CL" sz="1600" i="1" dirty="0"/>
              <a:t>so</a:t>
            </a:r>
            <a:r>
              <a:rPr lang="es-CL" sz="1600" dirty="0"/>
              <a:t>/</a:t>
            </a:r>
            <a:r>
              <a:rPr lang="es-CL" sz="1600" i="1" dirty="0"/>
              <a:t>so</a:t>
            </a:r>
            <a:r>
              <a:rPr lang="es-CL" sz="1600" dirty="0"/>
              <a:t> se agotó y sólo quedaron 4 hembras para el último tubo. De esta manera, para mantener la frecuencia génica y el número de padres pretendidos se introdujeron en este tubo 16 machos y 4 hembras </a:t>
            </a:r>
            <a:r>
              <a:rPr lang="es-CL" sz="1600" i="1" dirty="0"/>
              <a:t>so</a:t>
            </a:r>
            <a:r>
              <a:rPr lang="es-CL" sz="1600" dirty="0"/>
              <a:t>/</a:t>
            </a:r>
            <a:r>
              <a:rPr lang="es-CL" sz="1600" i="1" dirty="0"/>
              <a:t>so</a:t>
            </a:r>
            <a:r>
              <a:rPr lang="es-CL" sz="1600" dirty="0"/>
              <a:t> con 4 machos y 16 hembras </a:t>
            </a:r>
            <a:r>
              <a:rPr lang="es-CL" sz="1600" i="1" dirty="0" err="1"/>
              <a:t>mo</a:t>
            </a:r>
            <a:r>
              <a:rPr lang="es-CL" sz="1600" dirty="0"/>
              <a:t>/</a:t>
            </a:r>
            <a:r>
              <a:rPr lang="es-CL" sz="1600" i="1" dirty="0" err="1"/>
              <a:t>mo</a:t>
            </a:r>
            <a:r>
              <a:rPr lang="es-CL" sz="1600" dirty="0"/>
              <a:t>. El estudiante que llevó este experimento a cabo se sorprendió por el resultado encontrado. ¿Qué frecuencias genotípicas se esperarían en las 2 generaciones siguientes?</a:t>
            </a:r>
            <a:endParaRPr lang="en-US" sz="1600" dirty="0"/>
          </a:p>
        </p:txBody>
      </p:sp>
      <p:sp>
        <p:nvSpPr>
          <p:cNvPr id="13" name="Título 1">
            <a:extLst>
              <a:ext uri="{FF2B5EF4-FFF2-40B4-BE49-F238E27FC236}">
                <a16:creationId xmlns:a16="http://schemas.microsoft.com/office/drawing/2014/main" id="{EAAE43B9-9125-464C-B750-2DCAB3D5AD9F}"/>
              </a:ext>
            </a:extLst>
          </p:cNvPr>
          <p:cNvSpPr txBox="1">
            <a:spLocks/>
          </p:cNvSpPr>
          <p:nvPr/>
        </p:nvSpPr>
        <p:spPr>
          <a:xfrm>
            <a:off x="1057275" y="-520700"/>
            <a:ext cx="9367838" cy="1189038"/>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 2</a:t>
            </a:r>
            <a:endParaRPr lang="en-US" i="1" kern="0" dirty="0"/>
          </a:p>
        </p:txBody>
      </p:sp>
      <p:pic>
        <p:nvPicPr>
          <p:cNvPr id="14" name="Picture 2" descr="JohnnyMacc dance dancing fly snap Sticker">
            <a:extLst>
              <a:ext uri="{FF2B5EF4-FFF2-40B4-BE49-F238E27FC236}">
                <a16:creationId xmlns:a16="http://schemas.microsoft.com/office/drawing/2014/main" id="{FF6AD77D-E17B-4200-BA53-070ECD81687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695825"/>
            <a:ext cx="1572081" cy="21621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a 6">
            <a:extLst>
              <a:ext uri="{FF2B5EF4-FFF2-40B4-BE49-F238E27FC236}">
                <a16:creationId xmlns:a16="http://schemas.microsoft.com/office/drawing/2014/main" id="{31396583-4C76-413F-888E-A9CFA33D95C3}"/>
              </a:ext>
            </a:extLst>
          </p:cNvPr>
          <p:cNvGraphicFramePr>
            <a:graphicFrameLocks noGrp="1"/>
          </p:cNvGraphicFramePr>
          <p:nvPr>
            <p:extLst>
              <p:ext uri="{D42A27DB-BD31-4B8C-83A1-F6EECF244321}">
                <p14:modId xmlns:p14="http://schemas.microsoft.com/office/powerpoint/2010/main" val="4165791142"/>
              </p:ext>
            </p:extLst>
          </p:nvPr>
        </p:nvGraphicFramePr>
        <p:xfrm>
          <a:off x="1572081" y="3899682"/>
          <a:ext cx="3676074" cy="1127952"/>
        </p:xfrm>
        <a:graphic>
          <a:graphicData uri="http://schemas.openxmlformats.org/drawingml/2006/table">
            <a:tbl>
              <a:tblPr firstRow="1" bandRow="1">
                <a:tableStyleId>{5C22544A-7EE6-4342-B048-85BDC9FD1C3A}</a:tableStyleId>
              </a:tblPr>
              <a:tblGrid>
                <a:gridCol w="1225358">
                  <a:extLst>
                    <a:ext uri="{9D8B030D-6E8A-4147-A177-3AD203B41FA5}">
                      <a16:colId xmlns:a16="http://schemas.microsoft.com/office/drawing/2014/main" val="1214878175"/>
                    </a:ext>
                  </a:extLst>
                </a:gridCol>
                <a:gridCol w="1225358">
                  <a:extLst>
                    <a:ext uri="{9D8B030D-6E8A-4147-A177-3AD203B41FA5}">
                      <a16:colId xmlns:a16="http://schemas.microsoft.com/office/drawing/2014/main" val="75193330"/>
                    </a:ext>
                  </a:extLst>
                </a:gridCol>
                <a:gridCol w="1225358">
                  <a:extLst>
                    <a:ext uri="{9D8B030D-6E8A-4147-A177-3AD203B41FA5}">
                      <a16:colId xmlns:a16="http://schemas.microsoft.com/office/drawing/2014/main" val="1102993219"/>
                    </a:ext>
                  </a:extLst>
                </a:gridCol>
              </a:tblGrid>
              <a:tr h="375042">
                <a:tc>
                  <a:txBody>
                    <a:bodyPr/>
                    <a:lstStyle/>
                    <a:p>
                      <a:r>
                        <a:rPr lang="es-CL" dirty="0"/>
                        <a:t>Sexo</a:t>
                      </a:r>
                      <a:endParaRPr lang="en-US" dirty="0"/>
                    </a:p>
                  </a:txBody>
                  <a:tcPr/>
                </a:tc>
                <a:tc>
                  <a:txBody>
                    <a:bodyPr/>
                    <a:lstStyle/>
                    <a:p>
                      <a:r>
                        <a:rPr lang="es-CL" dirty="0"/>
                        <a:t>P</a:t>
                      </a:r>
                      <a:endParaRPr lang="en-US" dirty="0"/>
                    </a:p>
                  </a:txBody>
                  <a:tcPr/>
                </a:tc>
                <a:tc>
                  <a:txBody>
                    <a:bodyPr/>
                    <a:lstStyle/>
                    <a:p>
                      <a:r>
                        <a:rPr lang="es-CL" dirty="0"/>
                        <a:t>Q</a:t>
                      </a:r>
                      <a:endParaRPr lang="en-US" dirty="0"/>
                    </a:p>
                  </a:txBody>
                  <a:tcPr/>
                </a:tc>
                <a:extLst>
                  <a:ext uri="{0D108BD9-81ED-4DB2-BD59-A6C34878D82A}">
                    <a16:rowId xmlns:a16="http://schemas.microsoft.com/office/drawing/2014/main" val="3506454186"/>
                  </a:ext>
                </a:extLst>
              </a:tr>
              <a:tr h="375042">
                <a:tc>
                  <a:txBody>
                    <a:bodyPr/>
                    <a:lstStyle/>
                    <a:p>
                      <a:r>
                        <a:rPr lang="es-CL" dirty="0"/>
                        <a:t>Macho</a:t>
                      </a:r>
                      <a:endParaRPr lang="en-US" dirty="0"/>
                    </a:p>
                  </a:txBody>
                  <a:tcPr/>
                </a:tc>
                <a:tc>
                  <a:txBody>
                    <a:bodyPr/>
                    <a:lstStyle/>
                    <a:p>
                      <a:r>
                        <a:rPr lang="es-CL" dirty="0"/>
                        <a:t>0,8</a:t>
                      </a:r>
                      <a:endParaRPr lang="en-US" dirty="0"/>
                    </a:p>
                  </a:txBody>
                  <a:tcPr/>
                </a:tc>
                <a:tc>
                  <a:txBody>
                    <a:bodyPr/>
                    <a:lstStyle/>
                    <a:p>
                      <a:r>
                        <a:rPr lang="es-CL" dirty="0"/>
                        <a:t>0,2</a:t>
                      </a:r>
                      <a:endParaRPr lang="en-US" dirty="0"/>
                    </a:p>
                  </a:txBody>
                  <a:tcPr/>
                </a:tc>
                <a:extLst>
                  <a:ext uri="{0D108BD9-81ED-4DB2-BD59-A6C34878D82A}">
                    <a16:rowId xmlns:a16="http://schemas.microsoft.com/office/drawing/2014/main" val="3597950817"/>
                  </a:ext>
                </a:extLst>
              </a:tr>
              <a:tr h="375042">
                <a:tc>
                  <a:txBody>
                    <a:bodyPr/>
                    <a:lstStyle/>
                    <a:p>
                      <a:r>
                        <a:rPr lang="es-CL" dirty="0"/>
                        <a:t>Hembra</a:t>
                      </a:r>
                      <a:endParaRPr lang="en-US" dirty="0"/>
                    </a:p>
                  </a:txBody>
                  <a:tcPr/>
                </a:tc>
                <a:tc>
                  <a:txBody>
                    <a:bodyPr/>
                    <a:lstStyle/>
                    <a:p>
                      <a:r>
                        <a:rPr lang="es-CL" dirty="0"/>
                        <a:t>0,2</a:t>
                      </a:r>
                      <a:endParaRPr lang="en-US" dirty="0"/>
                    </a:p>
                  </a:txBody>
                  <a:tcPr/>
                </a:tc>
                <a:tc>
                  <a:txBody>
                    <a:bodyPr/>
                    <a:lstStyle/>
                    <a:p>
                      <a:r>
                        <a:rPr lang="es-CL" dirty="0"/>
                        <a:t>0,8</a:t>
                      </a:r>
                      <a:endParaRPr lang="en-US" dirty="0"/>
                    </a:p>
                  </a:txBody>
                  <a:tcPr/>
                </a:tc>
                <a:extLst>
                  <a:ext uri="{0D108BD9-81ED-4DB2-BD59-A6C34878D82A}">
                    <a16:rowId xmlns:a16="http://schemas.microsoft.com/office/drawing/2014/main" val="1424588889"/>
                  </a:ext>
                </a:extLst>
              </a:tr>
            </a:tbl>
          </a:graphicData>
        </a:graphic>
      </p:graphicFrame>
    </p:spTree>
    <p:extLst>
      <p:ext uri="{BB962C8B-B14F-4D97-AF65-F5344CB8AC3E}">
        <p14:creationId xmlns:p14="http://schemas.microsoft.com/office/powerpoint/2010/main" val="2154500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a 6">
                <a:extLst>
                  <a:ext uri="{FF2B5EF4-FFF2-40B4-BE49-F238E27FC236}">
                    <a16:creationId xmlns:a16="http://schemas.microsoft.com/office/drawing/2014/main" id="{603320CF-3076-40DE-A516-26F2CA3A5E3F}"/>
                  </a:ext>
                </a:extLst>
              </p:cNvPr>
              <p:cNvGraphicFramePr>
                <a:graphicFrameLocks noGrp="1"/>
              </p:cNvGraphicFramePr>
              <p:nvPr>
                <p:extLst>
                  <p:ext uri="{D42A27DB-BD31-4B8C-83A1-F6EECF244321}">
                    <p14:modId xmlns:p14="http://schemas.microsoft.com/office/powerpoint/2010/main" val="2232645997"/>
                  </p:ext>
                </p:extLst>
              </p:nvPr>
            </p:nvGraphicFramePr>
            <p:xfrm>
              <a:off x="5772372" y="4275666"/>
              <a:ext cx="5347852" cy="1503936"/>
            </p:xfrm>
            <a:graphic>
              <a:graphicData uri="http://schemas.openxmlformats.org/drawingml/2006/table">
                <a:tbl>
                  <a:tblPr firstRow="1" bandRow="1">
                    <a:tableStyleId>{5C22544A-7EE6-4342-B048-85BDC9FD1C3A}</a:tableStyleId>
                  </a:tblPr>
                  <a:tblGrid>
                    <a:gridCol w="1336963">
                      <a:extLst>
                        <a:ext uri="{9D8B030D-6E8A-4147-A177-3AD203B41FA5}">
                          <a16:colId xmlns:a16="http://schemas.microsoft.com/office/drawing/2014/main" val="3341594646"/>
                        </a:ext>
                      </a:extLst>
                    </a:gridCol>
                    <a:gridCol w="1336963">
                      <a:extLst>
                        <a:ext uri="{9D8B030D-6E8A-4147-A177-3AD203B41FA5}">
                          <a16:colId xmlns:a16="http://schemas.microsoft.com/office/drawing/2014/main" val="11460136"/>
                        </a:ext>
                      </a:extLst>
                    </a:gridCol>
                    <a:gridCol w="1336963">
                      <a:extLst>
                        <a:ext uri="{9D8B030D-6E8A-4147-A177-3AD203B41FA5}">
                          <a16:colId xmlns:a16="http://schemas.microsoft.com/office/drawing/2014/main" val="2061576012"/>
                        </a:ext>
                      </a:extLst>
                    </a:gridCol>
                    <a:gridCol w="1336963">
                      <a:extLst>
                        <a:ext uri="{9D8B030D-6E8A-4147-A177-3AD203B41FA5}">
                          <a16:colId xmlns:a16="http://schemas.microsoft.com/office/drawing/2014/main" val="2789630742"/>
                        </a:ext>
                      </a:extLst>
                    </a:gridCol>
                  </a:tblGrid>
                  <a:tr h="298660">
                    <a:tc>
                      <a:txBody>
                        <a:bodyPr/>
                        <a:lstStyle/>
                        <a:p>
                          <a:pPr algn="ct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s-CL" dirty="0"/>
                            <a:t>Machos</a:t>
                          </a:r>
                          <a:endParaRPr lang="en-US" dirty="0"/>
                        </a:p>
                      </a:txBody>
                      <a:tcPr anchor="ctr">
                        <a:lnL w="12700" cmpd="sng">
                          <a:noFill/>
                        </a:lnL>
                      </a:tcPr>
                    </a:tc>
                    <a:tc hMerge="1">
                      <a:txBody>
                        <a:bodyPr/>
                        <a:lstStyle/>
                        <a:p>
                          <a:endParaRPr lang="en-US" dirty="0"/>
                        </a:p>
                      </a:txBody>
                      <a:tcPr/>
                    </a:tc>
                    <a:extLst>
                      <a:ext uri="{0D108BD9-81ED-4DB2-BD59-A6C34878D82A}">
                        <a16:rowId xmlns:a16="http://schemas.microsoft.com/office/drawing/2014/main" val="3736773037"/>
                      </a:ext>
                    </a:extLst>
                  </a:tr>
                  <a:tr h="370840">
                    <a:tc>
                      <a:txBody>
                        <a:bodyPr/>
                        <a:lstStyle/>
                        <a:p>
                          <a:pPr algn="ctr"/>
                          <a:endParaRPr lang="en-US"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s-CL" b="0" i="1" smtClean="0">
                                        <a:solidFill>
                                          <a:schemeClr val="bg1"/>
                                        </a:solidFill>
                                        <a:latin typeface="Cambria Math" panose="02040503050406030204" pitchFamily="18" charset="0"/>
                                      </a:rPr>
                                      <m:t>𝑃</m:t>
                                    </m:r>
                                  </m:e>
                                  <m:sub>
                                    <m:r>
                                      <a:rPr lang="es-CL" b="0" i="1" smtClean="0">
                                        <a:solidFill>
                                          <a:schemeClr val="bg1"/>
                                        </a:solidFill>
                                        <a:latin typeface="Cambria Math" panose="02040503050406030204" pitchFamily="18" charset="0"/>
                                      </a:rPr>
                                      <m:t>𝑚</m:t>
                                    </m:r>
                                  </m:sub>
                                </m:sSub>
                              </m:oMath>
                            </m:oMathPara>
                          </a14:m>
                          <a:endParaRPr lang="en-US" dirty="0">
                            <a:solidFill>
                              <a:schemeClr val="bg1"/>
                            </a:solidFill>
                          </a:endParaRPr>
                        </a:p>
                      </a:txBody>
                      <a:tcPr anchor="ctr">
                        <a:lnL w="12700" cmpd="sng">
                          <a:noFill/>
                        </a:lnL>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s-CL" b="0" i="1" smtClean="0">
                                        <a:solidFill>
                                          <a:schemeClr val="bg1"/>
                                        </a:solidFill>
                                        <a:latin typeface="Cambria Math" panose="02040503050406030204" pitchFamily="18" charset="0"/>
                                      </a:rPr>
                                      <m:t>𝑄</m:t>
                                    </m:r>
                                  </m:e>
                                  <m:sub>
                                    <m:r>
                                      <a:rPr lang="es-CL" b="0" i="1" smtClean="0">
                                        <a:solidFill>
                                          <a:schemeClr val="bg1"/>
                                        </a:solidFill>
                                        <a:latin typeface="Cambria Math" panose="02040503050406030204" pitchFamily="18" charset="0"/>
                                      </a:rPr>
                                      <m:t>𝑚</m:t>
                                    </m:r>
                                  </m:sub>
                                </m:sSub>
                              </m:oMath>
                            </m:oMathPara>
                          </a14:m>
                          <a:endParaRPr lang="en-US" dirty="0">
                            <a:solidFill>
                              <a:schemeClr val="bg1"/>
                            </a:solidFill>
                          </a:endParaRPr>
                        </a:p>
                      </a:txBody>
                      <a:tcPr anchor="ctr">
                        <a:solidFill>
                          <a:schemeClr val="accent1"/>
                        </a:solidFill>
                      </a:tcPr>
                    </a:tc>
                    <a:extLst>
                      <a:ext uri="{0D108BD9-81ED-4DB2-BD59-A6C34878D82A}">
                        <a16:rowId xmlns:a16="http://schemas.microsoft.com/office/drawing/2014/main" val="2377094325"/>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solidFill>
                                <a:schemeClr val="bg1"/>
                              </a:solidFill>
                            </a:rPr>
                            <a:t>Hembras</a:t>
                          </a:r>
                          <a:endParaRPr lang="en-US" dirty="0">
                            <a:solidFill>
                              <a:schemeClr val="bg1"/>
                            </a:solidFill>
                          </a:endParaRPr>
                        </a:p>
                        <a:p>
                          <a:pPr algn="ctr"/>
                          <a:endParaRPr lang="en-US" dirty="0">
                            <a:solidFill>
                              <a:schemeClr val="bg1"/>
                            </a:solidFill>
                          </a:endParaRPr>
                        </a:p>
                      </a:txBody>
                      <a:tcPr anchor="ctr">
                        <a:lnT w="12700" cmpd="sng">
                          <a:noFill/>
                        </a:lnT>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s-CL" b="0" i="1" smtClean="0">
                                        <a:solidFill>
                                          <a:schemeClr val="bg1"/>
                                        </a:solidFill>
                                        <a:latin typeface="Cambria Math" panose="02040503050406030204" pitchFamily="18" charset="0"/>
                                      </a:rPr>
                                      <m:t>𝑃</m:t>
                                    </m:r>
                                  </m:e>
                                  <m:sub>
                                    <m:r>
                                      <a:rPr lang="es-CL" b="0" i="1" smtClean="0">
                                        <a:solidFill>
                                          <a:schemeClr val="bg1"/>
                                        </a:solidFill>
                                        <a:latin typeface="Cambria Math" panose="02040503050406030204" pitchFamily="18" charset="0"/>
                                      </a:rPr>
                                      <m:t>h</m:t>
                                    </m:r>
                                  </m:sub>
                                </m:sSub>
                              </m:oMath>
                            </m:oMathPara>
                          </a14:m>
                          <a:endParaRPr lang="en-US" dirty="0">
                            <a:solidFill>
                              <a:schemeClr val="bg1"/>
                            </a:solidFill>
                          </a:endParaRPr>
                        </a:p>
                      </a:txBody>
                      <a:tcPr anchor="ctr">
                        <a:lnT w="12700" cmpd="sng">
                          <a:noFill/>
                        </a:lnT>
                        <a:solidFill>
                          <a:schemeClr val="accent1"/>
                        </a:solidFill>
                      </a:tcPr>
                    </a:tc>
                    <a:tc>
                      <a:txBody>
                        <a:bodyPr/>
                        <a:lstStyle/>
                        <a:p>
                          <a:pPr algn="ctr"/>
                          <a:r>
                            <a:rPr lang="es-CL" dirty="0"/>
                            <a:t>0,16</a:t>
                          </a:r>
                          <a:endParaRPr lang="en-US" dirty="0"/>
                        </a:p>
                      </a:txBody>
                      <a:tcPr anchor="ctr"/>
                    </a:tc>
                    <a:tc>
                      <a:txBody>
                        <a:bodyPr/>
                        <a:lstStyle/>
                        <a:p>
                          <a:pPr algn="ctr"/>
                          <a:r>
                            <a:rPr lang="es-CL" dirty="0"/>
                            <a:t>0,04</a:t>
                          </a:r>
                          <a:endParaRPr lang="en-US" dirty="0"/>
                        </a:p>
                      </a:txBody>
                      <a:tcPr anchor="ctr"/>
                    </a:tc>
                    <a:extLst>
                      <a:ext uri="{0D108BD9-81ED-4DB2-BD59-A6C34878D82A}">
                        <a16:rowId xmlns:a16="http://schemas.microsoft.com/office/drawing/2014/main" val="3141861312"/>
                      </a:ext>
                    </a:extLst>
                  </a:tr>
                  <a:tr h="370840">
                    <a:tc vMerge="1">
                      <a:txBody>
                        <a:bodyPr/>
                        <a:lstStyle/>
                        <a:p>
                          <a:endParaRPr lang="en-US" dirty="0">
                            <a:solidFill>
                              <a:schemeClr val="bg1"/>
                            </a:solidFill>
                          </a:endParaRPr>
                        </a:p>
                      </a:txBody>
                      <a:tcPr>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s-CL" b="0" i="1" smtClean="0">
                                        <a:solidFill>
                                          <a:schemeClr val="bg1"/>
                                        </a:solidFill>
                                        <a:latin typeface="Cambria Math" panose="02040503050406030204" pitchFamily="18" charset="0"/>
                                      </a:rPr>
                                      <m:t>𝑄</m:t>
                                    </m:r>
                                  </m:e>
                                  <m:sub>
                                    <m:r>
                                      <a:rPr lang="es-CL" b="0" i="1" smtClean="0">
                                        <a:solidFill>
                                          <a:schemeClr val="bg1"/>
                                        </a:solidFill>
                                        <a:latin typeface="Cambria Math" panose="02040503050406030204" pitchFamily="18" charset="0"/>
                                      </a:rPr>
                                      <m:t>h</m:t>
                                    </m:r>
                                  </m:sub>
                                </m:sSub>
                              </m:oMath>
                            </m:oMathPara>
                          </a14:m>
                          <a:endParaRPr lang="en-US" dirty="0">
                            <a:solidFill>
                              <a:schemeClr val="bg1"/>
                            </a:solidFill>
                          </a:endParaRPr>
                        </a:p>
                      </a:txBody>
                      <a:tcPr anchor="ctr">
                        <a:solidFill>
                          <a:schemeClr val="accent1"/>
                        </a:solidFill>
                      </a:tcPr>
                    </a:tc>
                    <a:tc>
                      <a:txBody>
                        <a:bodyPr/>
                        <a:lstStyle/>
                        <a:p>
                          <a:pPr algn="ctr"/>
                          <a:r>
                            <a:rPr lang="es-CL" dirty="0"/>
                            <a:t>0,64</a:t>
                          </a:r>
                          <a:endParaRPr lang="en-US" dirty="0"/>
                        </a:p>
                      </a:txBody>
                      <a:tcPr anchor="ctr"/>
                    </a:tc>
                    <a:tc>
                      <a:txBody>
                        <a:bodyPr/>
                        <a:lstStyle/>
                        <a:p>
                          <a:pPr algn="ctr"/>
                          <a:r>
                            <a:rPr lang="es-CL" dirty="0"/>
                            <a:t>0,16</a:t>
                          </a:r>
                          <a:endParaRPr lang="en-US" dirty="0"/>
                        </a:p>
                      </a:txBody>
                      <a:tcPr anchor="ctr"/>
                    </a:tc>
                    <a:extLst>
                      <a:ext uri="{0D108BD9-81ED-4DB2-BD59-A6C34878D82A}">
                        <a16:rowId xmlns:a16="http://schemas.microsoft.com/office/drawing/2014/main" val="2106723575"/>
                      </a:ext>
                    </a:extLst>
                  </a:tr>
                </a:tbl>
              </a:graphicData>
            </a:graphic>
          </p:graphicFrame>
        </mc:Choice>
        <mc:Fallback xmlns="">
          <p:graphicFrame>
            <p:nvGraphicFramePr>
              <p:cNvPr id="5" name="Tabla 6">
                <a:extLst>
                  <a:ext uri="{FF2B5EF4-FFF2-40B4-BE49-F238E27FC236}">
                    <a16:creationId xmlns:a16="http://schemas.microsoft.com/office/drawing/2014/main" id="{603320CF-3076-40DE-A516-26F2CA3A5E3F}"/>
                  </a:ext>
                </a:extLst>
              </p:cNvPr>
              <p:cNvGraphicFramePr>
                <a:graphicFrameLocks noGrp="1"/>
              </p:cNvGraphicFramePr>
              <p:nvPr>
                <p:extLst>
                  <p:ext uri="{D42A27DB-BD31-4B8C-83A1-F6EECF244321}">
                    <p14:modId xmlns:p14="http://schemas.microsoft.com/office/powerpoint/2010/main" val="2232645997"/>
                  </p:ext>
                </p:extLst>
              </p:nvPr>
            </p:nvGraphicFramePr>
            <p:xfrm>
              <a:off x="5772372" y="4275666"/>
              <a:ext cx="5347852" cy="1503936"/>
            </p:xfrm>
            <a:graphic>
              <a:graphicData uri="http://schemas.openxmlformats.org/drawingml/2006/table">
                <a:tbl>
                  <a:tblPr firstRow="1" bandRow="1">
                    <a:tableStyleId>{5C22544A-7EE6-4342-B048-85BDC9FD1C3A}</a:tableStyleId>
                  </a:tblPr>
                  <a:tblGrid>
                    <a:gridCol w="1336963">
                      <a:extLst>
                        <a:ext uri="{9D8B030D-6E8A-4147-A177-3AD203B41FA5}">
                          <a16:colId xmlns:a16="http://schemas.microsoft.com/office/drawing/2014/main" val="3341594646"/>
                        </a:ext>
                      </a:extLst>
                    </a:gridCol>
                    <a:gridCol w="1336963">
                      <a:extLst>
                        <a:ext uri="{9D8B030D-6E8A-4147-A177-3AD203B41FA5}">
                          <a16:colId xmlns:a16="http://schemas.microsoft.com/office/drawing/2014/main" val="11460136"/>
                        </a:ext>
                      </a:extLst>
                    </a:gridCol>
                    <a:gridCol w="1336963">
                      <a:extLst>
                        <a:ext uri="{9D8B030D-6E8A-4147-A177-3AD203B41FA5}">
                          <a16:colId xmlns:a16="http://schemas.microsoft.com/office/drawing/2014/main" val="2061576012"/>
                        </a:ext>
                      </a:extLst>
                    </a:gridCol>
                    <a:gridCol w="1336963">
                      <a:extLst>
                        <a:ext uri="{9D8B030D-6E8A-4147-A177-3AD203B41FA5}">
                          <a16:colId xmlns:a16="http://schemas.microsoft.com/office/drawing/2014/main" val="2789630742"/>
                        </a:ext>
                      </a:extLst>
                    </a:gridCol>
                  </a:tblGrid>
                  <a:tr h="375984">
                    <a:tc>
                      <a:txBody>
                        <a:bodyPr/>
                        <a:lstStyle/>
                        <a:p>
                          <a:pPr algn="ct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s-CL" dirty="0"/>
                            <a:t>Machos</a:t>
                          </a:r>
                          <a:endParaRPr lang="en-US" dirty="0"/>
                        </a:p>
                      </a:txBody>
                      <a:tcPr anchor="ctr">
                        <a:lnL w="12700" cmpd="sng">
                          <a:noFill/>
                        </a:lnL>
                      </a:tcPr>
                    </a:tc>
                    <a:tc hMerge="1">
                      <a:txBody>
                        <a:bodyPr/>
                        <a:lstStyle/>
                        <a:p>
                          <a:endParaRPr lang="en-US" dirty="0"/>
                        </a:p>
                      </a:txBody>
                      <a:tcPr/>
                    </a:tc>
                    <a:extLst>
                      <a:ext uri="{0D108BD9-81ED-4DB2-BD59-A6C34878D82A}">
                        <a16:rowId xmlns:a16="http://schemas.microsoft.com/office/drawing/2014/main" val="3736773037"/>
                      </a:ext>
                    </a:extLst>
                  </a:tr>
                  <a:tr h="375984">
                    <a:tc>
                      <a:txBody>
                        <a:bodyPr/>
                        <a:lstStyle/>
                        <a:p>
                          <a:pPr algn="ctr"/>
                          <a:endParaRPr lang="en-US"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blipFill>
                          <a:blip r:embed="rId2"/>
                          <a:stretch>
                            <a:fillRect l="-201370" t="-106452" r="-102283" b="-225806"/>
                          </a:stretch>
                        </a:blipFill>
                      </a:tcPr>
                    </a:tc>
                    <a:tc>
                      <a:txBody>
                        <a:bodyPr/>
                        <a:lstStyle/>
                        <a:p>
                          <a:endParaRPr lang="en-US"/>
                        </a:p>
                      </a:txBody>
                      <a:tcPr anchor="ctr">
                        <a:blipFill>
                          <a:blip r:embed="rId2"/>
                          <a:stretch>
                            <a:fillRect l="-300000" t="-106452" r="-1818" b="-225806"/>
                          </a:stretch>
                        </a:blipFill>
                      </a:tcPr>
                    </a:tc>
                    <a:extLst>
                      <a:ext uri="{0D108BD9-81ED-4DB2-BD59-A6C34878D82A}">
                        <a16:rowId xmlns:a16="http://schemas.microsoft.com/office/drawing/2014/main" val="2377094325"/>
                      </a:ext>
                    </a:extLst>
                  </a:tr>
                  <a:tr h="37598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solidFill>
                                <a:schemeClr val="bg1"/>
                              </a:solidFill>
                            </a:rPr>
                            <a:t>Hembras</a:t>
                          </a:r>
                          <a:endParaRPr lang="en-US" dirty="0">
                            <a:solidFill>
                              <a:schemeClr val="bg1"/>
                            </a:solidFill>
                          </a:endParaRPr>
                        </a:p>
                        <a:p>
                          <a:pPr algn="ctr"/>
                          <a:endParaRPr lang="en-US" dirty="0">
                            <a:solidFill>
                              <a:schemeClr val="bg1"/>
                            </a:solidFill>
                          </a:endParaRPr>
                        </a:p>
                      </a:txBody>
                      <a:tcPr anchor="ctr">
                        <a:lnT w="12700" cmpd="sng">
                          <a:noFill/>
                        </a:lnT>
                        <a:solidFill>
                          <a:schemeClr val="accent1"/>
                        </a:solidFill>
                      </a:tcPr>
                    </a:tc>
                    <a:tc>
                      <a:txBody>
                        <a:bodyPr/>
                        <a:lstStyle/>
                        <a:p>
                          <a:endParaRPr lang="en-US"/>
                        </a:p>
                      </a:txBody>
                      <a:tcPr anchor="ctr">
                        <a:lnT w="12700" cmpd="sng">
                          <a:noFill/>
                        </a:lnT>
                        <a:blipFill>
                          <a:blip r:embed="rId2"/>
                          <a:stretch>
                            <a:fillRect l="-100455" t="-206452" r="-201364" b="-125806"/>
                          </a:stretch>
                        </a:blipFill>
                      </a:tcPr>
                    </a:tc>
                    <a:tc>
                      <a:txBody>
                        <a:bodyPr/>
                        <a:lstStyle/>
                        <a:p>
                          <a:pPr algn="ctr"/>
                          <a:r>
                            <a:rPr lang="es-CL" dirty="0"/>
                            <a:t>0,16</a:t>
                          </a:r>
                          <a:endParaRPr lang="en-US" dirty="0"/>
                        </a:p>
                      </a:txBody>
                      <a:tcPr anchor="ctr"/>
                    </a:tc>
                    <a:tc>
                      <a:txBody>
                        <a:bodyPr/>
                        <a:lstStyle/>
                        <a:p>
                          <a:pPr algn="ctr"/>
                          <a:r>
                            <a:rPr lang="es-CL" dirty="0"/>
                            <a:t>0,04</a:t>
                          </a:r>
                          <a:endParaRPr lang="en-US" dirty="0"/>
                        </a:p>
                      </a:txBody>
                      <a:tcPr anchor="ctr"/>
                    </a:tc>
                    <a:extLst>
                      <a:ext uri="{0D108BD9-81ED-4DB2-BD59-A6C34878D82A}">
                        <a16:rowId xmlns:a16="http://schemas.microsoft.com/office/drawing/2014/main" val="3141861312"/>
                      </a:ext>
                    </a:extLst>
                  </a:tr>
                  <a:tr h="375984">
                    <a:tc vMerge="1">
                      <a:txBody>
                        <a:bodyPr/>
                        <a:lstStyle/>
                        <a:p>
                          <a:endParaRPr lang="en-US" dirty="0">
                            <a:solidFill>
                              <a:schemeClr val="bg1"/>
                            </a:solidFill>
                          </a:endParaRPr>
                        </a:p>
                      </a:txBody>
                      <a:tcPr>
                        <a:solidFill>
                          <a:schemeClr val="accent1"/>
                        </a:solidFill>
                      </a:tcPr>
                    </a:tc>
                    <a:tc>
                      <a:txBody>
                        <a:bodyPr/>
                        <a:lstStyle/>
                        <a:p>
                          <a:endParaRPr lang="en-US"/>
                        </a:p>
                      </a:txBody>
                      <a:tcPr anchor="ctr">
                        <a:blipFill>
                          <a:blip r:embed="rId2"/>
                          <a:stretch>
                            <a:fillRect l="-100455" t="-306452" r="-201364" b="-25806"/>
                          </a:stretch>
                        </a:blipFill>
                      </a:tcPr>
                    </a:tc>
                    <a:tc>
                      <a:txBody>
                        <a:bodyPr/>
                        <a:lstStyle/>
                        <a:p>
                          <a:pPr algn="ctr"/>
                          <a:r>
                            <a:rPr lang="es-CL" dirty="0"/>
                            <a:t>0,64</a:t>
                          </a:r>
                          <a:endParaRPr lang="en-US" dirty="0"/>
                        </a:p>
                      </a:txBody>
                      <a:tcPr anchor="ctr"/>
                    </a:tc>
                    <a:tc>
                      <a:txBody>
                        <a:bodyPr/>
                        <a:lstStyle/>
                        <a:p>
                          <a:pPr algn="ctr"/>
                          <a:r>
                            <a:rPr lang="es-CL" dirty="0"/>
                            <a:t>0,16</a:t>
                          </a:r>
                          <a:endParaRPr lang="en-US" dirty="0"/>
                        </a:p>
                      </a:txBody>
                      <a:tcPr anchor="ctr"/>
                    </a:tc>
                    <a:extLst>
                      <a:ext uri="{0D108BD9-81ED-4DB2-BD59-A6C34878D82A}">
                        <a16:rowId xmlns:a16="http://schemas.microsoft.com/office/drawing/2014/main" val="2106723575"/>
                      </a:ext>
                    </a:extLst>
                  </a:tr>
                </a:tbl>
              </a:graphicData>
            </a:graphic>
          </p:graphicFrame>
        </mc:Fallback>
      </mc:AlternateContent>
      <p:sp>
        <p:nvSpPr>
          <p:cNvPr id="6" name="Rectángulo 5">
            <a:extLst>
              <a:ext uri="{FF2B5EF4-FFF2-40B4-BE49-F238E27FC236}">
                <a16:creationId xmlns:a16="http://schemas.microsoft.com/office/drawing/2014/main" id="{C69A31D7-5E70-4008-9A1A-03A8ABD3462F}"/>
              </a:ext>
            </a:extLst>
          </p:cNvPr>
          <p:cNvSpPr/>
          <p:nvPr/>
        </p:nvSpPr>
        <p:spPr>
          <a:xfrm>
            <a:off x="6227092" y="5961784"/>
            <a:ext cx="4722613" cy="37674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13552678-3EE6-4473-A07D-D82588790DFD}"/>
                  </a:ext>
                </a:extLst>
              </p:cNvPr>
              <p:cNvSpPr txBox="1"/>
              <p:nvPr/>
            </p:nvSpPr>
            <p:spPr>
              <a:xfrm>
                <a:off x="6096000" y="5961784"/>
                <a:ext cx="16106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i="1">
                              <a:latin typeface="Cambria Math" panose="02040503050406030204" pitchFamily="18" charset="0"/>
                            </a:rPr>
                            <m:t>𝑃</m:t>
                          </m:r>
                        </m:e>
                        <m:sub>
                          <m:r>
                            <a:rPr lang="es-CL" i="1">
                              <a:latin typeface="Cambria Math" panose="02040503050406030204" pitchFamily="18" charset="0"/>
                            </a:rPr>
                            <m:t>1</m:t>
                          </m:r>
                        </m:sub>
                      </m:sSub>
                      <m:r>
                        <a:rPr lang="es-CL" b="0" i="1" smtClean="0">
                          <a:latin typeface="Cambria Math" panose="02040503050406030204" pitchFamily="18" charset="0"/>
                        </a:rPr>
                        <m:t>=0,16</m:t>
                      </m:r>
                    </m:oMath>
                  </m:oMathPara>
                </a14:m>
                <a:endParaRPr lang="en-US" dirty="0"/>
              </a:p>
            </p:txBody>
          </p:sp>
        </mc:Choice>
        <mc:Fallback xmlns="">
          <p:sp>
            <p:nvSpPr>
              <p:cNvPr id="7" name="CuadroTexto 6">
                <a:extLst>
                  <a:ext uri="{FF2B5EF4-FFF2-40B4-BE49-F238E27FC236}">
                    <a16:creationId xmlns:a16="http://schemas.microsoft.com/office/drawing/2014/main" id="{13552678-3EE6-4473-A07D-D82588790DFD}"/>
                  </a:ext>
                </a:extLst>
              </p:cNvPr>
              <p:cNvSpPr txBox="1">
                <a:spLocks noRot="1" noChangeAspect="1" noMove="1" noResize="1" noEditPoints="1" noAdjustHandles="1" noChangeArrowheads="1" noChangeShapeType="1" noTextEdit="1"/>
              </p:cNvSpPr>
              <p:nvPr/>
            </p:nvSpPr>
            <p:spPr>
              <a:xfrm>
                <a:off x="6096000" y="5961784"/>
                <a:ext cx="1610694" cy="369332"/>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3A9851A5-051D-4416-89C4-1F42200D0D7F}"/>
                  </a:ext>
                </a:extLst>
              </p:cNvPr>
              <p:cNvSpPr txBox="1"/>
              <p:nvPr/>
            </p:nvSpPr>
            <p:spPr>
              <a:xfrm>
                <a:off x="7964579" y="5961784"/>
                <a:ext cx="16106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𝐻</m:t>
                          </m:r>
                        </m:e>
                        <m:sub>
                          <m:r>
                            <a:rPr lang="es-CL" i="1">
                              <a:latin typeface="Cambria Math" panose="02040503050406030204" pitchFamily="18" charset="0"/>
                            </a:rPr>
                            <m:t>1</m:t>
                          </m:r>
                        </m:sub>
                      </m:sSub>
                      <m:r>
                        <a:rPr lang="es-CL" b="0" i="1" smtClean="0">
                          <a:latin typeface="Cambria Math" panose="02040503050406030204" pitchFamily="18" charset="0"/>
                        </a:rPr>
                        <m:t>=0,68</m:t>
                      </m:r>
                    </m:oMath>
                  </m:oMathPara>
                </a14:m>
                <a:endParaRPr lang="en-US" dirty="0"/>
              </a:p>
            </p:txBody>
          </p:sp>
        </mc:Choice>
        <mc:Fallback xmlns="">
          <p:sp>
            <p:nvSpPr>
              <p:cNvPr id="14" name="CuadroTexto 13">
                <a:extLst>
                  <a:ext uri="{FF2B5EF4-FFF2-40B4-BE49-F238E27FC236}">
                    <a16:creationId xmlns:a16="http://schemas.microsoft.com/office/drawing/2014/main" id="{3A9851A5-051D-4416-89C4-1F42200D0D7F}"/>
                  </a:ext>
                </a:extLst>
              </p:cNvPr>
              <p:cNvSpPr txBox="1">
                <a:spLocks noRot="1" noChangeAspect="1" noMove="1" noResize="1" noEditPoints="1" noAdjustHandles="1" noChangeArrowheads="1" noChangeShapeType="1" noTextEdit="1"/>
              </p:cNvSpPr>
              <p:nvPr/>
            </p:nvSpPr>
            <p:spPr>
              <a:xfrm>
                <a:off x="7964579" y="5961784"/>
                <a:ext cx="1610694" cy="369332"/>
              </a:xfrm>
              <a:prstGeom prst="rect">
                <a:avLst/>
              </a:prstGeom>
              <a:blipFill>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0B4CDCD0-01AB-4E5F-B6E2-712CA4926CB0}"/>
                  </a:ext>
                </a:extLst>
              </p:cNvPr>
              <p:cNvSpPr txBox="1"/>
              <p:nvPr/>
            </p:nvSpPr>
            <p:spPr>
              <a:xfrm>
                <a:off x="9575273" y="5961784"/>
                <a:ext cx="16106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𝑄</m:t>
                          </m:r>
                        </m:e>
                        <m:sub>
                          <m:r>
                            <a:rPr lang="es-CL" i="1">
                              <a:latin typeface="Cambria Math" panose="02040503050406030204" pitchFamily="18" charset="0"/>
                            </a:rPr>
                            <m:t>1</m:t>
                          </m:r>
                        </m:sub>
                      </m:sSub>
                      <m:r>
                        <a:rPr lang="es-CL" b="0" i="1" smtClean="0">
                          <a:latin typeface="Cambria Math" panose="02040503050406030204" pitchFamily="18" charset="0"/>
                        </a:rPr>
                        <m:t>=0,16</m:t>
                      </m:r>
                    </m:oMath>
                  </m:oMathPara>
                </a14:m>
                <a:endParaRPr lang="en-US" dirty="0"/>
              </a:p>
            </p:txBody>
          </p:sp>
        </mc:Choice>
        <mc:Fallback xmlns="">
          <p:sp>
            <p:nvSpPr>
              <p:cNvPr id="16" name="CuadroTexto 15">
                <a:extLst>
                  <a:ext uri="{FF2B5EF4-FFF2-40B4-BE49-F238E27FC236}">
                    <a16:creationId xmlns:a16="http://schemas.microsoft.com/office/drawing/2014/main" id="{0B4CDCD0-01AB-4E5F-B6E2-712CA4926CB0}"/>
                  </a:ext>
                </a:extLst>
              </p:cNvPr>
              <p:cNvSpPr txBox="1">
                <a:spLocks noRot="1" noChangeAspect="1" noMove="1" noResize="1" noEditPoints="1" noAdjustHandles="1" noChangeArrowheads="1" noChangeShapeType="1" noTextEdit="1"/>
              </p:cNvSpPr>
              <p:nvPr/>
            </p:nvSpPr>
            <p:spPr>
              <a:xfrm>
                <a:off x="9575273" y="5961784"/>
                <a:ext cx="1610694" cy="369332"/>
              </a:xfrm>
              <a:prstGeom prst="rect">
                <a:avLst/>
              </a:prstGeom>
              <a:blipFill>
                <a:blip r:embed="rId5"/>
                <a:stretch>
                  <a:fillRect b="-9836"/>
                </a:stretch>
              </a:blipFill>
            </p:spPr>
            <p:txBody>
              <a:bodyPr/>
              <a:lstStyle/>
              <a:p>
                <a:r>
                  <a:rPr lang="es-CL">
                    <a:noFill/>
                  </a:rPr>
                  <a:t> </a:t>
                </a:r>
              </a:p>
            </p:txBody>
          </p:sp>
        </mc:Fallback>
      </mc:AlternateContent>
      <p:pic>
        <p:nvPicPr>
          <p:cNvPr id="13" name="Picture 2" descr="JohnnyMacc dance dancing fly snap Sticker">
            <a:extLst>
              <a:ext uri="{FF2B5EF4-FFF2-40B4-BE49-F238E27FC236}">
                <a16:creationId xmlns:a16="http://schemas.microsoft.com/office/drawing/2014/main" id="{AE0E8ED2-9547-41DD-8193-F5D7DF17740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4695825"/>
            <a:ext cx="1572081" cy="2162175"/>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B6737A52-D0EC-4AD3-8D92-8A68ABA6D86C}"/>
              </a:ext>
            </a:extLst>
          </p:cNvPr>
          <p:cNvSpPr txBox="1"/>
          <p:nvPr/>
        </p:nvSpPr>
        <p:spPr>
          <a:xfrm>
            <a:off x="767079" y="896216"/>
            <a:ext cx="10353145" cy="2062103"/>
          </a:xfrm>
          <a:prstGeom prst="rect">
            <a:avLst/>
          </a:prstGeom>
          <a:noFill/>
        </p:spPr>
        <p:txBody>
          <a:bodyPr wrap="square" rtlCol="0">
            <a:spAutoFit/>
          </a:bodyPr>
          <a:lstStyle/>
          <a:p>
            <a:pPr algn="just"/>
            <a:r>
              <a:rPr lang="es-CL" sz="1600" i="1" dirty="0"/>
              <a:t>Sine </a:t>
            </a:r>
            <a:r>
              <a:rPr lang="es-CL" sz="1600" i="1" dirty="0" err="1"/>
              <a:t>oculis</a:t>
            </a:r>
            <a:r>
              <a:rPr lang="es-CL" sz="1600" i="1" dirty="0"/>
              <a:t> </a:t>
            </a:r>
            <a:r>
              <a:rPr lang="es-CL" sz="1600" dirty="0"/>
              <a:t>(</a:t>
            </a:r>
            <a:r>
              <a:rPr lang="es-CL" sz="1600" i="1" dirty="0"/>
              <a:t>so</a:t>
            </a:r>
            <a:r>
              <a:rPr lang="es-CL" sz="1600" dirty="0"/>
              <a:t>) y </a:t>
            </a:r>
            <a:r>
              <a:rPr lang="es-CL" sz="1600" i="1" dirty="0" err="1"/>
              <a:t>Multae</a:t>
            </a:r>
            <a:r>
              <a:rPr lang="es-CL" sz="1600" i="1" dirty="0"/>
              <a:t> </a:t>
            </a:r>
            <a:r>
              <a:rPr lang="es-CL" sz="1600" i="1" dirty="0" err="1"/>
              <a:t>oculi</a:t>
            </a:r>
            <a:r>
              <a:rPr lang="es-CL" sz="1600" i="1" dirty="0"/>
              <a:t> </a:t>
            </a:r>
            <a:r>
              <a:rPr lang="es-CL" sz="1600" dirty="0"/>
              <a:t>(</a:t>
            </a:r>
            <a:r>
              <a:rPr lang="es-CL" sz="1600" i="1" dirty="0" err="1"/>
              <a:t>mo</a:t>
            </a:r>
            <a:r>
              <a:rPr lang="es-CL" sz="1600" dirty="0"/>
              <a:t>) son dos alelos de un gen que determina el número de ojos en una especie de insectos. El heterocigoto </a:t>
            </a:r>
            <a:r>
              <a:rPr lang="es-CL" sz="1600" i="1" dirty="0"/>
              <a:t>so</a:t>
            </a:r>
            <a:r>
              <a:rPr lang="es-CL" sz="1600" dirty="0"/>
              <a:t>/</a:t>
            </a:r>
            <a:r>
              <a:rPr lang="es-CL" sz="1600" i="1" dirty="0" err="1"/>
              <a:t>mo</a:t>
            </a:r>
            <a:r>
              <a:rPr lang="es-CL" sz="1600" dirty="0"/>
              <a:t> es el fenotipo silvestre y se distingue de los dos homocigotos (en este sentido, los homocigotos </a:t>
            </a:r>
            <a:r>
              <a:rPr lang="es-CL" sz="1600" i="1" dirty="0"/>
              <a:t>so</a:t>
            </a:r>
            <a:r>
              <a:rPr lang="es-CL" sz="1600" dirty="0"/>
              <a:t>/</a:t>
            </a:r>
            <a:r>
              <a:rPr lang="es-CL" sz="1600" i="1" dirty="0"/>
              <a:t>so</a:t>
            </a:r>
            <a:r>
              <a:rPr lang="es-CL" sz="1600" dirty="0"/>
              <a:t> no poseen ojos, los heterocigotos poseen 3 ojos y los homocigotos </a:t>
            </a:r>
            <a:r>
              <a:rPr lang="es-CL" sz="1600" i="1" dirty="0" err="1"/>
              <a:t>mo</a:t>
            </a:r>
            <a:r>
              <a:rPr lang="es-CL" sz="1600" dirty="0"/>
              <a:t>/</a:t>
            </a:r>
            <a:r>
              <a:rPr lang="es-CL" sz="1600" i="1" dirty="0" err="1"/>
              <a:t>mo</a:t>
            </a:r>
            <a:r>
              <a:rPr lang="es-CL" sz="1600" dirty="0"/>
              <a:t> poseen 7 ojos). Supóngase que se obtienen cultivos de este insecto en tubos, los que se generaron introduciendo 10 machos y 10 hembras de cada cepa por tubo. El suministro de hembras </a:t>
            </a:r>
            <a:r>
              <a:rPr lang="es-CL" sz="1600" i="1" dirty="0"/>
              <a:t>so</a:t>
            </a:r>
            <a:r>
              <a:rPr lang="es-CL" sz="1600" dirty="0"/>
              <a:t>/</a:t>
            </a:r>
            <a:r>
              <a:rPr lang="es-CL" sz="1600" i="1" dirty="0"/>
              <a:t>so</a:t>
            </a:r>
            <a:r>
              <a:rPr lang="es-CL" sz="1600" dirty="0"/>
              <a:t> se agotó y sólo quedaron 4 hembras para el último tubo. De esta manera, para mantener la frecuencia génica y el número de padres pretendidos se introdujeron en este tubo 16 machos y 4 hembras </a:t>
            </a:r>
            <a:r>
              <a:rPr lang="es-CL" sz="1600" i="1" dirty="0"/>
              <a:t>so</a:t>
            </a:r>
            <a:r>
              <a:rPr lang="es-CL" sz="1600" dirty="0"/>
              <a:t>/</a:t>
            </a:r>
            <a:r>
              <a:rPr lang="es-CL" sz="1600" i="1" dirty="0"/>
              <a:t>so</a:t>
            </a:r>
            <a:r>
              <a:rPr lang="es-CL" sz="1600" dirty="0"/>
              <a:t> con 4 machos y 16 hembras </a:t>
            </a:r>
            <a:r>
              <a:rPr lang="es-CL" sz="1600" i="1" dirty="0" err="1"/>
              <a:t>mo</a:t>
            </a:r>
            <a:r>
              <a:rPr lang="es-CL" sz="1600" dirty="0"/>
              <a:t>/</a:t>
            </a:r>
            <a:r>
              <a:rPr lang="es-CL" sz="1600" i="1" dirty="0" err="1"/>
              <a:t>mo</a:t>
            </a:r>
            <a:r>
              <a:rPr lang="es-CL" sz="1600" dirty="0"/>
              <a:t>. El estudiante que llevó este experimento a cabo se sorprendió por el resultado encontrado. ¿Qué frecuencias genotípicas se esperarían en las 2 generaciones siguientes?</a:t>
            </a:r>
            <a:endParaRPr lang="en-US" sz="1600" dirty="0"/>
          </a:p>
        </p:txBody>
      </p:sp>
      <p:sp>
        <p:nvSpPr>
          <p:cNvPr id="17" name="Título 1">
            <a:extLst>
              <a:ext uri="{FF2B5EF4-FFF2-40B4-BE49-F238E27FC236}">
                <a16:creationId xmlns:a16="http://schemas.microsoft.com/office/drawing/2014/main" id="{095ADF57-0B0C-4C1F-AF0F-7EEB92FB6D37}"/>
              </a:ext>
            </a:extLst>
          </p:cNvPr>
          <p:cNvSpPr txBox="1">
            <a:spLocks/>
          </p:cNvSpPr>
          <p:nvPr/>
        </p:nvSpPr>
        <p:spPr>
          <a:xfrm>
            <a:off x="1057275" y="-520700"/>
            <a:ext cx="9367838" cy="1189038"/>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 2</a:t>
            </a:r>
            <a:endParaRPr lang="en-US" i="1" kern="0" dirty="0"/>
          </a:p>
        </p:txBody>
      </p:sp>
      <p:graphicFrame>
        <p:nvGraphicFramePr>
          <p:cNvPr id="18" name="Tabla 6">
            <a:extLst>
              <a:ext uri="{FF2B5EF4-FFF2-40B4-BE49-F238E27FC236}">
                <a16:creationId xmlns:a16="http://schemas.microsoft.com/office/drawing/2014/main" id="{FD8F1231-25EE-4CB5-B4F3-068DE8E01E39}"/>
              </a:ext>
            </a:extLst>
          </p:cNvPr>
          <p:cNvGraphicFramePr>
            <a:graphicFrameLocks noGrp="1"/>
          </p:cNvGraphicFramePr>
          <p:nvPr>
            <p:extLst>
              <p:ext uri="{D42A27DB-BD31-4B8C-83A1-F6EECF244321}">
                <p14:modId xmlns:p14="http://schemas.microsoft.com/office/powerpoint/2010/main" val="2837725428"/>
              </p:ext>
            </p:extLst>
          </p:nvPr>
        </p:nvGraphicFramePr>
        <p:xfrm>
          <a:off x="1572081" y="3899682"/>
          <a:ext cx="3676074" cy="1127952"/>
        </p:xfrm>
        <a:graphic>
          <a:graphicData uri="http://schemas.openxmlformats.org/drawingml/2006/table">
            <a:tbl>
              <a:tblPr firstRow="1" bandRow="1">
                <a:tableStyleId>{5C22544A-7EE6-4342-B048-85BDC9FD1C3A}</a:tableStyleId>
              </a:tblPr>
              <a:tblGrid>
                <a:gridCol w="1225358">
                  <a:extLst>
                    <a:ext uri="{9D8B030D-6E8A-4147-A177-3AD203B41FA5}">
                      <a16:colId xmlns:a16="http://schemas.microsoft.com/office/drawing/2014/main" val="1214878175"/>
                    </a:ext>
                  </a:extLst>
                </a:gridCol>
                <a:gridCol w="1225358">
                  <a:extLst>
                    <a:ext uri="{9D8B030D-6E8A-4147-A177-3AD203B41FA5}">
                      <a16:colId xmlns:a16="http://schemas.microsoft.com/office/drawing/2014/main" val="75193330"/>
                    </a:ext>
                  </a:extLst>
                </a:gridCol>
                <a:gridCol w="1225358">
                  <a:extLst>
                    <a:ext uri="{9D8B030D-6E8A-4147-A177-3AD203B41FA5}">
                      <a16:colId xmlns:a16="http://schemas.microsoft.com/office/drawing/2014/main" val="1102993219"/>
                    </a:ext>
                  </a:extLst>
                </a:gridCol>
              </a:tblGrid>
              <a:tr h="375042">
                <a:tc>
                  <a:txBody>
                    <a:bodyPr/>
                    <a:lstStyle/>
                    <a:p>
                      <a:r>
                        <a:rPr lang="es-CL" dirty="0"/>
                        <a:t>Sexo</a:t>
                      </a:r>
                      <a:endParaRPr lang="en-US" dirty="0"/>
                    </a:p>
                  </a:txBody>
                  <a:tcPr/>
                </a:tc>
                <a:tc>
                  <a:txBody>
                    <a:bodyPr/>
                    <a:lstStyle/>
                    <a:p>
                      <a:r>
                        <a:rPr lang="es-CL" dirty="0"/>
                        <a:t>P</a:t>
                      </a:r>
                      <a:endParaRPr lang="en-US" dirty="0"/>
                    </a:p>
                  </a:txBody>
                  <a:tcPr/>
                </a:tc>
                <a:tc>
                  <a:txBody>
                    <a:bodyPr/>
                    <a:lstStyle/>
                    <a:p>
                      <a:r>
                        <a:rPr lang="es-CL" dirty="0"/>
                        <a:t>Q</a:t>
                      </a:r>
                      <a:endParaRPr lang="en-US" dirty="0"/>
                    </a:p>
                  </a:txBody>
                  <a:tcPr/>
                </a:tc>
                <a:extLst>
                  <a:ext uri="{0D108BD9-81ED-4DB2-BD59-A6C34878D82A}">
                    <a16:rowId xmlns:a16="http://schemas.microsoft.com/office/drawing/2014/main" val="3506454186"/>
                  </a:ext>
                </a:extLst>
              </a:tr>
              <a:tr h="375042">
                <a:tc>
                  <a:txBody>
                    <a:bodyPr/>
                    <a:lstStyle/>
                    <a:p>
                      <a:r>
                        <a:rPr lang="es-CL" dirty="0"/>
                        <a:t>Macho</a:t>
                      </a:r>
                      <a:endParaRPr lang="en-US" dirty="0"/>
                    </a:p>
                  </a:txBody>
                  <a:tcPr/>
                </a:tc>
                <a:tc>
                  <a:txBody>
                    <a:bodyPr/>
                    <a:lstStyle/>
                    <a:p>
                      <a:r>
                        <a:rPr lang="es-CL" dirty="0"/>
                        <a:t>0,8</a:t>
                      </a:r>
                      <a:endParaRPr lang="en-US" dirty="0"/>
                    </a:p>
                  </a:txBody>
                  <a:tcPr/>
                </a:tc>
                <a:tc>
                  <a:txBody>
                    <a:bodyPr/>
                    <a:lstStyle/>
                    <a:p>
                      <a:r>
                        <a:rPr lang="es-CL" dirty="0"/>
                        <a:t>0,2</a:t>
                      </a:r>
                      <a:endParaRPr lang="en-US" dirty="0"/>
                    </a:p>
                  </a:txBody>
                  <a:tcPr/>
                </a:tc>
                <a:extLst>
                  <a:ext uri="{0D108BD9-81ED-4DB2-BD59-A6C34878D82A}">
                    <a16:rowId xmlns:a16="http://schemas.microsoft.com/office/drawing/2014/main" val="3597950817"/>
                  </a:ext>
                </a:extLst>
              </a:tr>
              <a:tr h="375042">
                <a:tc>
                  <a:txBody>
                    <a:bodyPr/>
                    <a:lstStyle/>
                    <a:p>
                      <a:r>
                        <a:rPr lang="es-CL" dirty="0"/>
                        <a:t>Hembra</a:t>
                      </a:r>
                      <a:endParaRPr lang="en-US" dirty="0"/>
                    </a:p>
                  </a:txBody>
                  <a:tcPr/>
                </a:tc>
                <a:tc>
                  <a:txBody>
                    <a:bodyPr/>
                    <a:lstStyle/>
                    <a:p>
                      <a:r>
                        <a:rPr lang="es-CL" dirty="0"/>
                        <a:t>0,2</a:t>
                      </a:r>
                      <a:endParaRPr lang="en-US" dirty="0"/>
                    </a:p>
                  </a:txBody>
                  <a:tcPr/>
                </a:tc>
                <a:tc>
                  <a:txBody>
                    <a:bodyPr/>
                    <a:lstStyle/>
                    <a:p>
                      <a:r>
                        <a:rPr lang="es-CL" dirty="0"/>
                        <a:t>0,8</a:t>
                      </a:r>
                      <a:endParaRPr lang="en-US" dirty="0"/>
                    </a:p>
                  </a:txBody>
                  <a:tcPr/>
                </a:tc>
                <a:extLst>
                  <a:ext uri="{0D108BD9-81ED-4DB2-BD59-A6C34878D82A}">
                    <a16:rowId xmlns:a16="http://schemas.microsoft.com/office/drawing/2014/main" val="1424588889"/>
                  </a:ext>
                </a:extLst>
              </a:tr>
            </a:tbl>
          </a:graphicData>
        </a:graphic>
      </p:graphicFrame>
    </p:spTree>
    <p:extLst>
      <p:ext uri="{BB962C8B-B14F-4D97-AF65-F5344CB8AC3E}">
        <p14:creationId xmlns:p14="http://schemas.microsoft.com/office/powerpoint/2010/main" val="1081712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p:bldP spid="1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7E371A1D-C040-46DB-B076-6D427F351DD0}"/>
                  </a:ext>
                </a:extLst>
              </p:cNvPr>
              <p:cNvSpPr txBox="1"/>
              <p:nvPr/>
            </p:nvSpPr>
            <p:spPr>
              <a:xfrm>
                <a:off x="2739159" y="4026202"/>
                <a:ext cx="143710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1" i="1" smtClean="0">
                          <a:latin typeface="Cambria Math" panose="02040503050406030204" pitchFamily="18" charset="0"/>
                        </a:rPr>
                        <m:t>𝒑</m:t>
                      </m:r>
                      <m:r>
                        <a:rPr lang="es-CL" b="1" i="1" smtClean="0">
                          <a:latin typeface="Cambria Math" panose="02040503050406030204" pitchFamily="18" charset="0"/>
                        </a:rPr>
                        <m:t>=</m:t>
                      </m:r>
                      <m:r>
                        <a:rPr lang="es-CL" b="1" i="1" smtClean="0">
                          <a:latin typeface="Cambria Math" panose="02040503050406030204" pitchFamily="18" charset="0"/>
                        </a:rPr>
                        <m:t>𝟎</m:t>
                      </m:r>
                      <m:r>
                        <a:rPr lang="es-CL" b="1" i="1" smtClean="0">
                          <a:latin typeface="Cambria Math" panose="02040503050406030204" pitchFamily="18" charset="0"/>
                        </a:rPr>
                        <m:t>,</m:t>
                      </m:r>
                      <m:r>
                        <a:rPr lang="es-CL" b="1" i="1" smtClean="0">
                          <a:latin typeface="Cambria Math" panose="02040503050406030204" pitchFamily="18" charset="0"/>
                        </a:rPr>
                        <m:t>𝟓</m:t>
                      </m:r>
                    </m:oMath>
                  </m:oMathPara>
                </a14:m>
                <a:endParaRPr lang="en-US" b="1" dirty="0"/>
              </a:p>
              <a:p>
                <a:endParaRPr lang="en-US" b="1" dirty="0"/>
              </a:p>
              <a:p>
                <a:pPr/>
                <a14:m>
                  <m:oMathPara xmlns:m="http://schemas.openxmlformats.org/officeDocument/2006/math">
                    <m:oMathParaPr>
                      <m:jc m:val="centerGroup"/>
                    </m:oMathParaPr>
                    <m:oMath xmlns:m="http://schemas.openxmlformats.org/officeDocument/2006/math">
                      <m:r>
                        <a:rPr lang="es-CL" b="1" i="1" smtClean="0">
                          <a:latin typeface="Cambria Math" panose="02040503050406030204" pitchFamily="18" charset="0"/>
                        </a:rPr>
                        <m:t>𝒒</m:t>
                      </m:r>
                      <m:r>
                        <a:rPr lang="es-CL" b="1" i="1" smtClean="0">
                          <a:latin typeface="Cambria Math" panose="02040503050406030204" pitchFamily="18" charset="0"/>
                        </a:rPr>
                        <m:t>=</m:t>
                      </m:r>
                      <m:r>
                        <a:rPr lang="es-CL" b="1" i="1" smtClean="0">
                          <a:latin typeface="Cambria Math" panose="02040503050406030204" pitchFamily="18" charset="0"/>
                        </a:rPr>
                        <m:t>𝟎</m:t>
                      </m:r>
                      <m:r>
                        <a:rPr lang="es-CL" b="1" i="1" smtClean="0">
                          <a:latin typeface="Cambria Math" panose="02040503050406030204" pitchFamily="18" charset="0"/>
                        </a:rPr>
                        <m:t>,</m:t>
                      </m:r>
                      <m:r>
                        <a:rPr lang="es-CL" b="1" i="1" smtClean="0">
                          <a:latin typeface="Cambria Math" panose="02040503050406030204" pitchFamily="18" charset="0"/>
                        </a:rPr>
                        <m:t>𝟓</m:t>
                      </m:r>
                    </m:oMath>
                  </m:oMathPara>
                </a14:m>
                <a:endParaRPr lang="en-US" b="1" dirty="0"/>
              </a:p>
            </p:txBody>
          </p:sp>
        </mc:Choice>
        <mc:Fallback xmlns="">
          <p:sp>
            <p:nvSpPr>
              <p:cNvPr id="17" name="CuadroTexto 16">
                <a:extLst>
                  <a:ext uri="{FF2B5EF4-FFF2-40B4-BE49-F238E27FC236}">
                    <a16:creationId xmlns:a16="http://schemas.microsoft.com/office/drawing/2014/main" id="{7E371A1D-C040-46DB-B076-6D427F351DD0}"/>
                  </a:ext>
                </a:extLst>
              </p:cNvPr>
              <p:cNvSpPr txBox="1">
                <a:spLocks noRot="1" noChangeAspect="1" noMove="1" noResize="1" noEditPoints="1" noAdjustHandles="1" noChangeArrowheads="1" noChangeShapeType="1" noTextEdit="1"/>
              </p:cNvSpPr>
              <p:nvPr/>
            </p:nvSpPr>
            <p:spPr>
              <a:xfrm>
                <a:off x="2739159" y="4026202"/>
                <a:ext cx="1437103" cy="923330"/>
              </a:xfrm>
              <a:prstGeom prst="rect">
                <a:avLst/>
              </a:prstGeom>
              <a:blipFill>
                <a:blip r:embed="rId2"/>
                <a:stretch>
                  <a:fillRect b="-2632"/>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57BAED31-644A-4572-933C-1B928D8B7404}"/>
                  </a:ext>
                </a:extLst>
              </p:cNvPr>
              <p:cNvSpPr txBox="1"/>
              <p:nvPr/>
            </p:nvSpPr>
            <p:spPr>
              <a:xfrm>
                <a:off x="4703735" y="3886681"/>
                <a:ext cx="2142837"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𝑃</m:t>
                          </m:r>
                        </m:e>
                        <m:sub>
                          <m:r>
                            <a:rPr lang="es-CL" b="0" i="1" smtClean="0">
                              <a:latin typeface="Cambria Math" panose="02040503050406030204" pitchFamily="18" charset="0"/>
                            </a:rPr>
                            <m:t>2</m:t>
                          </m:r>
                        </m:sub>
                      </m:sSub>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𝑝</m:t>
                          </m:r>
                        </m:e>
                        <m:sup>
                          <m:r>
                            <a:rPr lang="es-CL" b="0" i="1" smtClean="0">
                              <a:latin typeface="Cambria Math" panose="02040503050406030204" pitchFamily="18" charset="0"/>
                            </a:rPr>
                            <m:t>2</m:t>
                          </m:r>
                        </m:sup>
                      </m:sSup>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𝑃</m:t>
                          </m:r>
                        </m:e>
                        <m:sub>
                          <m:r>
                            <a:rPr lang="es-CL" b="0" i="1" smtClean="0">
                              <a:latin typeface="Cambria Math" panose="02040503050406030204" pitchFamily="18" charset="0"/>
                            </a:rPr>
                            <m:t>2</m:t>
                          </m:r>
                        </m:sub>
                      </m:sSub>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(0,5)</m:t>
                          </m:r>
                        </m:e>
                        <m:sup>
                          <m:r>
                            <a:rPr lang="es-CL" b="0" i="1" smtClean="0">
                              <a:latin typeface="Cambria Math" panose="02040503050406030204" pitchFamily="18" charset="0"/>
                            </a:rPr>
                            <m:t>2</m:t>
                          </m:r>
                        </m:sup>
                      </m:sSup>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𝑃</m:t>
                          </m:r>
                        </m:e>
                        <m:sub>
                          <m:r>
                            <a:rPr lang="es-CL" b="0" i="1" smtClean="0">
                              <a:latin typeface="Cambria Math" panose="02040503050406030204" pitchFamily="18" charset="0"/>
                            </a:rPr>
                            <m:t>2</m:t>
                          </m:r>
                        </m:sub>
                      </m:sSub>
                      <m:r>
                        <a:rPr lang="es-CL" b="0" i="1" smtClean="0">
                          <a:latin typeface="Cambria Math" panose="02040503050406030204" pitchFamily="18" charset="0"/>
                        </a:rPr>
                        <m:t>=0,25</m:t>
                      </m:r>
                    </m:oMath>
                  </m:oMathPara>
                </a14:m>
                <a:endParaRPr lang="en-US" dirty="0"/>
              </a:p>
            </p:txBody>
          </p:sp>
        </mc:Choice>
        <mc:Fallback xmlns="">
          <p:sp>
            <p:nvSpPr>
              <p:cNvPr id="18" name="CuadroTexto 17">
                <a:extLst>
                  <a:ext uri="{FF2B5EF4-FFF2-40B4-BE49-F238E27FC236}">
                    <a16:creationId xmlns:a16="http://schemas.microsoft.com/office/drawing/2014/main" id="{57BAED31-644A-4572-933C-1B928D8B7404}"/>
                  </a:ext>
                </a:extLst>
              </p:cNvPr>
              <p:cNvSpPr txBox="1">
                <a:spLocks noRot="1" noChangeAspect="1" noMove="1" noResize="1" noEditPoints="1" noAdjustHandles="1" noChangeArrowheads="1" noChangeShapeType="1" noTextEdit="1"/>
              </p:cNvSpPr>
              <p:nvPr/>
            </p:nvSpPr>
            <p:spPr>
              <a:xfrm>
                <a:off x="4703735" y="3886681"/>
                <a:ext cx="2142837" cy="1200329"/>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6F9B9536-198A-4B6F-A7BA-E4A3BA8E9A59}"/>
                  </a:ext>
                </a:extLst>
              </p:cNvPr>
              <p:cNvSpPr txBox="1"/>
              <p:nvPr/>
            </p:nvSpPr>
            <p:spPr>
              <a:xfrm>
                <a:off x="7073314" y="3886680"/>
                <a:ext cx="2243517"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𝐻</m:t>
                          </m:r>
                        </m:e>
                        <m:sub>
                          <m:r>
                            <a:rPr lang="es-CL" b="0" i="1" smtClean="0">
                              <a:latin typeface="Cambria Math" panose="02040503050406030204" pitchFamily="18" charset="0"/>
                            </a:rPr>
                            <m:t>2</m:t>
                          </m:r>
                        </m:sub>
                      </m:sSub>
                      <m:r>
                        <a:rPr lang="es-CL" b="0" i="1" smtClean="0">
                          <a:latin typeface="Cambria Math" panose="02040503050406030204" pitchFamily="18" charset="0"/>
                        </a:rPr>
                        <m:t>=2</m:t>
                      </m:r>
                      <m:r>
                        <a:rPr lang="es-CL" b="0" i="1" smtClean="0">
                          <a:latin typeface="Cambria Math" panose="02040503050406030204" pitchFamily="18" charset="0"/>
                        </a:rPr>
                        <m:t>𝑝𝑞</m:t>
                      </m:r>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𝐻</m:t>
                          </m:r>
                        </m:e>
                        <m:sub>
                          <m:r>
                            <a:rPr lang="es-CL" b="0" i="1" smtClean="0">
                              <a:latin typeface="Cambria Math" panose="02040503050406030204" pitchFamily="18" charset="0"/>
                            </a:rPr>
                            <m:t>2</m:t>
                          </m:r>
                        </m:sub>
                      </m:sSub>
                      <m:r>
                        <a:rPr lang="es-CL" b="0" i="1" smtClean="0">
                          <a:latin typeface="Cambria Math" panose="02040503050406030204" pitchFamily="18" charset="0"/>
                        </a:rPr>
                        <m:t>=2∗0,5∗0,5</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𝐻</m:t>
                          </m:r>
                        </m:e>
                        <m:sub>
                          <m:r>
                            <a:rPr lang="es-CL" b="0" i="1" smtClean="0">
                              <a:latin typeface="Cambria Math" panose="02040503050406030204" pitchFamily="18" charset="0"/>
                            </a:rPr>
                            <m:t>2</m:t>
                          </m:r>
                        </m:sub>
                      </m:sSub>
                      <m:r>
                        <a:rPr lang="es-CL" b="0" i="1" smtClean="0">
                          <a:latin typeface="Cambria Math" panose="02040503050406030204" pitchFamily="18" charset="0"/>
                        </a:rPr>
                        <m:t>=0,5</m:t>
                      </m:r>
                    </m:oMath>
                  </m:oMathPara>
                </a14:m>
                <a:endParaRPr lang="en-US" dirty="0"/>
              </a:p>
            </p:txBody>
          </p:sp>
        </mc:Choice>
        <mc:Fallback xmlns="">
          <p:sp>
            <p:nvSpPr>
              <p:cNvPr id="19" name="CuadroTexto 18">
                <a:extLst>
                  <a:ext uri="{FF2B5EF4-FFF2-40B4-BE49-F238E27FC236}">
                    <a16:creationId xmlns:a16="http://schemas.microsoft.com/office/drawing/2014/main" id="{6F9B9536-198A-4B6F-A7BA-E4A3BA8E9A59}"/>
                  </a:ext>
                </a:extLst>
              </p:cNvPr>
              <p:cNvSpPr txBox="1">
                <a:spLocks noRot="1" noChangeAspect="1" noMove="1" noResize="1" noEditPoints="1" noAdjustHandles="1" noChangeArrowheads="1" noChangeShapeType="1" noTextEdit="1"/>
              </p:cNvSpPr>
              <p:nvPr/>
            </p:nvSpPr>
            <p:spPr>
              <a:xfrm>
                <a:off x="7073314" y="3886680"/>
                <a:ext cx="2243517" cy="1200329"/>
              </a:xfrm>
              <a:prstGeom prst="rect">
                <a:avLst/>
              </a:prstGeom>
              <a:blipFill>
                <a:blip r:embed="rId4"/>
                <a:stretch>
                  <a:fillRect/>
                </a:stretch>
              </a:blipFill>
            </p:spPr>
            <p:txBody>
              <a:bodyPr/>
              <a:lstStyle/>
              <a:p>
                <a:r>
                  <a:rPr lang="es-CL">
                    <a:noFill/>
                  </a:rPr>
                  <a:t> </a:t>
                </a:r>
              </a:p>
            </p:txBody>
          </p:sp>
        </mc:Fallback>
      </mc:AlternateContent>
      <p:sp>
        <p:nvSpPr>
          <p:cNvPr id="20" name="Rectángulo 19">
            <a:extLst>
              <a:ext uri="{FF2B5EF4-FFF2-40B4-BE49-F238E27FC236}">
                <a16:creationId xmlns:a16="http://schemas.microsoft.com/office/drawing/2014/main" id="{29F752FC-2A64-424E-B6B7-E3FB99DB060C}"/>
              </a:ext>
            </a:extLst>
          </p:cNvPr>
          <p:cNvSpPr/>
          <p:nvPr/>
        </p:nvSpPr>
        <p:spPr>
          <a:xfrm>
            <a:off x="1404447" y="3641537"/>
            <a:ext cx="1376219" cy="176965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1509D2EA-5C87-4580-AA0B-3ADFD54EFA50}"/>
                  </a:ext>
                </a:extLst>
              </p:cNvPr>
              <p:cNvSpPr txBox="1"/>
              <p:nvPr/>
            </p:nvSpPr>
            <p:spPr>
              <a:xfrm>
                <a:off x="1275192" y="3741125"/>
                <a:ext cx="16106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i="1">
                              <a:latin typeface="Cambria Math" panose="02040503050406030204" pitchFamily="18" charset="0"/>
                            </a:rPr>
                            <m:t>𝑃</m:t>
                          </m:r>
                        </m:e>
                        <m:sub>
                          <m:r>
                            <a:rPr lang="es-CL" i="1">
                              <a:latin typeface="Cambria Math" panose="02040503050406030204" pitchFamily="18" charset="0"/>
                            </a:rPr>
                            <m:t>1</m:t>
                          </m:r>
                        </m:sub>
                      </m:sSub>
                      <m:r>
                        <a:rPr lang="es-CL" b="0" i="1" smtClean="0">
                          <a:latin typeface="Cambria Math" panose="02040503050406030204" pitchFamily="18" charset="0"/>
                        </a:rPr>
                        <m:t>=0,16</m:t>
                      </m:r>
                    </m:oMath>
                  </m:oMathPara>
                </a14:m>
                <a:endParaRPr lang="en-US" dirty="0"/>
              </a:p>
            </p:txBody>
          </p:sp>
        </mc:Choice>
        <mc:Fallback xmlns="">
          <p:sp>
            <p:nvSpPr>
              <p:cNvPr id="21" name="CuadroTexto 20">
                <a:extLst>
                  <a:ext uri="{FF2B5EF4-FFF2-40B4-BE49-F238E27FC236}">
                    <a16:creationId xmlns:a16="http://schemas.microsoft.com/office/drawing/2014/main" id="{1509D2EA-5C87-4580-AA0B-3ADFD54EFA50}"/>
                  </a:ext>
                </a:extLst>
              </p:cNvPr>
              <p:cNvSpPr txBox="1">
                <a:spLocks noRot="1" noChangeAspect="1" noMove="1" noResize="1" noEditPoints="1" noAdjustHandles="1" noChangeArrowheads="1" noChangeShapeType="1" noTextEdit="1"/>
              </p:cNvSpPr>
              <p:nvPr/>
            </p:nvSpPr>
            <p:spPr>
              <a:xfrm>
                <a:off x="1275192" y="3741125"/>
                <a:ext cx="1610694" cy="369332"/>
              </a:xfrm>
              <a:prstGeom prst="rect">
                <a:avLst/>
              </a:prstGeom>
              <a:blipFill>
                <a:blip r:embed="rId5"/>
                <a:stretch>
                  <a:fillRect b="-1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BA8F6653-FF9D-41D4-8004-C01C4DE61924}"/>
                  </a:ext>
                </a:extLst>
              </p:cNvPr>
              <p:cNvSpPr txBox="1"/>
              <p:nvPr/>
            </p:nvSpPr>
            <p:spPr>
              <a:xfrm>
                <a:off x="1275192" y="4302180"/>
                <a:ext cx="16106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𝐻</m:t>
                          </m:r>
                        </m:e>
                        <m:sub>
                          <m:r>
                            <a:rPr lang="es-CL" i="1">
                              <a:latin typeface="Cambria Math" panose="02040503050406030204" pitchFamily="18" charset="0"/>
                            </a:rPr>
                            <m:t>1</m:t>
                          </m:r>
                        </m:sub>
                      </m:sSub>
                      <m:r>
                        <a:rPr lang="es-CL" b="0" i="1" smtClean="0">
                          <a:latin typeface="Cambria Math" panose="02040503050406030204" pitchFamily="18" charset="0"/>
                        </a:rPr>
                        <m:t>=0,68</m:t>
                      </m:r>
                    </m:oMath>
                  </m:oMathPara>
                </a14:m>
                <a:endParaRPr lang="en-US" dirty="0"/>
              </a:p>
            </p:txBody>
          </p:sp>
        </mc:Choice>
        <mc:Fallback xmlns="">
          <p:sp>
            <p:nvSpPr>
              <p:cNvPr id="22" name="CuadroTexto 21">
                <a:extLst>
                  <a:ext uri="{FF2B5EF4-FFF2-40B4-BE49-F238E27FC236}">
                    <a16:creationId xmlns:a16="http://schemas.microsoft.com/office/drawing/2014/main" id="{BA8F6653-FF9D-41D4-8004-C01C4DE61924}"/>
                  </a:ext>
                </a:extLst>
              </p:cNvPr>
              <p:cNvSpPr txBox="1">
                <a:spLocks noRot="1" noChangeAspect="1" noMove="1" noResize="1" noEditPoints="1" noAdjustHandles="1" noChangeArrowheads="1" noChangeShapeType="1" noTextEdit="1"/>
              </p:cNvSpPr>
              <p:nvPr/>
            </p:nvSpPr>
            <p:spPr>
              <a:xfrm>
                <a:off x="1275192" y="4302180"/>
                <a:ext cx="1610694" cy="369332"/>
              </a:xfrm>
              <a:prstGeom prst="rect">
                <a:avLst/>
              </a:prstGeom>
              <a:blipFill>
                <a:blip r:embed="rId6"/>
                <a:stretch>
                  <a:fillRect b="-1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972DCAA0-E0B3-4B94-9B05-766CB0E57E86}"/>
                  </a:ext>
                </a:extLst>
              </p:cNvPr>
              <p:cNvSpPr txBox="1"/>
              <p:nvPr/>
            </p:nvSpPr>
            <p:spPr>
              <a:xfrm>
                <a:off x="1275192" y="4856688"/>
                <a:ext cx="16106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𝑄</m:t>
                          </m:r>
                        </m:e>
                        <m:sub>
                          <m:r>
                            <a:rPr lang="es-CL" i="1">
                              <a:latin typeface="Cambria Math" panose="02040503050406030204" pitchFamily="18" charset="0"/>
                            </a:rPr>
                            <m:t>1</m:t>
                          </m:r>
                        </m:sub>
                      </m:sSub>
                      <m:r>
                        <a:rPr lang="es-CL" b="0" i="1" smtClean="0">
                          <a:latin typeface="Cambria Math" panose="02040503050406030204" pitchFamily="18" charset="0"/>
                        </a:rPr>
                        <m:t>=0,16</m:t>
                      </m:r>
                    </m:oMath>
                  </m:oMathPara>
                </a14:m>
                <a:endParaRPr lang="en-US" dirty="0"/>
              </a:p>
            </p:txBody>
          </p:sp>
        </mc:Choice>
        <mc:Fallback xmlns="">
          <p:sp>
            <p:nvSpPr>
              <p:cNvPr id="23" name="CuadroTexto 22">
                <a:extLst>
                  <a:ext uri="{FF2B5EF4-FFF2-40B4-BE49-F238E27FC236}">
                    <a16:creationId xmlns:a16="http://schemas.microsoft.com/office/drawing/2014/main" id="{972DCAA0-E0B3-4B94-9B05-766CB0E57E86}"/>
                  </a:ext>
                </a:extLst>
              </p:cNvPr>
              <p:cNvSpPr txBox="1">
                <a:spLocks noRot="1" noChangeAspect="1" noMove="1" noResize="1" noEditPoints="1" noAdjustHandles="1" noChangeArrowheads="1" noChangeShapeType="1" noTextEdit="1"/>
              </p:cNvSpPr>
              <p:nvPr/>
            </p:nvSpPr>
            <p:spPr>
              <a:xfrm>
                <a:off x="1275192" y="4856688"/>
                <a:ext cx="1610694" cy="369332"/>
              </a:xfrm>
              <a:prstGeom prst="rect">
                <a:avLst/>
              </a:prstGeom>
              <a:blipFill>
                <a:blip r:embed="rId7"/>
                <a:stretch>
                  <a:fillRect b="-11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12DAE2FD-1829-4E4C-9B12-8AAABAF1461C}"/>
                  </a:ext>
                </a:extLst>
              </p:cNvPr>
              <p:cNvSpPr txBox="1"/>
              <p:nvPr/>
            </p:nvSpPr>
            <p:spPr>
              <a:xfrm>
                <a:off x="9316831" y="3886680"/>
                <a:ext cx="2243517"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𝑄</m:t>
                          </m:r>
                        </m:e>
                        <m:sub>
                          <m:r>
                            <a:rPr lang="es-CL" b="0" i="1" smtClean="0">
                              <a:latin typeface="Cambria Math" panose="02040503050406030204" pitchFamily="18" charset="0"/>
                            </a:rPr>
                            <m:t>2</m:t>
                          </m:r>
                        </m:sub>
                      </m:sSub>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𝑞</m:t>
                          </m:r>
                        </m:e>
                        <m:sup>
                          <m:r>
                            <a:rPr lang="es-CL" b="0" i="1" smtClean="0">
                              <a:latin typeface="Cambria Math" panose="02040503050406030204" pitchFamily="18" charset="0"/>
                            </a:rPr>
                            <m:t>2</m:t>
                          </m:r>
                        </m:sup>
                      </m:sSup>
                    </m:oMath>
                  </m:oMathPara>
                </a14:m>
                <a:endParaRPr lang="es-CL" b="0"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𝑄</m:t>
                          </m:r>
                        </m:e>
                        <m:sub>
                          <m:r>
                            <a:rPr lang="es-CL" b="0" i="1" smtClean="0">
                              <a:latin typeface="Cambria Math" panose="02040503050406030204" pitchFamily="18" charset="0"/>
                            </a:rPr>
                            <m:t>2</m:t>
                          </m:r>
                        </m:sub>
                      </m:sSub>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(0,5)</m:t>
                          </m:r>
                        </m:e>
                        <m:sup>
                          <m:r>
                            <a:rPr lang="es-CL" b="0" i="1" smtClean="0">
                              <a:latin typeface="Cambria Math" panose="02040503050406030204" pitchFamily="18" charset="0"/>
                            </a:rPr>
                            <m:t>2</m:t>
                          </m:r>
                        </m:sup>
                      </m:sSup>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𝐻</m:t>
                          </m:r>
                        </m:e>
                        <m:sub>
                          <m:r>
                            <a:rPr lang="es-CL" b="0" i="1" smtClean="0">
                              <a:latin typeface="Cambria Math" panose="02040503050406030204" pitchFamily="18" charset="0"/>
                            </a:rPr>
                            <m:t>2</m:t>
                          </m:r>
                        </m:sub>
                      </m:sSub>
                      <m:r>
                        <a:rPr lang="es-CL" b="0" i="1" smtClean="0">
                          <a:latin typeface="Cambria Math" panose="02040503050406030204" pitchFamily="18" charset="0"/>
                        </a:rPr>
                        <m:t>=0,25</m:t>
                      </m:r>
                    </m:oMath>
                  </m:oMathPara>
                </a14:m>
                <a:endParaRPr lang="en-US" dirty="0"/>
              </a:p>
            </p:txBody>
          </p:sp>
        </mc:Choice>
        <mc:Fallback xmlns="">
          <p:sp>
            <p:nvSpPr>
              <p:cNvPr id="24" name="CuadroTexto 23">
                <a:extLst>
                  <a:ext uri="{FF2B5EF4-FFF2-40B4-BE49-F238E27FC236}">
                    <a16:creationId xmlns:a16="http://schemas.microsoft.com/office/drawing/2014/main" id="{12DAE2FD-1829-4E4C-9B12-8AAABAF1461C}"/>
                  </a:ext>
                </a:extLst>
              </p:cNvPr>
              <p:cNvSpPr txBox="1">
                <a:spLocks noRot="1" noChangeAspect="1" noMove="1" noResize="1" noEditPoints="1" noAdjustHandles="1" noChangeArrowheads="1" noChangeShapeType="1" noTextEdit="1"/>
              </p:cNvSpPr>
              <p:nvPr/>
            </p:nvSpPr>
            <p:spPr>
              <a:xfrm>
                <a:off x="9316831" y="3886680"/>
                <a:ext cx="2243517" cy="1200329"/>
              </a:xfrm>
              <a:prstGeom prst="rect">
                <a:avLst/>
              </a:prstGeom>
              <a:blipFill>
                <a:blip r:embed="rId8"/>
                <a:stretch>
                  <a:fillRect/>
                </a:stretch>
              </a:blipFill>
            </p:spPr>
            <p:txBody>
              <a:bodyPr/>
              <a:lstStyle/>
              <a:p>
                <a:r>
                  <a:rPr lang="es-CL">
                    <a:noFill/>
                  </a:rPr>
                  <a:t> </a:t>
                </a:r>
              </a:p>
            </p:txBody>
          </p:sp>
        </mc:Fallback>
      </mc:AlternateContent>
      <p:sp>
        <p:nvSpPr>
          <p:cNvPr id="25" name="Rectángulo 24">
            <a:extLst>
              <a:ext uri="{FF2B5EF4-FFF2-40B4-BE49-F238E27FC236}">
                <a16:creationId xmlns:a16="http://schemas.microsoft.com/office/drawing/2014/main" id="{478F6912-50E8-486E-AD18-93BB60A87034}"/>
              </a:ext>
            </a:extLst>
          </p:cNvPr>
          <p:cNvSpPr/>
          <p:nvPr/>
        </p:nvSpPr>
        <p:spPr>
          <a:xfrm>
            <a:off x="5087043" y="4671512"/>
            <a:ext cx="5952573" cy="482624"/>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JohnnyMacc dance dancing fly snap Sticker">
            <a:extLst>
              <a:ext uri="{FF2B5EF4-FFF2-40B4-BE49-F238E27FC236}">
                <a16:creationId xmlns:a16="http://schemas.microsoft.com/office/drawing/2014/main" id="{7C2CE9F0-0F1E-4D6D-8C66-124EF228CB48}"/>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4695825"/>
            <a:ext cx="1572081" cy="2162175"/>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1D749179-8491-45F4-9190-5F26CD5624AD}"/>
              </a:ext>
            </a:extLst>
          </p:cNvPr>
          <p:cNvSpPr txBox="1"/>
          <p:nvPr/>
        </p:nvSpPr>
        <p:spPr>
          <a:xfrm>
            <a:off x="767079" y="896216"/>
            <a:ext cx="10353145" cy="2062103"/>
          </a:xfrm>
          <a:prstGeom prst="rect">
            <a:avLst/>
          </a:prstGeom>
          <a:noFill/>
        </p:spPr>
        <p:txBody>
          <a:bodyPr wrap="square" rtlCol="0">
            <a:spAutoFit/>
          </a:bodyPr>
          <a:lstStyle/>
          <a:p>
            <a:pPr algn="just"/>
            <a:r>
              <a:rPr lang="es-CL" sz="1600" i="1" dirty="0"/>
              <a:t>Sine </a:t>
            </a:r>
            <a:r>
              <a:rPr lang="es-CL" sz="1600" i="1" dirty="0" err="1"/>
              <a:t>oculis</a:t>
            </a:r>
            <a:r>
              <a:rPr lang="es-CL" sz="1600" i="1" dirty="0"/>
              <a:t> </a:t>
            </a:r>
            <a:r>
              <a:rPr lang="es-CL" sz="1600" dirty="0"/>
              <a:t>(</a:t>
            </a:r>
            <a:r>
              <a:rPr lang="es-CL" sz="1600" i="1" dirty="0"/>
              <a:t>so</a:t>
            </a:r>
            <a:r>
              <a:rPr lang="es-CL" sz="1600" dirty="0"/>
              <a:t>) y </a:t>
            </a:r>
            <a:r>
              <a:rPr lang="es-CL" sz="1600" i="1" dirty="0" err="1"/>
              <a:t>Multae</a:t>
            </a:r>
            <a:r>
              <a:rPr lang="es-CL" sz="1600" i="1" dirty="0"/>
              <a:t> </a:t>
            </a:r>
            <a:r>
              <a:rPr lang="es-CL" sz="1600" i="1" dirty="0" err="1"/>
              <a:t>oculi</a:t>
            </a:r>
            <a:r>
              <a:rPr lang="es-CL" sz="1600" i="1" dirty="0"/>
              <a:t> </a:t>
            </a:r>
            <a:r>
              <a:rPr lang="es-CL" sz="1600" dirty="0"/>
              <a:t>(</a:t>
            </a:r>
            <a:r>
              <a:rPr lang="es-CL" sz="1600" i="1" dirty="0" err="1"/>
              <a:t>mo</a:t>
            </a:r>
            <a:r>
              <a:rPr lang="es-CL" sz="1600" dirty="0"/>
              <a:t>) son dos alelos de un gen que determina el número de ojos en una especie de insectos. El heterocigoto </a:t>
            </a:r>
            <a:r>
              <a:rPr lang="es-CL" sz="1600" i="1" dirty="0"/>
              <a:t>so</a:t>
            </a:r>
            <a:r>
              <a:rPr lang="es-CL" sz="1600" dirty="0"/>
              <a:t>/</a:t>
            </a:r>
            <a:r>
              <a:rPr lang="es-CL" sz="1600" i="1" dirty="0" err="1"/>
              <a:t>mo</a:t>
            </a:r>
            <a:r>
              <a:rPr lang="es-CL" sz="1600" dirty="0"/>
              <a:t> es el fenotipo silvestre y se distingue de los dos homocigotos (en este sentido, los homocigotos </a:t>
            </a:r>
            <a:r>
              <a:rPr lang="es-CL" sz="1600" i="1" dirty="0"/>
              <a:t>so</a:t>
            </a:r>
            <a:r>
              <a:rPr lang="es-CL" sz="1600" dirty="0"/>
              <a:t>/</a:t>
            </a:r>
            <a:r>
              <a:rPr lang="es-CL" sz="1600" i="1" dirty="0"/>
              <a:t>so</a:t>
            </a:r>
            <a:r>
              <a:rPr lang="es-CL" sz="1600" dirty="0"/>
              <a:t> no poseen ojos, los heterocigotos poseen 3 ojos y los homocigotos </a:t>
            </a:r>
            <a:r>
              <a:rPr lang="es-CL" sz="1600" i="1" dirty="0" err="1"/>
              <a:t>mo</a:t>
            </a:r>
            <a:r>
              <a:rPr lang="es-CL" sz="1600" dirty="0"/>
              <a:t>/</a:t>
            </a:r>
            <a:r>
              <a:rPr lang="es-CL" sz="1600" i="1" dirty="0" err="1"/>
              <a:t>mo</a:t>
            </a:r>
            <a:r>
              <a:rPr lang="es-CL" sz="1600" dirty="0"/>
              <a:t> poseen 7 ojos). Supóngase que se obtienen cultivos de este insecto en tubos, los que se generaron introduciendo 10 machos y 10 hembras de cada cepa por tubo. El suministro de hembras </a:t>
            </a:r>
            <a:r>
              <a:rPr lang="es-CL" sz="1600" i="1" dirty="0"/>
              <a:t>so</a:t>
            </a:r>
            <a:r>
              <a:rPr lang="es-CL" sz="1600" dirty="0"/>
              <a:t>/</a:t>
            </a:r>
            <a:r>
              <a:rPr lang="es-CL" sz="1600" i="1" dirty="0"/>
              <a:t>so</a:t>
            </a:r>
            <a:r>
              <a:rPr lang="es-CL" sz="1600" dirty="0"/>
              <a:t> se agotó y sólo quedaron 4 hembras para el último tubo. De esta manera, para mantener la frecuencia génica y el número de padres pretendidos se introdujeron en este tubo 16 machos y 4 hembras </a:t>
            </a:r>
            <a:r>
              <a:rPr lang="es-CL" sz="1600" i="1" dirty="0"/>
              <a:t>so</a:t>
            </a:r>
            <a:r>
              <a:rPr lang="es-CL" sz="1600" dirty="0"/>
              <a:t>/</a:t>
            </a:r>
            <a:r>
              <a:rPr lang="es-CL" sz="1600" i="1" dirty="0"/>
              <a:t>so</a:t>
            </a:r>
            <a:r>
              <a:rPr lang="es-CL" sz="1600" dirty="0"/>
              <a:t> con 4 machos y 16 hembras </a:t>
            </a:r>
            <a:r>
              <a:rPr lang="es-CL" sz="1600" i="1" dirty="0" err="1"/>
              <a:t>mo</a:t>
            </a:r>
            <a:r>
              <a:rPr lang="es-CL" sz="1600" dirty="0"/>
              <a:t>/</a:t>
            </a:r>
            <a:r>
              <a:rPr lang="es-CL" sz="1600" i="1" dirty="0" err="1"/>
              <a:t>mo</a:t>
            </a:r>
            <a:r>
              <a:rPr lang="es-CL" sz="1600" dirty="0"/>
              <a:t>. El estudiante que llevó este experimento a cabo se sorprendió por el resultado encontrado. ¿Qué frecuencias genotípicas se esperarían en las 2 generaciones siguientes?</a:t>
            </a:r>
            <a:endParaRPr lang="en-US" sz="1600" dirty="0"/>
          </a:p>
        </p:txBody>
      </p:sp>
      <p:sp>
        <p:nvSpPr>
          <p:cNvPr id="27" name="Título 1">
            <a:extLst>
              <a:ext uri="{FF2B5EF4-FFF2-40B4-BE49-F238E27FC236}">
                <a16:creationId xmlns:a16="http://schemas.microsoft.com/office/drawing/2014/main" id="{97D025D8-A0DB-47DD-9C50-1EE6A6B4751A}"/>
              </a:ext>
            </a:extLst>
          </p:cNvPr>
          <p:cNvSpPr txBox="1">
            <a:spLocks/>
          </p:cNvSpPr>
          <p:nvPr/>
        </p:nvSpPr>
        <p:spPr>
          <a:xfrm>
            <a:off x="1057275" y="-520700"/>
            <a:ext cx="9367838" cy="1189038"/>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 2</a:t>
            </a:r>
            <a:endParaRPr lang="en-US" i="1" kern="0" dirty="0"/>
          </a:p>
        </p:txBody>
      </p:sp>
    </p:spTree>
    <p:extLst>
      <p:ext uri="{BB962C8B-B14F-4D97-AF65-F5344CB8AC3E}">
        <p14:creationId xmlns:p14="http://schemas.microsoft.com/office/powerpoint/2010/main" val="1127914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4" grpId="0"/>
      <p:bldP spid="2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A129B0B-2840-4A8D-8BBF-F50A0A70B200}"/>
              </a:ext>
            </a:extLst>
          </p:cNvPr>
          <p:cNvSpPr txBox="1"/>
          <p:nvPr/>
        </p:nvSpPr>
        <p:spPr>
          <a:xfrm>
            <a:off x="2296968" y="3612832"/>
            <a:ext cx="3897745" cy="369332"/>
          </a:xfrm>
          <a:prstGeom prst="rect">
            <a:avLst/>
          </a:prstGeom>
          <a:noFill/>
        </p:spPr>
        <p:txBody>
          <a:bodyPr wrap="square" rtlCol="0">
            <a:spAutoFit/>
          </a:bodyPr>
          <a:lstStyle/>
          <a:p>
            <a:r>
              <a:rPr lang="es-CL" b="1" dirty="0">
                <a:latin typeface="Abadi" panose="020B0604020104020204" pitchFamily="34" charset="0"/>
              </a:rPr>
              <a:t>Frecuencias genotípicas</a:t>
            </a:r>
            <a:endParaRPr lang="en-US" b="1" dirty="0">
              <a:latin typeface="Abadi" panose="020B0604020104020204" pitchFamily="34" charset="0"/>
            </a:endParaRPr>
          </a:p>
        </p:txBody>
      </p:sp>
      <p:sp>
        <p:nvSpPr>
          <p:cNvPr id="5" name="CuadroTexto 4">
            <a:extLst>
              <a:ext uri="{FF2B5EF4-FFF2-40B4-BE49-F238E27FC236}">
                <a16:creationId xmlns:a16="http://schemas.microsoft.com/office/drawing/2014/main" id="{63BA85BB-4C92-4069-9ED7-AC7B86153848}"/>
              </a:ext>
            </a:extLst>
          </p:cNvPr>
          <p:cNvSpPr txBox="1"/>
          <p:nvPr/>
        </p:nvSpPr>
        <p:spPr>
          <a:xfrm>
            <a:off x="7648907" y="3612832"/>
            <a:ext cx="3897745" cy="369332"/>
          </a:xfrm>
          <a:prstGeom prst="rect">
            <a:avLst/>
          </a:prstGeom>
          <a:noFill/>
        </p:spPr>
        <p:txBody>
          <a:bodyPr wrap="square" rtlCol="0">
            <a:spAutoFit/>
          </a:bodyPr>
          <a:lstStyle/>
          <a:p>
            <a:r>
              <a:rPr lang="es-CL" b="1" dirty="0">
                <a:latin typeface="Abadi" panose="020B0604020104020204" pitchFamily="34" charset="0"/>
              </a:rPr>
              <a:t>Frecuencias alélicas</a:t>
            </a:r>
            <a:endParaRPr lang="en-US" b="1" dirty="0">
              <a:latin typeface="Abadi" panose="020B0604020104020204" pitchFamily="34" charset="0"/>
            </a:endParaRPr>
          </a:p>
        </p:txBody>
      </p:sp>
      <mc:AlternateContent xmlns:mc="http://schemas.openxmlformats.org/markup-compatibility/2006" xmlns:a14="http://schemas.microsoft.com/office/drawing/2010/main">
        <mc:Choice Requires="a14">
          <p:graphicFrame>
            <p:nvGraphicFramePr>
              <p:cNvPr id="6" name="Tabla 14">
                <a:extLst>
                  <a:ext uri="{FF2B5EF4-FFF2-40B4-BE49-F238E27FC236}">
                    <a16:creationId xmlns:a16="http://schemas.microsoft.com/office/drawing/2014/main" id="{6C7DAC61-2777-4800-B7CF-F5B19C0056A3}"/>
                  </a:ext>
                </a:extLst>
              </p:cNvPr>
              <p:cNvGraphicFramePr>
                <a:graphicFrameLocks noGrp="1"/>
              </p:cNvGraphicFramePr>
              <p:nvPr>
                <p:extLst>
                  <p:ext uri="{D42A27DB-BD31-4B8C-83A1-F6EECF244321}">
                    <p14:modId xmlns:p14="http://schemas.microsoft.com/office/powerpoint/2010/main" val="687391046"/>
                  </p:ext>
                </p:extLst>
              </p:nvPr>
            </p:nvGraphicFramePr>
            <p:xfrm>
              <a:off x="2278450" y="4348480"/>
              <a:ext cx="4636655" cy="1503936"/>
            </p:xfrm>
            <a:graphic>
              <a:graphicData uri="http://schemas.openxmlformats.org/drawingml/2006/table">
                <a:tbl>
                  <a:tblPr firstRow="1" firstCol="1" bandRow="1">
                    <a:tableStyleId>{5C22544A-7EE6-4342-B048-85BDC9FD1C3A}</a:tableStyleId>
                  </a:tblPr>
                  <a:tblGrid>
                    <a:gridCol w="480674">
                      <a:extLst>
                        <a:ext uri="{9D8B030D-6E8A-4147-A177-3AD203B41FA5}">
                          <a16:colId xmlns:a16="http://schemas.microsoft.com/office/drawing/2014/main" val="1530475794"/>
                        </a:ext>
                      </a:extLst>
                    </a:gridCol>
                    <a:gridCol w="1419837">
                      <a:extLst>
                        <a:ext uri="{9D8B030D-6E8A-4147-A177-3AD203B41FA5}">
                          <a16:colId xmlns:a16="http://schemas.microsoft.com/office/drawing/2014/main" val="2371101657"/>
                        </a:ext>
                      </a:extLst>
                    </a:gridCol>
                    <a:gridCol w="1390257">
                      <a:extLst>
                        <a:ext uri="{9D8B030D-6E8A-4147-A177-3AD203B41FA5}">
                          <a16:colId xmlns:a16="http://schemas.microsoft.com/office/drawing/2014/main" val="340606863"/>
                        </a:ext>
                      </a:extLst>
                    </a:gridCol>
                    <a:gridCol w="1345887">
                      <a:extLst>
                        <a:ext uri="{9D8B030D-6E8A-4147-A177-3AD203B41FA5}">
                          <a16:colId xmlns:a16="http://schemas.microsoft.com/office/drawing/2014/main" val="5769832"/>
                        </a:ext>
                      </a:extLst>
                    </a:gridCol>
                  </a:tblGrid>
                  <a:tr h="370840">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1" i="1" smtClean="0">
                                        <a:latin typeface="Cambria Math" panose="02040503050406030204" pitchFamily="18" charset="0"/>
                                      </a:rPr>
                                      <m:t>𝑮</m:t>
                                    </m:r>
                                  </m:e>
                                  <m:sub>
                                    <m:r>
                                      <a:rPr lang="es-CL" b="1" i="1" smtClean="0">
                                        <a:latin typeface="Cambria Math" panose="02040503050406030204" pitchFamily="18" charset="0"/>
                                      </a:rPr>
                                      <m:t>𝟎</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1" i="1" smtClean="0">
                                        <a:latin typeface="Cambria Math" panose="02040503050406030204" pitchFamily="18" charset="0"/>
                                      </a:rPr>
                                      <m:t>𝑮</m:t>
                                    </m:r>
                                  </m:e>
                                  <m:sub>
                                    <m:r>
                                      <a:rPr lang="es-CL"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1" i="1" smtClean="0">
                                        <a:latin typeface="Cambria Math" panose="02040503050406030204" pitchFamily="18" charset="0"/>
                                      </a:rPr>
                                      <m:t>𝑮</m:t>
                                    </m:r>
                                  </m:e>
                                  <m:sub>
                                    <m:r>
                                      <a:rPr lang="es-CL" b="1" i="1" smtClean="0">
                                        <a:latin typeface="Cambria Math" panose="02040503050406030204" pitchFamily="18" charset="0"/>
                                      </a:rPr>
                                      <m:t>𝟐</m:t>
                                    </m:r>
                                  </m:sub>
                                </m:sSub>
                              </m:oMath>
                            </m:oMathPara>
                          </a14:m>
                          <a:endParaRPr lang="en-US" dirty="0"/>
                        </a:p>
                      </a:txBody>
                      <a:tcPr/>
                    </a:tc>
                    <a:extLst>
                      <a:ext uri="{0D108BD9-81ED-4DB2-BD59-A6C34878D82A}">
                        <a16:rowId xmlns:a16="http://schemas.microsoft.com/office/drawing/2014/main" val="1270531572"/>
                      </a:ext>
                    </a:extLst>
                  </a:tr>
                  <a:tr h="370840">
                    <a:tc>
                      <a:txBody>
                        <a:bodyPr/>
                        <a:lstStyle/>
                        <a:p>
                          <a:r>
                            <a:rPr lang="es-CL" dirty="0"/>
                            <a:t>P</a:t>
                          </a:r>
                          <a:endParaRPr lang="en-US" dirty="0"/>
                        </a:p>
                      </a:txBody>
                      <a:tcPr/>
                    </a:tc>
                    <a:tc>
                      <a:txBody>
                        <a:bodyPr/>
                        <a:lstStyle/>
                        <a:p>
                          <a:pPr algn="ctr"/>
                          <a:r>
                            <a:rPr lang="es-CL" dirty="0"/>
                            <a:t>0,5</a:t>
                          </a:r>
                          <a:endParaRPr lang="en-US" dirty="0"/>
                        </a:p>
                      </a:txBody>
                      <a:tcPr/>
                    </a:tc>
                    <a:tc>
                      <a:txBody>
                        <a:bodyPr/>
                        <a:lstStyle/>
                        <a:p>
                          <a:pPr algn="ctr"/>
                          <a:r>
                            <a:rPr lang="es-CL" dirty="0"/>
                            <a:t>0,16</a:t>
                          </a:r>
                          <a:endParaRPr lang="en-US" dirty="0"/>
                        </a:p>
                      </a:txBody>
                      <a:tcPr/>
                    </a:tc>
                    <a:tc>
                      <a:txBody>
                        <a:bodyPr/>
                        <a:lstStyle/>
                        <a:p>
                          <a:pPr algn="ctr"/>
                          <a:r>
                            <a:rPr lang="es-CL" dirty="0"/>
                            <a:t>0,25</a:t>
                          </a:r>
                          <a:endParaRPr lang="en-US" dirty="0"/>
                        </a:p>
                      </a:txBody>
                      <a:tcPr/>
                    </a:tc>
                    <a:extLst>
                      <a:ext uri="{0D108BD9-81ED-4DB2-BD59-A6C34878D82A}">
                        <a16:rowId xmlns:a16="http://schemas.microsoft.com/office/drawing/2014/main" val="2899054395"/>
                      </a:ext>
                    </a:extLst>
                  </a:tr>
                  <a:tr h="370840">
                    <a:tc>
                      <a:txBody>
                        <a:bodyPr/>
                        <a:lstStyle/>
                        <a:p>
                          <a:r>
                            <a:rPr lang="es-CL" dirty="0"/>
                            <a:t>H</a:t>
                          </a:r>
                          <a:endParaRPr lang="en-US" dirty="0"/>
                        </a:p>
                      </a:txBody>
                      <a:tcPr/>
                    </a:tc>
                    <a:tc>
                      <a:txBody>
                        <a:bodyPr/>
                        <a:lstStyle/>
                        <a:p>
                          <a:pPr algn="ctr"/>
                          <a:r>
                            <a:rPr lang="es-CL" dirty="0"/>
                            <a:t>0</a:t>
                          </a:r>
                          <a:endParaRPr lang="en-US" dirty="0"/>
                        </a:p>
                      </a:txBody>
                      <a:tcPr/>
                    </a:tc>
                    <a:tc>
                      <a:txBody>
                        <a:bodyPr/>
                        <a:lstStyle/>
                        <a:p>
                          <a:pPr algn="ctr"/>
                          <a:r>
                            <a:rPr lang="es-CL" dirty="0"/>
                            <a:t>0,68</a:t>
                          </a:r>
                          <a:endParaRPr lang="en-US" dirty="0"/>
                        </a:p>
                      </a:txBody>
                      <a:tcPr/>
                    </a:tc>
                    <a:tc>
                      <a:txBody>
                        <a:bodyPr/>
                        <a:lstStyle/>
                        <a:p>
                          <a:pPr algn="ctr"/>
                          <a:r>
                            <a:rPr lang="es-CL" dirty="0"/>
                            <a:t>0,5</a:t>
                          </a:r>
                          <a:endParaRPr lang="en-US" dirty="0"/>
                        </a:p>
                      </a:txBody>
                      <a:tcPr/>
                    </a:tc>
                    <a:extLst>
                      <a:ext uri="{0D108BD9-81ED-4DB2-BD59-A6C34878D82A}">
                        <a16:rowId xmlns:a16="http://schemas.microsoft.com/office/drawing/2014/main" val="1828000272"/>
                      </a:ext>
                    </a:extLst>
                  </a:tr>
                  <a:tr h="370840">
                    <a:tc>
                      <a:txBody>
                        <a:bodyPr/>
                        <a:lstStyle/>
                        <a:p>
                          <a:r>
                            <a:rPr lang="es-CL" dirty="0"/>
                            <a:t>Q</a:t>
                          </a:r>
                          <a:endParaRPr lang="en-US" dirty="0"/>
                        </a:p>
                      </a:txBody>
                      <a:tcPr/>
                    </a:tc>
                    <a:tc>
                      <a:txBody>
                        <a:bodyPr/>
                        <a:lstStyle/>
                        <a:p>
                          <a:pPr algn="ctr"/>
                          <a:r>
                            <a:rPr lang="es-CL" dirty="0"/>
                            <a:t>0,5</a:t>
                          </a:r>
                          <a:endParaRPr lang="en-US" dirty="0"/>
                        </a:p>
                      </a:txBody>
                      <a:tcPr/>
                    </a:tc>
                    <a:tc>
                      <a:txBody>
                        <a:bodyPr/>
                        <a:lstStyle/>
                        <a:p>
                          <a:pPr algn="ctr"/>
                          <a:r>
                            <a:rPr lang="es-CL" dirty="0"/>
                            <a:t>0,16</a:t>
                          </a:r>
                          <a:endParaRPr lang="en-US" dirty="0"/>
                        </a:p>
                      </a:txBody>
                      <a:tcPr/>
                    </a:tc>
                    <a:tc>
                      <a:txBody>
                        <a:bodyPr/>
                        <a:lstStyle/>
                        <a:p>
                          <a:pPr algn="ctr"/>
                          <a:r>
                            <a:rPr lang="es-CL" dirty="0"/>
                            <a:t>0,25</a:t>
                          </a:r>
                          <a:endParaRPr lang="en-US" dirty="0"/>
                        </a:p>
                      </a:txBody>
                      <a:tcPr/>
                    </a:tc>
                    <a:extLst>
                      <a:ext uri="{0D108BD9-81ED-4DB2-BD59-A6C34878D82A}">
                        <a16:rowId xmlns:a16="http://schemas.microsoft.com/office/drawing/2014/main" val="2583900187"/>
                      </a:ext>
                    </a:extLst>
                  </a:tr>
                </a:tbl>
              </a:graphicData>
            </a:graphic>
          </p:graphicFrame>
        </mc:Choice>
        <mc:Fallback xmlns="">
          <p:graphicFrame>
            <p:nvGraphicFramePr>
              <p:cNvPr id="6" name="Tabla 14">
                <a:extLst>
                  <a:ext uri="{FF2B5EF4-FFF2-40B4-BE49-F238E27FC236}">
                    <a16:creationId xmlns:a16="http://schemas.microsoft.com/office/drawing/2014/main" id="{6C7DAC61-2777-4800-B7CF-F5B19C0056A3}"/>
                  </a:ext>
                </a:extLst>
              </p:cNvPr>
              <p:cNvGraphicFramePr>
                <a:graphicFrameLocks noGrp="1"/>
              </p:cNvGraphicFramePr>
              <p:nvPr>
                <p:extLst>
                  <p:ext uri="{D42A27DB-BD31-4B8C-83A1-F6EECF244321}">
                    <p14:modId xmlns:p14="http://schemas.microsoft.com/office/powerpoint/2010/main" val="687391046"/>
                  </p:ext>
                </p:extLst>
              </p:nvPr>
            </p:nvGraphicFramePr>
            <p:xfrm>
              <a:off x="2278450" y="4348480"/>
              <a:ext cx="4636655" cy="1503936"/>
            </p:xfrm>
            <a:graphic>
              <a:graphicData uri="http://schemas.openxmlformats.org/drawingml/2006/table">
                <a:tbl>
                  <a:tblPr firstRow="1" firstCol="1" bandRow="1">
                    <a:tableStyleId>{5C22544A-7EE6-4342-B048-85BDC9FD1C3A}</a:tableStyleId>
                  </a:tblPr>
                  <a:tblGrid>
                    <a:gridCol w="480674">
                      <a:extLst>
                        <a:ext uri="{9D8B030D-6E8A-4147-A177-3AD203B41FA5}">
                          <a16:colId xmlns:a16="http://schemas.microsoft.com/office/drawing/2014/main" val="1530475794"/>
                        </a:ext>
                      </a:extLst>
                    </a:gridCol>
                    <a:gridCol w="1419837">
                      <a:extLst>
                        <a:ext uri="{9D8B030D-6E8A-4147-A177-3AD203B41FA5}">
                          <a16:colId xmlns:a16="http://schemas.microsoft.com/office/drawing/2014/main" val="2371101657"/>
                        </a:ext>
                      </a:extLst>
                    </a:gridCol>
                    <a:gridCol w="1390257">
                      <a:extLst>
                        <a:ext uri="{9D8B030D-6E8A-4147-A177-3AD203B41FA5}">
                          <a16:colId xmlns:a16="http://schemas.microsoft.com/office/drawing/2014/main" val="340606863"/>
                        </a:ext>
                      </a:extLst>
                    </a:gridCol>
                    <a:gridCol w="1345887">
                      <a:extLst>
                        <a:ext uri="{9D8B030D-6E8A-4147-A177-3AD203B41FA5}">
                          <a16:colId xmlns:a16="http://schemas.microsoft.com/office/drawing/2014/main" val="5769832"/>
                        </a:ext>
                      </a:extLst>
                    </a:gridCol>
                  </a:tblGrid>
                  <a:tr h="375984">
                    <a:tc>
                      <a:txBody>
                        <a:bodyPr/>
                        <a:lstStyle/>
                        <a:p>
                          <a:endParaRPr lang="en-US" dirty="0"/>
                        </a:p>
                      </a:txBody>
                      <a:tcPr/>
                    </a:tc>
                    <a:tc>
                      <a:txBody>
                        <a:bodyPr/>
                        <a:lstStyle/>
                        <a:p>
                          <a:endParaRPr lang="en-US"/>
                        </a:p>
                      </a:txBody>
                      <a:tcPr>
                        <a:blipFill>
                          <a:blip r:embed="rId2"/>
                          <a:stretch>
                            <a:fillRect l="-34335" t="-1613" r="-194850" b="-325806"/>
                          </a:stretch>
                        </a:blipFill>
                      </a:tcPr>
                    </a:tc>
                    <a:tc>
                      <a:txBody>
                        <a:bodyPr/>
                        <a:lstStyle/>
                        <a:p>
                          <a:endParaRPr lang="en-US"/>
                        </a:p>
                      </a:txBody>
                      <a:tcPr>
                        <a:blipFill>
                          <a:blip r:embed="rId2"/>
                          <a:stretch>
                            <a:fillRect l="-136681" t="-1613" r="-98253" b="-325806"/>
                          </a:stretch>
                        </a:blipFill>
                      </a:tcPr>
                    </a:tc>
                    <a:tc>
                      <a:txBody>
                        <a:bodyPr/>
                        <a:lstStyle/>
                        <a:p>
                          <a:endParaRPr lang="en-US"/>
                        </a:p>
                      </a:txBody>
                      <a:tcPr>
                        <a:blipFill>
                          <a:blip r:embed="rId2"/>
                          <a:stretch>
                            <a:fillRect l="-245249" t="-1613" r="-1810" b="-325806"/>
                          </a:stretch>
                        </a:blipFill>
                      </a:tcPr>
                    </a:tc>
                    <a:extLst>
                      <a:ext uri="{0D108BD9-81ED-4DB2-BD59-A6C34878D82A}">
                        <a16:rowId xmlns:a16="http://schemas.microsoft.com/office/drawing/2014/main" val="1270531572"/>
                      </a:ext>
                    </a:extLst>
                  </a:tr>
                  <a:tr h="375984">
                    <a:tc>
                      <a:txBody>
                        <a:bodyPr/>
                        <a:lstStyle/>
                        <a:p>
                          <a:r>
                            <a:rPr lang="es-CL" dirty="0"/>
                            <a:t>P</a:t>
                          </a:r>
                          <a:endParaRPr lang="en-US" dirty="0"/>
                        </a:p>
                      </a:txBody>
                      <a:tcPr/>
                    </a:tc>
                    <a:tc>
                      <a:txBody>
                        <a:bodyPr/>
                        <a:lstStyle/>
                        <a:p>
                          <a:pPr algn="ctr"/>
                          <a:r>
                            <a:rPr lang="es-CL" dirty="0"/>
                            <a:t>0,5</a:t>
                          </a:r>
                          <a:endParaRPr lang="en-US" dirty="0"/>
                        </a:p>
                      </a:txBody>
                      <a:tcPr/>
                    </a:tc>
                    <a:tc>
                      <a:txBody>
                        <a:bodyPr/>
                        <a:lstStyle/>
                        <a:p>
                          <a:pPr algn="ctr"/>
                          <a:r>
                            <a:rPr lang="es-CL" dirty="0"/>
                            <a:t>0,16</a:t>
                          </a:r>
                          <a:endParaRPr lang="en-US" dirty="0"/>
                        </a:p>
                      </a:txBody>
                      <a:tcPr/>
                    </a:tc>
                    <a:tc>
                      <a:txBody>
                        <a:bodyPr/>
                        <a:lstStyle/>
                        <a:p>
                          <a:pPr algn="ctr"/>
                          <a:r>
                            <a:rPr lang="es-CL" dirty="0"/>
                            <a:t>0,25</a:t>
                          </a:r>
                          <a:endParaRPr lang="en-US" dirty="0"/>
                        </a:p>
                      </a:txBody>
                      <a:tcPr/>
                    </a:tc>
                    <a:extLst>
                      <a:ext uri="{0D108BD9-81ED-4DB2-BD59-A6C34878D82A}">
                        <a16:rowId xmlns:a16="http://schemas.microsoft.com/office/drawing/2014/main" val="2899054395"/>
                      </a:ext>
                    </a:extLst>
                  </a:tr>
                  <a:tr h="375984">
                    <a:tc>
                      <a:txBody>
                        <a:bodyPr/>
                        <a:lstStyle/>
                        <a:p>
                          <a:r>
                            <a:rPr lang="es-CL" dirty="0"/>
                            <a:t>H</a:t>
                          </a:r>
                          <a:endParaRPr lang="en-US" dirty="0"/>
                        </a:p>
                      </a:txBody>
                      <a:tcPr/>
                    </a:tc>
                    <a:tc>
                      <a:txBody>
                        <a:bodyPr/>
                        <a:lstStyle/>
                        <a:p>
                          <a:pPr algn="ctr"/>
                          <a:r>
                            <a:rPr lang="es-CL" dirty="0"/>
                            <a:t>0</a:t>
                          </a:r>
                          <a:endParaRPr lang="en-US" dirty="0"/>
                        </a:p>
                      </a:txBody>
                      <a:tcPr/>
                    </a:tc>
                    <a:tc>
                      <a:txBody>
                        <a:bodyPr/>
                        <a:lstStyle/>
                        <a:p>
                          <a:pPr algn="ctr"/>
                          <a:r>
                            <a:rPr lang="es-CL" dirty="0"/>
                            <a:t>0,68</a:t>
                          </a:r>
                          <a:endParaRPr lang="en-US" dirty="0"/>
                        </a:p>
                      </a:txBody>
                      <a:tcPr/>
                    </a:tc>
                    <a:tc>
                      <a:txBody>
                        <a:bodyPr/>
                        <a:lstStyle/>
                        <a:p>
                          <a:pPr algn="ctr"/>
                          <a:r>
                            <a:rPr lang="es-CL" dirty="0"/>
                            <a:t>0,5</a:t>
                          </a:r>
                          <a:endParaRPr lang="en-US" dirty="0"/>
                        </a:p>
                      </a:txBody>
                      <a:tcPr/>
                    </a:tc>
                    <a:extLst>
                      <a:ext uri="{0D108BD9-81ED-4DB2-BD59-A6C34878D82A}">
                        <a16:rowId xmlns:a16="http://schemas.microsoft.com/office/drawing/2014/main" val="1828000272"/>
                      </a:ext>
                    </a:extLst>
                  </a:tr>
                  <a:tr h="375984">
                    <a:tc>
                      <a:txBody>
                        <a:bodyPr/>
                        <a:lstStyle/>
                        <a:p>
                          <a:r>
                            <a:rPr lang="es-CL" dirty="0"/>
                            <a:t>Q</a:t>
                          </a:r>
                          <a:endParaRPr lang="en-US" dirty="0"/>
                        </a:p>
                      </a:txBody>
                      <a:tcPr/>
                    </a:tc>
                    <a:tc>
                      <a:txBody>
                        <a:bodyPr/>
                        <a:lstStyle/>
                        <a:p>
                          <a:pPr algn="ctr"/>
                          <a:r>
                            <a:rPr lang="es-CL" dirty="0"/>
                            <a:t>0,5</a:t>
                          </a:r>
                          <a:endParaRPr lang="en-US" dirty="0"/>
                        </a:p>
                      </a:txBody>
                      <a:tcPr/>
                    </a:tc>
                    <a:tc>
                      <a:txBody>
                        <a:bodyPr/>
                        <a:lstStyle/>
                        <a:p>
                          <a:pPr algn="ctr"/>
                          <a:r>
                            <a:rPr lang="es-CL" dirty="0"/>
                            <a:t>0,16</a:t>
                          </a:r>
                          <a:endParaRPr lang="en-US" dirty="0"/>
                        </a:p>
                      </a:txBody>
                      <a:tcPr/>
                    </a:tc>
                    <a:tc>
                      <a:txBody>
                        <a:bodyPr/>
                        <a:lstStyle/>
                        <a:p>
                          <a:pPr algn="ctr"/>
                          <a:r>
                            <a:rPr lang="es-CL" dirty="0"/>
                            <a:t>0,25</a:t>
                          </a:r>
                          <a:endParaRPr lang="en-US" dirty="0"/>
                        </a:p>
                      </a:txBody>
                      <a:tcPr/>
                    </a:tc>
                    <a:extLst>
                      <a:ext uri="{0D108BD9-81ED-4DB2-BD59-A6C34878D82A}">
                        <a16:rowId xmlns:a16="http://schemas.microsoft.com/office/drawing/2014/main" val="2583900187"/>
                      </a:ext>
                    </a:extLst>
                  </a:tr>
                </a:tbl>
              </a:graphicData>
            </a:graphic>
          </p:graphicFrame>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22D6E56-4939-4F07-8CD5-7603124D285A}"/>
                  </a:ext>
                </a:extLst>
              </p:cNvPr>
              <p:cNvSpPr txBox="1"/>
              <p:nvPr/>
            </p:nvSpPr>
            <p:spPr>
              <a:xfrm>
                <a:off x="7960652" y="4530450"/>
                <a:ext cx="1437103" cy="923330"/>
              </a:xfrm>
              <a:prstGeom prst="rect">
                <a:avLst/>
              </a:prstGeom>
              <a:no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1" i="1" smtClean="0">
                          <a:latin typeface="Cambria Math" panose="02040503050406030204" pitchFamily="18" charset="0"/>
                        </a:rPr>
                        <m:t>𝒑</m:t>
                      </m:r>
                      <m:r>
                        <a:rPr lang="es-CL" b="1" i="1" smtClean="0">
                          <a:latin typeface="Cambria Math" panose="02040503050406030204" pitchFamily="18" charset="0"/>
                        </a:rPr>
                        <m:t>=</m:t>
                      </m:r>
                      <m:r>
                        <a:rPr lang="es-CL" b="1" i="1" smtClean="0">
                          <a:latin typeface="Cambria Math" panose="02040503050406030204" pitchFamily="18" charset="0"/>
                        </a:rPr>
                        <m:t>𝟎</m:t>
                      </m:r>
                      <m:r>
                        <a:rPr lang="es-CL" b="1" i="1" smtClean="0">
                          <a:latin typeface="Cambria Math" panose="02040503050406030204" pitchFamily="18" charset="0"/>
                        </a:rPr>
                        <m:t>,</m:t>
                      </m:r>
                      <m:r>
                        <a:rPr lang="es-CL" b="1" i="1" smtClean="0">
                          <a:latin typeface="Cambria Math" panose="02040503050406030204" pitchFamily="18" charset="0"/>
                        </a:rPr>
                        <m:t>𝟓</m:t>
                      </m:r>
                    </m:oMath>
                  </m:oMathPara>
                </a14:m>
                <a:endParaRPr lang="en-US" b="1" dirty="0"/>
              </a:p>
              <a:p>
                <a:endParaRPr lang="en-US" b="1" dirty="0"/>
              </a:p>
              <a:p>
                <a:pPr/>
                <a14:m>
                  <m:oMathPara xmlns:m="http://schemas.openxmlformats.org/officeDocument/2006/math">
                    <m:oMathParaPr>
                      <m:jc m:val="centerGroup"/>
                    </m:oMathParaPr>
                    <m:oMath xmlns:m="http://schemas.openxmlformats.org/officeDocument/2006/math">
                      <m:r>
                        <a:rPr lang="es-CL" b="1" i="1" smtClean="0">
                          <a:latin typeface="Cambria Math" panose="02040503050406030204" pitchFamily="18" charset="0"/>
                        </a:rPr>
                        <m:t>𝒒</m:t>
                      </m:r>
                      <m:r>
                        <a:rPr lang="es-CL" b="1" i="1" smtClean="0">
                          <a:latin typeface="Cambria Math" panose="02040503050406030204" pitchFamily="18" charset="0"/>
                        </a:rPr>
                        <m:t>=</m:t>
                      </m:r>
                      <m:r>
                        <a:rPr lang="es-CL" b="1" i="1" smtClean="0">
                          <a:latin typeface="Cambria Math" panose="02040503050406030204" pitchFamily="18" charset="0"/>
                        </a:rPr>
                        <m:t>𝟎</m:t>
                      </m:r>
                      <m:r>
                        <a:rPr lang="es-CL" b="1" i="1" smtClean="0">
                          <a:latin typeface="Cambria Math" panose="02040503050406030204" pitchFamily="18" charset="0"/>
                        </a:rPr>
                        <m:t>,</m:t>
                      </m:r>
                      <m:r>
                        <a:rPr lang="es-CL" b="1" i="1" smtClean="0">
                          <a:latin typeface="Cambria Math" panose="02040503050406030204" pitchFamily="18" charset="0"/>
                        </a:rPr>
                        <m:t>𝟓</m:t>
                      </m:r>
                    </m:oMath>
                  </m:oMathPara>
                </a14:m>
                <a:endParaRPr lang="en-US" b="1" dirty="0"/>
              </a:p>
            </p:txBody>
          </p:sp>
        </mc:Choice>
        <mc:Fallback xmlns="">
          <p:sp>
            <p:nvSpPr>
              <p:cNvPr id="7" name="CuadroTexto 6">
                <a:extLst>
                  <a:ext uri="{FF2B5EF4-FFF2-40B4-BE49-F238E27FC236}">
                    <a16:creationId xmlns:a16="http://schemas.microsoft.com/office/drawing/2014/main" id="{022D6E56-4939-4F07-8CD5-7603124D285A}"/>
                  </a:ext>
                </a:extLst>
              </p:cNvPr>
              <p:cNvSpPr txBox="1">
                <a:spLocks noRot="1" noChangeAspect="1" noMove="1" noResize="1" noEditPoints="1" noAdjustHandles="1" noChangeArrowheads="1" noChangeShapeType="1" noTextEdit="1"/>
              </p:cNvSpPr>
              <p:nvPr/>
            </p:nvSpPr>
            <p:spPr>
              <a:xfrm>
                <a:off x="7960652" y="4530450"/>
                <a:ext cx="1437103" cy="923330"/>
              </a:xfrm>
              <a:prstGeom prst="rect">
                <a:avLst/>
              </a:prstGeom>
              <a:blipFill>
                <a:blip r:embed="rId3"/>
                <a:stretch>
                  <a:fillRect b="-1948"/>
                </a:stretch>
              </a:blipFill>
              <a:ln>
                <a:solidFill>
                  <a:schemeClr val="accent1"/>
                </a:solidFill>
              </a:ln>
            </p:spPr>
            <p:txBody>
              <a:bodyPr/>
              <a:lstStyle/>
              <a:p>
                <a:r>
                  <a:rPr lang="es-CL">
                    <a:noFill/>
                  </a:rPr>
                  <a:t> </a:t>
                </a:r>
              </a:p>
            </p:txBody>
          </p:sp>
        </mc:Fallback>
      </mc:AlternateContent>
      <p:pic>
        <p:nvPicPr>
          <p:cNvPr id="11" name="Picture 2" descr="JohnnyMacc dance dancing fly snap Sticker">
            <a:extLst>
              <a:ext uri="{FF2B5EF4-FFF2-40B4-BE49-F238E27FC236}">
                <a16:creationId xmlns:a16="http://schemas.microsoft.com/office/drawing/2014/main" id="{AD4D50E2-DDD9-4FF0-B7E9-9C76541DF63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695825"/>
            <a:ext cx="1572081" cy="2162175"/>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82A1B12D-23E1-4155-9800-416483F9F8A2}"/>
              </a:ext>
            </a:extLst>
          </p:cNvPr>
          <p:cNvSpPr txBox="1"/>
          <p:nvPr/>
        </p:nvSpPr>
        <p:spPr>
          <a:xfrm>
            <a:off x="767079" y="896216"/>
            <a:ext cx="10353145" cy="2062103"/>
          </a:xfrm>
          <a:prstGeom prst="rect">
            <a:avLst/>
          </a:prstGeom>
          <a:noFill/>
        </p:spPr>
        <p:txBody>
          <a:bodyPr wrap="square" rtlCol="0">
            <a:spAutoFit/>
          </a:bodyPr>
          <a:lstStyle/>
          <a:p>
            <a:pPr algn="just"/>
            <a:r>
              <a:rPr lang="es-CL" sz="1600" i="1" dirty="0"/>
              <a:t>Sine </a:t>
            </a:r>
            <a:r>
              <a:rPr lang="es-CL" sz="1600" i="1" dirty="0" err="1"/>
              <a:t>oculis</a:t>
            </a:r>
            <a:r>
              <a:rPr lang="es-CL" sz="1600" i="1" dirty="0"/>
              <a:t> </a:t>
            </a:r>
            <a:r>
              <a:rPr lang="es-CL" sz="1600" dirty="0"/>
              <a:t>(</a:t>
            </a:r>
            <a:r>
              <a:rPr lang="es-CL" sz="1600" i="1" dirty="0"/>
              <a:t>so</a:t>
            </a:r>
            <a:r>
              <a:rPr lang="es-CL" sz="1600" dirty="0"/>
              <a:t>) y </a:t>
            </a:r>
            <a:r>
              <a:rPr lang="es-CL" sz="1600" i="1" dirty="0" err="1"/>
              <a:t>Multae</a:t>
            </a:r>
            <a:r>
              <a:rPr lang="es-CL" sz="1600" i="1" dirty="0"/>
              <a:t> </a:t>
            </a:r>
            <a:r>
              <a:rPr lang="es-CL" sz="1600" i="1" dirty="0" err="1"/>
              <a:t>oculi</a:t>
            </a:r>
            <a:r>
              <a:rPr lang="es-CL" sz="1600" i="1" dirty="0"/>
              <a:t> </a:t>
            </a:r>
            <a:r>
              <a:rPr lang="es-CL" sz="1600" dirty="0"/>
              <a:t>(</a:t>
            </a:r>
            <a:r>
              <a:rPr lang="es-CL" sz="1600" i="1" dirty="0" err="1"/>
              <a:t>mo</a:t>
            </a:r>
            <a:r>
              <a:rPr lang="es-CL" sz="1600" dirty="0"/>
              <a:t>) son dos alelos de un gen que determina el número de ojos en una especie de insectos. El heterocigoto </a:t>
            </a:r>
            <a:r>
              <a:rPr lang="es-CL" sz="1600" i="1" dirty="0"/>
              <a:t>so</a:t>
            </a:r>
            <a:r>
              <a:rPr lang="es-CL" sz="1600" dirty="0"/>
              <a:t>/</a:t>
            </a:r>
            <a:r>
              <a:rPr lang="es-CL" sz="1600" i="1" dirty="0" err="1"/>
              <a:t>mo</a:t>
            </a:r>
            <a:r>
              <a:rPr lang="es-CL" sz="1600" dirty="0"/>
              <a:t> es el fenotipo silvestre y se distingue de los dos homocigotos (en este sentido, los homocigotos </a:t>
            </a:r>
            <a:r>
              <a:rPr lang="es-CL" sz="1600" i="1" dirty="0"/>
              <a:t>so</a:t>
            </a:r>
            <a:r>
              <a:rPr lang="es-CL" sz="1600" dirty="0"/>
              <a:t>/</a:t>
            </a:r>
            <a:r>
              <a:rPr lang="es-CL" sz="1600" i="1" dirty="0"/>
              <a:t>so</a:t>
            </a:r>
            <a:r>
              <a:rPr lang="es-CL" sz="1600" dirty="0"/>
              <a:t> no poseen ojos, los heterocigotos poseen 3 ojos y los homocigotos </a:t>
            </a:r>
            <a:r>
              <a:rPr lang="es-CL" sz="1600" i="1" dirty="0" err="1"/>
              <a:t>mo</a:t>
            </a:r>
            <a:r>
              <a:rPr lang="es-CL" sz="1600" dirty="0"/>
              <a:t>/</a:t>
            </a:r>
            <a:r>
              <a:rPr lang="es-CL" sz="1600" i="1" dirty="0" err="1"/>
              <a:t>mo</a:t>
            </a:r>
            <a:r>
              <a:rPr lang="es-CL" sz="1600" dirty="0"/>
              <a:t> poseen 7 ojos). Supóngase que se obtienen cultivos de este insecto en tubos, los que se generaron introduciendo 10 machos y 10 hembras de cada cepa por tubo. El suministro de hembras </a:t>
            </a:r>
            <a:r>
              <a:rPr lang="es-CL" sz="1600" i="1" dirty="0"/>
              <a:t>so</a:t>
            </a:r>
            <a:r>
              <a:rPr lang="es-CL" sz="1600" dirty="0"/>
              <a:t>/</a:t>
            </a:r>
            <a:r>
              <a:rPr lang="es-CL" sz="1600" i="1" dirty="0"/>
              <a:t>so</a:t>
            </a:r>
            <a:r>
              <a:rPr lang="es-CL" sz="1600" dirty="0"/>
              <a:t> se agotó y sólo quedaron 4 hembras para el último tubo. De esta manera, para mantener la frecuencia génica y el número de padres pretendidos se introdujeron en este tubo 16 machos y 4 hembras </a:t>
            </a:r>
            <a:r>
              <a:rPr lang="es-CL" sz="1600" i="1" dirty="0"/>
              <a:t>so</a:t>
            </a:r>
            <a:r>
              <a:rPr lang="es-CL" sz="1600" dirty="0"/>
              <a:t>/</a:t>
            </a:r>
            <a:r>
              <a:rPr lang="es-CL" sz="1600" i="1" dirty="0"/>
              <a:t>so</a:t>
            </a:r>
            <a:r>
              <a:rPr lang="es-CL" sz="1600" dirty="0"/>
              <a:t> con 4 machos y 16 hembras </a:t>
            </a:r>
            <a:r>
              <a:rPr lang="es-CL" sz="1600" i="1" dirty="0" err="1"/>
              <a:t>mo</a:t>
            </a:r>
            <a:r>
              <a:rPr lang="es-CL" sz="1600" dirty="0"/>
              <a:t>/</a:t>
            </a:r>
            <a:r>
              <a:rPr lang="es-CL" sz="1600" i="1" dirty="0" err="1"/>
              <a:t>mo</a:t>
            </a:r>
            <a:r>
              <a:rPr lang="es-CL" sz="1600" dirty="0"/>
              <a:t>. El estudiante que llevó este experimento a cabo se sorprendió por el resultado encontrado. ¿Qué frecuencias genotípicas se esperarían en las 2 generaciones siguientes?</a:t>
            </a:r>
            <a:endParaRPr lang="en-US" sz="1600" dirty="0"/>
          </a:p>
        </p:txBody>
      </p:sp>
      <p:sp>
        <p:nvSpPr>
          <p:cNvPr id="15" name="Título 1">
            <a:extLst>
              <a:ext uri="{FF2B5EF4-FFF2-40B4-BE49-F238E27FC236}">
                <a16:creationId xmlns:a16="http://schemas.microsoft.com/office/drawing/2014/main" id="{432DB1C1-6C93-4C5F-AF0F-6D78BDDBB04D}"/>
              </a:ext>
            </a:extLst>
          </p:cNvPr>
          <p:cNvSpPr txBox="1">
            <a:spLocks/>
          </p:cNvSpPr>
          <p:nvPr/>
        </p:nvSpPr>
        <p:spPr>
          <a:xfrm>
            <a:off x="1057275" y="-520700"/>
            <a:ext cx="9367838" cy="1189038"/>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 2</a:t>
            </a:r>
            <a:endParaRPr lang="en-US" i="1" kern="0" dirty="0"/>
          </a:p>
        </p:txBody>
      </p:sp>
    </p:spTree>
    <p:extLst>
      <p:ext uri="{BB962C8B-B14F-4D97-AF65-F5344CB8AC3E}">
        <p14:creationId xmlns:p14="http://schemas.microsoft.com/office/powerpoint/2010/main" val="2176391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728AA2B-6556-4A13-A50A-9B2496C2FF06}"/>
              </a:ext>
            </a:extLst>
          </p:cNvPr>
          <p:cNvSpPr>
            <a:spLocks noGrp="1"/>
          </p:cNvSpPr>
          <p:nvPr>
            <p:ph type="sldNum" idx="12"/>
          </p:nvPr>
        </p:nvSpPr>
        <p:spPr/>
        <p:txBody>
          <a:bodyPr/>
          <a:lstStyle/>
          <a:p>
            <a:fld id="{00000000-1234-1234-1234-123412341234}" type="slidenum">
              <a:rPr lang="en-US" smtClean="0"/>
              <a:pPr/>
              <a:t>98</a:t>
            </a:fld>
            <a:endParaRPr lang="en-US"/>
          </a:p>
        </p:txBody>
      </p:sp>
      <p:pic>
        <p:nvPicPr>
          <p:cNvPr id="14" name="Picture 2">
            <a:extLst>
              <a:ext uri="{FF2B5EF4-FFF2-40B4-BE49-F238E27FC236}">
                <a16:creationId xmlns:a16="http://schemas.microsoft.com/office/drawing/2014/main" id="{F89CE55B-5E36-4AB0-B7BA-39FF360D7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883" y="4002642"/>
            <a:ext cx="2281038" cy="2541547"/>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6E52B564-CCF4-44B2-9391-962D7313F5E5}"/>
              </a:ext>
            </a:extLst>
          </p:cNvPr>
          <p:cNvSpPr txBox="1"/>
          <p:nvPr/>
        </p:nvSpPr>
        <p:spPr>
          <a:xfrm>
            <a:off x="2385487" y="1774142"/>
            <a:ext cx="2645975" cy="400110"/>
          </a:xfrm>
          <a:prstGeom prst="rect">
            <a:avLst/>
          </a:prstGeom>
          <a:noFill/>
        </p:spPr>
        <p:txBody>
          <a:bodyPr wrap="square" rtlCol="0">
            <a:spAutoFit/>
          </a:bodyPr>
          <a:lstStyle/>
          <a:p>
            <a:r>
              <a:rPr lang="es-CL" sz="2000" b="1" dirty="0">
                <a:solidFill>
                  <a:schemeClr val="bg1"/>
                </a:solidFill>
                <a:latin typeface="Abadi" panose="020B0604020104020204" pitchFamily="34" charset="0"/>
              </a:rPr>
              <a:t>Matriz de parentesco</a:t>
            </a:r>
          </a:p>
        </p:txBody>
      </p:sp>
      <p:sp>
        <p:nvSpPr>
          <p:cNvPr id="26" name="Título 1">
            <a:extLst>
              <a:ext uri="{FF2B5EF4-FFF2-40B4-BE49-F238E27FC236}">
                <a16:creationId xmlns:a16="http://schemas.microsoft.com/office/drawing/2014/main" id="{15DB6BCF-4662-4293-85FD-E6756DCDF1FD}"/>
              </a:ext>
            </a:extLst>
          </p:cNvPr>
          <p:cNvSpPr txBox="1">
            <a:spLocks/>
          </p:cNvSpPr>
          <p:nvPr/>
        </p:nvSpPr>
        <p:spPr>
          <a:xfrm>
            <a:off x="563509" y="264437"/>
            <a:ext cx="9367203" cy="84248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s-CL" sz="3200" i="1" kern="0" dirty="0">
                <a:solidFill>
                  <a:schemeClr val="bg1"/>
                </a:solidFill>
                <a:effectLst>
                  <a:outerShdw blurRad="50800" dist="38100" dir="2700000" algn="tl" rotWithShape="0">
                    <a:prstClr val="black">
                      <a:alpha val="40000"/>
                    </a:prstClr>
                  </a:outerShdw>
                </a:effectLst>
                <a:latin typeface="+mj-lt"/>
              </a:rPr>
              <a:t>Ecuaciones importantes</a:t>
            </a:r>
            <a:endParaRPr lang="en-US" sz="3200" i="1" kern="0" dirty="0">
              <a:solidFill>
                <a:schemeClr val="bg1"/>
              </a:solidFill>
              <a:effectLst>
                <a:outerShdw blurRad="50800" dist="38100" dir="2700000" algn="tl" rotWithShape="0">
                  <a:prstClr val="black">
                    <a:alpha val="40000"/>
                  </a:prstClr>
                </a:outerShdw>
              </a:effectLst>
              <a:latin typeface="+mj-lt"/>
            </a:endParaRPr>
          </a:p>
        </p:txBody>
      </p:sp>
      <mc:AlternateContent xmlns:mc="http://schemas.openxmlformats.org/markup-compatibility/2006" xmlns:a14="http://schemas.microsoft.com/office/drawing/2010/main">
        <mc:Choice Requires="a14">
          <p:graphicFrame>
            <p:nvGraphicFramePr>
              <p:cNvPr id="27" name="Tabla 26">
                <a:extLst>
                  <a:ext uri="{FF2B5EF4-FFF2-40B4-BE49-F238E27FC236}">
                    <a16:creationId xmlns:a16="http://schemas.microsoft.com/office/drawing/2014/main" id="{8AD0BE15-3E03-416C-92FC-9953CB612C91}"/>
                  </a:ext>
                </a:extLst>
              </p:cNvPr>
              <p:cNvGraphicFramePr>
                <a:graphicFrameLocks noGrp="1"/>
              </p:cNvGraphicFramePr>
              <p:nvPr>
                <p:extLst>
                  <p:ext uri="{D42A27DB-BD31-4B8C-83A1-F6EECF244321}">
                    <p14:modId xmlns:p14="http://schemas.microsoft.com/office/powerpoint/2010/main" val="975698738"/>
                  </p:ext>
                </p:extLst>
              </p:nvPr>
            </p:nvGraphicFramePr>
            <p:xfrm>
              <a:off x="1588567" y="2879243"/>
              <a:ext cx="2507337" cy="67062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70627">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𝑐𝑑</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𝑐𝑎</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𝑐𝑏</m:t>
                                    </m:r>
                                  </m:sub>
                                </m:sSub>
                                <m:r>
                                  <a:rPr lang="es-CL"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122330159"/>
                      </a:ext>
                    </a:extLst>
                  </a:tr>
                </a:tbl>
              </a:graphicData>
            </a:graphic>
          </p:graphicFrame>
        </mc:Choice>
        <mc:Fallback xmlns="">
          <p:graphicFrame>
            <p:nvGraphicFramePr>
              <p:cNvPr id="27" name="Tabla 26">
                <a:extLst>
                  <a:ext uri="{FF2B5EF4-FFF2-40B4-BE49-F238E27FC236}">
                    <a16:creationId xmlns:a16="http://schemas.microsoft.com/office/drawing/2014/main" id="{8AD0BE15-3E03-416C-92FC-9953CB612C91}"/>
                  </a:ext>
                </a:extLst>
              </p:cNvPr>
              <p:cNvGraphicFramePr>
                <a:graphicFrameLocks noGrp="1"/>
              </p:cNvGraphicFramePr>
              <p:nvPr>
                <p:extLst>
                  <p:ext uri="{D42A27DB-BD31-4B8C-83A1-F6EECF244321}">
                    <p14:modId xmlns:p14="http://schemas.microsoft.com/office/powerpoint/2010/main" val="975698738"/>
                  </p:ext>
                </p:extLst>
              </p:nvPr>
            </p:nvGraphicFramePr>
            <p:xfrm>
              <a:off x="1588567" y="2879243"/>
              <a:ext cx="2507337" cy="67062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70627">
                    <a:tc>
                      <a:txBody>
                        <a:bodyPr/>
                        <a:lstStyle/>
                        <a:p>
                          <a:endParaRPr lang="en-US"/>
                        </a:p>
                      </a:txBody>
                      <a:tcPr>
                        <a:blipFill>
                          <a:blip r:embed="rId3"/>
                          <a:stretch>
                            <a:fillRect/>
                          </a:stretch>
                        </a:blipFill>
                      </a:tcPr>
                    </a:tc>
                    <a:extLst>
                      <a:ext uri="{0D108BD9-81ED-4DB2-BD59-A6C34878D82A}">
                        <a16:rowId xmlns:a16="http://schemas.microsoft.com/office/drawing/2014/main" val="11223301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8" name="Tabla 27">
                <a:extLst>
                  <a:ext uri="{FF2B5EF4-FFF2-40B4-BE49-F238E27FC236}">
                    <a16:creationId xmlns:a16="http://schemas.microsoft.com/office/drawing/2014/main" id="{323CDAC9-390A-457F-907A-796E8E1A286C}"/>
                  </a:ext>
                </a:extLst>
              </p:cNvPr>
              <p:cNvGraphicFramePr>
                <a:graphicFrameLocks noGrp="1"/>
              </p:cNvGraphicFramePr>
              <p:nvPr>
                <p:extLst>
                  <p:ext uri="{D42A27DB-BD31-4B8C-83A1-F6EECF244321}">
                    <p14:modId xmlns:p14="http://schemas.microsoft.com/office/powerpoint/2010/main" val="4145928967"/>
                  </p:ext>
                </p:extLst>
              </p:nvPr>
            </p:nvGraphicFramePr>
            <p:xfrm>
              <a:off x="4743734" y="3143224"/>
              <a:ext cx="2507337" cy="400111"/>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𝑐𝑐</m:t>
                                    </m:r>
                                  </m:sub>
                                </m:sSub>
                                <m:r>
                                  <a:rPr lang="es-CL" b="0" i="1" smtClean="0">
                                    <a:latin typeface="Cambria Math" panose="02040503050406030204" pitchFamily="18" charset="0"/>
                                  </a:rPr>
                                  <m:t>=1+</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𝐹</m:t>
                                    </m:r>
                                  </m:e>
                                  <m:sub>
                                    <m:r>
                                      <a:rPr lang="es-CL" b="0" i="1" smtClean="0">
                                        <a:latin typeface="Cambria Math" panose="02040503050406030204" pitchFamily="18" charset="0"/>
                                      </a:rPr>
                                      <m:t>𝑐</m:t>
                                    </m:r>
                                  </m:sub>
                                </m:sSub>
                              </m:oMath>
                            </m:oMathPara>
                          </a14:m>
                          <a:endParaRPr lang="en-US" dirty="0"/>
                        </a:p>
                      </a:txBody>
                      <a:tcPr/>
                    </a:tc>
                    <a:extLst>
                      <a:ext uri="{0D108BD9-81ED-4DB2-BD59-A6C34878D82A}">
                        <a16:rowId xmlns:a16="http://schemas.microsoft.com/office/drawing/2014/main" val="1122330159"/>
                      </a:ext>
                    </a:extLst>
                  </a:tr>
                </a:tbl>
              </a:graphicData>
            </a:graphic>
          </p:graphicFrame>
        </mc:Choice>
        <mc:Fallback xmlns="">
          <p:graphicFrame>
            <p:nvGraphicFramePr>
              <p:cNvPr id="28" name="Tabla 27">
                <a:extLst>
                  <a:ext uri="{FF2B5EF4-FFF2-40B4-BE49-F238E27FC236}">
                    <a16:creationId xmlns:a16="http://schemas.microsoft.com/office/drawing/2014/main" id="{323CDAC9-390A-457F-907A-796E8E1A286C}"/>
                  </a:ext>
                </a:extLst>
              </p:cNvPr>
              <p:cNvGraphicFramePr>
                <a:graphicFrameLocks noGrp="1"/>
              </p:cNvGraphicFramePr>
              <p:nvPr>
                <p:extLst>
                  <p:ext uri="{D42A27DB-BD31-4B8C-83A1-F6EECF244321}">
                    <p14:modId xmlns:p14="http://schemas.microsoft.com/office/powerpoint/2010/main" val="4145928967"/>
                  </p:ext>
                </p:extLst>
              </p:nvPr>
            </p:nvGraphicFramePr>
            <p:xfrm>
              <a:off x="4743734" y="3143224"/>
              <a:ext cx="2507337" cy="400111"/>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endParaRPr lang="en-US"/>
                        </a:p>
                      </a:txBody>
                      <a:tcPr>
                        <a:blipFill>
                          <a:blip r:embed="rId4"/>
                          <a:stretch>
                            <a:fillRect/>
                          </a:stretch>
                        </a:blipFill>
                      </a:tcPr>
                    </a:tc>
                    <a:extLst>
                      <a:ext uri="{0D108BD9-81ED-4DB2-BD59-A6C34878D82A}">
                        <a16:rowId xmlns:a16="http://schemas.microsoft.com/office/drawing/2014/main" val="11223301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a 28">
                <a:extLst>
                  <a:ext uri="{FF2B5EF4-FFF2-40B4-BE49-F238E27FC236}">
                    <a16:creationId xmlns:a16="http://schemas.microsoft.com/office/drawing/2014/main" id="{9EE11405-26D7-4EC8-9686-EC49CB6818E0}"/>
                  </a:ext>
                </a:extLst>
              </p:cNvPr>
              <p:cNvGraphicFramePr>
                <a:graphicFrameLocks noGrp="1"/>
              </p:cNvGraphicFramePr>
              <p:nvPr>
                <p:extLst>
                  <p:ext uri="{D42A27DB-BD31-4B8C-83A1-F6EECF244321}">
                    <p14:modId xmlns:p14="http://schemas.microsoft.com/office/powerpoint/2010/main" val="472856815"/>
                  </p:ext>
                </p:extLst>
              </p:nvPr>
            </p:nvGraphicFramePr>
            <p:xfrm>
              <a:off x="7898901" y="2926173"/>
              <a:ext cx="2507337" cy="62369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400111">
                    <a:tc>
                      <a:txBody>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i="1">
                                        <a:latin typeface="Cambria Math" panose="02040503050406030204" pitchFamily="18" charset="0"/>
                                      </a:rPr>
                                      <m:t>𝐹</m:t>
                                    </m:r>
                                  </m:e>
                                  <m:sub>
                                    <m:r>
                                      <a:rPr lang="es-CL" i="1">
                                        <a:latin typeface="Cambria Math" panose="02040503050406030204" pitchFamily="18" charset="0"/>
                                      </a:rPr>
                                      <m:t>𝑐</m:t>
                                    </m:r>
                                  </m:sub>
                                </m:sSub>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sSub>
                                  <m:sSubPr>
                                    <m:ctrlPr>
                                      <a:rPr lang="es-CL" i="1">
                                        <a:latin typeface="Cambria Math" panose="02040503050406030204" pitchFamily="18" charset="0"/>
                                      </a:rPr>
                                    </m:ctrlPr>
                                  </m:sSubPr>
                                  <m:e>
                                    <m:r>
                                      <a:rPr lang="es-CL" i="1">
                                        <a:latin typeface="Cambria Math" panose="02040503050406030204" pitchFamily="18" charset="0"/>
                                      </a:rPr>
                                      <m:t>𝑎</m:t>
                                    </m:r>
                                  </m:e>
                                  <m:sub>
                                    <m:r>
                                      <a:rPr lang="es-CL" i="1">
                                        <a:latin typeface="Cambria Math" panose="02040503050406030204" pitchFamily="18" charset="0"/>
                                      </a:rPr>
                                      <m:t>𝑎𝑏</m:t>
                                    </m:r>
                                  </m:sub>
                                </m:sSub>
                              </m:oMath>
                            </m:oMathPara>
                          </a14:m>
                          <a:endParaRPr lang="en-US" dirty="0"/>
                        </a:p>
                      </a:txBody>
                      <a:tcPr/>
                    </a:tc>
                    <a:extLst>
                      <a:ext uri="{0D108BD9-81ED-4DB2-BD59-A6C34878D82A}">
                        <a16:rowId xmlns:a16="http://schemas.microsoft.com/office/drawing/2014/main" val="1122330159"/>
                      </a:ext>
                    </a:extLst>
                  </a:tr>
                </a:tbl>
              </a:graphicData>
            </a:graphic>
          </p:graphicFrame>
        </mc:Choice>
        <mc:Fallback xmlns="">
          <p:graphicFrame>
            <p:nvGraphicFramePr>
              <p:cNvPr id="29" name="Tabla 28">
                <a:extLst>
                  <a:ext uri="{FF2B5EF4-FFF2-40B4-BE49-F238E27FC236}">
                    <a16:creationId xmlns:a16="http://schemas.microsoft.com/office/drawing/2014/main" id="{9EE11405-26D7-4EC8-9686-EC49CB6818E0}"/>
                  </a:ext>
                </a:extLst>
              </p:cNvPr>
              <p:cNvGraphicFramePr>
                <a:graphicFrameLocks noGrp="1"/>
              </p:cNvGraphicFramePr>
              <p:nvPr>
                <p:extLst>
                  <p:ext uri="{D42A27DB-BD31-4B8C-83A1-F6EECF244321}">
                    <p14:modId xmlns:p14="http://schemas.microsoft.com/office/powerpoint/2010/main" val="472856815"/>
                  </p:ext>
                </p:extLst>
              </p:nvPr>
            </p:nvGraphicFramePr>
            <p:xfrm>
              <a:off x="7898901" y="2926173"/>
              <a:ext cx="2507337" cy="623697"/>
            </p:xfrm>
            <a:graphic>
              <a:graphicData uri="http://schemas.openxmlformats.org/drawingml/2006/table">
                <a:tbl>
                  <a:tblPr>
                    <a:tableStyleId>{37CE84F3-28C3-443E-9E96-99CF82512B78}</a:tableStyleId>
                  </a:tblPr>
                  <a:tblGrid>
                    <a:gridCol w="2507337">
                      <a:extLst>
                        <a:ext uri="{9D8B030D-6E8A-4147-A177-3AD203B41FA5}">
                          <a16:colId xmlns:a16="http://schemas.microsoft.com/office/drawing/2014/main" val="2514723455"/>
                        </a:ext>
                      </a:extLst>
                    </a:gridCol>
                  </a:tblGrid>
                  <a:tr h="623697">
                    <a:tc>
                      <a:txBody>
                        <a:bodyPr/>
                        <a:lstStyle/>
                        <a:p>
                          <a:endParaRPr lang="en-US"/>
                        </a:p>
                      </a:txBody>
                      <a:tcPr>
                        <a:blipFill>
                          <a:blip r:embed="rId5"/>
                          <a:stretch>
                            <a:fillRect/>
                          </a:stretch>
                        </a:blipFill>
                      </a:tcPr>
                    </a:tc>
                    <a:extLst>
                      <a:ext uri="{0D108BD9-81ED-4DB2-BD59-A6C34878D82A}">
                        <a16:rowId xmlns:a16="http://schemas.microsoft.com/office/drawing/2014/main" val="1122330159"/>
                      </a:ext>
                    </a:extLst>
                  </a:tr>
                </a:tbl>
              </a:graphicData>
            </a:graphic>
          </p:graphicFrame>
        </mc:Fallback>
      </mc:AlternateContent>
      <p:sp>
        <p:nvSpPr>
          <p:cNvPr id="30" name="CuadroTexto 29">
            <a:extLst>
              <a:ext uri="{FF2B5EF4-FFF2-40B4-BE49-F238E27FC236}">
                <a16:creationId xmlns:a16="http://schemas.microsoft.com/office/drawing/2014/main" id="{7B63097A-9BAC-4349-AF9D-161325D739F2}"/>
              </a:ext>
            </a:extLst>
          </p:cNvPr>
          <p:cNvSpPr txBox="1"/>
          <p:nvPr/>
        </p:nvSpPr>
        <p:spPr>
          <a:xfrm>
            <a:off x="1400175" y="2440086"/>
            <a:ext cx="2884123" cy="307777"/>
          </a:xfrm>
          <a:prstGeom prst="rect">
            <a:avLst/>
          </a:prstGeom>
          <a:noFill/>
        </p:spPr>
        <p:txBody>
          <a:bodyPr wrap="none" rtlCol="0">
            <a:spAutoFit/>
          </a:bodyPr>
          <a:lstStyle/>
          <a:p>
            <a:r>
              <a:rPr lang="es-CL" sz="1400" dirty="0">
                <a:solidFill>
                  <a:schemeClr val="bg1"/>
                </a:solidFill>
                <a:latin typeface="Abadi" panose="020B0604020104020204" pitchFamily="34" charset="0"/>
              </a:rPr>
              <a:t>Parentesco aditivo entre individuos</a:t>
            </a:r>
          </a:p>
        </p:txBody>
      </p:sp>
      <p:sp>
        <p:nvSpPr>
          <p:cNvPr id="31" name="CuadroTexto 30">
            <a:extLst>
              <a:ext uri="{FF2B5EF4-FFF2-40B4-BE49-F238E27FC236}">
                <a16:creationId xmlns:a16="http://schemas.microsoft.com/office/drawing/2014/main" id="{F84C96B2-DCE9-43F4-9D15-2BF2A80CB3F0}"/>
              </a:ext>
            </a:extLst>
          </p:cNvPr>
          <p:cNvSpPr txBox="1"/>
          <p:nvPr/>
        </p:nvSpPr>
        <p:spPr>
          <a:xfrm>
            <a:off x="4932128" y="2397128"/>
            <a:ext cx="2507337" cy="523220"/>
          </a:xfrm>
          <a:prstGeom prst="rect">
            <a:avLst/>
          </a:prstGeom>
          <a:noFill/>
        </p:spPr>
        <p:txBody>
          <a:bodyPr wrap="square" rtlCol="0">
            <a:spAutoFit/>
          </a:bodyPr>
          <a:lstStyle/>
          <a:p>
            <a:r>
              <a:rPr lang="es-CL" sz="1400" dirty="0">
                <a:solidFill>
                  <a:schemeClr val="bg1"/>
                </a:solidFill>
                <a:latin typeface="Abadi" panose="020B0604020104020204" pitchFamily="34" charset="0"/>
              </a:rPr>
              <a:t>Parentesco aditivo de un individuo consigo mismo</a:t>
            </a:r>
          </a:p>
        </p:txBody>
      </p:sp>
      <p:sp>
        <p:nvSpPr>
          <p:cNvPr id="32" name="CuadroTexto 31">
            <a:extLst>
              <a:ext uri="{FF2B5EF4-FFF2-40B4-BE49-F238E27FC236}">
                <a16:creationId xmlns:a16="http://schemas.microsoft.com/office/drawing/2014/main" id="{FF11709A-EA2A-41CB-8A15-6E69D497D014}"/>
              </a:ext>
            </a:extLst>
          </p:cNvPr>
          <p:cNvSpPr txBox="1"/>
          <p:nvPr/>
        </p:nvSpPr>
        <p:spPr>
          <a:xfrm>
            <a:off x="7822718" y="2440086"/>
            <a:ext cx="2659702" cy="307777"/>
          </a:xfrm>
          <a:prstGeom prst="rect">
            <a:avLst/>
          </a:prstGeom>
          <a:noFill/>
        </p:spPr>
        <p:txBody>
          <a:bodyPr wrap="none" rtlCol="0">
            <a:spAutoFit/>
          </a:bodyPr>
          <a:lstStyle/>
          <a:p>
            <a:r>
              <a:rPr lang="es-CL" sz="1400" dirty="0">
                <a:solidFill>
                  <a:schemeClr val="bg1"/>
                </a:solidFill>
                <a:latin typeface="Abadi" panose="020B0604020104020204" pitchFamily="34" charset="0"/>
              </a:rPr>
              <a:t>Consanguinidad de un individuo</a:t>
            </a:r>
          </a:p>
        </p:txBody>
      </p:sp>
    </p:spTree>
    <p:extLst>
      <p:ext uri="{BB962C8B-B14F-4D97-AF65-F5344CB8AC3E}">
        <p14:creationId xmlns:p14="http://schemas.microsoft.com/office/powerpoint/2010/main" val="1572826846"/>
      </p:ext>
    </p:extLst>
  </p:cSld>
  <p:clrMapOvr>
    <a:masterClrMapping/>
  </p:clrMapOvr>
  <p:transition spd="slow">
    <p:cover/>
  </p:transition>
</p:sld>
</file>

<file path=ppt/theme/theme1.xml><?xml version="1.0" encoding="utf-8"?>
<a:theme xmlns:a="http://schemas.openxmlformats.org/drawingml/2006/main" name="Nicholas template">
  <a:themeElements>
    <a:clrScheme name="Custom 347">
      <a:dk1>
        <a:srgbClr val="1E2124"/>
      </a:dk1>
      <a:lt1>
        <a:srgbClr val="FFFFFF"/>
      </a:lt1>
      <a:dk2>
        <a:srgbClr val="7C8894"/>
      </a:dk2>
      <a:lt2>
        <a:srgbClr val="E6ECEE"/>
      </a:lt2>
      <a:accent1>
        <a:srgbClr val="2AC3F3"/>
      </a:accent1>
      <a:accent2>
        <a:srgbClr val="004591"/>
      </a:accent2>
      <a:accent3>
        <a:srgbClr val="6BD8B6"/>
      </a:accent3>
      <a:accent4>
        <a:srgbClr val="A9E04B"/>
      </a:accent4>
      <a:accent5>
        <a:srgbClr val="F3C744"/>
      </a:accent5>
      <a:accent6>
        <a:srgbClr val="F37768"/>
      </a:accent6>
      <a:hlink>
        <a:srgbClr val="003C7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3826</TotalTime>
  <Words>9715</Words>
  <Application>Microsoft Office PowerPoint</Application>
  <PresentationFormat>Panorámica</PresentationFormat>
  <Paragraphs>6703</Paragraphs>
  <Slides>98</Slides>
  <Notes>91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98</vt:i4>
      </vt:variant>
    </vt:vector>
  </HeadingPairs>
  <TitlesOfParts>
    <vt:vector size="107" baseType="lpstr">
      <vt:lpstr>Abadi</vt:lpstr>
      <vt:lpstr>Arial</vt:lpstr>
      <vt:lpstr>Calibri</vt:lpstr>
      <vt:lpstr>Cambria Math</vt:lpstr>
      <vt:lpstr>Franklin Gothic Demi</vt:lpstr>
      <vt:lpstr>Montserrat</vt:lpstr>
      <vt:lpstr>Montserrat Light</vt:lpstr>
      <vt:lpstr>Montserrat Medium</vt:lpstr>
      <vt:lpstr>Nicholas template</vt:lpstr>
      <vt:lpstr>Módulo 3 – Cambios en las frecuencias génicas y genotípicas   Matriz de Parentesco</vt:lpstr>
      <vt:lpstr>Algunas definiciones</vt:lpstr>
      <vt:lpstr>¿Qué es una matriz de parentesco?</vt:lpstr>
      <vt:lpstr>Matriz de parentesco</vt:lpstr>
      <vt:lpstr>Matriz de parentesco</vt:lpstr>
      <vt:lpstr>Ejemplo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Matriz de parentesco</vt:lpstr>
      <vt:lpstr>Ejercicio 1</vt:lpstr>
      <vt:lpstr>Ejercicio 1</vt:lpstr>
      <vt:lpstr>Ejercicio 1</vt:lpstr>
      <vt:lpstr>Ejercicio 1</vt:lpstr>
      <vt:lpstr>Ejercicio 1</vt:lpstr>
      <vt:lpstr>Ejercicio 1</vt:lpstr>
      <vt:lpstr>Ejercicio 1</vt:lpstr>
      <vt:lpstr>Ejercicio 1</vt:lpstr>
      <vt:lpstr>Ejercicio 1</vt:lpstr>
      <vt:lpstr>Ejercicio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Tutoría Semestre Otoño 2020 Genética Básica S2</dc:title>
  <dc:creator>Bastian Ignacio Fernandez Sanhueza (bastian.fernandez.s)</dc:creator>
  <cp:lastModifiedBy>Bastian Ignacio Fernandez Sanhueza (bastian.fernandez.s)</cp:lastModifiedBy>
  <cp:revision>667</cp:revision>
  <dcterms:created xsi:type="dcterms:W3CDTF">2020-10-31T04:16:38Z</dcterms:created>
  <dcterms:modified xsi:type="dcterms:W3CDTF">2022-10-19T16:32:46Z</dcterms:modified>
</cp:coreProperties>
</file>