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415" r:id="rId2"/>
    <p:sldId id="445" r:id="rId3"/>
    <p:sldId id="481" r:id="rId4"/>
    <p:sldId id="535" r:id="rId5"/>
    <p:sldId id="479" r:id="rId6"/>
    <p:sldId id="500" r:id="rId7"/>
    <p:sldId id="538" r:id="rId8"/>
    <p:sldId id="537" r:id="rId9"/>
    <p:sldId id="541" r:id="rId10"/>
    <p:sldId id="561" r:id="rId11"/>
    <p:sldId id="539" r:id="rId12"/>
    <p:sldId id="534" r:id="rId13"/>
    <p:sldId id="480" r:id="rId14"/>
    <p:sldId id="450" r:id="rId15"/>
    <p:sldId id="543" r:id="rId16"/>
    <p:sldId id="542" r:id="rId17"/>
    <p:sldId id="574" r:id="rId18"/>
    <p:sldId id="572" r:id="rId19"/>
    <p:sldId id="571" r:id="rId20"/>
    <p:sldId id="575" r:id="rId21"/>
    <p:sldId id="576" r:id="rId22"/>
    <p:sldId id="545" r:id="rId23"/>
    <p:sldId id="577" r:id="rId24"/>
    <p:sldId id="578" r:id="rId25"/>
    <p:sldId id="580" r:id="rId26"/>
    <p:sldId id="548" r:id="rId27"/>
    <p:sldId id="562" r:id="rId28"/>
    <p:sldId id="553" r:id="rId29"/>
    <p:sldId id="563" r:id="rId30"/>
    <p:sldId id="554" r:id="rId31"/>
    <p:sldId id="564" r:id="rId32"/>
    <p:sldId id="565" r:id="rId33"/>
    <p:sldId id="566" r:id="rId34"/>
    <p:sldId id="567" r:id="rId35"/>
    <p:sldId id="568" r:id="rId36"/>
    <p:sldId id="569" r:id="rId37"/>
    <p:sldId id="570" r:id="rId38"/>
    <p:sldId id="581" r:id="rId39"/>
    <p:sldId id="582" r:id="rId40"/>
    <p:sldId id="583" r:id="rId41"/>
    <p:sldId id="584" r:id="rId42"/>
    <p:sldId id="585" r:id="rId43"/>
    <p:sldId id="551" r:id="rId44"/>
    <p:sldId id="47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2056A12-4C98-4B87-B294-010B219B5805}">
          <p14:sldIdLst>
            <p14:sldId id="415"/>
            <p14:sldId id="445"/>
            <p14:sldId id="481"/>
            <p14:sldId id="535"/>
          </p14:sldIdLst>
        </p14:section>
        <p14:section name="Modelo Animal" id="{A42F20E9-148F-4A37-9000-E908B5EEC43E}">
          <p14:sldIdLst>
            <p14:sldId id="479"/>
            <p14:sldId id="500"/>
            <p14:sldId id="538"/>
            <p14:sldId id="537"/>
          </p14:sldIdLst>
        </p14:section>
        <p14:section name="Índices y Modelos" id="{FC072505-57E0-4F31-96D7-52CB8AE1C1F0}">
          <p14:sldIdLst>
            <p14:sldId id="541"/>
            <p14:sldId id="561"/>
            <p14:sldId id="539"/>
            <p14:sldId id="534"/>
            <p14:sldId id="480"/>
            <p14:sldId id="450"/>
          </p14:sldIdLst>
        </p14:section>
        <p14:section name="Índice de Selección" id="{B6FE2B40-EDE7-4C0C-83FD-619C08600CB3}">
          <p14:sldIdLst>
            <p14:sldId id="543"/>
            <p14:sldId id="542"/>
            <p14:sldId id="574"/>
            <p14:sldId id="572"/>
            <p14:sldId id="571"/>
            <p14:sldId id="575"/>
            <p14:sldId id="576"/>
            <p14:sldId id="545"/>
            <p14:sldId id="577"/>
            <p14:sldId id="578"/>
            <p14:sldId id="580"/>
            <p14:sldId id="548"/>
            <p14:sldId id="562"/>
            <p14:sldId id="553"/>
            <p14:sldId id="563"/>
            <p14:sldId id="554"/>
            <p14:sldId id="564"/>
            <p14:sldId id="565"/>
            <p14:sldId id="566"/>
            <p14:sldId id="567"/>
            <p14:sldId id="568"/>
            <p14:sldId id="569"/>
            <p14:sldId id="570"/>
            <p14:sldId id="581"/>
            <p14:sldId id="582"/>
            <p14:sldId id="583"/>
            <p14:sldId id="584"/>
            <p14:sldId id="585"/>
          </p14:sldIdLst>
        </p14:section>
        <p14:section name="Ejercicios" id="{577ACAFF-1DFF-4567-AECA-8ED60EE0056F}">
          <p14:sldIdLst>
            <p14:sldId id="551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D3D3D3"/>
    <a:srgbClr val="E26714"/>
    <a:srgbClr val="FFC000"/>
    <a:srgbClr val="CC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0834" autoAdjust="0"/>
  </p:normalViewPr>
  <p:slideViewPr>
    <p:cSldViewPr snapToGrid="0">
      <p:cViewPr varScale="1">
        <p:scale>
          <a:sx n="100" d="100"/>
          <a:sy n="100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41C4F-BE6B-4290-B741-1D017CCC123D}" type="datetimeFigureOut">
              <a:rPr lang="es-CL" smtClean="0"/>
              <a:t>23-11-2022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DE75-D854-4792-B872-3EA9B8883D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54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6DE75-D854-4792-B872-3EA9B8883D9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1788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BLUE -&gt; Media condicional</a:t>
            </a:r>
          </a:p>
          <a:p>
            <a:r>
              <a:rPr lang="es-CL" dirty="0"/>
              <a:t>BLUP -&gt; Media marginal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6DE75-D854-4792-B872-3EA9B8883D9B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3198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114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Mejor</a:t>
            </a:r>
            <a:r>
              <a:rPr lang="en-US" dirty="0"/>
              <a:t> = </a:t>
            </a:r>
            <a:r>
              <a:rPr lang="en-US" dirty="0" err="1"/>
              <a:t>Minimiza</a:t>
            </a:r>
            <a:r>
              <a:rPr lang="en-US" dirty="0"/>
              <a:t> </a:t>
            </a:r>
            <a:r>
              <a:rPr lang="en-US" dirty="0" err="1"/>
              <a:t>varianza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Lineal = </a:t>
            </a:r>
            <a:r>
              <a:rPr lang="en-US" dirty="0" err="1"/>
              <a:t>Relación</a:t>
            </a:r>
            <a:r>
              <a:rPr lang="en-US" dirty="0"/>
              <a:t> lineal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Insesgado</a:t>
            </a:r>
            <a:r>
              <a:rPr lang="en-US" dirty="0"/>
              <a:t> = Esperanza de EBV es TBV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812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080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642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47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processes continue over the lifetimes of individuals, populations, and species.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178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processes continue over the lifetimes of individuals, populations, and species.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455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85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processes continue over the lifetimes of individuals, populations, and species.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390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processes continue over the lifetimes of individuals, populations, and species.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4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processes continue over the lifetimes of individuals, populations, and species.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09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4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11" name="Google Shape;11;p2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gradFill>
              <a:gsLst>
                <a:gs pos="0">
                  <a:srgbClr val="00D0FF">
                    <a:alpha val="11764"/>
                    <a:alpha val="11730"/>
                  </a:srgbClr>
                </a:gs>
                <a:gs pos="100000">
                  <a:srgbClr val="00D0FF">
                    <a:alpha val="0"/>
                    <a:alpha val="1173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D0FF">
                <a:alpha val="11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2362067"/>
            <a:ext cx="10363200" cy="213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15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preserve="1">
  <p:cSld name="Blank dark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1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79" name="Google Shape;79;p11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FFFFFF">
                <a:alpha val="5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76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C6C2D-BEF0-466C-A5DB-B293739D0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B41123-4E04-4117-BF90-042BD2C32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F2A2D0-357D-4D08-A55E-AC89B97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2296-F5E1-449A-905B-AF8E038E0B2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AE6090-9E82-472E-B28C-5734C48D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8157C-E5B6-43FA-A71C-0C425094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54C5A-0805-4950-9918-CA254D9D3B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3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Subtitle"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17" name="Google Shape;17;p3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914400" y="2224201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14400" y="4102203"/>
            <a:ext cx="10363200" cy="5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/>
            </a:lvl2pPr>
            <a:lvl3pPr lvl="2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43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24" name="Google Shape;24;p4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3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80600" y="2124667"/>
            <a:ext cx="7711600" cy="364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7571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1pPr>
            <a:lvl2pPr marL="1219170" lvl="1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2pPr>
            <a:lvl3pPr marL="1828754" lvl="2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3pPr>
            <a:lvl4pPr marL="2438339" lvl="3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4pPr>
            <a:lvl5pPr marL="3047924" lvl="4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5pPr>
            <a:lvl6pPr marL="3657509" lvl="5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6pPr>
            <a:lvl7pPr marL="4267093" lvl="6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4267">
                <a:solidFill>
                  <a:schemeClr val="lt1"/>
                </a:solidFill>
              </a:defRPr>
            </a:lvl7pPr>
            <a:lvl8pPr marL="4876678" lvl="7" indent="-575719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4267">
                <a:solidFill>
                  <a:schemeClr val="lt1"/>
                </a:solidFill>
              </a:defRPr>
            </a:lvl8pPr>
            <a:lvl9pPr marL="5486263" lvl="8" indent="-575719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200"/>
              <a:buChar char="■"/>
              <a:defRPr sz="4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080600" y="8936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9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32" name="Google Shape;32;p5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140400" y="1906863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40" name="Google Shape;40;p6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140400" y="1906867"/>
            <a:ext cx="46308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6420807" y="1906867"/>
            <a:ext cx="46308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7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49" name="Google Shape;49;p7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1140400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552281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7964163" y="1906867"/>
            <a:ext cx="3087600" cy="44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4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8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59" name="Google Shape;59;p8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2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9"/>
          <p:cNvGrpSpPr/>
          <p:nvPr/>
        </p:nvGrpSpPr>
        <p:grpSpPr>
          <a:xfrm>
            <a:off x="6673398" y="0"/>
            <a:ext cx="5518613" cy="6858189"/>
            <a:chOff x="5005048" y="0"/>
            <a:chExt cx="4138960" cy="5143642"/>
          </a:xfrm>
        </p:grpSpPr>
        <p:sp>
          <p:nvSpPr>
            <p:cNvPr id="66" name="Google Shape;66;p9"/>
            <p:cNvSpPr/>
            <p:nvPr/>
          </p:nvSpPr>
          <p:spPr>
            <a:xfrm>
              <a:off x="5005049" y="0"/>
              <a:ext cx="4138960" cy="5143500"/>
            </a:xfrm>
            <a:custGeom>
              <a:avLst/>
              <a:gdLst/>
              <a:ahLst/>
              <a:cxnLst/>
              <a:rect l="l" t="t" r="r" b="b"/>
              <a:pathLst>
                <a:path w="5518613" h="6858000" extrusionOk="0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5005048" y="0"/>
              <a:ext cx="4138960" cy="5143642"/>
            </a:xfrm>
            <a:custGeom>
              <a:avLst/>
              <a:gdLst/>
              <a:ahLst/>
              <a:cxnLst/>
              <a:rect l="l" t="t" r="r" b="b"/>
              <a:pathLst>
                <a:path w="5518613" h="6858190" extrusionOk="0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5330737" y="210583"/>
              <a:ext cx="3668526" cy="4753341"/>
            </a:xfrm>
            <a:custGeom>
              <a:avLst/>
              <a:gdLst/>
              <a:ahLst/>
              <a:cxnLst/>
              <a:rect l="l" t="t" r="r" b="b"/>
              <a:pathLst>
                <a:path w="4891368" h="6337788" extrusionOk="0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40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3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4104804" y="0"/>
            <a:ext cx="8087185" cy="6858189"/>
            <a:chOff x="2052402" y="0"/>
            <a:chExt cx="6065389" cy="5143642"/>
          </a:xfrm>
        </p:grpSpPr>
        <p:sp>
          <p:nvSpPr>
            <p:cNvPr id="73" name="Google Shape;73;p10"/>
            <p:cNvSpPr/>
            <p:nvPr/>
          </p:nvSpPr>
          <p:spPr>
            <a:xfrm>
              <a:off x="2052402" y="0"/>
              <a:ext cx="6065388" cy="5143500"/>
            </a:xfrm>
            <a:custGeom>
              <a:avLst/>
              <a:gdLst/>
              <a:ahLst/>
              <a:cxnLst/>
              <a:rect l="l" t="t" r="r" b="b"/>
              <a:pathLst>
                <a:path w="8087184" h="6858000" extrusionOk="0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2052402" y="0"/>
              <a:ext cx="6065388" cy="5143642"/>
            </a:xfrm>
            <a:custGeom>
              <a:avLst/>
              <a:gdLst/>
              <a:ahLst/>
              <a:cxnLst/>
              <a:rect l="l" t="t" r="r" b="b"/>
              <a:pathLst>
                <a:path w="8087184" h="6858190" extrusionOk="0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2377837" y="210583"/>
              <a:ext cx="5576288" cy="4831090"/>
            </a:xfrm>
            <a:custGeom>
              <a:avLst/>
              <a:gdLst/>
              <a:ahLst/>
              <a:cxnLst/>
              <a:rect l="l" t="t" r="r" b="b"/>
              <a:pathLst>
                <a:path w="7435051" h="6441453" extrusionOk="0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4591">
                <a:alpha val="4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99112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sz="3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0400" y="1906863"/>
            <a:ext cx="99112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1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0.png"/><Relationship Id="rId4" Type="http://schemas.openxmlformats.org/officeDocument/2006/relationships/image" Target="../media/image3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0.png"/><Relationship Id="rId4" Type="http://schemas.openxmlformats.org/officeDocument/2006/relationships/image" Target="../media/image3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gua, azul, computadora, baloncesto&#10;&#10;Descripción generada automáticamente">
            <a:extLst>
              <a:ext uri="{FF2B5EF4-FFF2-40B4-BE49-F238E27FC236}">
                <a16:creationId xmlns:a16="http://schemas.microsoft.com/office/drawing/2014/main" id="{C19AC4FA-B534-452D-A80B-596A117F2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FE81E2-4037-40A9-ACB1-C1D4F0F8D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444386"/>
            <a:ext cx="9144000" cy="4014680"/>
          </a:xfrm>
          <a:solidFill>
            <a:schemeClr val="bg2">
              <a:lumMod val="75000"/>
              <a:alpha val="52000"/>
            </a:schemeClr>
          </a:solidFill>
        </p:spPr>
        <p:txBody>
          <a:bodyPr anchor="ctr">
            <a:norm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CL" sz="3600" b="1">
                <a:ln>
                  <a:solidFill>
                    <a:schemeClr val="tx1"/>
                  </a:solidFill>
                </a:ln>
              </a:rPr>
              <a:t>Módulo 4 </a:t>
            </a:r>
            <a:r>
              <a:rPr lang="es-CL" sz="3600" b="1" dirty="0">
                <a:ln>
                  <a:solidFill>
                    <a:schemeClr val="tx1"/>
                  </a:solidFill>
                </a:ln>
              </a:rPr>
              <a:t>– Genética Cuantitativa</a:t>
            </a:r>
            <a:br>
              <a:rPr lang="es-CL" sz="3200" b="1" dirty="0">
                <a:ln/>
              </a:rPr>
            </a:br>
            <a:br>
              <a:rPr lang="es-CL" sz="3600" b="1" dirty="0">
                <a:ln/>
                <a:solidFill>
                  <a:schemeClr val="accent3"/>
                </a:solidFill>
              </a:rPr>
            </a:br>
            <a:r>
              <a:rPr lang="es-CL" sz="48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</a:t>
            </a:r>
            <a:r>
              <a:rPr lang="es-CL" sz="48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imación del valor de cría: Modelo Animal y BLUP</a:t>
            </a:r>
            <a:endParaRPr lang="en-US" sz="5400" b="1" dirty="0">
              <a:ln w="10160">
                <a:noFill/>
                <a:prstDash val="solid"/>
              </a:ln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9A2B71-F7C4-4BB6-9B0E-9AE9B42B1A6E}"/>
              </a:ext>
            </a:extLst>
          </p:cNvPr>
          <p:cNvSpPr txBox="1"/>
          <p:nvPr/>
        </p:nvSpPr>
        <p:spPr>
          <a:xfrm>
            <a:off x="7734300" y="5604535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Tutor: Bastián Fernández S.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D168D9B-72CC-4CF8-BFD1-20FBCB59C63A}"/>
              </a:ext>
            </a:extLst>
          </p:cNvPr>
          <p:cNvSpPr txBox="1">
            <a:spLocks/>
          </p:cNvSpPr>
          <p:nvPr/>
        </p:nvSpPr>
        <p:spPr>
          <a:xfrm>
            <a:off x="97654" y="97654"/>
            <a:ext cx="5017271" cy="896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  <a:defRPr sz="2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None/>
              <a:defRPr sz="16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algn="l"/>
            <a:r>
              <a:rPr lang="es-CL" kern="0">
                <a:solidFill>
                  <a:schemeClr val="bg1"/>
                </a:solidFill>
              </a:rPr>
              <a:t>Tutoría Semestre Primavera 2021</a:t>
            </a:r>
            <a:br>
              <a:rPr lang="es-CL" kern="0">
                <a:solidFill>
                  <a:schemeClr val="bg1"/>
                </a:solidFill>
              </a:rPr>
            </a:br>
            <a:r>
              <a:rPr lang="es-CL" kern="0">
                <a:solidFill>
                  <a:schemeClr val="bg1"/>
                </a:solidFill>
              </a:rPr>
              <a:t>Genética Básica S2</a:t>
            </a:r>
            <a:endParaRPr lang="en-US" kern="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9245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DF4F4F-1A32-8429-A219-747A32C4FD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B0147-D6B2-57CA-E757-C72C0231AF1E}"/>
              </a:ext>
            </a:extLst>
          </p:cNvPr>
          <p:cNvSpPr txBox="1"/>
          <p:nvPr/>
        </p:nvSpPr>
        <p:spPr>
          <a:xfrm>
            <a:off x="1740480" y="344753"/>
            <a:ext cx="871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" panose="00000500000000000000" pitchFamily="50" charset="0"/>
              </a:rPr>
              <a:t>LOS 2 MÉTODOS MÁS COMUNES Y SUS DIFERENCIAS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49C60DD-A49E-7670-3544-1E842205E6C9}"/>
              </a:ext>
            </a:extLst>
          </p:cNvPr>
          <p:cNvSpPr txBox="1">
            <a:spLocks/>
          </p:cNvSpPr>
          <p:nvPr/>
        </p:nvSpPr>
        <p:spPr>
          <a:xfrm>
            <a:off x="6831965" y="2539915"/>
            <a:ext cx="4619340" cy="2840452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2"/>
            </a:solidFill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sz="16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" panose="00000500000000000000" pitchFamily="50" charset="0"/>
              </a:rPr>
              <a:t>BLUP</a:t>
            </a:r>
          </a:p>
          <a:p>
            <a:pPr algn="ctr"/>
            <a:endParaRPr lang="es-CL" sz="1600" b="1" i="1" kern="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CL" sz="1600" b="1" i="1" kern="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Genotipos como </a:t>
            </a:r>
            <a:r>
              <a:rPr lang="es-CL" sz="1600" b="1" i="1" kern="0" dirty="0">
                <a:solidFill>
                  <a:schemeClr val="accent5"/>
                </a:solidFill>
                <a:latin typeface="Montserrat" panose="00000500000000000000" pitchFamily="50" charset="0"/>
              </a:rPr>
              <a:t>efectos aleatorios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Considera la heredabilidad y el parentesco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Todos los efectos son estimados al mismo tiempo (fijos y aleatorios)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La media esperada para todos los individuos es igual a la media esperada para todos los efectos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D9BC93-BF44-7EA9-F7A0-1CC1C40DBAA4}"/>
              </a:ext>
            </a:extLst>
          </p:cNvPr>
          <p:cNvSpPr txBox="1"/>
          <p:nvPr/>
        </p:nvSpPr>
        <p:spPr>
          <a:xfrm>
            <a:off x="570346" y="1000442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 err="1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Best</a:t>
            </a:r>
            <a:endParaRPr lang="es-CL" sz="2000" b="1" i="1" dirty="0">
              <a:ln>
                <a:solidFill>
                  <a:schemeClr val="accent2"/>
                </a:solidFill>
              </a:ln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441D58-BF4C-0EA7-7B55-41B70FACEFFA}"/>
              </a:ext>
            </a:extLst>
          </p:cNvPr>
          <p:cNvSpPr txBox="1"/>
          <p:nvPr/>
        </p:nvSpPr>
        <p:spPr>
          <a:xfrm>
            <a:off x="4092226" y="1073369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Linear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9C5B604-3779-805B-B59A-ACF8D26D49B9}"/>
              </a:ext>
            </a:extLst>
          </p:cNvPr>
          <p:cNvSpPr txBox="1"/>
          <p:nvPr/>
        </p:nvSpPr>
        <p:spPr>
          <a:xfrm>
            <a:off x="7753565" y="1058535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 err="1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Unbiased</a:t>
            </a:r>
            <a:endParaRPr lang="es-CL" sz="2000" b="1" i="1" dirty="0">
              <a:ln>
                <a:solidFill>
                  <a:schemeClr val="accent2"/>
                </a:solidFill>
              </a:ln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F23BA5-7429-CCDD-C0C5-A48E800FF21D}"/>
              </a:ext>
            </a:extLst>
          </p:cNvPr>
          <p:cNvSpPr txBox="1"/>
          <p:nvPr/>
        </p:nvSpPr>
        <p:spPr>
          <a:xfrm>
            <a:off x="1919228" y="1020435"/>
            <a:ext cx="163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Mínima varianza del error de estimación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4A41001F-B2AB-9A5B-E019-DAF340BFF5D4}"/>
              </a:ext>
            </a:extLst>
          </p:cNvPr>
          <p:cNvSpPr/>
          <p:nvPr/>
        </p:nvSpPr>
        <p:spPr>
          <a:xfrm>
            <a:off x="1390453" y="1100326"/>
            <a:ext cx="547384" cy="2095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679E97A-5072-A255-3770-97A7ADD15ACC}"/>
                  </a:ext>
                </a:extLst>
              </p:cNvPr>
              <p:cNvSpPr txBox="1"/>
              <p:nvPr/>
            </p:nvSpPr>
            <p:spPr>
              <a:xfrm>
                <a:off x="2160399" y="2091226"/>
                <a:ext cx="1155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i="1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L" i="1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CL" i="1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s-CL" i="1">
                                  <a:ln>
                                    <a:solidFill>
                                      <a:srgbClr val="FFC000"/>
                                    </a:solidFill>
                                  </a:ln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CL" i="1">
                                  <a:ln>
                                    <a:solidFill>
                                      <a:srgbClr val="FFC000"/>
                                    </a:solidFill>
                                  </a:ln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s-CL" i="1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s-CL" dirty="0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s-CL" b="0" i="1" smtClean="0">
                              <a:ln>
                                <a:solidFill>
                                  <a:srgbClr val="FFC000"/>
                                </a:solidFill>
                              </a:ln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CL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679E97A-5072-A255-3770-97A7ADD15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399" y="2091226"/>
                <a:ext cx="11559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93AA88B6-73AE-AB41-7F0F-86A3A64B6461}"/>
              </a:ext>
            </a:extLst>
          </p:cNvPr>
          <p:cNvSpPr txBox="1"/>
          <p:nvPr/>
        </p:nvSpPr>
        <p:spPr>
          <a:xfrm>
            <a:off x="5691128" y="1088758"/>
            <a:ext cx="163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Función lineal de los datos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D87ED02D-4ABB-14D4-F77B-58C780F7A386}"/>
              </a:ext>
            </a:extLst>
          </p:cNvPr>
          <p:cNvSpPr/>
          <p:nvPr/>
        </p:nvSpPr>
        <p:spPr>
          <a:xfrm>
            <a:off x="5162353" y="1168649"/>
            <a:ext cx="547384" cy="2095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44122A-6254-9F49-382D-9190DF785A18}"/>
              </a:ext>
            </a:extLst>
          </p:cNvPr>
          <p:cNvSpPr txBox="1"/>
          <p:nvPr/>
        </p:nvSpPr>
        <p:spPr>
          <a:xfrm>
            <a:off x="463938" y="976788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Mejor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10C63F0-7DE9-B9D7-23FB-A4A1B71155B2}"/>
              </a:ext>
            </a:extLst>
          </p:cNvPr>
          <p:cNvSpPr txBox="1"/>
          <p:nvPr/>
        </p:nvSpPr>
        <p:spPr>
          <a:xfrm>
            <a:off x="4092226" y="1069014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Lineal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FD14AC8-1FB6-F086-FDAC-0EFDD7831046}"/>
              </a:ext>
            </a:extLst>
          </p:cNvPr>
          <p:cNvSpPr txBox="1"/>
          <p:nvPr/>
        </p:nvSpPr>
        <p:spPr>
          <a:xfrm>
            <a:off x="7753565" y="1058535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Insesgado</a:t>
            </a: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770D84CC-4059-405A-2E55-005C52CFAC98}"/>
              </a:ext>
            </a:extLst>
          </p:cNvPr>
          <p:cNvSpPr/>
          <p:nvPr/>
        </p:nvSpPr>
        <p:spPr>
          <a:xfrm>
            <a:off x="9334447" y="1175595"/>
            <a:ext cx="547384" cy="20955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71FE60A-F550-F270-9455-EC28969CE28A}"/>
              </a:ext>
            </a:extLst>
          </p:cNvPr>
          <p:cNvSpPr txBox="1"/>
          <p:nvPr/>
        </p:nvSpPr>
        <p:spPr>
          <a:xfrm>
            <a:off x="10018907" y="1100326"/>
            <a:ext cx="1704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i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Montserrat" panose="00000500000000000000" pitchFamily="50" charset="0"/>
              </a:rPr>
              <a:t>Esperanza matemática del estimador coincide con el valor real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6360E6F-20DA-2137-45D1-1E570E0DDCD3}"/>
              </a:ext>
            </a:extLst>
          </p:cNvPr>
          <p:cNvSpPr txBox="1"/>
          <p:nvPr/>
        </p:nvSpPr>
        <p:spPr>
          <a:xfrm>
            <a:off x="7586561" y="2890036"/>
            <a:ext cx="3110147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sz="1400" dirty="0">
                <a:latin typeface="Montserrat" panose="00000500000000000000" pitchFamily="50" charset="0"/>
              </a:rPr>
              <a:t>Mejor </a:t>
            </a:r>
            <a:r>
              <a:rPr lang="es-CL" sz="1400" b="1" dirty="0">
                <a:solidFill>
                  <a:schemeClr val="accent5"/>
                </a:solidFill>
                <a:latin typeface="Montserrat" panose="00000500000000000000" pitchFamily="50" charset="0"/>
              </a:rPr>
              <a:t>predictor</a:t>
            </a:r>
            <a:r>
              <a:rPr lang="es-CL" sz="1400" dirty="0">
                <a:latin typeface="Montserrat" panose="00000500000000000000" pitchFamily="50" charset="0"/>
              </a:rPr>
              <a:t> lineal insesgado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D44ABF-A8B9-63C5-2052-3672797E4720}"/>
              </a:ext>
            </a:extLst>
          </p:cNvPr>
          <p:cNvSpPr txBox="1">
            <a:spLocks/>
          </p:cNvSpPr>
          <p:nvPr/>
        </p:nvSpPr>
        <p:spPr>
          <a:xfrm>
            <a:off x="713221" y="2539915"/>
            <a:ext cx="4619340" cy="28404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/>
            </a:solidFill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sz="16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tserrat" panose="00000500000000000000" pitchFamily="50" charset="0"/>
              </a:rPr>
              <a:t>BLUE</a:t>
            </a:r>
          </a:p>
          <a:p>
            <a:pPr algn="ctr"/>
            <a:endParaRPr lang="es-CL" sz="1600" b="1" i="1" kern="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CL" sz="1600" b="1" i="1" kern="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Genotipos como </a:t>
            </a:r>
            <a:r>
              <a:rPr lang="es-CL" sz="1600" b="1" i="1" kern="0" dirty="0">
                <a:solidFill>
                  <a:schemeClr val="accent5"/>
                </a:solidFill>
                <a:latin typeface="Montserrat" panose="00000500000000000000" pitchFamily="50" charset="0"/>
              </a:rPr>
              <a:t>efectos fijos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No considera la heredabilidad o el parentesco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Estimador sub-óptimo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L" sz="1600" b="1" i="1" kern="0" dirty="0">
                <a:solidFill>
                  <a:schemeClr val="bg1"/>
                </a:solidFill>
                <a:latin typeface="Montserrat" panose="00000500000000000000" pitchFamily="50" charset="0"/>
              </a:rPr>
              <a:t>La esperanza (media) del valor estimado para un individuo equivale al valor real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8E1932-E577-D94A-662A-70638BD7C8FB}"/>
              </a:ext>
            </a:extLst>
          </p:cNvPr>
          <p:cNvSpPr txBox="1"/>
          <p:nvPr/>
        </p:nvSpPr>
        <p:spPr>
          <a:xfrm>
            <a:off x="1424536" y="2890036"/>
            <a:ext cx="319670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sz="1400" dirty="0">
                <a:latin typeface="Montserrat" panose="00000500000000000000" pitchFamily="50" charset="0"/>
              </a:rPr>
              <a:t>Mejor </a:t>
            </a:r>
            <a:r>
              <a:rPr lang="es-CL" sz="1400" b="1" dirty="0">
                <a:solidFill>
                  <a:schemeClr val="accent5"/>
                </a:solidFill>
                <a:latin typeface="Montserrat" panose="00000500000000000000" pitchFamily="50" charset="0"/>
              </a:rPr>
              <a:t>estimador</a:t>
            </a:r>
            <a:r>
              <a:rPr lang="es-CL" sz="1400" dirty="0">
                <a:latin typeface="Montserrat" panose="00000500000000000000" pitchFamily="50" charset="0"/>
              </a:rPr>
              <a:t> lineal insesgado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5BAD391-3DBC-722B-CD8E-4E123C1C8B3C}"/>
              </a:ext>
            </a:extLst>
          </p:cNvPr>
          <p:cNvGrpSpPr/>
          <p:nvPr/>
        </p:nvGrpSpPr>
        <p:grpSpPr>
          <a:xfrm>
            <a:off x="713221" y="5443801"/>
            <a:ext cx="11010055" cy="1284195"/>
            <a:chOff x="713221" y="5443801"/>
            <a:chExt cx="11010055" cy="1284195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1A3050DF-5CC8-B3B7-3E72-3111E0569439}"/>
                </a:ext>
              </a:extLst>
            </p:cNvPr>
            <p:cNvSpPr txBox="1"/>
            <p:nvPr/>
          </p:nvSpPr>
          <p:spPr>
            <a:xfrm>
              <a:off x="713221" y="5647318"/>
              <a:ext cx="36228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700" dirty="0">
                  <a:solidFill>
                    <a:schemeClr val="bg1"/>
                  </a:solidFill>
                </a:rPr>
                <a:t>Ambos parte del </a:t>
              </a:r>
              <a:r>
                <a:rPr lang="es-CL" sz="1700" b="1" dirty="0">
                  <a:solidFill>
                    <a:schemeClr val="accent5"/>
                  </a:solidFill>
                </a:rPr>
                <a:t>Modelo Animal </a:t>
              </a:r>
              <a:r>
                <a:rPr lang="es-CL" sz="1700" dirty="0">
                  <a:solidFill>
                    <a:schemeClr val="bg1"/>
                  </a:solidFill>
                </a:rPr>
                <a:t>(modelo lineal mixto para la determinación de valores de cría)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229CE71-6917-AD68-FEEC-7AB2E16E01B5}"/>
                </a:ext>
              </a:extLst>
            </p:cNvPr>
            <p:cNvSpPr txBox="1"/>
            <p:nvPr/>
          </p:nvSpPr>
          <p:spPr>
            <a:xfrm>
              <a:off x="5143303" y="5647318"/>
              <a:ext cx="2481708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700" b="1" dirty="0">
                  <a:solidFill>
                    <a:schemeClr val="accent5"/>
                  </a:solidFill>
                </a:rPr>
                <a:t>Ecuaciones de modelos mixtos (MME) de Henderson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FD99980F-70DA-28D4-7ECF-A00C82101818}"/>
                    </a:ext>
                  </a:extLst>
                </p:cNvPr>
                <p:cNvSpPr txBox="1"/>
                <p:nvPr/>
              </p:nvSpPr>
              <p:spPr>
                <a:xfrm>
                  <a:off x="7526841" y="5807713"/>
                  <a:ext cx="3182603" cy="55637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s-C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s-CL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CL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</m:mr>
                              <m:m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CL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CL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acc>
                                </m:e>
                              </m:mr>
                            </m:m>
                          </m:e>
                        </m:d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CL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es-CL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s-CL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CL" dirty="0"/>
                </a:p>
              </p:txBody>
            </p:sp>
          </mc:Choice>
          <mc:Fallback xmlns="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FD99980F-70DA-28D4-7ECF-A00C821018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6841" y="5807713"/>
                  <a:ext cx="3182603" cy="55637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FE9CB8A-BE80-ADA9-1C2A-3A7D9BDB762C}"/>
                </a:ext>
              </a:extLst>
            </p:cNvPr>
            <p:cNvSpPr txBox="1"/>
            <p:nvPr/>
          </p:nvSpPr>
          <p:spPr>
            <a:xfrm>
              <a:off x="9881831" y="5443801"/>
              <a:ext cx="12798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dirty="0">
                  <a:solidFill>
                    <a:schemeClr val="bg1"/>
                  </a:solidFill>
                </a:rPr>
                <a:t>Efectos fijos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49146CAA-1DA4-A7EF-7805-0783E2286D46}"/>
                </a:ext>
              </a:extLst>
            </p:cNvPr>
            <p:cNvSpPr txBox="1"/>
            <p:nvPr/>
          </p:nvSpPr>
          <p:spPr>
            <a:xfrm>
              <a:off x="9881831" y="6389442"/>
              <a:ext cx="1841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dirty="0">
                  <a:solidFill>
                    <a:schemeClr val="bg1"/>
                  </a:solidFill>
                </a:rPr>
                <a:t>Efectos aleatorios</a:t>
              </a:r>
            </a:p>
          </p:txBody>
        </p:sp>
        <p:sp>
          <p:nvSpPr>
            <p:cNvPr id="33" name="Flecha: doblada 32">
              <a:extLst>
                <a:ext uri="{FF2B5EF4-FFF2-40B4-BE49-F238E27FC236}">
                  <a16:creationId xmlns:a16="http://schemas.microsoft.com/office/drawing/2014/main" id="{F6BD22A6-FAB7-D082-499C-DA0F85DAF421}"/>
                </a:ext>
              </a:extLst>
            </p:cNvPr>
            <p:cNvSpPr/>
            <p:nvPr/>
          </p:nvSpPr>
          <p:spPr>
            <a:xfrm>
              <a:off x="9654507" y="5545525"/>
              <a:ext cx="265883" cy="229766"/>
            </a:xfrm>
            <a:prstGeom prst="ben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  <p:sp>
          <p:nvSpPr>
            <p:cNvPr id="34" name="Flecha: doblada 33">
              <a:extLst>
                <a:ext uri="{FF2B5EF4-FFF2-40B4-BE49-F238E27FC236}">
                  <a16:creationId xmlns:a16="http://schemas.microsoft.com/office/drawing/2014/main" id="{49BBC9FD-4274-9FAE-944D-1D478CA66B87}"/>
                </a:ext>
              </a:extLst>
            </p:cNvPr>
            <p:cNvSpPr/>
            <p:nvPr/>
          </p:nvSpPr>
          <p:spPr>
            <a:xfrm flipV="1">
              <a:off x="9658810" y="6389442"/>
              <a:ext cx="265883" cy="247599"/>
            </a:xfrm>
            <a:prstGeom prst="ben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 animBg="1"/>
      <p:bldP spid="20" grpId="0"/>
      <p:bldP spid="21" grpId="0"/>
      <p:bldP spid="22" grpId="0"/>
      <p:bldP spid="23" grpId="0" animBg="1"/>
      <p:bldP spid="24" grpId="0"/>
      <p:bldP spid="27" grpId="0" animBg="1"/>
      <p:bldP spid="6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y Again 8 Ball Sticker by NickMarsh">
            <a:extLst>
              <a:ext uri="{FF2B5EF4-FFF2-40B4-BE49-F238E27FC236}">
                <a16:creationId xmlns:a16="http://schemas.microsoft.com/office/drawing/2014/main" id="{CD76030B-34E3-AA13-86E1-BA358C7B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3801551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B7BB340-2042-4049-9299-D8819DEF9B10}"/>
              </a:ext>
            </a:extLst>
          </p:cNvPr>
          <p:cNvSpPr txBox="1">
            <a:spLocks/>
          </p:cNvSpPr>
          <p:nvPr/>
        </p:nvSpPr>
        <p:spPr>
          <a:xfrm>
            <a:off x="742950" y="3098601"/>
            <a:ext cx="10363200" cy="1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kern="0" dirty="0" err="1"/>
              <a:t>Best</a:t>
            </a:r>
            <a:r>
              <a:rPr lang="es-CL" kern="0" dirty="0"/>
              <a:t> Linear </a:t>
            </a:r>
            <a:r>
              <a:rPr lang="es-CL" kern="0" dirty="0" err="1"/>
              <a:t>Unbiased</a:t>
            </a:r>
            <a:r>
              <a:rPr lang="es-CL" kern="0" dirty="0"/>
              <a:t> </a:t>
            </a:r>
            <a:r>
              <a:rPr lang="es-CL" kern="0" dirty="0" err="1"/>
              <a:t>Prediction</a:t>
            </a:r>
            <a:r>
              <a:rPr lang="es-CL" kern="0" dirty="0"/>
              <a:t> (BLUP)</a:t>
            </a:r>
          </a:p>
        </p:txBody>
      </p:sp>
    </p:spTree>
    <p:extLst>
      <p:ext uri="{BB962C8B-B14F-4D97-AF65-F5344CB8AC3E}">
        <p14:creationId xmlns:p14="http://schemas.microsoft.com/office/powerpoint/2010/main" val="428270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91734B4-9735-40DC-82A8-D8D9B49D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BLUP</a:t>
            </a:r>
            <a:endParaRPr lang="en-US" i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FCE9C4-02CD-428A-BCF3-27434B7355A2}"/>
              </a:ext>
            </a:extLst>
          </p:cNvPr>
          <p:cNvSpPr txBox="1"/>
          <p:nvPr/>
        </p:nvSpPr>
        <p:spPr>
          <a:xfrm>
            <a:off x="1412398" y="1482238"/>
            <a:ext cx="950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estadística, el mejor predictor lineal insesgado (BLUP por sus siglas en inglés) es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usado en modelos lineales mixtos para la estimación de efectos aleatorios</a:t>
            </a:r>
            <a:r>
              <a:rPr lang="es-CL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21ECEE-6927-41FB-B112-AC2684CC4178}"/>
              </a:ext>
            </a:extLst>
          </p:cNvPr>
          <p:cNvSpPr txBox="1"/>
          <p:nvPr/>
        </p:nvSpPr>
        <p:spPr>
          <a:xfrm>
            <a:off x="1412398" y="2239788"/>
            <a:ext cx="9016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genética, es utilizado para </a:t>
            </a:r>
            <a:r>
              <a:rPr lang="es-CL" b="1" dirty="0">
                <a:solidFill>
                  <a:srgbClr val="7030A0"/>
                </a:solidFill>
              </a:rPr>
              <a:t>predecir el EBV con mayor precisión</a:t>
            </a:r>
            <a:r>
              <a:rPr lang="es-CL" dirty="0"/>
              <a:t>, ya que éste tiene la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capacidad de corregir las desviaciones ambientales </a:t>
            </a:r>
            <a:r>
              <a:rPr lang="es-CL" dirty="0"/>
              <a:t>dadas por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efectos fijos </a:t>
            </a:r>
            <a:r>
              <a:rPr lang="es-CL" dirty="0"/>
              <a:t>así como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utilizar la información del pedigrí </a:t>
            </a:r>
            <a:r>
              <a:rPr lang="es-CL" dirty="0"/>
              <a:t>para ajustar cambios asociados a la selección y las tendencias genéticas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A11F64-1929-480E-A25E-BE21CDE1B6F2}"/>
              </a:ext>
            </a:extLst>
          </p:cNvPr>
          <p:cNvSpPr txBox="1"/>
          <p:nvPr/>
        </p:nvSpPr>
        <p:spPr>
          <a:xfrm>
            <a:off x="5235800" y="3731092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latin typeface="Abadi" panose="020B0604020104020204" pitchFamily="34" charset="0"/>
              </a:rPr>
              <a:t>Modelo lineal mixto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EE232A0-3757-4659-86BD-1EEE6A45FE2A}"/>
                  </a:ext>
                </a:extLst>
              </p:cNvPr>
              <p:cNvSpPr txBox="1"/>
              <p:nvPr/>
            </p:nvSpPr>
            <p:spPr>
              <a:xfrm>
                <a:off x="5337237" y="4297532"/>
                <a:ext cx="2508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EE232A0-3757-4659-86BD-1EEE6A45F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237" y="4297532"/>
                <a:ext cx="2508123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EBE883E-4AE3-4E7C-82CA-93C395F24C1C}"/>
                  </a:ext>
                </a:extLst>
              </p:cNvPr>
              <p:cNvSpPr txBox="1"/>
              <p:nvPr/>
            </p:nvSpPr>
            <p:spPr>
              <a:xfrm>
                <a:off x="4626347" y="4595427"/>
                <a:ext cx="4574803" cy="210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endParaRPr lang="es-ES" sz="1600" b="1" dirty="0">
                  <a:solidFill>
                    <a:schemeClr val="accent4">
                      <a:lumMod val="75000"/>
                    </a:schemeClr>
                  </a:solidFill>
                  <a:latin typeface="Abadi" panose="020B0604020104020204" pitchFamily="34" charset="0"/>
                </a:endParaRPr>
              </a:p>
              <a:p>
                <a:pPr algn="l"/>
                <a:r>
                  <a:rPr lang="es-ES" sz="1600" b="1" u="none" strike="noStrike" baseline="0" dirty="0">
                    <a:solidFill>
                      <a:schemeClr val="accent4">
                        <a:lumMod val="75000"/>
                      </a:schemeClr>
                    </a:solidFill>
                    <a:latin typeface="Abadi" panose="020B0604020104020204" pitchFamily="34" charset="0"/>
                  </a:rPr>
                  <a:t>    </a:t>
                </a:r>
              </a:p>
              <a:p>
                <a:pPr algn="l"/>
                <a:r>
                  <a:rPr lang="es-CL" sz="1600" dirty="0">
                    <a:latin typeface="Abadi" panose="020B0604020104020204" pitchFamily="34" charset="0"/>
                  </a:rPr>
                  <a:t>D</a:t>
                </a:r>
                <a:r>
                  <a:rPr lang="es-CL" sz="1600" b="0" i="0" u="none" strike="noStrike" baseline="0" dirty="0">
                    <a:latin typeface="Abadi" panose="020B0604020104020204" pitchFamily="34" charset="0"/>
                  </a:rPr>
                  <a:t>onde: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s-ES" sz="1600" b="0" i="0" u="none" strike="noStrike" baseline="0" dirty="0">
                    <a:latin typeface="Abadi" panose="020B0604020104020204" pitchFamily="34" charset="0"/>
                  </a:rPr>
                  <a:t> es el valor fenotípico</a:t>
                </a:r>
              </a:p>
              <a:p>
                <a14:m>
                  <m:oMath xmlns:m="http://schemas.openxmlformats.org/officeDocument/2006/math">
                    <m:r>
                      <a:rPr lang="es-ES" sz="16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s-ES" sz="1600" b="0" i="0" u="none" strike="noStrike" baseline="0" dirty="0">
                    <a:latin typeface="Abadi" panose="020B0604020104020204" pitchFamily="34" charset="0"/>
                  </a:rPr>
                  <a:t> representa los efectos fijos (ambientales)</a:t>
                </a:r>
              </a:p>
              <a:p>
                <a14:m>
                  <m:oMath xmlns:m="http://schemas.openxmlformats.org/officeDocument/2006/math">
                    <m:r>
                      <a:rPr lang="es-ES" sz="16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" sz="1600" b="0" i="0" u="none" strike="noStrike" baseline="0" dirty="0">
                    <a:latin typeface="Abadi" panose="020B0604020104020204" pitchFamily="34" charset="0"/>
                  </a:rPr>
                  <a:t> representa los efectos genéticos aleatorios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s-ES" sz="1600" b="0" i="0" u="none" strike="noStrike" baseline="0" dirty="0">
                    <a:latin typeface="Abadi" panose="020B0604020104020204" pitchFamily="34" charset="0"/>
                  </a:rPr>
                  <a:t> representa los valores residuales</a:t>
                </a:r>
                <a:r>
                  <a:rPr lang="es-ES" sz="1600" b="0" i="0" u="none" strike="noStrike" dirty="0">
                    <a:latin typeface="Abadi" panose="020B0604020104020204" pitchFamily="34" charset="0"/>
                  </a:rPr>
                  <a:t> (“error”)</a:t>
                </a:r>
                <a:endParaRPr lang="es-ES" sz="1600" b="0" i="0" u="none" strike="noStrike" baseline="0" dirty="0">
                  <a:latin typeface="Abadi" panose="020B0604020104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1600" b="0" i="1" u="none" strike="noStrike" baseline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s-ES" sz="1600" b="0" i="0" u="none" strike="noStrike" baseline="0" dirty="0">
                    <a:latin typeface="Abadi" panose="020B0604020104020204" pitchFamily="34" charset="0"/>
                  </a:rPr>
                  <a:t> </a:t>
                </a:r>
                <a:r>
                  <a:rPr lang="es-CL" sz="1600" b="0" i="0" u="none" strike="noStrike" baseline="0" dirty="0">
                    <a:latin typeface="Abadi" panose="020B0604020104020204" pitchFamily="34" charset="0"/>
                  </a:rPr>
                  <a:t>son las matrices de incidencia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EBE883E-4AE3-4E7C-82CA-93C395F24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347" y="4595427"/>
                <a:ext cx="4574803" cy="2101729"/>
              </a:xfrm>
              <a:prstGeom prst="rect">
                <a:avLst/>
              </a:prstGeom>
              <a:blipFill>
                <a:blip r:embed="rId4"/>
                <a:stretch>
                  <a:fillRect l="-800" b="-87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DF22E8DC-CFC8-4A71-B441-F5CB00B6590C}"/>
              </a:ext>
            </a:extLst>
          </p:cNvPr>
          <p:cNvSpPr txBox="1"/>
          <p:nvPr/>
        </p:nvSpPr>
        <p:spPr>
          <a:xfrm>
            <a:off x="9185901" y="3949096"/>
            <a:ext cx="250812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/>
              <a:t>Requiere el </a:t>
            </a:r>
            <a:r>
              <a:rPr lang="es-CL" b="1" dirty="0" err="1"/>
              <a:t>pedigree</a:t>
            </a:r>
            <a:r>
              <a:rPr lang="es-CL" b="1" dirty="0"/>
              <a:t> de toda la población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E8BDA19-BE95-4905-B0A2-AFC1856A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6" y="3867150"/>
            <a:ext cx="3423247" cy="25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ionship between best linear unbiased estimators (BLUEs) for grain... |  Download Scientific Diagram">
            <a:extLst>
              <a:ext uri="{FF2B5EF4-FFF2-40B4-BE49-F238E27FC236}">
                <a16:creationId xmlns:a16="http://schemas.microsoft.com/office/drawing/2014/main" id="{1659F188-AEC7-4EE4-82A1-8CA1F1A5E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5784" r="37605" b="3741"/>
          <a:stretch/>
        </p:blipFill>
        <p:spPr bwMode="auto">
          <a:xfrm>
            <a:off x="362146" y="3639819"/>
            <a:ext cx="4054514" cy="30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9380F86-A998-4C3B-AC34-89ED123C1DCC}"/>
              </a:ext>
            </a:extLst>
          </p:cNvPr>
          <p:cNvSpPr/>
          <p:nvPr/>
        </p:nvSpPr>
        <p:spPr>
          <a:xfrm>
            <a:off x="4362450" y="3867150"/>
            <a:ext cx="263897" cy="219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5763F5-C24D-0278-32D6-23A82FABE0EF}"/>
              </a:ext>
            </a:extLst>
          </p:cNvPr>
          <p:cNvSpPr txBox="1"/>
          <p:nvPr/>
        </p:nvSpPr>
        <p:spPr>
          <a:xfrm>
            <a:off x="9291484" y="0"/>
            <a:ext cx="2900516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s-CL" sz="1600" dirty="0"/>
              <a:t>Mejor por:</a:t>
            </a:r>
          </a:p>
          <a:p>
            <a:pPr marL="342900" indent="-342900">
              <a:buAutoNum type="arabicParenR"/>
            </a:pPr>
            <a:r>
              <a:rPr lang="es-CL" sz="1600" i="1" dirty="0" err="1">
                <a:solidFill>
                  <a:schemeClr val="accent6">
                    <a:lumMod val="75000"/>
                  </a:schemeClr>
                </a:solidFill>
              </a:rPr>
              <a:t>Shrinkage</a:t>
            </a:r>
            <a:r>
              <a:rPr lang="es-CL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1600" i="1" dirty="0" err="1">
                <a:solidFill>
                  <a:schemeClr val="accent6">
                    <a:lumMod val="75000"/>
                  </a:schemeClr>
                </a:solidFill>
              </a:rPr>
              <a:t>property</a:t>
            </a:r>
            <a:r>
              <a:rPr lang="es-CL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1600" dirty="0"/>
              <a:t>(ajusta valores extremos)</a:t>
            </a:r>
          </a:p>
          <a:p>
            <a:pPr marL="342900" indent="-342900">
              <a:buAutoNum type="arabicParenR"/>
            </a:pPr>
            <a:r>
              <a:rPr lang="es-CL" sz="1600" dirty="0"/>
              <a:t>Uso del </a:t>
            </a:r>
            <a:r>
              <a:rPr lang="es-CL" sz="1600" dirty="0">
                <a:solidFill>
                  <a:schemeClr val="accent6">
                    <a:lumMod val="75000"/>
                  </a:schemeClr>
                </a:solidFill>
              </a:rPr>
              <a:t>parentesco</a:t>
            </a:r>
          </a:p>
          <a:p>
            <a:pPr marL="342900" indent="-342900">
              <a:buAutoNum type="arabicParenR"/>
            </a:pP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116795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9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B7BB340-2042-4049-9299-D8819DEF9B10}"/>
              </a:ext>
            </a:extLst>
          </p:cNvPr>
          <p:cNvSpPr txBox="1">
            <a:spLocks/>
          </p:cNvSpPr>
          <p:nvPr/>
        </p:nvSpPr>
        <p:spPr>
          <a:xfrm>
            <a:off x="742950" y="3098601"/>
            <a:ext cx="10363200" cy="1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kern="0" dirty="0"/>
              <a:t>Índice de Selección</a:t>
            </a:r>
          </a:p>
        </p:txBody>
      </p:sp>
      <p:pic>
        <p:nvPicPr>
          <p:cNvPr id="3074" name="Picture 2" descr="Girl Sticker Sticker by wandarca">
            <a:extLst>
              <a:ext uri="{FF2B5EF4-FFF2-40B4-BE49-F238E27FC236}">
                <a16:creationId xmlns:a16="http://schemas.microsoft.com/office/drawing/2014/main" id="{ABB5894D-5E63-9F07-A8AB-21ECB812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775838"/>
            <a:ext cx="2358262" cy="23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87B041A-132D-476B-9D89-4696E72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7" y="220339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Índice de selección</a:t>
            </a:r>
            <a:endParaRPr lang="en-US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6580F1-8060-435C-8750-6E1DBFAD2D33}"/>
              </a:ext>
            </a:extLst>
          </p:cNvPr>
          <p:cNvSpPr txBox="1"/>
          <p:nvPr/>
        </p:nvSpPr>
        <p:spPr>
          <a:xfrm>
            <a:off x="2364509" y="1874982"/>
            <a:ext cx="7204364" cy="74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E848FE-5D02-4C03-A918-8AE27B08CF99}"/>
              </a:ext>
            </a:extLst>
          </p:cNvPr>
          <p:cNvSpPr txBox="1"/>
          <p:nvPr/>
        </p:nvSpPr>
        <p:spPr>
          <a:xfrm>
            <a:off x="1380863" y="1695184"/>
            <a:ext cx="91716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Montserrat" panose="00000500000000000000" pitchFamily="2" charset="0"/>
              </a:rPr>
              <a:t>“El índice de selección es un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método de puntaje total</a:t>
            </a:r>
            <a:r>
              <a:rPr lang="es-ES" dirty="0">
                <a:latin typeface="Montserrat" panose="00000500000000000000" pitchFamily="2" charset="0"/>
              </a:rPr>
              <a:t> en el cual se desarrolla una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ecuación de regresión múltiple </a:t>
            </a:r>
            <a:r>
              <a:rPr lang="es-ES" dirty="0">
                <a:latin typeface="Montserrat" panose="00000500000000000000" pitchFamily="2" charset="0"/>
              </a:rPr>
              <a:t>que da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valores óptimos a la importancia económica de cada característica</a:t>
            </a:r>
            <a:r>
              <a:rPr lang="es-ES" dirty="0">
                <a:latin typeface="Montserrat" panose="00000500000000000000" pitchFamily="2" charset="0"/>
              </a:rPr>
              <a:t>, la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heredabilidad de cada característica</a:t>
            </a:r>
            <a:r>
              <a:rPr lang="es-ES" dirty="0">
                <a:latin typeface="Montserrat" panose="00000500000000000000" pitchFamily="2" charset="0"/>
              </a:rPr>
              <a:t> y a las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rPr>
              <a:t>correlaciones genéticas y fenotípicas entre las características</a:t>
            </a:r>
            <a:r>
              <a:rPr lang="es-ES" dirty="0">
                <a:latin typeface="Montserrat" panose="00000500000000000000" pitchFamily="2" charset="0"/>
              </a:rPr>
              <a:t>, de manera que </a:t>
            </a:r>
            <a:r>
              <a:rPr lang="es-ES" b="1" dirty="0">
                <a:solidFill>
                  <a:srgbClr val="7030A0"/>
                </a:solidFill>
                <a:latin typeface="Montserrat" panose="00000500000000000000" pitchFamily="2" charset="0"/>
              </a:rPr>
              <a:t>permite separar genotipos con base en la evaluación simultánea de varios caracteres y ordenar los animales basándose en el valor obtenido</a:t>
            </a:r>
            <a:r>
              <a:rPr lang="es-ES" dirty="0">
                <a:latin typeface="Montserrat" panose="00000500000000000000" pitchFamily="2" charset="0"/>
              </a:rPr>
              <a:t>”.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4C31A7-8AE8-4079-AD9D-1EF5482BE9C6}"/>
              </a:ext>
            </a:extLst>
          </p:cNvPr>
          <p:cNvSpPr/>
          <p:nvPr/>
        </p:nvSpPr>
        <p:spPr>
          <a:xfrm>
            <a:off x="2110508" y="3968556"/>
            <a:ext cx="7970982" cy="1831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71E8C4-F661-48B2-BDE3-7BC1E38CD1E8}"/>
                  </a:ext>
                </a:extLst>
              </p:cNvPr>
              <p:cNvSpPr txBox="1"/>
              <p:nvPr/>
            </p:nvSpPr>
            <p:spPr>
              <a:xfrm>
                <a:off x="4267198" y="4248056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E71E8C4-F661-48B2-BDE3-7BC1E38CD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8" y="4248056"/>
                <a:ext cx="3657600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7181378-8A78-E96A-1C7E-6959F32FBC5D}"/>
                  </a:ext>
                </a:extLst>
              </p:cNvPr>
              <p:cNvSpPr txBox="1"/>
              <p:nvPr/>
            </p:nvSpPr>
            <p:spPr>
              <a:xfrm>
                <a:off x="2872681" y="5243926"/>
                <a:ext cx="479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𝑃𝑒𝑠𝑜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𝑝𝑜𝑛𝑑𝑒𝑟𝑎𝑑𝑜𝑟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𝑝𝑎𝑟𝑎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𝑖𝑛𝑑𝑖𝑣𝑖𝑑𝑢𝑜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7181378-8A78-E96A-1C7E-6959F32FB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681" y="5243926"/>
                <a:ext cx="4793941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2EA4DB3-B5D2-045E-14A6-2BBFC9EC8694}"/>
                  </a:ext>
                </a:extLst>
              </p:cNvPr>
              <p:cNvSpPr txBox="1"/>
              <p:nvPr/>
            </p:nvSpPr>
            <p:spPr>
              <a:xfrm>
                <a:off x="2872680" y="4839147"/>
                <a:ext cx="4154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𝑂𝑏𝑠𝑒𝑟𝑣𝑎𝑐𝑖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𝑝𝑎𝑟𝑎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𝑖𝑛𝑑𝑖𝑣𝑖𝑑𝑢𝑜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2EA4DB3-B5D2-045E-14A6-2BBFC9EC8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680" y="4839147"/>
                <a:ext cx="4154727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EA5F9C4-AAF5-8123-B20A-7AC94BAF2B3F}"/>
                  </a:ext>
                </a:extLst>
              </p:cNvPr>
              <p:cNvSpPr txBox="1"/>
              <p:nvPr/>
            </p:nvSpPr>
            <p:spPr>
              <a:xfrm>
                <a:off x="4333872" y="4228912"/>
                <a:ext cx="3524252" cy="37555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EA5F9C4-AAF5-8123-B20A-7AC94BAF2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2" y="4228912"/>
                <a:ext cx="3524252" cy="375552"/>
              </a:xfrm>
              <a:prstGeom prst="rect">
                <a:avLst/>
              </a:prstGeom>
              <a:blipFill>
                <a:blip r:embed="rId6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o 17">
            <a:extLst>
              <a:ext uri="{FF2B5EF4-FFF2-40B4-BE49-F238E27FC236}">
                <a16:creationId xmlns:a16="http://schemas.microsoft.com/office/drawing/2014/main" id="{573A0F93-6611-9327-3B48-742F24A730D5}"/>
              </a:ext>
            </a:extLst>
          </p:cNvPr>
          <p:cNvGrpSpPr/>
          <p:nvPr/>
        </p:nvGrpSpPr>
        <p:grpSpPr>
          <a:xfrm>
            <a:off x="1200150" y="5900963"/>
            <a:ext cx="9594330" cy="841138"/>
            <a:chOff x="1219200" y="5900963"/>
            <a:chExt cx="9594330" cy="841138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7BBD173-DC86-48C9-0D17-34654D1F07C7}"/>
                </a:ext>
              </a:extLst>
            </p:cNvPr>
            <p:cNvSpPr txBox="1"/>
            <p:nvPr/>
          </p:nvSpPr>
          <p:spPr>
            <a:xfrm>
              <a:off x="2964971" y="5900963"/>
              <a:ext cx="2854801" cy="73866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s-CL" sz="1400" dirty="0">
                  <a:latin typeface="Abadi" panose="020B0604020104020204" pitchFamily="34" charset="0"/>
                </a:rPr>
                <a:t>Asume que se conocen los </a:t>
              </a:r>
              <a:r>
                <a:rPr lang="es-CL" sz="1400" b="1" dirty="0">
                  <a:solidFill>
                    <a:schemeClr val="accent2"/>
                  </a:solidFill>
                  <a:latin typeface="Abadi" panose="020B0604020104020204" pitchFamily="34" charset="0"/>
                </a:rPr>
                <a:t>valores verdaderos de medias y varianzas </a:t>
              </a:r>
              <a:r>
                <a:rPr lang="es-CL" sz="1400" dirty="0">
                  <a:latin typeface="Abadi" panose="020B0604020104020204" pitchFamily="34" charset="0"/>
                </a:rPr>
                <a:t>(falso en la práctica)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B7B9EA4-C26F-E55C-C72A-7C607AE0B4BC}"/>
                </a:ext>
              </a:extLst>
            </p:cNvPr>
            <p:cNvSpPr txBox="1"/>
            <p:nvPr/>
          </p:nvSpPr>
          <p:spPr>
            <a:xfrm>
              <a:off x="6658068" y="5925703"/>
              <a:ext cx="3657862" cy="738664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sz="1400" dirty="0">
                  <a:latin typeface="Abadi" panose="020B0604020104020204" pitchFamily="34" charset="0"/>
                </a:rPr>
                <a:t>La </a:t>
              </a:r>
              <a:r>
                <a:rPr lang="es-CL" sz="1400" b="1" dirty="0">
                  <a:solidFill>
                    <a:schemeClr val="accent2"/>
                  </a:solidFill>
                  <a:latin typeface="Abadi" panose="020B0604020104020204" pitchFamily="34" charset="0"/>
                </a:rPr>
                <a:t>estimación simultánea de los efectos fijos y los valores de cría </a:t>
              </a:r>
              <a:r>
                <a:rPr lang="es-CL" sz="1400" dirty="0">
                  <a:latin typeface="Abadi" panose="020B0604020104020204" pitchFamily="34" charset="0"/>
                </a:rPr>
                <a:t>ayuda a eliminar algunas de estas fuentes de error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18D6F2A-7353-DE63-A3AB-DE02F60E9D21}"/>
                </a:ext>
              </a:extLst>
            </p:cNvPr>
            <p:cNvSpPr txBox="1"/>
            <p:nvPr/>
          </p:nvSpPr>
          <p:spPr>
            <a:xfrm>
              <a:off x="10112697" y="6372769"/>
              <a:ext cx="700833" cy="3693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CL" b="1" dirty="0">
                  <a:latin typeface="Abadi" panose="020B0604020104020204" pitchFamily="34" charset="0"/>
                </a:rPr>
                <a:t>BLUP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DE4D55E-26B3-0F78-6545-7BDB8353D476}"/>
                </a:ext>
              </a:extLst>
            </p:cNvPr>
            <p:cNvSpPr txBox="1"/>
            <p:nvPr/>
          </p:nvSpPr>
          <p:spPr>
            <a:xfrm>
              <a:off x="1219200" y="6106037"/>
              <a:ext cx="9973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>
                  <a:latin typeface="Abadi" panose="020B0604020104020204" pitchFamily="34" charset="0"/>
                </a:rPr>
                <a:t>Problema</a:t>
              </a:r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CD84BF2E-3CA8-9195-B914-6C5F2E28AB99}"/>
                </a:ext>
              </a:extLst>
            </p:cNvPr>
            <p:cNvSpPr/>
            <p:nvPr/>
          </p:nvSpPr>
          <p:spPr>
            <a:xfrm>
              <a:off x="2257405" y="6122564"/>
              <a:ext cx="552450" cy="295463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ED895B4E-1DA6-6304-D208-0451A05B1EDA}"/>
                </a:ext>
              </a:extLst>
            </p:cNvPr>
            <p:cNvSpPr/>
            <p:nvPr/>
          </p:nvSpPr>
          <p:spPr>
            <a:xfrm>
              <a:off x="5958434" y="6122564"/>
              <a:ext cx="552450" cy="295463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407148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B7BB340-2042-4049-9299-D8819DEF9B10}"/>
              </a:ext>
            </a:extLst>
          </p:cNvPr>
          <p:cNvSpPr txBox="1">
            <a:spLocks/>
          </p:cNvSpPr>
          <p:nvPr/>
        </p:nvSpPr>
        <p:spPr>
          <a:xfrm>
            <a:off x="742950" y="3098601"/>
            <a:ext cx="10363200" cy="1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kern="0" dirty="0"/>
              <a:t>Cálculo del Índice de Selección</a:t>
            </a:r>
          </a:p>
        </p:txBody>
      </p:sp>
      <p:pic>
        <p:nvPicPr>
          <p:cNvPr id="4098" name="Picture 2" descr="Sticker Skeleton Sticker by jjjjjohn">
            <a:extLst>
              <a:ext uri="{FF2B5EF4-FFF2-40B4-BE49-F238E27FC236}">
                <a16:creationId xmlns:a16="http://schemas.microsoft.com/office/drawing/2014/main" id="{7743A525-EDE4-67AE-064B-3DE67DD7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336150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203972E4-FE1E-388C-55E6-3520BD2017AA}"/>
              </a:ext>
            </a:extLst>
          </p:cNvPr>
          <p:cNvSpPr txBox="1"/>
          <p:nvPr/>
        </p:nvSpPr>
        <p:spPr>
          <a:xfrm>
            <a:off x="2185987" y="1784196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El EBV puede ser descrito como un índice donde son ponderadas (pesos o ponderadores) distintos tipos de información: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/>
              <p:nvPr/>
            </p:nvSpPr>
            <p:spPr>
              <a:xfrm>
                <a:off x="2309705" y="4409911"/>
                <a:ext cx="1000338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705" y="4409911"/>
                <a:ext cx="1000338" cy="576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B80617C1-331D-1189-0D3D-85920B2B1F80}"/>
              </a:ext>
            </a:extLst>
          </p:cNvPr>
          <p:cNvSpPr txBox="1"/>
          <p:nvPr/>
        </p:nvSpPr>
        <p:spPr>
          <a:xfrm>
            <a:off x="2185987" y="3201432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Lo más común es que para ponderar cada valor se realice una regresión del valor esperado (</a:t>
            </a:r>
            <a:r>
              <a:rPr lang="es-CL" i="1" dirty="0">
                <a:latin typeface="Montserrat" panose="00000500000000000000" pitchFamily="50" charset="0"/>
              </a:rPr>
              <a:t>y</a:t>
            </a:r>
            <a:r>
              <a:rPr lang="es-CL" dirty="0">
                <a:latin typeface="Montserrat" panose="00000500000000000000" pitchFamily="50" charset="0"/>
              </a:rPr>
              <a:t>) sobre el valor observado (</a:t>
            </a:r>
            <a:r>
              <a:rPr lang="es-CL" i="1" dirty="0">
                <a:latin typeface="Montserrat" panose="00000500000000000000" pitchFamily="50" charset="0"/>
              </a:rPr>
              <a:t>x</a:t>
            </a:r>
            <a:r>
              <a:rPr lang="es-CL" dirty="0">
                <a:latin typeface="Montserrat" panose="00000500000000000000" pitchFamily="50" charset="0"/>
              </a:rPr>
              <a:t>):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9DC09A-6FE4-0B1A-16B0-5D39933C0E99}"/>
              </a:ext>
            </a:extLst>
          </p:cNvPr>
          <p:cNvSpPr txBox="1"/>
          <p:nvPr/>
        </p:nvSpPr>
        <p:spPr>
          <a:xfrm>
            <a:off x="8788840" y="3997030"/>
            <a:ext cx="1983935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latin typeface="Abadi" panose="020B0604020104020204" pitchFamily="34" charset="0"/>
              </a:rPr>
              <a:t>Covarianza</a:t>
            </a:r>
          </a:p>
          <a:p>
            <a:pPr algn="just"/>
            <a:r>
              <a:rPr lang="es-CL" sz="1400" dirty="0">
                <a:latin typeface="Abadi" panose="020B0604020104020204" pitchFamily="34" charset="0"/>
              </a:rPr>
              <a:t>Indica el grado de variación conjunta de dos variables aleatorias respecto a sus medias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5830F5-9EE4-FE00-F1D5-9733F4F9DAF7}"/>
              </a:ext>
            </a:extLst>
          </p:cNvPr>
          <p:cNvSpPr txBox="1"/>
          <p:nvPr/>
        </p:nvSpPr>
        <p:spPr>
          <a:xfrm>
            <a:off x="6406293" y="5623940"/>
            <a:ext cx="171805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latin typeface="Abadi" panose="020B0604020104020204" pitchFamily="34" charset="0"/>
              </a:rPr>
              <a:t>Regresión</a:t>
            </a:r>
          </a:p>
          <a:p>
            <a:pPr algn="just"/>
            <a:r>
              <a:rPr lang="es-CL" sz="1400" dirty="0">
                <a:latin typeface="Abadi" panose="020B0604020104020204" pitchFamily="34" charset="0"/>
              </a:rPr>
              <a:t>Describe la relación funcional entre 2 o más variables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96E1773-22AB-989F-260B-2228FBF68F60}"/>
              </a:ext>
            </a:extLst>
          </p:cNvPr>
          <p:cNvCxnSpPr>
            <a:cxnSpLocks/>
          </p:cNvCxnSpPr>
          <p:nvPr/>
        </p:nvCxnSpPr>
        <p:spPr>
          <a:xfrm>
            <a:off x="3433762" y="4697583"/>
            <a:ext cx="90963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F83FC3-2FE8-3C9E-CD59-C5C5EA1E24A0}"/>
              </a:ext>
            </a:extLst>
          </p:cNvPr>
          <p:cNvSpPr/>
          <p:nvPr/>
        </p:nvSpPr>
        <p:spPr>
          <a:xfrm>
            <a:off x="2185987" y="4289674"/>
            <a:ext cx="1247775" cy="8191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B307ADA9-542B-2B4B-EB1C-2F4DD5A76BB0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3302858" y="4615840"/>
            <a:ext cx="547561" cy="1533527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0F4BBF0-C269-92B1-F6DB-BF09A83AC939}"/>
              </a:ext>
            </a:extLst>
          </p:cNvPr>
          <p:cNvGrpSpPr/>
          <p:nvPr/>
        </p:nvGrpSpPr>
        <p:grpSpPr>
          <a:xfrm>
            <a:off x="4603702" y="3955604"/>
            <a:ext cx="3933397" cy="1326127"/>
            <a:chOff x="4933630" y="3955604"/>
            <a:chExt cx="3933397" cy="1326127"/>
          </a:xfrm>
        </p:grpSpPr>
        <p:pic>
          <p:nvPicPr>
            <p:cNvPr id="1026" name="Picture 2" descr="Interpretation of Covariance, Covariance Matrix and Eigenvalues | Towards  Data Science">
              <a:extLst>
                <a:ext uri="{FF2B5EF4-FFF2-40B4-BE49-F238E27FC236}">
                  <a16:creationId xmlns:a16="http://schemas.microsoft.com/office/drawing/2014/main" id="{EC9D55A5-1FAA-2048-0DD2-84A7448AA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7" b="16977"/>
            <a:stretch/>
          </p:blipFill>
          <p:spPr bwMode="auto">
            <a:xfrm>
              <a:off x="4933630" y="3955604"/>
              <a:ext cx="3929493" cy="132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FC32DFF2-FCED-816C-6865-136966D5F88A}"/>
                </a:ext>
              </a:extLst>
            </p:cNvPr>
            <p:cNvSpPr/>
            <p:nvPr/>
          </p:nvSpPr>
          <p:spPr>
            <a:xfrm>
              <a:off x="5765800" y="4364207"/>
              <a:ext cx="412750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DA2E64E-2E23-5E14-6017-B4AF3457B3D6}"/>
                </a:ext>
              </a:extLst>
            </p:cNvPr>
            <p:cNvSpPr/>
            <p:nvPr/>
          </p:nvSpPr>
          <p:spPr>
            <a:xfrm>
              <a:off x="7041403" y="4364207"/>
              <a:ext cx="550021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E3C8B12-EFAD-481D-F959-973A99DCDDFE}"/>
                </a:ext>
              </a:extLst>
            </p:cNvPr>
            <p:cNvSpPr/>
            <p:nvPr/>
          </p:nvSpPr>
          <p:spPr>
            <a:xfrm>
              <a:off x="8454277" y="4364207"/>
              <a:ext cx="412750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028" name="Picture 4" descr="Scatter plot with regression line or curve in R | R CHARTS">
            <a:extLst>
              <a:ext uri="{FF2B5EF4-FFF2-40B4-BE49-F238E27FC236}">
                <a16:creationId xmlns:a16="http://schemas.microsoft.com/office/drawing/2014/main" id="{343E01BB-8AB8-D06A-8591-254B3D26B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4167" b="3195"/>
          <a:stretch/>
        </p:blipFill>
        <p:spPr bwMode="auto">
          <a:xfrm>
            <a:off x="4499811" y="5344053"/>
            <a:ext cx="1718056" cy="15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4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203972E4-FE1E-388C-55E6-3520BD2017AA}"/>
              </a:ext>
            </a:extLst>
          </p:cNvPr>
          <p:cNvSpPr txBox="1"/>
          <p:nvPr/>
        </p:nvSpPr>
        <p:spPr>
          <a:xfrm>
            <a:off x="2185987" y="1784196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El EBV puede ser descrito como un índice donde son ponderadas (pesos o ponderadores) distintos tipos de información: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/>
              <p:nvPr/>
            </p:nvSpPr>
            <p:spPr>
              <a:xfrm>
                <a:off x="2309705" y="4409911"/>
                <a:ext cx="1097800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𝐶𝑜𝑣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705" y="4409911"/>
                <a:ext cx="1097800" cy="576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B80617C1-331D-1189-0D3D-85920B2B1F80}"/>
              </a:ext>
            </a:extLst>
          </p:cNvPr>
          <p:cNvSpPr txBox="1"/>
          <p:nvPr/>
        </p:nvSpPr>
        <p:spPr>
          <a:xfrm>
            <a:off x="2185987" y="3201432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Lo más común es que para ponderar cada valor se realice una regresión del valor esperado (</a:t>
            </a:r>
            <a:r>
              <a:rPr lang="es-CL" i="1" dirty="0">
                <a:latin typeface="Montserrat" panose="00000500000000000000" pitchFamily="50" charset="0"/>
              </a:rPr>
              <a:t>y</a:t>
            </a:r>
            <a:r>
              <a:rPr lang="es-CL" dirty="0">
                <a:latin typeface="Montserrat" panose="00000500000000000000" pitchFamily="50" charset="0"/>
              </a:rPr>
              <a:t>) sobre el valor observado (</a:t>
            </a:r>
            <a:r>
              <a:rPr lang="es-CL" i="1" dirty="0">
                <a:latin typeface="Montserrat" panose="00000500000000000000" pitchFamily="50" charset="0"/>
              </a:rPr>
              <a:t>x</a:t>
            </a:r>
            <a:r>
              <a:rPr lang="es-CL" dirty="0">
                <a:latin typeface="Montserrat" panose="00000500000000000000" pitchFamily="50" charset="0"/>
              </a:rPr>
              <a:t>):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9DC09A-6FE4-0B1A-16B0-5D39933C0E99}"/>
              </a:ext>
            </a:extLst>
          </p:cNvPr>
          <p:cNvSpPr txBox="1"/>
          <p:nvPr/>
        </p:nvSpPr>
        <p:spPr>
          <a:xfrm>
            <a:off x="8788840" y="3997030"/>
            <a:ext cx="1983935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latin typeface="Abadi" panose="020B0604020104020204" pitchFamily="34" charset="0"/>
              </a:rPr>
              <a:t>Covarianza</a:t>
            </a:r>
          </a:p>
          <a:p>
            <a:pPr algn="just"/>
            <a:r>
              <a:rPr lang="es-CL" sz="1400" dirty="0">
                <a:latin typeface="Abadi" panose="020B0604020104020204" pitchFamily="34" charset="0"/>
              </a:rPr>
              <a:t>Indica el grado de variación conjunta de dos variables aleatorias respecto a sus medias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5830F5-9EE4-FE00-F1D5-9733F4F9DAF7}"/>
              </a:ext>
            </a:extLst>
          </p:cNvPr>
          <p:cNvSpPr txBox="1"/>
          <p:nvPr/>
        </p:nvSpPr>
        <p:spPr>
          <a:xfrm>
            <a:off x="6406293" y="5623940"/>
            <a:ext cx="171805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L" sz="1400" b="1" dirty="0">
                <a:latin typeface="Abadi" panose="020B0604020104020204" pitchFamily="34" charset="0"/>
              </a:rPr>
              <a:t>Regresión</a:t>
            </a:r>
          </a:p>
          <a:p>
            <a:pPr algn="just"/>
            <a:r>
              <a:rPr lang="es-CL" sz="1400" dirty="0">
                <a:latin typeface="Abadi" panose="020B0604020104020204" pitchFamily="34" charset="0"/>
              </a:rPr>
              <a:t>Describe la relación funcional entre 2 o más variables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F83FC3-2FE8-3C9E-CD59-C5C5EA1E24A0}"/>
              </a:ext>
            </a:extLst>
          </p:cNvPr>
          <p:cNvSpPr/>
          <p:nvPr/>
        </p:nvSpPr>
        <p:spPr>
          <a:xfrm>
            <a:off x="2185987" y="4289674"/>
            <a:ext cx="1247775" cy="8191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0F4BBF0-C269-92B1-F6DB-BF09A83AC939}"/>
              </a:ext>
            </a:extLst>
          </p:cNvPr>
          <p:cNvGrpSpPr/>
          <p:nvPr/>
        </p:nvGrpSpPr>
        <p:grpSpPr>
          <a:xfrm>
            <a:off x="4603702" y="3955604"/>
            <a:ext cx="3933397" cy="1326127"/>
            <a:chOff x="4933630" y="3955604"/>
            <a:chExt cx="3933397" cy="1326127"/>
          </a:xfrm>
        </p:grpSpPr>
        <p:pic>
          <p:nvPicPr>
            <p:cNvPr id="1026" name="Picture 2" descr="Interpretation of Covariance, Covariance Matrix and Eigenvalues | Towards  Data Science">
              <a:extLst>
                <a:ext uri="{FF2B5EF4-FFF2-40B4-BE49-F238E27FC236}">
                  <a16:creationId xmlns:a16="http://schemas.microsoft.com/office/drawing/2014/main" id="{EC9D55A5-1FAA-2048-0DD2-84A7448AA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7" b="16977"/>
            <a:stretch/>
          </p:blipFill>
          <p:spPr bwMode="auto">
            <a:xfrm>
              <a:off x="4933630" y="3955604"/>
              <a:ext cx="3929493" cy="132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FC32DFF2-FCED-816C-6865-136966D5F88A}"/>
                </a:ext>
              </a:extLst>
            </p:cNvPr>
            <p:cNvSpPr/>
            <p:nvPr/>
          </p:nvSpPr>
          <p:spPr>
            <a:xfrm>
              <a:off x="5765800" y="4364207"/>
              <a:ext cx="412750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DA2E64E-2E23-5E14-6017-B4AF3457B3D6}"/>
                </a:ext>
              </a:extLst>
            </p:cNvPr>
            <p:cNvSpPr/>
            <p:nvPr/>
          </p:nvSpPr>
          <p:spPr>
            <a:xfrm>
              <a:off x="7041403" y="4364207"/>
              <a:ext cx="550021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E3C8B12-EFAD-481D-F959-973A99DCDDFE}"/>
                </a:ext>
              </a:extLst>
            </p:cNvPr>
            <p:cNvSpPr/>
            <p:nvPr/>
          </p:nvSpPr>
          <p:spPr>
            <a:xfrm>
              <a:off x="8454277" y="4364207"/>
              <a:ext cx="412750" cy="210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028" name="Picture 4" descr="Scatter plot with regression line or curve in R | R CHARTS">
            <a:extLst>
              <a:ext uri="{FF2B5EF4-FFF2-40B4-BE49-F238E27FC236}">
                <a16:creationId xmlns:a16="http://schemas.microsoft.com/office/drawing/2014/main" id="{343E01BB-8AB8-D06A-8591-254B3D26B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4167" b="3195"/>
          <a:stretch/>
        </p:blipFill>
        <p:spPr bwMode="auto">
          <a:xfrm>
            <a:off x="4499811" y="5344053"/>
            <a:ext cx="1718056" cy="15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12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571656"/>
                <a:ext cx="3657600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203972E4-FE1E-388C-55E6-3520BD2017AA}"/>
              </a:ext>
            </a:extLst>
          </p:cNvPr>
          <p:cNvSpPr txBox="1"/>
          <p:nvPr/>
        </p:nvSpPr>
        <p:spPr>
          <a:xfrm>
            <a:off x="2185987" y="1784196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El EBV puede ser descrito como un índice donde son ponderadas (pesos o ponderadores) distintos tipos de información: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AC1B36-057B-234C-A476-90B5A519BE18}"/>
              </a:ext>
            </a:extLst>
          </p:cNvPr>
          <p:cNvSpPr txBox="1"/>
          <p:nvPr/>
        </p:nvSpPr>
        <p:spPr>
          <a:xfrm>
            <a:off x="2185987" y="4812812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En este caso, el valor óptimo para los ponderadores son obtenidos por </a:t>
            </a:r>
            <a:r>
              <a:rPr lang="es-CL" b="1" dirty="0">
                <a:solidFill>
                  <a:srgbClr val="FF0000"/>
                </a:solidFill>
                <a:latin typeface="Montserrat" panose="00000500000000000000" pitchFamily="50" charset="0"/>
              </a:rPr>
              <a:t>regresión múltiple</a:t>
            </a:r>
            <a:r>
              <a:rPr lang="es-CL" dirty="0">
                <a:latin typeface="Montserrat" panose="00000500000000000000" pitchFamily="50" charset="0"/>
              </a:rPr>
              <a:t>, requiriéndose del uso de </a:t>
            </a:r>
            <a:r>
              <a:rPr lang="es-CL" b="1" dirty="0">
                <a:solidFill>
                  <a:srgbClr val="FF0000"/>
                </a:solidFill>
                <a:latin typeface="Montserrat" panose="00000500000000000000" pitchFamily="50" charset="0"/>
              </a:rPr>
              <a:t>matrices</a:t>
            </a:r>
            <a:r>
              <a:rPr lang="es-CL" dirty="0">
                <a:latin typeface="Montserrat" panose="00000500000000000000" pitchFamily="50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/>
              <p:nvPr/>
            </p:nvSpPr>
            <p:spPr>
              <a:xfrm>
                <a:off x="5547099" y="4041907"/>
                <a:ext cx="1142877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𝑪𝒐𝒗</m:t>
                          </m:r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CL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s-CL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𝑽𝒂𝒓</m:t>
                          </m:r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CL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s-CL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4BA8283-A7C4-C359-F753-71129CE20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099" y="4041907"/>
                <a:ext cx="1142877" cy="576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B80617C1-331D-1189-0D3D-85920B2B1F80}"/>
              </a:ext>
            </a:extLst>
          </p:cNvPr>
          <p:cNvSpPr txBox="1"/>
          <p:nvPr/>
        </p:nvSpPr>
        <p:spPr>
          <a:xfrm>
            <a:off x="2185987" y="3201432"/>
            <a:ext cx="782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Montserrat" panose="00000500000000000000" pitchFamily="50" charset="0"/>
              </a:rPr>
              <a:t>Para ponderar cada valor se realiza una regresión del valor esperado (</a:t>
            </a:r>
            <a:r>
              <a:rPr lang="es-CL" i="1" dirty="0">
                <a:latin typeface="Montserrat" panose="00000500000000000000" pitchFamily="50" charset="0"/>
              </a:rPr>
              <a:t>A</a:t>
            </a:r>
            <a:r>
              <a:rPr lang="es-CL" dirty="0">
                <a:latin typeface="Montserrat" panose="00000500000000000000" pitchFamily="50" charset="0"/>
              </a:rPr>
              <a:t>) sobre el valor observado (</a:t>
            </a:r>
            <a:r>
              <a:rPr lang="es-CL" i="1" dirty="0">
                <a:latin typeface="Montserrat" panose="00000500000000000000" pitchFamily="50" charset="0"/>
              </a:rPr>
              <a:t>X</a:t>
            </a:r>
            <a:r>
              <a:rPr lang="es-CL" i="1" baseline="-25000" dirty="0">
                <a:latin typeface="Montserrat" panose="00000500000000000000" pitchFamily="50" charset="0"/>
              </a:rPr>
              <a:t>i</a:t>
            </a:r>
            <a:r>
              <a:rPr lang="es-CL" dirty="0">
                <a:latin typeface="Montserrat" panose="00000500000000000000" pitchFamily="50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2E25393-288B-3CEA-7822-CC097B026979}"/>
                  </a:ext>
                </a:extLst>
              </p:cNvPr>
              <p:cNvSpPr txBox="1"/>
              <p:nvPr/>
            </p:nvSpPr>
            <p:spPr>
              <a:xfrm>
                <a:off x="5495803" y="5700670"/>
                <a:ext cx="1194173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𝑮𝒂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2E25393-288B-3CEA-7822-CC097B026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803" y="5700670"/>
                <a:ext cx="1194173" cy="283219"/>
              </a:xfrm>
              <a:prstGeom prst="rect">
                <a:avLst/>
              </a:prstGeom>
              <a:blipFill>
                <a:blip r:embed="rId4"/>
                <a:stretch>
                  <a:fillRect l="-4615" r="-4615" b="-1276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3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/>
              <p:nvPr/>
            </p:nvSpPr>
            <p:spPr>
              <a:xfrm>
                <a:off x="9066382" y="4818637"/>
                <a:ext cx="1194173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𝑮𝒂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382" y="4818637"/>
                <a:ext cx="1194173" cy="283219"/>
              </a:xfrm>
              <a:prstGeom prst="rect">
                <a:avLst/>
              </a:prstGeom>
              <a:blipFill>
                <a:blip r:embed="rId3"/>
                <a:stretch>
                  <a:fillRect l="-4082" r="-4592" b="-1276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24943"/>
              </p:ext>
            </p:extLst>
          </p:nvPr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/>
              <p:nvPr/>
            </p:nvSpPr>
            <p:spPr>
              <a:xfrm>
                <a:off x="8229957" y="3573934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3573934"/>
                <a:ext cx="2867025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A1891377-CFD9-B038-18B7-0D5744B36989}"/>
              </a:ext>
            </a:extLst>
          </p:cNvPr>
          <p:cNvSpPr txBox="1"/>
          <p:nvPr/>
        </p:nvSpPr>
        <p:spPr>
          <a:xfrm>
            <a:off x="7653695" y="2180509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La ecuación para el índice de selección en este caso sería: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EFE7CA-79E2-771E-C2A8-C2296A4B9318}"/>
              </a:ext>
            </a:extLst>
          </p:cNvPr>
          <p:cNvSpPr txBox="1"/>
          <p:nvPr/>
        </p:nvSpPr>
        <p:spPr>
          <a:xfrm>
            <a:off x="7653695" y="3229042"/>
            <a:ext cx="4019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También: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72916E-77A6-2559-2CD6-F07C461AEC50}"/>
              </a:ext>
            </a:extLst>
          </p:cNvPr>
          <p:cNvSpPr txBox="1"/>
          <p:nvPr/>
        </p:nvSpPr>
        <p:spPr>
          <a:xfrm>
            <a:off x="7653695" y="4149880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En notación matricial, los ponderadores deben ser calculados como: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EF77332-2F62-76F2-F0FB-6AE2C8840706}"/>
              </a:ext>
            </a:extLst>
          </p:cNvPr>
          <p:cNvGrpSpPr/>
          <p:nvPr/>
        </p:nvGrpSpPr>
        <p:grpSpPr>
          <a:xfrm>
            <a:off x="7615593" y="5121675"/>
            <a:ext cx="4545701" cy="1425354"/>
            <a:chOff x="7615593" y="5121675"/>
            <a:chExt cx="4545701" cy="1425354"/>
          </a:xfrm>
        </p:grpSpPr>
        <p:cxnSp>
          <p:nvCxnSpPr>
            <p:cNvPr id="18" name="Conector: angular 17">
              <a:extLst>
                <a:ext uri="{FF2B5EF4-FFF2-40B4-BE49-F238E27FC236}">
                  <a16:creationId xmlns:a16="http://schemas.microsoft.com/office/drawing/2014/main" id="{068474A2-2AE3-1F3E-2E1C-493C239C393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658225" y="5145146"/>
              <a:ext cx="524236" cy="343585"/>
            </a:xfrm>
            <a:prstGeom prst="bentConnector3">
              <a:avLst>
                <a:gd name="adj1" fmla="val 3668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D28533E-0F7A-1E13-724F-809B20D1FBCB}"/>
                </a:ext>
              </a:extLst>
            </p:cNvPr>
            <p:cNvSpPr txBox="1"/>
            <p:nvPr/>
          </p:nvSpPr>
          <p:spPr>
            <a:xfrm>
              <a:off x="7615593" y="5227178"/>
              <a:ext cx="101996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dirty="0">
                  <a:latin typeface="Abadi" panose="020B0604020104020204" pitchFamily="34" charset="0"/>
                </a:rPr>
                <a:t>Vector con ponderadores desconocidos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C42C423-835C-56E4-0223-DCDA356E55D7}"/>
                </a:ext>
              </a:extLst>
            </p:cNvPr>
            <p:cNvSpPr txBox="1"/>
            <p:nvPr/>
          </p:nvSpPr>
          <p:spPr>
            <a:xfrm>
              <a:off x="8823681" y="5765035"/>
              <a:ext cx="9630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dirty="0">
                  <a:latin typeface="Abadi" panose="020B0604020104020204" pitchFamily="34" charset="0"/>
                </a:rPr>
                <a:t>Matriz de (</a:t>
              </a:r>
              <a:r>
                <a:rPr lang="es-CL" sz="1100" dirty="0" err="1">
                  <a:latin typeface="Abadi" panose="020B0604020104020204" pitchFamily="34" charset="0"/>
                </a:rPr>
                <a:t>co</a:t>
              </a:r>
              <a:r>
                <a:rPr lang="es-CL" sz="1100" dirty="0">
                  <a:latin typeface="Abadi" panose="020B0604020104020204" pitchFamily="34" charset="0"/>
                </a:rPr>
                <a:t>)varianzas fenotípicas</a:t>
              </a:r>
            </a:p>
          </p:txBody>
        </p: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F121E3B6-5F1D-A4B1-AEB9-6362FB1F7E31}"/>
                </a:ext>
              </a:extLst>
            </p:cNvPr>
            <p:cNvCxnSpPr>
              <a:cxnSpLocks/>
            </p:cNvCxnSpPr>
            <p:nvPr/>
          </p:nvCxnSpPr>
          <p:spPr>
            <a:xfrm>
              <a:off x="9586912" y="5121675"/>
              <a:ext cx="0" cy="5964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58F6E3D2-4CC0-C66B-848A-0226DB762015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393" y="5121675"/>
              <a:ext cx="0" cy="5964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Conector: angular 29">
              <a:extLst>
                <a:ext uri="{FF2B5EF4-FFF2-40B4-BE49-F238E27FC236}">
                  <a16:creationId xmlns:a16="http://schemas.microsoft.com/office/drawing/2014/main" id="{6002A850-90ED-CAA4-42FF-4909C5F0DE81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91" y="5143587"/>
              <a:ext cx="680321" cy="451663"/>
            </a:xfrm>
            <a:prstGeom prst="bentConnector3">
              <a:avLst>
                <a:gd name="adj1" fmla="val -2853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3A5FE32-B4F5-7903-6E67-89F12B661587}"/>
                </a:ext>
              </a:extLst>
            </p:cNvPr>
            <p:cNvSpPr txBox="1"/>
            <p:nvPr/>
          </p:nvSpPr>
          <p:spPr>
            <a:xfrm>
              <a:off x="9852552" y="5777588"/>
              <a:ext cx="10916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dirty="0">
                  <a:latin typeface="Abadi" panose="020B0604020104020204" pitchFamily="34" charset="0"/>
                </a:rPr>
                <a:t>Matriz de (</a:t>
              </a:r>
              <a:r>
                <a:rPr lang="es-CL" sz="1100" dirty="0" err="1">
                  <a:latin typeface="Abadi" panose="020B0604020104020204" pitchFamily="34" charset="0"/>
                </a:rPr>
                <a:t>co</a:t>
              </a:r>
              <a:r>
                <a:rPr lang="es-CL" sz="1100" dirty="0">
                  <a:latin typeface="Abadi" panose="020B0604020104020204" pitchFamily="34" charset="0"/>
                </a:rPr>
                <a:t>)varianzas genético aditivas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8516EDDD-BBC3-20B2-CC50-E869B9ADB115}"/>
                </a:ext>
              </a:extLst>
            </p:cNvPr>
            <p:cNvSpPr txBox="1"/>
            <p:nvPr/>
          </p:nvSpPr>
          <p:spPr>
            <a:xfrm>
              <a:off x="10867312" y="5295168"/>
              <a:ext cx="12939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100" dirty="0">
                  <a:latin typeface="Abadi" panose="020B0604020104020204" pitchFamily="34" charset="0"/>
                </a:rPr>
                <a:t>Vector con ponderadores económicos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5492CB4-1948-ADD3-0EF7-6689C739FDEA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85492CB4-1948-ADD3-0EF7-6689C739F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7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914400" y="2224201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Algunas definiciones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/>
              <p:nvPr/>
            </p:nvSpPr>
            <p:spPr>
              <a:xfrm>
                <a:off x="9066382" y="4818637"/>
                <a:ext cx="1194173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𝑮𝒂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382" y="4818637"/>
                <a:ext cx="1194173" cy="283219"/>
              </a:xfrm>
              <a:prstGeom prst="rect">
                <a:avLst/>
              </a:prstGeom>
              <a:blipFill>
                <a:blip r:embed="rId3"/>
                <a:stretch>
                  <a:fillRect l="-4082" r="-4592" b="-1276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642016"/>
              </p:ext>
            </p:extLst>
          </p:nvPr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/>
              <p:nvPr/>
            </p:nvSpPr>
            <p:spPr>
              <a:xfrm>
                <a:off x="8229957" y="3573934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3573934"/>
                <a:ext cx="2867025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A1891377-CFD9-B038-18B7-0D5744B36989}"/>
              </a:ext>
            </a:extLst>
          </p:cNvPr>
          <p:cNvSpPr txBox="1"/>
          <p:nvPr/>
        </p:nvSpPr>
        <p:spPr>
          <a:xfrm>
            <a:off x="7653695" y="2180509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La ecuación para el índice de selección en este caso sería: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EFE7CA-79E2-771E-C2A8-C2296A4B9318}"/>
              </a:ext>
            </a:extLst>
          </p:cNvPr>
          <p:cNvSpPr txBox="1"/>
          <p:nvPr/>
        </p:nvSpPr>
        <p:spPr>
          <a:xfrm>
            <a:off x="7653695" y="3229042"/>
            <a:ext cx="4019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También: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72916E-77A6-2559-2CD6-F07C461AEC50}"/>
              </a:ext>
            </a:extLst>
          </p:cNvPr>
          <p:cNvSpPr txBox="1"/>
          <p:nvPr/>
        </p:nvSpPr>
        <p:spPr>
          <a:xfrm>
            <a:off x="7653695" y="4149880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En notación matricial, los ponderadores deben ser calculados como: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711D99-10E6-9C7A-AFEA-32CF249437A0}"/>
              </a:ext>
            </a:extLst>
          </p:cNvPr>
          <p:cNvSpPr/>
          <p:nvPr/>
        </p:nvSpPr>
        <p:spPr>
          <a:xfrm>
            <a:off x="5772150" y="5248420"/>
            <a:ext cx="6353532" cy="8761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6E3F31D-DB0C-CE4E-7ACD-B1057FED9AF5}"/>
                  </a:ext>
                </a:extLst>
              </p:cNvPr>
              <p:cNvSpPr txBox="1"/>
              <p:nvPr/>
            </p:nvSpPr>
            <p:spPr>
              <a:xfrm>
                <a:off x="5869471" y="5414721"/>
                <a:ext cx="6169574" cy="523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𝑎𝑟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𝑉𝑎𝑟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𝑎𝑟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𝐶𝑜𝑣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𝐶𝑜𝑣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𝑎𝑟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CL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16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6E3F31D-DB0C-CE4E-7ACD-B1057FED9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471" y="5414721"/>
                <a:ext cx="6169574" cy="523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id="{8DAC7632-B9F8-9CE2-8363-A0D490DFFBB4}"/>
              </a:ext>
            </a:extLst>
          </p:cNvPr>
          <p:cNvSpPr txBox="1"/>
          <p:nvPr/>
        </p:nvSpPr>
        <p:spPr>
          <a:xfrm>
            <a:off x="6674024" y="6124415"/>
            <a:ext cx="4784716" cy="4924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300" dirty="0">
                <a:latin typeface="Abadi" panose="020B0604020104020204" pitchFamily="34" charset="0"/>
              </a:rPr>
              <a:t>En este caso se está evaluando sólo una característica, por lo que el valor económico es igual para todas las </a:t>
            </a:r>
            <a:r>
              <a:rPr lang="es-CL" sz="1300" dirty="0" err="1">
                <a:latin typeface="Abadi" panose="020B0604020104020204" pitchFamily="34" charset="0"/>
              </a:rPr>
              <a:t>obervaciones</a:t>
            </a:r>
            <a:endParaRPr lang="es-CL" sz="1300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24DBE4D-AF92-FA98-2D24-ED991D28EB7C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24DBE4D-AF92-FA98-2D24-ED991D28E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1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/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52BD67B-4621-ABF7-0096-9234050EA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2775008"/>
                <a:ext cx="2867025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/>
              <p:nvPr/>
            </p:nvSpPr>
            <p:spPr>
              <a:xfrm>
                <a:off x="9137716" y="4825164"/>
                <a:ext cx="1051506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995C31B-8783-E7F2-35C7-52B07D9AB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716" y="4825164"/>
                <a:ext cx="1051506" cy="283219"/>
              </a:xfrm>
              <a:prstGeom prst="rect">
                <a:avLst/>
              </a:prstGeom>
              <a:blipFill>
                <a:blip r:embed="rId3"/>
                <a:stretch>
                  <a:fillRect l="-5233" t="-2174" r="-4651" b="-1304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/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/>
              <p:nvPr/>
            </p:nvSpPr>
            <p:spPr>
              <a:xfrm>
                <a:off x="8229957" y="3573934"/>
                <a:ext cx="2867025" cy="377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s-CL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CL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s-CL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5823BC0-CA85-526A-7764-1A97C7BF1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57" y="3573934"/>
                <a:ext cx="2867025" cy="377604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A1891377-CFD9-B038-18B7-0D5744B36989}"/>
              </a:ext>
            </a:extLst>
          </p:cNvPr>
          <p:cNvSpPr txBox="1"/>
          <p:nvPr/>
        </p:nvSpPr>
        <p:spPr>
          <a:xfrm>
            <a:off x="7653695" y="2180509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La ecuación para el índice de selección en este caso sería: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4EFE7CA-79E2-771E-C2A8-C2296A4B9318}"/>
              </a:ext>
            </a:extLst>
          </p:cNvPr>
          <p:cNvSpPr txBox="1"/>
          <p:nvPr/>
        </p:nvSpPr>
        <p:spPr>
          <a:xfrm>
            <a:off x="7653695" y="3229042"/>
            <a:ext cx="4019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También: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72916E-77A6-2559-2CD6-F07C461AEC50}"/>
              </a:ext>
            </a:extLst>
          </p:cNvPr>
          <p:cNvSpPr txBox="1"/>
          <p:nvPr/>
        </p:nvSpPr>
        <p:spPr>
          <a:xfrm>
            <a:off x="7653695" y="4149880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En notación matricial, los ponderadores deben ser calculados como: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711D99-10E6-9C7A-AFEA-32CF249437A0}"/>
              </a:ext>
            </a:extLst>
          </p:cNvPr>
          <p:cNvSpPr/>
          <p:nvPr/>
        </p:nvSpPr>
        <p:spPr>
          <a:xfrm>
            <a:off x="7296149" y="5248420"/>
            <a:ext cx="4705351" cy="8761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6E3F31D-DB0C-CE4E-7ACD-B1057FED9AF5}"/>
                  </a:ext>
                </a:extLst>
              </p:cNvPr>
              <p:cNvSpPr txBox="1"/>
              <p:nvPr/>
            </p:nvSpPr>
            <p:spPr>
              <a:xfrm>
                <a:off x="7386628" y="5424631"/>
                <a:ext cx="4553682" cy="523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𝑎𝑟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𝑉𝑎𝑟</m:t>
                                    </m:r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𝑜𝑣</m:t>
                                </m:r>
                                <m: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CL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𝑜𝑣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16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CL" sz="16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16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6E3F31D-DB0C-CE4E-7ACD-B1057FED9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628" y="5424631"/>
                <a:ext cx="4553682" cy="523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E142087-CFEA-A0A2-02C6-2644255CB5E1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E142087-CFEA-A0A2-02C6-2644255CB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72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32" y="775523"/>
            <a:ext cx="7611968" cy="528400"/>
          </a:xfrm>
        </p:spPr>
        <p:txBody>
          <a:bodyPr/>
          <a:lstStyle/>
          <a:p>
            <a:r>
              <a:rPr lang="es-CL" dirty="0"/>
              <a:t>Valores para varianzas y covarianzas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0CC9004-E75C-0FC1-A38B-25E46913246C}"/>
                  </a:ext>
                </a:extLst>
              </p:cNvPr>
              <p:cNvSpPr txBox="1"/>
              <p:nvPr/>
            </p:nvSpPr>
            <p:spPr>
              <a:xfrm>
                <a:off x="1509661" y="2827962"/>
                <a:ext cx="1881477" cy="374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0CC9004-E75C-0FC1-A38B-25E469132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2827962"/>
                <a:ext cx="1881477" cy="374526"/>
              </a:xfrm>
              <a:prstGeom prst="rect">
                <a:avLst/>
              </a:prstGeom>
              <a:blipFill>
                <a:blip r:embed="rId2"/>
                <a:stretch>
                  <a:fillRect l="-3247" r="-649" b="-1967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B85E3416-E9CD-C996-19E0-4A413F8E43CF}"/>
                  </a:ext>
                </a:extLst>
              </p:cNvPr>
              <p:cNvSpPr txBox="1"/>
              <p:nvPr/>
            </p:nvSpPr>
            <p:spPr>
              <a:xfrm>
                <a:off x="1509661" y="3420733"/>
                <a:ext cx="3575081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B85E3416-E9CD-C996-19E0-4A413F8E4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3420733"/>
                <a:ext cx="3575081" cy="4255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BEAD0B8-D833-5418-3B67-4B9BFAAB8BDE}"/>
                  </a:ext>
                </a:extLst>
              </p:cNvPr>
              <p:cNvSpPr txBox="1"/>
              <p:nvPr/>
            </p:nvSpPr>
            <p:spPr>
              <a:xfrm>
                <a:off x="1509661" y="4890655"/>
                <a:ext cx="2968441" cy="428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BEAD0B8-D833-5418-3B67-4B9BFAAB8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4890655"/>
                <a:ext cx="2968441" cy="4286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675AAE8A-1E9D-980B-74C3-568CCC12FF50}"/>
              </a:ext>
            </a:extLst>
          </p:cNvPr>
          <p:cNvSpPr txBox="1"/>
          <p:nvPr/>
        </p:nvSpPr>
        <p:spPr>
          <a:xfrm>
            <a:off x="1308100" y="218421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Para la matriz P: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AD9C43-5C3F-8A1A-37A7-A362D0715FCA}"/>
              </a:ext>
            </a:extLst>
          </p:cNvPr>
          <p:cNvSpPr txBox="1"/>
          <p:nvPr/>
        </p:nvSpPr>
        <p:spPr>
          <a:xfrm>
            <a:off x="1308100" y="4252223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Para el vector G: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975E493-D4E0-E642-E291-D5E654A11CA3}"/>
              </a:ext>
            </a:extLst>
          </p:cNvPr>
          <p:cNvSpPr txBox="1"/>
          <p:nvPr/>
        </p:nvSpPr>
        <p:spPr>
          <a:xfrm>
            <a:off x="1509661" y="5779339"/>
            <a:ext cx="31369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También equivale a la semejanza entre parientes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E3AA0688-E601-4D71-7D50-0E3D510E0414}"/>
              </a:ext>
            </a:extLst>
          </p:cNvPr>
          <p:cNvSpPr/>
          <p:nvPr/>
        </p:nvSpPr>
        <p:spPr>
          <a:xfrm rot="5400000">
            <a:off x="2913011" y="3915948"/>
            <a:ext cx="330200" cy="313690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14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32" y="1512123"/>
            <a:ext cx="2736275" cy="528400"/>
          </a:xfrm>
        </p:spPr>
        <p:txBody>
          <a:bodyPr/>
          <a:lstStyle/>
          <a:p>
            <a:r>
              <a:rPr lang="es-CL" dirty="0"/>
              <a:t>Semejanza entre parientes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5">
                <a:extLst>
                  <a:ext uri="{FF2B5EF4-FFF2-40B4-BE49-F238E27FC236}">
                    <a16:creationId xmlns:a16="http://schemas.microsoft.com/office/drawing/2014/main" id="{1E40E34E-7073-19E9-0251-25429BF1BA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9690886"/>
                  </p:ext>
                </p:extLst>
              </p:nvPr>
            </p:nvGraphicFramePr>
            <p:xfrm>
              <a:off x="3788882" y="892756"/>
              <a:ext cx="6176335" cy="5502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3674">
                      <a:extLst>
                        <a:ext uri="{9D8B030D-6E8A-4147-A177-3AD203B41FA5}">
                          <a16:colId xmlns:a16="http://schemas.microsoft.com/office/drawing/2014/main" val="3631756829"/>
                        </a:ext>
                      </a:extLst>
                    </a:gridCol>
                    <a:gridCol w="3742661">
                      <a:extLst>
                        <a:ext uri="{9D8B030D-6E8A-4147-A177-3AD203B41FA5}">
                          <a16:colId xmlns:a16="http://schemas.microsoft.com/office/drawing/2014/main" val="3038871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Tipo de parentesco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Covarianza genética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3802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Gemelos idénticos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162194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Hermanos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97231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Padres-Descendencia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68536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Medios hermanos</a:t>
                          </a:r>
                          <a:endParaRPr lang="es-CL" b="1" dirty="0">
                            <a:solidFill>
                              <a:srgbClr val="FF0000"/>
                            </a:solidFill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0551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Tíos-Sobrinos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152213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Abuelos-Nietos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481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Primos 1º Grado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8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8571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Primos 2º Grado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s-C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f>
                                      <m:fPr>
                                        <m:ctrlPr>
                                          <a:rPr lang="es-CL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b="0" i="1" smtClean="0">
                                            <a:latin typeface="Cambria Math" panose="02040503050406030204" pitchFamily="18" charset="0"/>
                                          </a:rPr>
                                          <m:t>32</m:t>
                                        </m:r>
                                      </m:den>
                                    </m:f>
                                    <m:r>
                                      <a:rPr lang="es-CL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815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No relacionados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CL" dirty="0"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011512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5">
                <a:extLst>
                  <a:ext uri="{FF2B5EF4-FFF2-40B4-BE49-F238E27FC236}">
                    <a16:creationId xmlns:a16="http://schemas.microsoft.com/office/drawing/2014/main" id="{1E40E34E-7073-19E9-0251-25429BF1BA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9690886"/>
                  </p:ext>
                </p:extLst>
              </p:nvPr>
            </p:nvGraphicFramePr>
            <p:xfrm>
              <a:off x="3788882" y="892756"/>
              <a:ext cx="6176335" cy="5502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3674">
                      <a:extLst>
                        <a:ext uri="{9D8B030D-6E8A-4147-A177-3AD203B41FA5}">
                          <a16:colId xmlns:a16="http://schemas.microsoft.com/office/drawing/2014/main" val="3631756829"/>
                        </a:ext>
                      </a:extLst>
                    </a:gridCol>
                    <a:gridCol w="3742661">
                      <a:extLst>
                        <a:ext uri="{9D8B030D-6E8A-4147-A177-3AD203B41FA5}">
                          <a16:colId xmlns:a16="http://schemas.microsoft.com/office/drawing/2014/main" val="3038871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Tipo de parentesco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Covarianza genética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3802611"/>
                      </a:ext>
                    </a:extLst>
                  </a:tr>
                  <a:tr h="381318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Gemelos idénticos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106452" r="-651" b="-12838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6219482"/>
                      </a:ext>
                    </a:extLst>
                  </a:tr>
                  <a:tr h="623697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Hermanos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124272" r="-651" b="-6728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7231413"/>
                      </a:ext>
                    </a:extLst>
                  </a:tr>
                  <a:tr h="623697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Padres-Descendencia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226471" r="-651" b="-57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8536886"/>
                      </a:ext>
                    </a:extLst>
                  </a:tr>
                  <a:tr h="623697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Medios hermanos</a:t>
                          </a:r>
                          <a:endParaRPr lang="es-CL" b="1" dirty="0">
                            <a:solidFill>
                              <a:srgbClr val="FF0000"/>
                            </a:solidFill>
                            <a:latin typeface="Abadi" panose="020B06040201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323301" r="-651" b="-473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0551545"/>
                      </a:ext>
                    </a:extLst>
                  </a:tr>
                  <a:tr h="623697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Tíos-Sobrinos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427451" r="-651" b="-3784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21363"/>
                      </a:ext>
                    </a:extLst>
                  </a:tr>
                  <a:tr h="623697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Abuelos-Nietos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522330" r="-651" b="-2747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481881"/>
                      </a:ext>
                    </a:extLst>
                  </a:tr>
                  <a:tr h="625539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Primos 1º Grado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628431" r="-651" b="-1774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57101"/>
                      </a:ext>
                    </a:extLst>
                  </a:tr>
                  <a:tr h="625539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Primos 2º Grado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721359" r="-651" b="-75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481531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r>
                            <a:rPr lang="es-CL" dirty="0">
                              <a:latin typeface="Abadi" panose="020B0604020104020204" pitchFamily="34" charset="0"/>
                            </a:rPr>
                            <a:t>No relacionados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5309" t="-1364516" r="-651" b="-25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11512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201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32" y="775523"/>
            <a:ext cx="7611968" cy="528400"/>
          </a:xfrm>
        </p:spPr>
        <p:txBody>
          <a:bodyPr/>
          <a:lstStyle/>
          <a:p>
            <a:r>
              <a:rPr lang="es-CL" dirty="0"/>
              <a:t>Valores para varianzas y covarianzas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0CC9004-E75C-0FC1-A38B-25E46913246C}"/>
                  </a:ext>
                </a:extLst>
              </p:cNvPr>
              <p:cNvSpPr txBox="1"/>
              <p:nvPr/>
            </p:nvSpPr>
            <p:spPr>
              <a:xfrm>
                <a:off x="1509661" y="2827962"/>
                <a:ext cx="1881477" cy="374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10CC9004-E75C-0FC1-A38B-25E469132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2827962"/>
                <a:ext cx="1881477" cy="374526"/>
              </a:xfrm>
              <a:prstGeom prst="rect">
                <a:avLst/>
              </a:prstGeom>
              <a:blipFill>
                <a:blip r:embed="rId2"/>
                <a:stretch>
                  <a:fillRect l="-3247" r="-649" b="-1967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B85E3416-E9CD-C996-19E0-4A413F8E43CF}"/>
                  </a:ext>
                </a:extLst>
              </p:cNvPr>
              <p:cNvSpPr txBox="1"/>
              <p:nvPr/>
            </p:nvSpPr>
            <p:spPr>
              <a:xfrm>
                <a:off x="1509661" y="3420733"/>
                <a:ext cx="3575081" cy="425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B85E3416-E9CD-C996-19E0-4A413F8E4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3420733"/>
                <a:ext cx="3575081" cy="4255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BEAD0B8-D833-5418-3B67-4B9BFAAB8BDE}"/>
                  </a:ext>
                </a:extLst>
              </p:cNvPr>
              <p:cNvSpPr txBox="1"/>
              <p:nvPr/>
            </p:nvSpPr>
            <p:spPr>
              <a:xfrm>
                <a:off x="1509661" y="4890655"/>
                <a:ext cx="2968441" cy="428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L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s-CL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s-CL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BEAD0B8-D833-5418-3B67-4B9BFAAB8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661" y="4890655"/>
                <a:ext cx="2968441" cy="4286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675AAE8A-1E9D-980B-74C3-568CCC12FF50}"/>
              </a:ext>
            </a:extLst>
          </p:cNvPr>
          <p:cNvSpPr txBox="1"/>
          <p:nvPr/>
        </p:nvSpPr>
        <p:spPr>
          <a:xfrm>
            <a:off x="1308100" y="2184216"/>
            <a:ext cx="228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Para la matriz P: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AD9C43-5C3F-8A1A-37A7-A362D0715FCA}"/>
              </a:ext>
            </a:extLst>
          </p:cNvPr>
          <p:cNvSpPr txBox="1"/>
          <p:nvPr/>
        </p:nvSpPr>
        <p:spPr>
          <a:xfrm>
            <a:off x="1308100" y="4252223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50000"/>
                  </a:schemeClr>
                </a:solidFill>
                <a:latin typeface="Abadi" panose="020B0604020104020204" pitchFamily="34" charset="0"/>
              </a:rPr>
              <a:t>Para el vector 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FEEAF32-0BDC-961B-636F-37E41CC50CF6}"/>
                  </a:ext>
                </a:extLst>
              </p:cNvPr>
              <p:cNvSpPr txBox="1"/>
              <p:nvPr/>
            </p:nvSpPr>
            <p:spPr>
              <a:xfrm>
                <a:off x="6096000" y="2875186"/>
                <a:ext cx="5541261" cy="654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𝑎𝑟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𝐶𝑜𝑣</m:t>
                                    </m:r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𝑉𝑎𝑟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𝑜𝑣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𝑜𝑣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FEEAF32-0BDC-961B-636F-37E41CC50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75186"/>
                <a:ext cx="5541261" cy="654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68CC3148-6F6B-2A27-FB9F-B96B89CD345E}"/>
              </a:ext>
            </a:extLst>
          </p:cNvPr>
          <p:cNvSpPr txBox="1"/>
          <p:nvPr/>
        </p:nvSpPr>
        <p:spPr>
          <a:xfrm>
            <a:off x="6096000" y="2445826"/>
            <a:ext cx="401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badi" panose="020B0604020104020204" pitchFamily="34" charset="0"/>
              </a:rPr>
              <a:t>Reemplazando en la ecuación: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A1F0292-57A2-DF70-81BA-00A07E484B0E}"/>
                  </a:ext>
                </a:extLst>
              </p:cNvPr>
              <p:cNvSpPr txBox="1"/>
              <p:nvPr/>
            </p:nvSpPr>
            <p:spPr>
              <a:xfrm>
                <a:off x="6095999" y="3922560"/>
                <a:ext cx="5470792" cy="753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p>
                                      <m:s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sub>
                                    </m:s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p>
                                      <m:s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A1F0292-57A2-DF70-81BA-00A07E48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3922560"/>
                <a:ext cx="5470792" cy="753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8BB1BF8-13D2-F710-FAA9-42089C6C09B9}"/>
                  </a:ext>
                </a:extLst>
              </p:cNvPr>
              <p:cNvSpPr txBox="1"/>
              <p:nvPr/>
            </p:nvSpPr>
            <p:spPr>
              <a:xfrm>
                <a:off x="6811611" y="5069063"/>
                <a:ext cx="3775777" cy="125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f>
                                      <m:f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8BB1BF8-13D2-F710-FAA9-42089C6C0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11" y="5069063"/>
                <a:ext cx="3775777" cy="12566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71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/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6451852-1A12-79D9-B320-4CAF82792B44}"/>
                  </a:ext>
                </a:extLst>
              </p:cNvPr>
              <p:cNvSpPr txBox="1"/>
              <p:nvPr/>
            </p:nvSpPr>
            <p:spPr>
              <a:xfrm>
                <a:off x="7992711" y="2283249"/>
                <a:ext cx="3775777" cy="125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f>
                                      <m:f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Sup>
                                      <m:sSubSup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sub>
                                      <m:sup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6451852-1A12-79D9-B320-4CAF82792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711" y="2283249"/>
                <a:ext cx="3775777" cy="1256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2F5EEC5-327F-DB88-577B-52248B917BC6}"/>
                  </a:ext>
                </a:extLst>
              </p:cNvPr>
              <p:cNvSpPr txBox="1"/>
              <p:nvPr/>
            </p:nvSpPr>
            <p:spPr>
              <a:xfrm>
                <a:off x="7166265" y="3856485"/>
                <a:ext cx="5025735" cy="1256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∗0,3∗25</m:t>
                                    </m: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ctrlP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CL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∗0,3∗25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∗7,5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2F5EEC5-327F-DB88-577B-52248B917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265" y="3856485"/>
                <a:ext cx="5025735" cy="12566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/>
              <p:nvPr/>
            </p:nvSpPr>
            <p:spPr>
              <a:xfrm>
                <a:off x="8262688" y="5429721"/>
                <a:ext cx="3235822" cy="627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688" y="5429721"/>
                <a:ext cx="3235822" cy="6272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9567E8F-4FC3-A49B-4953-762B615690D5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9567E8F-4FC3-A49B-4953-762B61569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53A0A7C-3B21-0B68-719C-507FEAD9CE76}"/>
              </a:ext>
            </a:extLst>
          </p:cNvPr>
          <p:cNvGrpSpPr/>
          <p:nvPr/>
        </p:nvGrpSpPr>
        <p:grpSpPr>
          <a:xfrm>
            <a:off x="3435925" y="3084754"/>
            <a:ext cx="5264262" cy="1156428"/>
            <a:chOff x="1140400" y="2742783"/>
            <a:chExt cx="5264262" cy="1156428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AB9D1B0-278C-AE89-0D95-28F3AC46692F}"/>
                </a:ext>
              </a:extLst>
            </p:cNvPr>
            <p:cNvSpPr/>
            <p:nvPr/>
          </p:nvSpPr>
          <p:spPr>
            <a:xfrm>
              <a:off x="1330658" y="2979936"/>
              <a:ext cx="1329070" cy="297166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4267C2B-105E-52D8-8F34-0E877707CAEB}"/>
                </a:ext>
              </a:extLst>
            </p:cNvPr>
            <p:cNvSpPr/>
            <p:nvPr/>
          </p:nvSpPr>
          <p:spPr>
            <a:xfrm>
              <a:off x="3252718" y="2762618"/>
              <a:ext cx="413981" cy="1136593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EE0DAC4-B819-3F90-4D00-8119345F009E}"/>
                </a:ext>
              </a:extLst>
            </p:cNvPr>
            <p:cNvSpPr/>
            <p:nvPr/>
          </p:nvSpPr>
          <p:spPr>
            <a:xfrm>
              <a:off x="5120187" y="2975388"/>
              <a:ext cx="413981" cy="336470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C6A958C1-A66F-4312-FA68-DBC851DCCB15}"/>
                    </a:ext>
                  </a:extLst>
                </p:cNvPr>
                <p:cNvSpPr txBox="1"/>
                <p:nvPr/>
              </p:nvSpPr>
              <p:spPr>
                <a:xfrm>
                  <a:off x="1140400" y="2742783"/>
                  <a:ext cx="526426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C6A958C1-A66F-4312-FA68-DBC851DCCB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400" y="2742783"/>
                  <a:ext cx="5264262" cy="113659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Flecha: curvada hacia abajo 10">
            <a:extLst>
              <a:ext uri="{FF2B5EF4-FFF2-40B4-BE49-F238E27FC236}">
                <a16:creationId xmlns:a16="http://schemas.microsoft.com/office/drawing/2014/main" id="{A3944685-B2D0-4B2D-DDBB-3DD5F3C2DD6B}"/>
              </a:ext>
            </a:extLst>
          </p:cNvPr>
          <p:cNvSpPr/>
          <p:nvPr/>
        </p:nvSpPr>
        <p:spPr>
          <a:xfrm>
            <a:off x="4326247" y="2490392"/>
            <a:ext cx="1498259" cy="475786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2" name="Flecha: curvada hacia abajo 11">
            <a:extLst>
              <a:ext uri="{FF2B5EF4-FFF2-40B4-BE49-F238E27FC236}">
                <a16:creationId xmlns:a16="http://schemas.microsoft.com/office/drawing/2014/main" id="{09BC09CF-FBB5-4144-2AAA-FB520122EA9A}"/>
              </a:ext>
            </a:extLst>
          </p:cNvPr>
          <p:cNvSpPr/>
          <p:nvPr/>
        </p:nvSpPr>
        <p:spPr>
          <a:xfrm>
            <a:off x="5917453" y="2485272"/>
            <a:ext cx="1842170" cy="475786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889E29-7B5D-6FCA-A174-99A714BC2DA3}"/>
              </a:ext>
            </a:extLst>
          </p:cNvPr>
          <p:cNvSpPr txBox="1"/>
          <p:nvPr/>
        </p:nvSpPr>
        <p:spPr>
          <a:xfrm>
            <a:off x="8190139" y="259172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Producto escalar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EE95A01-B45C-C4AB-5CD1-D694BBC0641C}"/>
              </a:ext>
            </a:extLst>
          </p:cNvPr>
          <p:cNvSpPr txBox="1"/>
          <p:nvPr/>
        </p:nvSpPr>
        <p:spPr>
          <a:xfrm>
            <a:off x="1311850" y="2300606"/>
            <a:ext cx="230063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MULTIPLICACIÓN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FCBC13E-EB0F-3542-E5E4-880CBB646EF0}"/>
                  </a:ext>
                </a:extLst>
              </p:cNvPr>
              <p:cNvSpPr txBox="1"/>
              <p:nvPr/>
            </p:nvSpPr>
            <p:spPr>
              <a:xfrm>
                <a:off x="3666007" y="5095875"/>
                <a:ext cx="4859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1∗7+2∗9+3∗11=7+18+33=58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FCBC13E-EB0F-3542-E5E4-880CBB646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007" y="5095875"/>
                <a:ext cx="485998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29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D4C2E381-3646-4706-609A-B21CDD41F126}"/>
              </a:ext>
            </a:extLst>
          </p:cNvPr>
          <p:cNvGrpSpPr/>
          <p:nvPr/>
        </p:nvGrpSpPr>
        <p:grpSpPr>
          <a:xfrm>
            <a:off x="3435925" y="3084754"/>
            <a:ext cx="5264262" cy="1156428"/>
            <a:chOff x="1140400" y="2742783"/>
            <a:chExt cx="5264262" cy="115642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556BF8FD-EFDB-8909-2633-EACC2C0FD9E7}"/>
                </a:ext>
              </a:extLst>
            </p:cNvPr>
            <p:cNvSpPr/>
            <p:nvPr/>
          </p:nvSpPr>
          <p:spPr>
            <a:xfrm>
              <a:off x="1330658" y="2979936"/>
              <a:ext cx="1329070" cy="297166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BEA4FC69-B4D6-900E-99DD-E57DBF783B1B}"/>
                </a:ext>
              </a:extLst>
            </p:cNvPr>
            <p:cNvSpPr/>
            <p:nvPr/>
          </p:nvSpPr>
          <p:spPr>
            <a:xfrm>
              <a:off x="3252718" y="2762618"/>
              <a:ext cx="413981" cy="1136593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2745F329-127D-403A-8B3A-71F6716AE28D}"/>
                </a:ext>
              </a:extLst>
            </p:cNvPr>
            <p:cNvSpPr/>
            <p:nvPr/>
          </p:nvSpPr>
          <p:spPr>
            <a:xfrm>
              <a:off x="5120187" y="2975388"/>
              <a:ext cx="413981" cy="336470"/>
            </a:xfrm>
            <a:prstGeom prst="rect">
              <a:avLst/>
            </a:prstGeom>
            <a:solidFill>
              <a:srgbClr val="FFFF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EBE3A55D-1225-FCA2-52A2-1207AD4D4E67}"/>
                    </a:ext>
                  </a:extLst>
                </p:cNvPr>
                <p:cNvSpPr txBox="1"/>
                <p:nvPr/>
              </p:nvSpPr>
              <p:spPr>
                <a:xfrm>
                  <a:off x="1140400" y="2742783"/>
                  <a:ext cx="526426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  <m:e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s-CL" sz="28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/>
                              </m:mr>
                              <m:mr>
                                <m:e/>
                                <m:e/>
                              </m:mr>
                            </m:m>
                          </m:e>
                        </m:d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C6A958C1-A66F-4312-FA68-DBC851DCCB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400" y="2742783"/>
                  <a:ext cx="5264262" cy="113659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DA5AE36-9D3A-9615-DE30-65BB9A22DF50}"/>
                  </a:ext>
                </a:extLst>
              </p:cNvPr>
              <p:cNvSpPr txBox="1"/>
              <p:nvPr/>
            </p:nvSpPr>
            <p:spPr>
              <a:xfrm>
                <a:off x="4676380" y="5239235"/>
                <a:ext cx="28392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s-CL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CL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CL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CL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s-CL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s-CL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s-CL" sz="2400" b="1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DA5AE36-9D3A-9615-DE30-65BB9A22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380" y="5239235"/>
                <a:ext cx="2839239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B23ED92-E7E2-9260-5967-81A030B61097}"/>
                  </a:ext>
                </a:extLst>
              </p:cNvPr>
              <p:cNvSpPr txBox="1"/>
              <p:nvPr/>
            </p:nvSpPr>
            <p:spPr>
              <a:xfrm>
                <a:off x="3033193" y="3198167"/>
                <a:ext cx="554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CL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B23ED92-E7E2-9260-5967-81A030B61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93" y="3198167"/>
                <a:ext cx="55495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A9697D2C-F494-493F-EB29-E22C0E69E44E}"/>
                  </a:ext>
                </a:extLst>
              </p:cNvPr>
              <p:cNvSpPr txBox="1"/>
              <p:nvPr/>
            </p:nvSpPr>
            <p:spPr>
              <a:xfrm>
                <a:off x="4056519" y="3997694"/>
                <a:ext cx="4683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s-CL" sz="24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A9697D2C-F494-493F-EB29-E22C0E69E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519" y="3997694"/>
                <a:ext cx="46839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D95D2D4-EFE4-F99B-F5B8-D92D35201BC7}"/>
                  </a:ext>
                </a:extLst>
              </p:cNvPr>
              <p:cNvSpPr txBox="1"/>
              <p:nvPr/>
            </p:nvSpPr>
            <p:spPr>
              <a:xfrm>
                <a:off x="4992250" y="2982587"/>
                <a:ext cx="4683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s-CL" sz="24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D95D2D4-EFE4-F99B-F5B8-D92D35201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50" y="2982587"/>
                <a:ext cx="46839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1B7A8D-6F7C-6C74-CD3E-B787E0F2D007}"/>
                  </a:ext>
                </a:extLst>
              </p:cNvPr>
              <p:cNvSpPr txBox="1"/>
              <p:nvPr/>
            </p:nvSpPr>
            <p:spPr>
              <a:xfrm>
                <a:off x="5865809" y="417191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s-CL" sz="24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51B7A8D-6F7C-6C74-CD3E-B787E0F2D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809" y="4171912"/>
                <a:ext cx="460382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4305B29-C27C-664D-43A7-A7D2B885DBBE}"/>
                  </a:ext>
                </a:extLst>
              </p:cNvPr>
              <p:cNvSpPr txBox="1"/>
              <p:nvPr/>
            </p:nvSpPr>
            <p:spPr>
              <a:xfrm>
                <a:off x="6838538" y="3180088"/>
                <a:ext cx="554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s-CL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4305B29-C27C-664D-43A7-A7D2B885D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538" y="3180088"/>
                <a:ext cx="55495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B058862-D523-84DF-179F-875ADF2B880A}"/>
                  </a:ext>
                </a:extLst>
              </p:cNvPr>
              <p:cNvSpPr txBox="1"/>
              <p:nvPr/>
            </p:nvSpPr>
            <p:spPr>
              <a:xfrm>
                <a:off x="7759623" y="3978712"/>
                <a:ext cx="4603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s-CL" sz="24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B058862-D523-84DF-179F-875ADF2B8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623" y="3978712"/>
                <a:ext cx="460382" cy="461665"/>
              </a:xfrm>
              <a:prstGeom prst="rect">
                <a:avLst/>
              </a:prstGeom>
              <a:blipFill>
                <a:blip r:embed="rId9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echa: curvada hacia abajo 23">
            <a:extLst>
              <a:ext uri="{FF2B5EF4-FFF2-40B4-BE49-F238E27FC236}">
                <a16:creationId xmlns:a16="http://schemas.microsoft.com/office/drawing/2014/main" id="{8A1156E1-93E1-5DB4-084C-96B0C7F062C2}"/>
              </a:ext>
            </a:extLst>
          </p:cNvPr>
          <p:cNvSpPr/>
          <p:nvPr/>
        </p:nvSpPr>
        <p:spPr>
          <a:xfrm>
            <a:off x="4326247" y="2490392"/>
            <a:ext cx="1498259" cy="475786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5" name="Flecha: curvada hacia abajo 24">
            <a:extLst>
              <a:ext uri="{FF2B5EF4-FFF2-40B4-BE49-F238E27FC236}">
                <a16:creationId xmlns:a16="http://schemas.microsoft.com/office/drawing/2014/main" id="{F2DC957E-B2F5-1732-9A04-9F154583C266}"/>
              </a:ext>
            </a:extLst>
          </p:cNvPr>
          <p:cNvSpPr/>
          <p:nvPr/>
        </p:nvSpPr>
        <p:spPr>
          <a:xfrm>
            <a:off x="5917453" y="2485272"/>
            <a:ext cx="1842170" cy="475786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E335E6D-6EF8-64F0-60A0-D41E720CEAFC}"/>
              </a:ext>
            </a:extLst>
          </p:cNvPr>
          <p:cNvSpPr txBox="1"/>
          <p:nvPr/>
        </p:nvSpPr>
        <p:spPr>
          <a:xfrm>
            <a:off x="8190139" y="259172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Producto escalar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1C532CB-675E-9F86-25E6-D46721196435}"/>
              </a:ext>
            </a:extLst>
          </p:cNvPr>
          <p:cNvSpPr txBox="1"/>
          <p:nvPr/>
        </p:nvSpPr>
        <p:spPr>
          <a:xfrm>
            <a:off x="1311850" y="2300606"/>
            <a:ext cx="230063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MULTIPLICACIÓN</a:t>
            </a:r>
          </a:p>
        </p:txBody>
      </p:sp>
    </p:spTree>
    <p:extLst>
      <p:ext uri="{BB962C8B-B14F-4D97-AF65-F5344CB8AC3E}">
        <p14:creationId xmlns:p14="http://schemas.microsoft.com/office/powerpoint/2010/main" val="304915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3428835" y="3079634"/>
                <a:ext cx="5719258" cy="1136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139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154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835" y="3079634"/>
                <a:ext cx="5719258" cy="113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EE908657-1805-FA95-0BF7-B3059DEE187F}"/>
              </a:ext>
            </a:extLst>
          </p:cNvPr>
          <p:cNvSpPr txBox="1"/>
          <p:nvPr/>
        </p:nvSpPr>
        <p:spPr>
          <a:xfrm>
            <a:off x="1311850" y="2300606"/>
            <a:ext cx="230063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MULTIPLICACIÓN</a:t>
            </a:r>
          </a:p>
        </p:txBody>
      </p:sp>
    </p:spTree>
    <p:extLst>
      <p:ext uri="{BB962C8B-B14F-4D97-AF65-F5344CB8AC3E}">
        <p14:creationId xmlns:p14="http://schemas.microsoft.com/office/powerpoint/2010/main" val="1687453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99549" cy="727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99549" cy="727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42924" cy="890689"/>
            <a:chOff x="4975850" y="5001412"/>
            <a:chExt cx="2242924" cy="890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4975852" y="5461214"/>
                  <a:ext cx="224292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852" y="5461214"/>
                  <a:ext cx="224292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6725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CEF448E-210C-4DBE-BD85-B77AFB18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25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Algunas definiciones</a:t>
            </a:r>
            <a:endParaRPr lang="en-US" i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F8228E3-4B54-4B97-80E0-270061034DD3}"/>
              </a:ext>
            </a:extLst>
          </p:cNvPr>
          <p:cNvSpPr txBox="1">
            <a:spLocks/>
          </p:cNvSpPr>
          <p:nvPr/>
        </p:nvSpPr>
        <p:spPr>
          <a:xfrm>
            <a:off x="847825" y="1507467"/>
            <a:ext cx="9367204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Valor genético</a:t>
            </a:r>
          </a:p>
          <a:p>
            <a:endParaRPr lang="es-CL" b="1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CL" kern="0" dirty="0">
                <a:solidFill>
                  <a:schemeClr val="tx1"/>
                </a:solidFill>
              </a:rPr>
              <a:t>Valor de cría</a:t>
            </a:r>
          </a:p>
          <a:p>
            <a:endParaRPr lang="es-CL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4F20382-F10B-45FB-998D-557156C2B8E4}"/>
              </a:ext>
            </a:extLst>
          </p:cNvPr>
          <p:cNvSpPr txBox="1"/>
          <p:nvPr/>
        </p:nvSpPr>
        <p:spPr>
          <a:xfrm>
            <a:off x="4467606" y="1354493"/>
            <a:ext cx="558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sz="1800" dirty="0">
                <a:latin typeface="Abadi" panose="020B0604020104020204" pitchFamily="34" charset="0"/>
              </a:rPr>
              <a:t>“</a:t>
            </a:r>
            <a:r>
              <a:rPr lang="es-CL" sz="18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Efecto de los genes </a:t>
            </a:r>
            <a:r>
              <a:rPr lang="es-CL" sz="1800" dirty="0">
                <a:latin typeface="Abadi" panose="020B0604020104020204" pitchFamily="34" charset="0"/>
              </a:rPr>
              <a:t>que posee un individuo sobre la característica de interés”.</a:t>
            </a: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43B36463-C0B5-48A5-9510-C84AB4092359}"/>
              </a:ext>
            </a:extLst>
          </p:cNvPr>
          <p:cNvSpPr/>
          <p:nvPr/>
        </p:nvSpPr>
        <p:spPr>
          <a:xfrm>
            <a:off x="3941617" y="1507468"/>
            <a:ext cx="360218" cy="340382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36467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42924" cy="890689"/>
            <a:chOff x="4975850" y="5001412"/>
            <a:chExt cx="2242924" cy="890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4975852" y="5461214"/>
                  <a:ext cx="224292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852" y="5461214"/>
                  <a:ext cx="224292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86552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606342" y="5001412"/>
            <a:ext cx="2912657" cy="921850"/>
            <a:chOff x="4606342" y="5001412"/>
            <a:chExt cx="2912657" cy="921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4606342" y="5492375"/>
                  <a:ext cx="291265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=1∗4−2∗3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6342" y="5492375"/>
                  <a:ext cx="2912657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32415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25049" cy="909276"/>
            <a:chOff x="4975850" y="5001412"/>
            <a:chExt cx="2225049" cy="9092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5171098" y="5479801"/>
                  <a:ext cx="184980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=4−6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1098" y="5479801"/>
                  <a:ext cx="184980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80676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559564" cy="867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25049" cy="864700"/>
            <a:chOff x="4975850" y="5001412"/>
            <a:chExt cx="2225049" cy="864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2378978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25049" cy="864700"/>
            <a:chOff x="4975850" y="5001412"/>
            <a:chExt cx="2225049" cy="864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496766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25049" cy="864700"/>
            <a:chOff x="4975850" y="5001412"/>
            <a:chExt cx="2225049" cy="864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9D9D8351-7FBC-7D7C-9226-06ECADFA8623}"/>
                  </a:ext>
                </a:extLst>
              </p:cNvPr>
              <p:cNvSpPr txBox="1"/>
              <p:nvPr/>
            </p:nvSpPr>
            <p:spPr>
              <a:xfrm>
                <a:off x="7685675" y="3652430"/>
                <a:ext cx="2181174" cy="1675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CL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9D9D8351-7FBC-7D7C-9226-06ECADFA8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675" y="3652430"/>
                <a:ext cx="2181174" cy="16751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/>
              <p:nvPr/>
            </p:nvSpPr>
            <p:spPr>
              <a:xfrm>
                <a:off x="8619074" y="5432299"/>
                <a:ext cx="2308324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1,5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−0,5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074" y="5432299"/>
                <a:ext cx="2308324" cy="7668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0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431602C-58A2-CE06-F5F2-555D5F2060CA}"/>
              </a:ext>
            </a:extLst>
          </p:cNvPr>
          <p:cNvGrpSpPr/>
          <p:nvPr/>
        </p:nvGrpSpPr>
        <p:grpSpPr>
          <a:xfrm>
            <a:off x="4975850" y="5001412"/>
            <a:ext cx="2225049" cy="864700"/>
            <a:chOff x="4975850" y="5001412"/>
            <a:chExt cx="2225049" cy="864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/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s-CL" sz="28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s-CL" sz="2800" dirty="0"/>
                </a:p>
              </p:txBody>
            </p:sp>
          </mc:Choice>
          <mc:Fallback xmlns=""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CDB6116A-C179-F138-6F44-10F05BD9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0249" y="5435225"/>
                  <a:ext cx="149149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31B52CAA-D730-93A1-9FCB-4DE6D8609C20}"/>
                </a:ext>
              </a:extLst>
            </p:cNvPr>
            <p:cNvSpPr/>
            <p:nvPr/>
          </p:nvSpPr>
          <p:spPr>
            <a:xfrm rot="5400000">
              <a:off x="5872931" y="4104331"/>
              <a:ext cx="430887" cy="2225049"/>
            </a:xfrm>
            <a:prstGeom prst="leftBrace">
              <a:avLst>
                <a:gd name="adj1" fmla="val 8333"/>
                <a:gd name="adj2" fmla="val 55268"/>
              </a:avLst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/>
              <p:nvPr/>
            </p:nvSpPr>
            <p:spPr>
              <a:xfrm>
                <a:off x="7733249" y="4126439"/>
                <a:ext cx="2308324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1,5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−0,5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249" y="4126439"/>
                <a:ext cx="2308324" cy="766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61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Cálculo matricial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/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C6A958C1-A66F-4312-FA68-DBC851DCC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17" y="4086685"/>
                <a:ext cx="3487750" cy="8066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/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E9484B5-3EAD-C1B0-8174-037ACC540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25" y="3040534"/>
                <a:ext cx="2068130" cy="7184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1A0B30F-1950-8C3E-0F94-414874569F3D}"/>
              </a:ext>
            </a:extLst>
          </p:cNvPr>
          <p:cNvSpPr txBox="1"/>
          <p:nvPr/>
        </p:nvSpPr>
        <p:spPr>
          <a:xfrm>
            <a:off x="1311850" y="2300606"/>
            <a:ext cx="3294492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L" b="1" dirty="0">
                <a:latin typeface="Montserrat" panose="00000500000000000000" pitchFamily="50" charset="0"/>
              </a:rPr>
              <a:t>INVERSA DE UNA MATRIZ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DB6116A-C179-F138-6F44-10F05BD9ED5D}"/>
                  </a:ext>
                </a:extLst>
              </p:cNvPr>
              <p:cNvSpPr txBox="1"/>
              <p:nvPr/>
            </p:nvSpPr>
            <p:spPr>
              <a:xfrm>
                <a:off x="5350249" y="5435225"/>
                <a:ext cx="14914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DB6116A-C179-F138-6F44-10F05BD9E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249" y="5435225"/>
                <a:ext cx="149149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/>
              <p:nvPr/>
            </p:nvSpPr>
            <p:spPr>
              <a:xfrm>
                <a:off x="7733249" y="4126439"/>
                <a:ext cx="2308324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1,5</m:t>
                                </m:r>
                              </m:e>
                              <m:e>
                                <m:r>
                                  <a:rPr lang="es-CL" sz="2800" b="0" i="1" smtClean="0">
                                    <a:latin typeface="Cambria Math" panose="02040503050406030204" pitchFamily="18" charset="0"/>
                                  </a:rPr>
                                  <m:t>−0,5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8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D491EAE-D43E-63A8-A496-B2CF70D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249" y="4126439"/>
                <a:ext cx="2308324" cy="766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>
            <a:extLst>
              <a:ext uri="{FF2B5EF4-FFF2-40B4-BE49-F238E27FC236}">
                <a16:creationId xmlns:a16="http://schemas.microsoft.com/office/drawing/2014/main" id="{4B51C8BB-2396-07F2-3C29-F01F5FEE26E2}"/>
              </a:ext>
            </a:extLst>
          </p:cNvPr>
          <p:cNvSpPr/>
          <p:nvPr/>
        </p:nvSpPr>
        <p:spPr>
          <a:xfrm>
            <a:off x="4316217" y="4000500"/>
            <a:ext cx="5725356" cy="101917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6564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/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/>
              <p:nvPr/>
            </p:nvSpPr>
            <p:spPr>
              <a:xfrm>
                <a:off x="8071623" y="2178799"/>
                <a:ext cx="3235822" cy="627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623" y="2178799"/>
                <a:ext cx="3235822" cy="627223"/>
              </a:xfrm>
              <a:prstGeom prst="rect">
                <a:avLst/>
              </a:prstGeom>
              <a:blipFill>
                <a:blip r:embed="rId2"/>
                <a:stretch>
                  <a:fillRect b="-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884EB8C-EA7A-50A5-2EB5-9A1876B7010D}"/>
                  </a:ext>
                </a:extLst>
              </p:cNvPr>
              <p:cNvSpPr txBox="1"/>
              <p:nvPr/>
            </p:nvSpPr>
            <p:spPr>
              <a:xfrm>
                <a:off x="7786833" y="3204015"/>
                <a:ext cx="3805401" cy="619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884EB8C-EA7A-50A5-2EB5-9A1876B70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833" y="3204015"/>
                <a:ext cx="3805401" cy="6194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441BC65-1817-3E50-A9D8-65A9CE84502D}"/>
                  </a:ext>
                </a:extLst>
              </p:cNvPr>
              <p:cNvSpPr txBox="1"/>
              <p:nvPr/>
            </p:nvSpPr>
            <p:spPr>
              <a:xfrm>
                <a:off x="8138275" y="4125498"/>
                <a:ext cx="3102516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s-CL" sz="2000" i="1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25∗25−3,75∗3,75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441BC65-1817-3E50-A9D8-65A9CE84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275" y="4125498"/>
                <a:ext cx="3102516" cy="307777"/>
              </a:xfrm>
              <a:prstGeom prst="rect">
                <a:avLst/>
              </a:prstGeom>
              <a:blipFill>
                <a:blip r:embed="rId4"/>
                <a:stretch>
                  <a:fillRect r="-1375"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30A88BC-6347-6D7D-E331-7031B8206DBB}"/>
                  </a:ext>
                </a:extLst>
              </p:cNvPr>
              <p:cNvSpPr txBox="1"/>
              <p:nvPr/>
            </p:nvSpPr>
            <p:spPr>
              <a:xfrm>
                <a:off x="8616162" y="4616642"/>
                <a:ext cx="2146742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s-CL" sz="2000" i="1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625−14,06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30A88BC-6347-6D7D-E331-7031B820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162" y="4616642"/>
                <a:ext cx="2146742" cy="307777"/>
              </a:xfrm>
              <a:prstGeom prst="rect">
                <a:avLst/>
              </a:prstGeom>
              <a:blipFill>
                <a:blip r:embed="rId5"/>
                <a:stretch>
                  <a:fillRect r="-1983"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87A81C0-54CA-E499-CA02-F9D7A08A6127}"/>
                  </a:ext>
                </a:extLst>
              </p:cNvPr>
              <p:cNvSpPr txBox="1"/>
              <p:nvPr/>
            </p:nvSpPr>
            <p:spPr>
              <a:xfrm>
                <a:off x="8912012" y="5107786"/>
                <a:ext cx="1555041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s-CL" sz="2000" i="1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610,94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87A81C0-54CA-E499-CA02-F9D7A08A6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012" y="5107786"/>
                <a:ext cx="1555041" cy="307777"/>
              </a:xfrm>
              <a:prstGeom prst="rect">
                <a:avLst/>
              </a:prstGeom>
              <a:blipFill>
                <a:blip r:embed="rId6"/>
                <a:stretch>
                  <a:fillRect r="-2745"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brir llave 12">
            <a:extLst>
              <a:ext uri="{FF2B5EF4-FFF2-40B4-BE49-F238E27FC236}">
                <a16:creationId xmlns:a16="http://schemas.microsoft.com/office/drawing/2014/main" id="{4A79B632-5FC6-E105-FFD3-B76339C31D1E}"/>
              </a:ext>
            </a:extLst>
          </p:cNvPr>
          <p:cNvSpPr/>
          <p:nvPr/>
        </p:nvSpPr>
        <p:spPr>
          <a:xfrm rot="5400000">
            <a:off x="9518084" y="2415904"/>
            <a:ext cx="342900" cy="3235822"/>
          </a:xfrm>
          <a:prstGeom prst="leftBrace">
            <a:avLst>
              <a:gd name="adj1" fmla="val 8333"/>
              <a:gd name="adj2" fmla="val 76689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9360661-4579-91D0-652C-A4CCB3AF2927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9360661-4579-91D0-652C-A4CCB3AF2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16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/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/>
              <p:nvPr/>
            </p:nvSpPr>
            <p:spPr>
              <a:xfrm>
                <a:off x="8071623" y="2178799"/>
                <a:ext cx="3235822" cy="627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CL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CL" sz="2000" i="1">
                                        <a:latin typeface="Cambria Math" panose="02040503050406030204" pitchFamily="18" charset="0"/>
                                      </a:rPr>
                                      <m:t>3,75</m:t>
                                    </m:r>
                                  </m:e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12C9EEA1-E5DF-0F91-21A9-AB5ED0E40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623" y="2178799"/>
                <a:ext cx="3235822" cy="627223"/>
              </a:xfrm>
              <a:prstGeom prst="rect">
                <a:avLst/>
              </a:prstGeom>
              <a:blipFill>
                <a:blip r:embed="rId2"/>
                <a:stretch>
                  <a:fillRect b="-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884EB8C-EA7A-50A5-2EB5-9A1876B7010D}"/>
                  </a:ext>
                </a:extLst>
              </p:cNvPr>
              <p:cNvSpPr txBox="1"/>
              <p:nvPr/>
            </p:nvSpPr>
            <p:spPr>
              <a:xfrm>
                <a:off x="7786831" y="3114872"/>
                <a:ext cx="3805401" cy="6194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884EB8C-EA7A-50A5-2EB5-9A1876B70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831" y="3114872"/>
                <a:ext cx="3805401" cy="6194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FB97EEB7-AFE9-A525-942C-1B7740309600}"/>
                  </a:ext>
                </a:extLst>
              </p:cNvPr>
              <p:cNvSpPr txBox="1"/>
              <p:nvPr/>
            </p:nvSpPr>
            <p:spPr>
              <a:xfrm>
                <a:off x="7602709" y="4043187"/>
                <a:ext cx="4173643" cy="610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610,94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−3,75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FB97EEB7-AFE9-A525-942C-1B7740309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709" y="4043187"/>
                <a:ext cx="4173643" cy="6107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904E28B-869F-174A-3E94-C5D22071A3D8}"/>
                  </a:ext>
                </a:extLst>
              </p:cNvPr>
              <p:cNvSpPr txBox="1"/>
              <p:nvPr/>
            </p:nvSpPr>
            <p:spPr>
              <a:xfrm>
                <a:off x="7864543" y="4962782"/>
                <a:ext cx="3649974" cy="582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,041</m:t>
                                </m:r>
                              </m:e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0,006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i="1">
                                    <a:latin typeface="Cambria Math" panose="02040503050406030204" pitchFamily="18" charset="0"/>
                                  </a:rPr>
                                  <m:t>−0,006</m:t>
                                </m:r>
                              </m:e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0,041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,5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3,75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904E28B-869F-174A-3E94-C5D22071A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543" y="4962782"/>
                <a:ext cx="3649974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/>
              <p:nvPr/>
            </p:nvSpPr>
            <p:spPr>
              <a:xfrm>
                <a:off x="8927302" y="5853779"/>
                <a:ext cx="1667123" cy="582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,284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0,107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302" y="5853779"/>
                <a:ext cx="1667123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407116E-08B4-F7E8-2B94-324D800A92CB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407116E-08B4-F7E8-2B94-324D800A9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2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CEF448E-210C-4DBE-BD85-B77AFB18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25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Algunas definiciones</a:t>
            </a:r>
            <a:endParaRPr lang="en-US" i="1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F8228E3-4B54-4B97-80E0-270061034DD3}"/>
              </a:ext>
            </a:extLst>
          </p:cNvPr>
          <p:cNvSpPr txBox="1">
            <a:spLocks/>
          </p:cNvSpPr>
          <p:nvPr/>
        </p:nvSpPr>
        <p:spPr>
          <a:xfrm>
            <a:off x="847825" y="1507467"/>
            <a:ext cx="9367204" cy="2054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marR="0" lvl="2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marR="0" lvl="3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marR="0" lvl="4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marR="0" lvl="5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marR="0" lvl="6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marR="0" lvl="7" indent="-50798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marR="0" lvl="8" indent="-507987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Montserrat Light"/>
              <a:buChar char="■"/>
              <a:defRPr sz="24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rPr lang="es-CL" b="1" kern="0" dirty="0">
                <a:solidFill>
                  <a:schemeClr val="accent2"/>
                </a:solidFill>
              </a:rPr>
              <a:t>Valor genético</a:t>
            </a:r>
          </a:p>
          <a:p>
            <a:endParaRPr lang="es-CL" b="1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CL" b="1" kern="0" dirty="0">
                <a:solidFill>
                  <a:schemeClr val="accent6">
                    <a:lumMod val="75000"/>
                  </a:schemeClr>
                </a:solidFill>
              </a:rPr>
              <a:t>Valor de cría</a:t>
            </a:r>
          </a:p>
          <a:p>
            <a:endParaRPr lang="es-CL" b="1" kern="0" dirty="0">
              <a:solidFill>
                <a:schemeClr val="accent6">
                  <a:lumMod val="75000"/>
                </a:schemeClr>
              </a:solidFill>
            </a:endParaRPr>
          </a:p>
          <a:p>
            <a:pPr marL="101598" indent="0">
              <a:buNone/>
            </a:pPr>
            <a:endParaRPr lang="es-CL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43B36463-C0B5-48A5-9510-C84AB4092359}"/>
              </a:ext>
            </a:extLst>
          </p:cNvPr>
          <p:cNvSpPr/>
          <p:nvPr/>
        </p:nvSpPr>
        <p:spPr>
          <a:xfrm>
            <a:off x="3941617" y="2240893"/>
            <a:ext cx="360218" cy="340382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286EE7-D6D5-4C78-B96F-EA616EEB0E6D}"/>
              </a:ext>
            </a:extLst>
          </p:cNvPr>
          <p:cNvSpPr txBox="1"/>
          <p:nvPr/>
        </p:nvSpPr>
        <p:spPr>
          <a:xfrm>
            <a:off x="1724680" y="3013754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kern="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Valor de cría verdadero (TBV)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C8FB9-151C-46E8-8E3A-6BA4F0F05339}"/>
              </a:ext>
            </a:extLst>
          </p:cNvPr>
          <p:cNvSpPr txBox="1"/>
          <p:nvPr/>
        </p:nvSpPr>
        <p:spPr>
          <a:xfrm>
            <a:off x="7099261" y="3013545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kern="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Valor de cría estimado (EBV)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BED95B-3058-48D1-AF47-937ABDFA661D}"/>
              </a:ext>
            </a:extLst>
          </p:cNvPr>
          <p:cNvSpPr txBox="1"/>
          <p:nvPr/>
        </p:nvSpPr>
        <p:spPr>
          <a:xfrm>
            <a:off x="4467606" y="2087918"/>
            <a:ext cx="6419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sz="1800" dirty="0">
                <a:latin typeface="Abadi" panose="020B0604020104020204" pitchFamily="34" charset="0"/>
              </a:rPr>
              <a:t>“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Porción del e</a:t>
            </a:r>
            <a:r>
              <a:rPr lang="es-CL" sz="18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fecto de los genes </a:t>
            </a:r>
            <a:r>
              <a:rPr lang="es-CL" sz="1800" dirty="0">
                <a:latin typeface="Abadi" panose="020B0604020104020204" pitchFamily="34" charset="0"/>
              </a:rPr>
              <a:t>que posee un individuo que puede ser transmitida a su descendencia (potencial genético)”.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5DA365-4A1B-46FB-B2C1-6F161FFD27A4}"/>
              </a:ext>
            </a:extLst>
          </p:cNvPr>
          <p:cNvSpPr txBox="1"/>
          <p:nvPr/>
        </p:nvSpPr>
        <p:spPr>
          <a:xfrm>
            <a:off x="817098" y="3516957"/>
            <a:ext cx="486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• Prácticamente nunca se conoce con certeza</a:t>
            </a:r>
          </a:p>
          <a:p>
            <a:r>
              <a:rPr lang="es-CL" dirty="0"/>
              <a:t>• Determinación compleja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BCA3FF5-08E1-478E-9C32-C88A6F541EB0}"/>
              </a:ext>
            </a:extLst>
          </p:cNvPr>
          <p:cNvSpPr txBox="1"/>
          <p:nvPr/>
        </p:nvSpPr>
        <p:spPr>
          <a:xfrm>
            <a:off x="6613383" y="351695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• Estima al TBV</a:t>
            </a:r>
          </a:p>
          <a:p>
            <a:r>
              <a:rPr lang="es-CL" dirty="0"/>
              <a:t>• Puede ser determinado más fácilmente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DB1FDF-DD29-40A2-892A-840F4CDE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55" y="4483848"/>
            <a:ext cx="3608593" cy="22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F3F5B25-9B81-4A96-AEAD-805E39A80429}"/>
                  </a:ext>
                </a:extLst>
              </p:cNvPr>
              <p:cNvSpPr txBox="1"/>
              <p:nvPr/>
            </p:nvSpPr>
            <p:spPr>
              <a:xfrm>
                <a:off x="2633896" y="5392576"/>
                <a:ext cx="2119363" cy="37555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L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F3F5B25-9B81-4A96-AEAD-805E39A80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96" y="5392576"/>
                <a:ext cx="2119363" cy="375552"/>
              </a:xfrm>
              <a:prstGeom prst="rect">
                <a:avLst/>
              </a:prstGeom>
              <a:blipFill>
                <a:blip r:embed="rId4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5250E552-BBFC-453E-848E-4779A57D67A6}"/>
              </a:ext>
            </a:extLst>
          </p:cNvPr>
          <p:cNvSpPr txBox="1"/>
          <p:nvPr/>
        </p:nvSpPr>
        <p:spPr>
          <a:xfrm>
            <a:off x="6613383" y="4114516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• Expresado como desviación del promedio</a:t>
            </a:r>
          </a:p>
        </p:txBody>
      </p:sp>
    </p:spTree>
    <p:extLst>
      <p:ext uri="{BB962C8B-B14F-4D97-AF65-F5344CB8AC3E}">
        <p14:creationId xmlns:p14="http://schemas.microsoft.com/office/powerpoint/2010/main" val="643460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  <p:bldP spid="12" grpId="0"/>
      <p:bldP spid="5" grpId="0" animBg="1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/>
        </p:nvGraphicFramePr>
        <p:xfrm>
          <a:off x="3460628" y="2283249"/>
          <a:ext cx="3835521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78507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/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,284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0,107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8BFAA83-AC3C-D2F5-BD6D-59D013BE034C}"/>
                  </a:ext>
                </a:extLst>
              </p:cNvPr>
              <p:cNvSpPr txBox="1"/>
              <p:nvPr/>
            </p:nvSpPr>
            <p:spPr>
              <a:xfrm>
                <a:off x="8211900" y="2609686"/>
                <a:ext cx="2867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8BFAA83-AC3C-D2F5-BD6D-59D013BE0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900" y="2609686"/>
                <a:ext cx="2867025" cy="369332"/>
              </a:xfrm>
              <a:prstGeom prst="rect">
                <a:avLst/>
              </a:prstGeom>
              <a:blipFill>
                <a:blip r:embed="rId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/>
              <p:nvPr/>
            </p:nvSpPr>
            <p:spPr>
              <a:xfrm>
                <a:off x="8102699" y="3225239"/>
                <a:ext cx="3085424" cy="369332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𝟐𝟖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𝟏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𝟎𝟕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99" y="3225239"/>
                <a:ext cx="30854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F6675922-3060-1EC1-1306-4CA9D56E7C80}"/>
              </a:ext>
            </a:extLst>
          </p:cNvPr>
          <p:cNvSpPr/>
          <p:nvPr/>
        </p:nvSpPr>
        <p:spPr>
          <a:xfrm>
            <a:off x="3460628" y="2955202"/>
            <a:ext cx="3835520" cy="31663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B47DECC-0054-D68F-32BC-3188746C1EBF}"/>
                  </a:ext>
                </a:extLst>
              </p:cNvPr>
              <p:cNvSpPr txBox="1"/>
              <p:nvPr/>
            </p:nvSpPr>
            <p:spPr>
              <a:xfrm>
                <a:off x="7779821" y="3749258"/>
                <a:ext cx="3731180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𝑬𝑩𝑽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𝟐𝟖𝟒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𝟏𝟎𝟕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B47DECC-0054-D68F-32BC-3188746C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821" y="3749258"/>
                <a:ext cx="3731180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AE8102D-90F8-86E1-36B6-F8AACC8DBC0B}"/>
                  </a:ext>
                </a:extLst>
              </p:cNvPr>
              <p:cNvSpPr txBox="1"/>
              <p:nvPr/>
            </p:nvSpPr>
            <p:spPr>
              <a:xfrm>
                <a:off x="7993498" y="4191108"/>
                <a:ext cx="3303825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𝑬𝑩𝑽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𝟖𝟒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𝟓𝟖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AE8102D-90F8-86E1-36B6-F8AACC8DB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498" y="4191108"/>
                <a:ext cx="3303825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935F3FF0-54B2-3DC9-FB95-03EA0410E662}"/>
                  </a:ext>
                </a:extLst>
              </p:cNvPr>
              <p:cNvSpPr txBox="1"/>
              <p:nvPr/>
            </p:nvSpPr>
            <p:spPr>
              <a:xfrm>
                <a:off x="7993499" y="4632959"/>
                <a:ext cx="3303825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𝑬𝑩𝑽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𝟒𝟐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935F3FF0-54B2-3DC9-FB95-03EA0410E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499" y="4632959"/>
                <a:ext cx="330382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35243A6-1D72-878C-F2A9-EA9AADBE7191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35243A6-1D72-878C-F2A9-EA9AADBE7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0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3" grpId="0" animBg="1"/>
      <p:bldP spid="15" grpId="0"/>
      <p:bldP spid="17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18924"/>
              </p:ext>
            </p:extLst>
          </p:nvPr>
        </p:nvGraphicFramePr>
        <p:xfrm>
          <a:off x="3460623" y="2283249"/>
          <a:ext cx="5064252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66063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2172071518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EBV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Índice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/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,284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0,107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/>
              <p:nvPr/>
            </p:nvSpPr>
            <p:spPr>
              <a:xfrm>
                <a:off x="8810746" y="2794352"/>
                <a:ext cx="3085424" cy="369332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𝟐𝟖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𝟏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𝟎𝟕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746" y="2794352"/>
                <a:ext cx="30854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76C111D-1557-8366-9538-882673359179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76C111D-1557-8366-9538-882673359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Calculando el EBV con distintas fuentes de información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6B4BA4-9A2F-DC1F-5E17-90C727D8863D}"/>
              </a:ext>
            </a:extLst>
          </p:cNvPr>
          <p:cNvSpPr txBox="1"/>
          <p:nvPr/>
        </p:nvSpPr>
        <p:spPr>
          <a:xfrm>
            <a:off x="1140400" y="180946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Ejemplo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7F2CCA-A941-55BC-55A6-7CFCBF7BD061}"/>
              </a:ext>
            </a:extLst>
          </p:cNvPr>
          <p:cNvSpPr txBox="1"/>
          <p:nvPr/>
        </p:nvSpPr>
        <p:spPr>
          <a:xfrm>
            <a:off x="1140400" y="2178799"/>
            <a:ext cx="1948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400" dirty="0">
                <a:latin typeface="Abadi" panose="020B0604020104020204" pitchFamily="34" charset="0"/>
              </a:rPr>
              <a:t>Se requiere seleccionar individuos dentro de una población de ovejas, basado en su peso al destete. Le entregan la siguiente información: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F6CB489-1856-1FD9-8158-51496ED6E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74949"/>
              </p:ext>
            </p:extLst>
          </p:nvPr>
        </p:nvGraphicFramePr>
        <p:xfrm>
          <a:off x="3460623" y="2283249"/>
          <a:ext cx="5064252" cy="4023360"/>
        </p:xfrm>
        <a:graphic>
          <a:graphicData uri="http://schemas.openxmlformats.org/drawingml/2006/table">
            <a:tbl>
              <a:tblPr bandRow="1">
                <a:tableStyleId>{6E25E649-3F16-4E02-A733-19D2CDBF48F0}</a:tableStyleId>
              </a:tblPr>
              <a:tblGrid>
                <a:gridCol w="1266063">
                  <a:extLst>
                    <a:ext uri="{9D8B030D-6E8A-4147-A177-3AD203B41FA5}">
                      <a16:colId xmlns:a16="http://schemas.microsoft.com/office/drawing/2014/main" val="1546306657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3543217602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1942380430"/>
                    </a:ext>
                  </a:extLst>
                </a:gridCol>
                <a:gridCol w="1266063">
                  <a:extLst>
                    <a:ext uri="{9D8B030D-6E8A-4147-A177-3AD203B41FA5}">
                      <a16:colId xmlns:a16="http://schemas.microsoft.com/office/drawing/2014/main" val="2172071518"/>
                    </a:ext>
                  </a:extLst>
                </a:gridCol>
              </a:tblGrid>
              <a:tr h="276555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es-CL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b="0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EBV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91339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Animal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propio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Peso padre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solidFill>
                            <a:schemeClr val="bg1"/>
                          </a:solidFill>
                        </a:rPr>
                        <a:t>Índice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2972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546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-6,4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727686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444006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9517800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-2.49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698707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17005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9621058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-2,7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8073791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0666372"/>
                  </a:ext>
                </a:extLst>
              </a:tr>
              <a:tr h="276555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5,9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/>
                        <a:t>2,1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9481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61DDFE8-2320-C794-3C4A-CEDA470976EE}"/>
                  </a:ext>
                </a:extLst>
              </p:cNvPr>
              <p:cNvSpPr txBox="1"/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=25</m:t>
                      </m:r>
                    </m:oMath>
                  </m:oMathPara>
                </a14:m>
                <a:endParaRPr lang="es-CL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s-C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61DDFE8-2320-C794-3C4A-CEDA47097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865" y="3823480"/>
                <a:ext cx="1094274" cy="8040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/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CL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CL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C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C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,284</m:t>
                                </m:r>
                              </m:e>
                            </m:mr>
                            <m:mr>
                              <m:e>
                                <m:r>
                                  <a:rPr lang="es-CL" sz="2000" b="0" i="1" smtClean="0">
                                    <a:latin typeface="Cambria Math" panose="02040503050406030204" pitchFamily="18" charset="0"/>
                                  </a:rPr>
                                  <m:t>0,107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C6C523A-126D-6CE7-A55B-CA824B686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805" y="1291578"/>
                <a:ext cx="1920240" cy="731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/>
              <p:nvPr/>
            </p:nvSpPr>
            <p:spPr>
              <a:xfrm>
                <a:off x="8810746" y="2794352"/>
                <a:ext cx="3085424" cy="369332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𝑬𝑩𝑽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𝟐𝟖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b="1" i="1" smtClean="0">
                          <a:latin typeface="Cambria Math" panose="02040503050406030204" pitchFamily="18" charset="0"/>
                        </a:rPr>
                        <m:t>𝟏</m:t>
                      </m:r>
                      <m:sSub>
                        <m:sSubPr>
                          <m:ctrlPr>
                            <a:rPr lang="es-C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𝟎𝟕</m:t>
                          </m:r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s-C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D32E92CD-8592-9E92-DE78-B774455C9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746" y="2794352"/>
                <a:ext cx="30854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1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BC3FF-3319-CCD5-9AB6-084FF4BF1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Ejercicio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texto 2">
                <a:extLst>
                  <a:ext uri="{FF2B5EF4-FFF2-40B4-BE49-F238E27FC236}">
                    <a16:creationId xmlns:a16="http://schemas.microsoft.com/office/drawing/2014/main" id="{100DDFBB-06C5-0225-0E01-A3594B6185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40400" y="1916388"/>
                <a:ext cx="9911200" cy="4045200"/>
              </a:xfrm>
            </p:spPr>
            <p:txBody>
              <a:bodyPr/>
              <a:lstStyle/>
              <a:p>
                <a:pPr marL="101598" indent="0" algn="just">
                  <a:buNone/>
                </a:pPr>
                <a:r>
                  <a:rPr lang="es-CL" dirty="0">
                    <a:latin typeface="Montserrat" panose="00000500000000000000" pitchFamily="50" charset="0"/>
                  </a:rPr>
                  <a:t>Le piden determinar el ponderador para un índice de selección, creado para seleccionar machos (sin fenotipo) a partir de la información de </a:t>
                </a:r>
                <a:r>
                  <a:rPr lang="es-CL" b="1" dirty="0">
                    <a:solidFill>
                      <a:schemeClr val="accent6">
                        <a:lumMod val="75000"/>
                      </a:schemeClr>
                    </a:solidFill>
                    <a:latin typeface="Montserrat" panose="00000500000000000000" pitchFamily="50" charset="0"/>
                  </a:rPr>
                  <a:t>una de sus tías</a:t>
                </a:r>
                <a:r>
                  <a:rPr lang="es-CL" dirty="0">
                    <a:latin typeface="Montserrat" panose="00000500000000000000" pitchFamily="50" charset="0"/>
                  </a:rPr>
                  <a:t>. Se le pide también determinar las matrices de un índice de selección formulado tanto con la información de </a:t>
                </a:r>
                <a:r>
                  <a:rPr lang="es-CL" b="1" dirty="0">
                    <a:solidFill>
                      <a:schemeClr val="accent6">
                        <a:lumMod val="75000"/>
                      </a:schemeClr>
                    </a:solidFill>
                    <a:latin typeface="Montserrat" panose="00000500000000000000" pitchFamily="50" charset="0"/>
                  </a:rPr>
                  <a:t>una tía, como de </a:t>
                </a:r>
                <a:r>
                  <a:rPr lang="es-CL" b="1">
                    <a:solidFill>
                      <a:schemeClr val="accent6">
                        <a:lumMod val="75000"/>
                      </a:schemeClr>
                    </a:solidFill>
                    <a:latin typeface="Montserrat" panose="00000500000000000000" pitchFamily="50" charset="0"/>
                  </a:rPr>
                  <a:t>una sobrina, hija de su tía</a:t>
                </a:r>
                <a:r>
                  <a:rPr lang="es-CL">
                    <a:latin typeface="Montserrat" panose="00000500000000000000" pitchFamily="50" charset="0"/>
                  </a:rPr>
                  <a:t>. </a:t>
                </a:r>
                <a:r>
                  <a:rPr lang="es-CL" dirty="0">
                    <a:latin typeface="Montserrat" panose="00000500000000000000" pitchFamily="50" charset="0"/>
                  </a:rPr>
                  <a:t>Considere los siguientes valores para su cálculo:</a:t>
                </a:r>
              </a:p>
              <a:p>
                <a:pPr marL="101598" indent="0" algn="just">
                  <a:buNone/>
                </a:pPr>
                <a:endParaRPr lang="es-CL" dirty="0"/>
              </a:p>
              <a:p>
                <a:pPr algn="just"/>
                <a14:m>
                  <m:oMath xmlns:m="http://schemas.openxmlformats.org/officeDocument/2006/math">
                    <m:sSubSup>
                      <m:sSubSupPr>
                        <m:ctrlPr>
                          <a:rPr lang="es-CL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s-C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s-CL" b="0" i="0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endParaRPr lang="es-CL" dirty="0"/>
              </a:p>
              <a:p>
                <a:pPr algn="just"/>
                <a14:m>
                  <m:oMath xmlns:m="http://schemas.openxmlformats.org/officeDocument/2006/math">
                    <m:sSubSup>
                      <m:sSubSupPr>
                        <m:ctrlPr>
                          <a:rPr lang="es-CL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C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s-C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s-CL" b="0" i="1" smtClean="0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endParaRPr lang="es-CL" dirty="0"/>
              </a:p>
            </p:txBody>
          </p:sp>
        </mc:Choice>
        <mc:Fallback>
          <p:sp>
            <p:nvSpPr>
              <p:cNvPr id="3" name="Marcador de texto 2">
                <a:extLst>
                  <a:ext uri="{FF2B5EF4-FFF2-40B4-BE49-F238E27FC236}">
                    <a16:creationId xmlns:a16="http://schemas.microsoft.com/office/drawing/2014/main" id="{100DDFBB-06C5-0225-0E01-A3594B618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40400" y="1916388"/>
                <a:ext cx="9911200" cy="4045200"/>
              </a:xfrm>
              <a:blipFill>
                <a:blip r:embed="rId2"/>
                <a:stretch>
                  <a:fillRect l="-800" t="-2259" r="-190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4912E7-8BFB-179C-582B-ED5D4E1466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026" name="Picture 2" descr="Download Bull PNG Image for Free">
            <a:extLst>
              <a:ext uri="{FF2B5EF4-FFF2-40B4-BE49-F238E27FC236}">
                <a16:creationId xmlns:a16="http://schemas.microsoft.com/office/drawing/2014/main" id="{5AB667D6-2A00-A7C1-D716-3A09FDC6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50" y="4198239"/>
            <a:ext cx="2305050" cy="16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696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28AA2B-6556-4A13-A50A-9B2496C2FF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88FAD77-E384-419E-80FB-D74FF816F4D3}"/>
              </a:ext>
            </a:extLst>
          </p:cNvPr>
          <p:cNvSpPr txBox="1">
            <a:spLocks/>
          </p:cNvSpPr>
          <p:nvPr/>
        </p:nvSpPr>
        <p:spPr>
          <a:xfrm>
            <a:off x="563509" y="754285"/>
            <a:ext cx="9367203" cy="84248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3200" i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Ecuaciones importantes</a:t>
            </a:r>
            <a:endParaRPr lang="en-US" sz="3200" i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DFBCDA9-838F-4859-AC20-81158148B3FD}"/>
              </a:ext>
            </a:extLst>
          </p:cNvPr>
          <p:cNvSpPr txBox="1"/>
          <p:nvPr/>
        </p:nvSpPr>
        <p:spPr>
          <a:xfrm>
            <a:off x="563509" y="2050445"/>
            <a:ext cx="26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Índice de selección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a 35">
                <a:extLst>
                  <a:ext uri="{FF2B5EF4-FFF2-40B4-BE49-F238E27FC236}">
                    <a16:creationId xmlns:a16="http://schemas.microsoft.com/office/drawing/2014/main" id="{518B59F6-1AE5-4874-AD1C-8BB2B946AC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3064515"/>
                  </p:ext>
                </p:extLst>
              </p:nvPr>
            </p:nvGraphicFramePr>
            <p:xfrm>
              <a:off x="1091378" y="2548404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𝐸𝐵𝑉</m:t>
                                </m:r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a 35">
                <a:extLst>
                  <a:ext uri="{FF2B5EF4-FFF2-40B4-BE49-F238E27FC236}">
                    <a16:creationId xmlns:a16="http://schemas.microsoft.com/office/drawing/2014/main" id="{518B59F6-1AE5-4874-AD1C-8BB2B946AC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3064515"/>
                  </p:ext>
                </p:extLst>
              </p:nvPr>
            </p:nvGraphicFramePr>
            <p:xfrm>
              <a:off x="1091378" y="2548404"/>
              <a:ext cx="2699616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699616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>
                        <a:blipFill>
                          <a:blip r:embed="rId2"/>
                          <a:stretch>
                            <a:fillRect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B572E5DF-9140-1D96-37EC-5364169BD47A}"/>
              </a:ext>
            </a:extLst>
          </p:cNvPr>
          <p:cNvSpPr txBox="1"/>
          <p:nvPr/>
        </p:nvSpPr>
        <p:spPr>
          <a:xfrm>
            <a:off x="413541" y="3429000"/>
            <a:ext cx="45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Índice de selección con más de una fuente de información (notación matricial)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90BAA0AD-F1EA-1DDA-6D22-0A220F46EA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5725809"/>
                  </p:ext>
                </p:extLst>
              </p:nvPr>
            </p:nvGraphicFramePr>
            <p:xfrm>
              <a:off x="1285874" y="4105549"/>
              <a:ext cx="2310625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310625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𝐺𝑎</m:t>
                                </m:r>
                              </m:oMath>
                            </m:oMathPara>
                          </a14:m>
                          <a:endParaRPr lang="es-CL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90BAA0AD-F1EA-1DDA-6D22-0A220F46EA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5725809"/>
                  </p:ext>
                </p:extLst>
              </p:nvPr>
            </p:nvGraphicFramePr>
            <p:xfrm>
              <a:off x="1285874" y="4105549"/>
              <a:ext cx="2310625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310625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>
                        <a:blipFill>
                          <a:blip r:embed="rId3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EAB0999B-9A6A-B0F5-33B9-50E4519891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7687785"/>
                  </p:ext>
                </p:extLst>
              </p:nvPr>
            </p:nvGraphicFramePr>
            <p:xfrm>
              <a:off x="413541" y="4854170"/>
              <a:ext cx="5491960" cy="5452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5491960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L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CL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es-CL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s-CL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2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s-CL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𝑎𝑟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𝐶𝑜𝑣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𝐶𝑜𝑣</m:t>
                                              </m:r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𝑉𝑎𝑟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d>
                                  </m:e>
                                  <m:sup>
                                    <m: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CL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𝑎𝑟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e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𝐶𝑜𝑣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𝐶𝑜𝑣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𝑎𝑟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CL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s-CL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EAB0999B-9A6A-B0F5-33B9-50E4519891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7687785"/>
                  </p:ext>
                </p:extLst>
              </p:nvPr>
            </p:nvGraphicFramePr>
            <p:xfrm>
              <a:off x="413541" y="4854170"/>
              <a:ext cx="5491960" cy="5452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5491960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545275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>
                        <a:blipFill>
                          <a:blip r:embed="rId4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4A4968BA-4074-D4A5-8C32-35A478A5C52A}"/>
              </a:ext>
            </a:extLst>
          </p:cNvPr>
          <p:cNvSpPr txBox="1"/>
          <p:nvPr/>
        </p:nvSpPr>
        <p:spPr>
          <a:xfrm>
            <a:off x="413541" y="4546392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badi" panose="020B0604020104020204" pitchFamily="34" charset="0"/>
              </a:rPr>
              <a:t>Para 2 fuentes de información: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5B4348-76A5-8E23-501A-396352D1C139}"/>
              </a:ext>
            </a:extLst>
          </p:cNvPr>
          <p:cNvSpPr txBox="1"/>
          <p:nvPr/>
        </p:nvSpPr>
        <p:spPr>
          <a:xfrm>
            <a:off x="6819684" y="3429000"/>
            <a:ext cx="411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badi" panose="020B0604020104020204" pitchFamily="34" charset="0"/>
              </a:rPr>
              <a:t>Índice de selección (notación matricial)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a 14">
                <a:extLst>
                  <a:ext uri="{FF2B5EF4-FFF2-40B4-BE49-F238E27FC236}">
                    <a16:creationId xmlns:a16="http://schemas.microsoft.com/office/drawing/2014/main" id="{C738AD57-95EF-9248-B7E4-6FD6B79FCF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087856"/>
                  </p:ext>
                </p:extLst>
              </p:nvPr>
            </p:nvGraphicFramePr>
            <p:xfrm>
              <a:off x="6841963" y="4854170"/>
              <a:ext cx="4068709" cy="5452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4068709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L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CL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CL" sz="1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es-CL" sz="1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s-CL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2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s-CL" sz="1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𝑎𝑟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𝐶𝑜𝑣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𝐶𝑜𝑣</m:t>
                                              </m:r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𝑉𝑎𝑟</m:t>
                                              </m:r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CL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d>
                                  </m:e>
                                  <m:sup>
                                    <m: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L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CL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s-CL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𝑜𝑣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CL" sz="14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s-CL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s-CL" sz="1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s-CL" sz="1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a 14">
                <a:extLst>
                  <a:ext uri="{FF2B5EF4-FFF2-40B4-BE49-F238E27FC236}">
                    <a16:creationId xmlns:a16="http://schemas.microsoft.com/office/drawing/2014/main" id="{C738AD57-95EF-9248-B7E4-6FD6B79FCF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087856"/>
                  </p:ext>
                </p:extLst>
              </p:nvPr>
            </p:nvGraphicFramePr>
            <p:xfrm>
              <a:off x="6841963" y="4854170"/>
              <a:ext cx="4068709" cy="545275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4068709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545275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>
                        <a:blipFill>
                          <a:blip r:embed="rId5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a 16">
                <a:extLst>
                  <a:ext uri="{FF2B5EF4-FFF2-40B4-BE49-F238E27FC236}">
                    <a16:creationId xmlns:a16="http://schemas.microsoft.com/office/drawing/2014/main" id="{A6790238-E0F0-80FF-A863-FB18636F0B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752628"/>
                  </p:ext>
                </p:extLst>
              </p:nvPr>
            </p:nvGraphicFramePr>
            <p:xfrm>
              <a:off x="7682904" y="4105549"/>
              <a:ext cx="2310625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310625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es-CL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s-CL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es-CL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a 16">
                <a:extLst>
                  <a:ext uri="{FF2B5EF4-FFF2-40B4-BE49-F238E27FC236}">
                    <a16:creationId xmlns:a16="http://schemas.microsoft.com/office/drawing/2014/main" id="{A6790238-E0F0-80FF-A863-FB18636F0B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752628"/>
                  </p:ext>
                </p:extLst>
              </p:nvPr>
            </p:nvGraphicFramePr>
            <p:xfrm>
              <a:off x="7682904" y="4105549"/>
              <a:ext cx="2310625" cy="375984"/>
            </p:xfrm>
            <a:graphic>
              <a:graphicData uri="http://schemas.openxmlformats.org/drawingml/2006/table">
                <a:tbl>
                  <a:tblPr>
                    <a:tableStyleId>{37CE84F3-28C3-443E-9E96-99CF82512B78}</a:tableStyleId>
                  </a:tblPr>
                  <a:tblGrid>
                    <a:gridCol w="2310625">
                      <a:extLst>
                        <a:ext uri="{9D8B030D-6E8A-4147-A177-3AD203B41FA5}">
                          <a16:colId xmlns:a16="http://schemas.microsoft.com/office/drawing/2014/main" val="251472345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>
                        <a:blipFill>
                          <a:blip r:embed="rId6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63945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FFFB441A-2C4C-053E-D7FD-1CAE80FE0083}"/>
              </a:ext>
            </a:extLst>
          </p:cNvPr>
          <p:cNvSpPr txBox="1"/>
          <p:nvPr/>
        </p:nvSpPr>
        <p:spPr>
          <a:xfrm>
            <a:off x="6841963" y="4546392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b="1" dirty="0">
                <a:solidFill>
                  <a:schemeClr val="bg1"/>
                </a:solidFill>
                <a:latin typeface="Abadi" panose="020B0604020104020204" pitchFamily="34" charset="0"/>
              </a:rPr>
              <a:t>Para 2 fuentes de información:</a:t>
            </a:r>
          </a:p>
        </p:txBody>
      </p:sp>
      <p:pic>
        <p:nvPicPr>
          <p:cNvPr id="5122" name="Picture 2" descr="Feliz miércoles | Gifs-Kete | Feliz miércoles, Feliz, Miercoles">
            <a:extLst>
              <a:ext uri="{FF2B5EF4-FFF2-40B4-BE49-F238E27FC236}">
                <a16:creationId xmlns:a16="http://schemas.microsoft.com/office/drawing/2014/main" id="{9BA258E1-8E6A-75D3-DF24-C8D481AC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87" y="264436"/>
            <a:ext cx="2166885" cy="216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26846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914400" y="2224201"/>
            <a:ext cx="10363200" cy="174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/>
              <a:t>Modelo Animal</a:t>
            </a:r>
            <a:endParaRPr dirty="0"/>
          </a:p>
        </p:txBody>
      </p:sp>
      <p:pic>
        <p:nvPicPr>
          <p:cNvPr id="3074" name="Picture 2" descr="Happy Dance Sticker by soconsocon">
            <a:extLst>
              <a:ext uri="{FF2B5EF4-FFF2-40B4-BE49-F238E27FC236}">
                <a16:creationId xmlns:a16="http://schemas.microsoft.com/office/drawing/2014/main" id="{23B1E7B3-B2F4-4F59-B067-0124BDB1A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91734B4-9735-40DC-82A8-D8D9B49D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Modelo Animal</a:t>
            </a:r>
            <a:endParaRPr lang="en-US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BAE240-BB8A-48EE-B434-1AB3A60AEABB}"/>
              </a:ext>
            </a:extLst>
          </p:cNvPr>
          <p:cNvSpPr txBox="1"/>
          <p:nvPr/>
        </p:nvSpPr>
        <p:spPr>
          <a:xfrm>
            <a:off x="1412398" y="1371600"/>
            <a:ext cx="88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Para la selección de individuos en un programa de mejoramiento se describen 3 métodos: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5EED22-D2A7-45B4-8CE4-1ECD734097EB}"/>
              </a:ext>
            </a:extLst>
          </p:cNvPr>
          <p:cNvSpPr txBox="1"/>
          <p:nvPr/>
        </p:nvSpPr>
        <p:spPr>
          <a:xfrm>
            <a:off x="1485900" y="2169615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Selección </a:t>
            </a:r>
            <a:r>
              <a:rPr lang="es-CL" sz="2400" b="1" dirty="0" err="1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masal</a:t>
            </a:r>
            <a:endParaRPr lang="es-CL" sz="2400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781B0A-458F-42D6-85FD-2CEA8DAEA372}"/>
              </a:ext>
            </a:extLst>
          </p:cNvPr>
          <p:cNvSpPr txBox="1"/>
          <p:nvPr/>
        </p:nvSpPr>
        <p:spPr>
          <a:xfrm>
            <a:off x="1412398" y="2798772"/>
            <a:ext cx="788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Montserrat" panose="00000500000000000000" pitchFamily="2" charset="0"/>
              </a:rPr>
              <a:t>• Animales son </a:t>
            </a:r>
            <a:r>
              <a:rPr lang="es-CL" b="1" dirty="0">
                <a:solidFill>
                  <a:schemeClr val="accent2"/>
                </a:solidFill>
                <a:latin typeface="Montserrat" panose="00000500000000000000" pitchFamily="2" charset="0"/>
              </a:rPr>
              <a:t>jerarquizados en base a su fenotipo/performance</a:t>
            </a:r>
          </a:p>
          <a:p>
            <a:r>
              <a:rPr lang="es-CL" dirty="0">
                <a:latin typeface="Montserrat" panose="00000500000000000000" pitchFamily="2" charset="0"/>
              </a:rPr>
              <a:t>• Se </a:t>
            </a:r>
            <a:r>
              <a:rPr lang="es-CL" b="1" dirty="0">
                <a:solidFill>
                  <a:schemeClr val="accent2"/>
                </a:solidFill>
                <a:latin typeface="Montserrat" panose="00000500000000000000" pitchFamily="2" charset="0"/>
              </a:rPr>
              <a:t>eligen</a:t>
            </a:r>
            <a:r>
              <a:rPr lang="es-CL" dirty="0">
                <a:latin typeface="Montserrat" panose="00000500000000000000" pitchFamily="2" charset="0"/>
              </a:rPr>
              <a:t> a los individuos con </a:t>
            </a:r>
            <a:r>
              <a:rPr lang="es-CL" b="1" dirty="0">
                <a:solidFill>
                  <a:schemeClr val="accent2"/>
                </a:solidFill>
                <a:latin typeface="Montserrat" panose="00000500000000000000" pitchFamily="2" charset="0"/>
              </a:rPr>
              <a:t>valores fenotípicos más altos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E31C36-28B6-4555-BDD6-AE409F191231}"/>
              </a:ext>
            </a:extLst>
          </p:cNvPr>
          <p:cNvSpPr txBox="1"/>
          <p:nvPr/>
        </p:nvSpPr>
        <p:spPr>
          <a:xfrm>
            <a:off x="1981200" y="4121825"/>
            <a:ext cx="3373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badi" panose="020B0604020104020204" pitchFamily="34" charset="0"/>
              </a:rPr>
              <a:t>• Fenotipo no siempre representa potencial genético</a:t>
            </a:r>
          </a:p>
          <a:p>
            <a:r>
              <a:rPr lang="es-CL" dirty="0">
                <a:latin typeface="Abadi" panose="020B0604020104020204" pitchFamily="34" charset="0"/>
              </a:rPr>
              <a:t>•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Depende fuertemente de h</a:t>
            </a:r>
            <a:r>
              <a:rPr lang="es-CL" b="1" baseline="3000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2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para ser “efectivo”</a:t>
            </a:r>
            <a:endParaRPr lang="es-CL" b="1" baseline="30000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  <a:p>
            <a:r>
              <a:rPr lang="es-CL" dirty="0">
                <a:latin typeface="Abadi" panose="020B0604020104020204" pitchFamily="34" charset="0"/>
              </a:rPr>
              <a:t>• Requiere conocer el fenotipo para todos los individuos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572B01-60C6-49AB-BC37-4B31F4739D2E}"/>
              </a:ext>
            </a:extLst>
          </p:cNvPr>
          <p:cNvSpPr txBox="1"/>
          <p:nvPr/>
        </p:nvSpPr>
        <p:spPr>
          <a:xfrm>
            <a:off x="1909093" y="375249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Problemas:</a:t>
            </a:r>
          </a:p>
        </p:txBody>
      </p:sp>
      <p:pic>
        <p:nvPicPr>
          <p:cNvPr id="2050" name="Picture 2" descr="GenerationCP - Plant Breeding Module">
            <a:extLst>
              <a:ext uri="{FF2B5EF4-FFF2-40B4-BE49-F238E27FC236}">
                <a16:creationId xmlns:a16="http://schemas.microsoft.com/office/drawing/2014/main" id="{83FF193A-9423-43E3-8DB9-DDF8E8998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02" y="4121825"/>
            <a:ext cx="6607943" cy="18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9182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91734B4-9735-40DC-82A8-D8D9B49D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Modelo Animal</a:t>
            </a:r>
            <a:endParaRPr lang="en-US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BAE240-BB8A-48EE-B434-1AB3A60AEABB}"/>
              </a:ext>
            </a:extLst>
          </p:cNvPr>
          <p:cNvSpPr txBox="1"/>
          <p:nvPr/>
        </p:nvSpPr>
        <p:spPr>
          <a:xfrm>
            <a:off x="1412398" y="1371600"/>
            <a:ext cx="88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Para la selección de individuos en un programa de mejoramiento se describen 3 métodos: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5EED22-D2A7-45B4-8CE4-1ECD734097EB}"/>
              </a:ext>
            </a:extLst>
          </p:cNvPr>
          <p:cNvSpPr txBox="1"/>
          <p:nvPr/>
        </p:nvSpPr>
        <p:spPr>
          <a:xfrm>
            <a:off x="1485900" y="2169615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Selección genómica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781B0A-458F-42D6-85FD-2CEA8DAEA372}"/>
              </a:ext>
            </a:extLst>
          </p:cNvPr>
          <p:cNvSpPr txBox="1"/>
          <p:nvPr/>
        </p:nvSpPr>
        <p:spPr>
          <a:xfrm>
            <a:off x="1412399" y="2690617"/>
            <a:ext cx="6748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>
                <a:latin typeface="Montserrat" panose="00000500000000000000" pitchFamily="2" charset="0"/>
              </a:rPr>
              <a:t>• Se toma una </a:t>
            </a:r>
            <a:r>
              <a:rPr lang="es-CL" sz="1600" b="1" dirty="0">
                <a:solidFill>
                  <a:srgbClr val="7030A0"/>
                </a:solidFill>
                <a:latin typeface="Montserrat" panose="00000500000000000000" pitchFamily="2" charset="0"/>
              </a:rPr>
              <a:t>población referencia </a:t>
            </a:r>
            <a:r>
              <a:rPr lang="es-CL" sz="1600" dirty="0">
                <a:latin typeface="Montserrat" panose="00000500000000000000" pitchFamily="2" charset="0"/>
              </a:rPr>
              <a:t>(con información fenotípica y genotípica detallada) donde se </a:t>
            </a:r>
            <a:r>
              <a:rPr lang="es-CL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evalúa la relación entre distintos </a:t>
            </a:r>
            <a:r>
              <a:rPr lang="es-CL" sz="1600" b="1" dirty="0" err="1">
                <a:solidFill>
                  <a:schemeClr val="accent2"/>
                </a:solidFill>
                <a:latin typeface="Montserrat" panose="00000500000000000000" pitchFamily="2" charset="0"/>
              </a:rPr>
              <a:t>SNPs</a:t>
            </a:r>
            <a:r>
              <a:rPr lang="es-CL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 (genotipo) y la característica estudiada (fenotipo)</a:t>
            </a:r>
          </a:p>
          <a:p>
            <a:pPr algn="just"/>
            <a:r>
              <a:rPr lang="es-CL" sz="1600" dirty="0">
                <a:latin typeface="Montserrat" panose="00000500000000000000" pitchFamily="2" charset="0"/>
              </a:rPr>
              <a:t>• Los individuos de la </a:t>
            </a:r>
            <a:r>
              <a:rPr lang="es-CL" sz="1600" b="1" dirty="0">
                <a:solidFill>
                  <a:srgbClr val="7030A0"/>
                </a:solidFill>
                <a:latin typeface="Montserrat" panose="00000500000000000000" pitchFamily="2" charset="0"/>
              </a:rPr>
              <a:t>población de interés </a:t>
            </a:r>
            <a:r>
              <a:rPr lang="es-CL" sz="1600" dirty="0">
                <a:latin typeface="Montserrat" panose="00000500000000000000" pitchFamily="2" charset="0"/>
              </a:rPr>
              <a:t>son </a:t>
            </a:r>
            <a:r>
              <a:rPr lang="es-CL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posteriormente evaluados en base a esta relación estimando el EBV</a:t>
            </a:r>
            <a:r>
              <a:rPr lang="es-CL" sz="1600" dirty="0">
                <a:latin typeface="Montserrat" panose="00000500000000000000" pitchFamily="2" charset="0"/>
              </a:rPr>
              <a:t>, </a:t>
            </a:r>
            <a:r>
              <a:rPr lang="es-CL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sin la necesidad de poseer los valores fenotípicos para los individuos de esta población</a:t>
            </a:r>
            <a:r>
              <a:rPr lang="es-CL" sz="1600" dirty="0">
                <a:latin typeface="Montserrat" panose="00000500000000000000" pitchFamily="2" charset="0"/>
              </a:rPr>
              <a:t>.</a:t>
            </a:r>
            <a:endParaRPr lang="es-CL" sz="1600" b="1" dirty="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E31C36-28B6-4555-BDD6-AE409F191231}"/>
              </a:ext>
            </a:extLst>
          </p:cNvPr>
          <p:cNvSpPr txBox="1"/>
          <p:nvPr/>
        </p:nvSpPr>
        <p:spPr>
          <a:xfrm>
            <a:off x="1626128" y="5131399"/>
            <a:ext cx="630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badi" panose="020B0604020104020204" pitchFamily="34" charset="0"/>
              </a:rPr>
              <a:t>• Fenotipos </a:t>
            </a:r>
            <a:r>
              <a:rPr lang="es-CL" sz="1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difíciles y/o caros de evaluar</a:t>
            </a:r>
          </a:p>
          <a:p>
            <a:r>
              <a:rPr lang="es-CL" sz="1600" dirty="0">
                <a:latin typeface="Abadi" panose="020B0604020104020204" pitchFamily="34" charset="0"/>
              </a:rPr>
              <a:t>• Estimar el </a:t>
            </a:r>
            <a:r>
              <a:rPr lang="es-CL" sz="1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valor genético de animales jóvenes </a:t>
            </a:r>
            <a:r>
              <a:rPr lang="es-CL" sz="1600" dirty="0">
                <a:latin typeface="Abadi" panose="020B0604020104020204" pitchFamily="34" charset="0"/>
              </a:rPr>
              <a:t>(sin tener su fenotipo)</a:t>
            </a:r>
            <a:endParaRPr lang="es-CL" sz="1600" baseline="30000" dirty="0">
              <a:latin typeface="Abadi" panose="020B0604020104020204" pitchFamily="34" charset="0"/>
            </a:endParaRPr>
          </a:p>
          <a:p>
            <a:r>
              <a:rPr lang="es-CL" sz="1600" dirty="0">
                <a:latin typeface="Abadi" panose="020B0604020104020204" pitchFamily="34" charset="0"/>
              </a:rPr>
              <a:t>• </a:t>
            </a:r>
            <a:r>
              <a:rPr lang="es-CL" sz="1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Caracteres limitados a un sexo </a:t>
            </a:r>
            <a:r>
              <a:rPr lang="es-CL" sz="1600" dirty="0">
                <a:latin typeface="Abadi" panose="020B0604020104020204" pitchFamily="34" charset="0"/>
              </a:rPr>
              <a:t>(ej. Producción láctea)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572B01-60C6-49AB-BC37-4B31F4739D2E}"/>
              </a:ext>
            </a:extLst>
          </p:cNvPr>
          <p:cNvSpPr txBox="1"/>
          <p:nvPr/>
        </p:nvSpPr>
        <p:spPr>
          <a:xfrm>
            <a:off x="1626128" y="4762067"/>
            <a:ext cx="5514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/>
              <a:t>En general es un método caro, por lo que se utiliza en:</a:t>
            </a:r>
          </a:p>
        </p:txBody>
      </p:sp>
      <p:pic>
        <p:nvPicPr>
          <p:cNvPr id="3074" name="Picture 2" descr="Statistical considerations for genomic selection">
            <a:extLst>
              <a:ext uri="{FF2B5EF4-FFF2-40B4-BE49-F238E27FC236}">
                <a16:creationId xmlns:a16="http://schemas.microsoft.com/office/drawing/2014/main" id="{F1AE4AA2-F72A-487D-A340-80C3E389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66" y="2777237"/>
            <a:ext cx="3486324" cy="27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03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91734B4-9735-40DC-82A8-D8D9B49D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98" y="0"/>
            <a:ext cx="9367203" cy="1188720"/>
          </a:xfrm>
        </p:spPr>
        <p:txBody>
          <a:bodyPr>
            <a:normAutofit/>
          </a:bodyPr>
          <a:lstStyle/>
          <a:p>
            <a:r>
              <a:rPr lang="es-CL" i="1" dirty="0"/>
              <a:t>Modelo Animal</a:t>
            </a:r>
            <a:endParaRPr lang="en-US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BAE240-BB8A-48EE-B434-1AB3A60AEABB}"/>
              </a:ext>
            </a:extLst>
          </p:cNvPr>
          <p:cNvSpPr txBox="1"/>
          <p:nvPr/>
        </p:nvSpPr>
        <p:spPr>
          <a:xfrm>
            <a:off x="1412398" y="1371600"/>
            <a:ext cx="88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latin typeface="Abadi" panose="020B0604020104020204" pitchFamily="34" charset="0"/>
              </a:rPr>
              <a:t>Para la selección de individuos en un programa de mejoramiento se describen 3 métodos: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90B23F-E2F5-49A0-BF4F-86BDCA7F6721}"/>
              </a:ext>
            </a:extLst>
          </p:cNvPr>
          <p:cNvSpPr txBox="1"/>
          <p:nvPr/>
        </p:nvSpPr>
        <p:spPr>
          <a:xfrm>
            <a:off x="1485900" y="2192758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Modelo Animal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32B89F9-3578-4C90-BE6A-2469A60FAB11}"/>
              </a:ext>
            </a:extLst>
          </p:cNvPr>
          <p:cNvSpPr txBox="1"/>
          <p:nvPr/>
        </p:nvSpPr>
        <p:spPr>
          <a:xfrm>
            <a:off x="1412399" y="2728717"/>
            <a:ext cx="8636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dirty="0">
                <a:latin typeface="Montserrat" panose="00000500000000000000" pitchFamily="2" charset="0"/>
              </a:rPr>
              <a:t> Modelo genético estadístico que combina la información fenotípica individual con la de individuos relacionados de manera de obtener una mejor estimación del EBV</a:t>
            </a:r>
            <a:endParaRPr lang="es-CL" sz="1600" b="1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Utiliza el fenotipo de animales relacionados para estimar el EBV, evitando la necesidad de tener el fenotipo de todos los animales</a:t>
            </a:r>
            <a:endParaRPr lang="es-CL" sz="1600" dirty="0"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E44451-E490-4C0C-99E6-FFEBD3C82D78}"/>
              </a:ext>
            </a:extLst>
          </p:cNvPr>
          <p:cNvSpPr txBox="1"/>
          <p:nvPr/>
        </p:nvSpPr>
        <p:spPr>
          <a:xfrm>
            <a:off x="1645179" y="4595437"/>
            <a:ext cx="5022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badi" panose="020B0604020104020204" pitchFamily="34" charset="0"/>
              </a:rPr>
              <a:t>•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No es necesario poseer el fenotipo de todos los animales </a:t>
            </a:r>
            <a:r>
              <a:rPr lang="es-CL" dirty="0">
                <a:latin typeface="Abadi" panose="020B0604020104020204" pitchFamily="34" charset="0"/>
              </a:rPr>
              <a:t>para obtener su valor de cría (ej. útil para caracteres limitados a un sexo)</a:t>
            </a:r>
          </a:p>
          <a:p>
            <a:r>
              <a:rPr lang="es-CL" dirty="0">
                <a:latin typeface="Abadi" panose="020B0604020104020204" pitchFamily="34" charset="0"/>
              </a:rPr>
              <a:t>• La 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información fenotípica que se posee sirve para mejorar la precisión de la estimación </a:t>
            </a:r>
            <a:r>
              <a:rPr lang="es-CL" dirty="0">
                <a:latin typeface="Abadi" panose="020B0604020104020204" pitchFamily="34" charset="0"/>
              </a:rPr>
              <a:t>(EBV)</a:t>
            </a:r>
          </a:p>
          <a:p>
            <a:r>
              <a:rPr lang="es-CL" dirty="0">
                <a:latin typeface="Abadi" panose="020B0604020104020204" pitchFamily="34" charset="0"/>
              </a:rPr>
              <a:t>• En general no es un método caro</a:t>
            </a:r>
            <a:endParaRPr lang="es-CL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2F4503-413B-4BEC-9210-17BF739CFDA2}"/>
              </a:ext>
            </a:extLst>
          </p:cNvPr>
          <p:cNvSpPr txBox="1"/>
          <p:nvPr/>
        </p:nvSpPr>
        <p:spPr>
          <a:xfrm>
            <a:off x="1645178" y="4226105"/>
            <a:ext cx="155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Ventajas:</a:t>
            </a:r>
          </a:p>
        </p:txBody>
      </p:sp>
      <p:pic>
        <p:nvPicPr>
          <p:cNvPr id="4098" name="Picture 2" descr="Cow Family | The whole cow family, just waiting for the pict… | Flickr">
            <a:extLst>
              <a:ext uri="{FF2B5EF4-FFF2-40B4-BE49-F238E27FC236}">
                <a16:creationId xmlns:a16="http://schemas.microsoft.com/office/drawing/2014/main" id="{69D60317-39BD-4E45-895B-FF10DD252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2466" r="13024" b="16424"/>
          <a:stretch/>
        </p:blipFill>
        <p:spPr bwMode="auto">
          <a:xfrm>
            <a:off x="6673505" y="4249390"/>
            <a:ext cx="3610232" cy="23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0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9;p15">
            <a:extLst>
              <a:ext uri="{FF2B5EF4-FFF2-40B4-BE49-F238E27FC236}">
                <a16:creationId xmlns:a16="http://schemas.microsoft.com/office/drawing/2014/main" id="{1B7BB340-2042-4049-9299-D8819DEF9B10}"/>
              </a:ext>
            </a:extLst>
          </p:cNvPr>
          <p:cNvSpPr txBox="1">
            <a:spLocks/>
          </p:cNvSpPr>
          <p:nvPr/>
        </p:nvSpPr>
        <p:spPr>
          <a:xfrm>
            <a:off x="742950" y="3098601"/>
            <a:ext cx="10363200" cy="1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Montserrat"/>
              <a:buNone/>
              <a:defRPr sz="6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CL" kern="0" dirty="0"/>
              <a:t>Métodos de predicción del valor de cría</a:t>
            </a:r>
          </a:p>
        </p:txBody>
      </p:sp>
      <p:pic>
        <p:nvPicPr>
          <p:cNvPr id="2050" name="Picture 2" descr="Guy Technology Sticker">
            <a:extLst>
              <a:ext uri="{FF2B5EF4-FFF2-40B4-BE49-F238E27FC236}">
                <a16:creationId xmlns:a16="http://schemas.microsoft.com/office/drawing/2014/main" id="{477130A1-1CD4-4724-B0C1-59AD6528C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3973001"/>
            <a:ext cx="19907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icholas template">
  <a:themeElements>
    <a:clrScheme name="Custom 347">
      <a:dk1>
        <a:srgbClr val="1E2124"/>
      </a:dk1>
      <a:lt1>
        <a:srgbClr val="FFFFFF"/>
      </a:lt1>
      <a:dk2>
        <a:srgbClr val="7C8894"/>
      </a:dk2>
      <a:lt2>
        <a:srgbClr val="E6ECEE"/>
      </a:lt2>
      <a:accent1>
        <a:srgbClr val="2AC3F3"/>
      </a:accent1>
      <a:accent2>
        <a:srgbClr val="004591"/>
      </a:accent2>
      <a:accent3>
        <a:srgbClr val="6BD8B6"/>
      </a:accent3>
      <a:accent4>
        <a:srgbClr val="A9E04B"/>
      </a:accent4>
      <a:accent5>
        <a:srgbClr val="F3C744"/>
      </a:accent5>
      <a:accent6>
        <a:srgbClr val="F37768"/>
      </a:accent6>
      <a:hlink>
        <a:srgbClr val="003C7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4682</TotalTime>
  <Words>2912</Words>
  <Application>Microsoft Office PowerPoint</Application>
  <PresentationFormat>Panorámica</PresentationFormat>
  <Paragraphs>732</Paragraphs>
  <Slides>44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Abadi</vt:lpstr>
      <vt:lpstr>Arial</vt:lpstr>
      <vt:lpstr>Calibri</vt:lpstr>
      <vt:lpstr>Cambria Math</vt:lpstr>
      <vt:lpstr>Franklin Gothic Demi</vt:lpstr>
      <vt:lpstr>Montserrat</vt:lpstr>
      <vt:lpstr>Montserrat Light</vt:lpstr>
      <vt:lpstr>Wingdings</vt:lpstr>
      <vt:lpstr>Nicholas template</vt:lpstr>
      <vt:lpstr>Módulo 4 – Genética Cuantitativa  Estimación del valor de cría: Modelo Animal y BLUP</vt:lpstr>
      <vt:lpstr>Algunas definiciones</vt:lpstr>
      <vt:lpstr>Algunas definiciones</vt:lpstr>
      <vt:lpstr>Algunas definiciones</vt:lpstr>
      <vt:lpstr>Modelo Animal</vt:lpstr>
      <vt:lpstr>Modelo Animal</vt:lpstr>
      <vt:lpstr>Modelo Animal</vt:lpstr>
      <vt:lpstr>Modelo Animal</vt:lpstr>
      <vt:lpstr>Presentación de PowerPoint</vt:lpstr>
      <vt:lpstr>Presentación de PowerPoint</vt:lpstr>
      <vt:lpstr>Presentación de PowerPoint</vt:lpstr>
      <vt:lpstr>BLUP</vt:lpstr>
      <vt:lpstr>Presentación de PowerPoint</vt:lpstr>
      <vt:lpstr>Índice de selección</vt:lpstr>
      <vt:lpstr>Presentación de PowerPoint</vt:lpstr>
      <vt:lpstr>Calculando el EBV con distintas fuentes de información</vt:lpstr>
      <vt:lpstr>Calculando el EBV con distintas fuentes de información</vt:lpstr>
      <vt:lpstr>Calculando el EBV con distintas fuentes de información</vt:lpstr>
      <vt:lpstr>Calculando el EBV con distintas fuentes de información</vt:lpstr>
      <vt:lpstr>Calculando el EBV con distintas fuentes de información</vt:lpstr>
      <vt:lpstr>Calculando el EBV con distintas fuentes de información</vt:lpstr>
      <vt:lpstr>Valores para varianzas y covarianzas</vt:lpstr>
      <vt:lpstr>Semejanza entre parientes</vt:lpstr>
      <vt:lpstr>Valores para varianzas y covarianzas</vt:lpstr>
      <vt:lpstr>Calculando el EBV con distintas fuentes de información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Cálculo matricial</vt:lpstr>
      <vt:lpstr>Calculando el EBV con distintas fuentes de información</vt:lpstr>
      <vt:lpstr>Calculando el EBV con distintas fuentes de información</vt:lpstr>
      <vt:lpstr>Calculando el EBV con distintas fuentes de información</vt:lpstr>
      <vt:lpstr>Calculando el EBV con distintas fuentes de información</vt:lpstr>
      <vt:lpstr>Calculando el EBV con distintas fuentes de información</vt:lpstr>
      <vt:lpstr>Ejercicio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Tutoría Semestre Otoño 2020 Genética Básica S2</dc:title>
  <dc:creator>Bastian Ignacio Fernandez Sanhueza (bastian.fernandez.s)</dc:creator>
  <cp:lastModifiedBy>Bastian Ignacio Fernandez Sanhueza (bastian.fernandez.s)</cp:lastModifiedBy>
  <cp:revision>663</cp:revision>
  <dcterms:created xsi:type="dcterms:W3CDTF">2020-10-31T04:16:38Z</dcterms:created>
  <dcterms:modified xsi:type="dcterms:W3CDTF">2022-11-23T21:36:25Z</dcterms:modified>
</cp:coreProperties>
</file>