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15" r:id="rId2"/>
    <p:sldId id="445" r:id="rId3"/>
    <p:sldId id="551" r:id="rId4"/>
    <p:sldId id="553" r:id="rId5"/>
    <p:sldId id="554" r:id="rId6"/>
    <p:sldId id="555" r:id="rId7"/>
    <p:sldId id="556" r:id="rId8"/>
    <p:sldId id="557" r:id="rId9"/>
    <p:sldId id="558" r:id="rId10"/>
    <p:sldId id="559" r:id="rId11"/>
    <p:sldId id="560" r:id="rId12"/>
    <p:sldId id="616" r:id="rId13"/>
    <p:sldId id="617" r:id="rId14"/>
    <p:sldId id="618" r:id="rId15"/>
    <p:sldId id="620" r:id="rId16"/>
    <p:sldId id="619" r:id="rId17"/>
    <p:sldId id="615" r:id="rId18"/>
    <p:sldId id="561" r:id="rId19"/>
    <p:sldId id="562" r:id="rId20"/>
    <p:sldId id="55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508" r:id="rId34"/>
    <p:sldId id="592" r:id="rId35"/>
    <p:sldId id="593" r:id="rId36"/>
    <p:sldId id="594" r:id="rId37"/>
    <p:sldId id="595" r:id="rId38"/>
    <p:sldId id="596" r:id="rId39"/>
    <p:sldId id="597" r:id="rId40"/>
    <p:sldId id="598" r:id="rId41"/>
    <p:sldId id="599" r:id="rId42"/>
    <p:sldId id="600" r:id="rId43"/>
    <p:sldId id="601" r:id="rId44"/>
    <p:sldId id="6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2056A12-4C98-4B87-B294-010B219B5805}">
          <p14:sldIdLst>
            <p14:sldId id="415"/>
          </p14:sldIdLst>
        </p14:section>
        <p14:section name="Ejercicios" id="{E602973D-1EF1-4D9D-81C3-92BFF1854E08}">
          <p14:sldIdLst>
            <p14:sldId id="445"/>
          </p14:sldIdLst>
        </p14:section>
        <p14:section name="Ejercicio 1" id="{F70616CD-6969-4C32-A2DF-E36CE870ED7D}">
          <p14:sldIdLst>
            <p14:sldId id="551"/>
            <p14:sldId id="553"/>
            <p14:sldId id="554"/>
            <p14:sldId id="555"/>
            <p14:sldId id="556"/>
            <p14:sldId id="557"/>
            <p14:sldId id="558"/>
            <p14:sldId id="559"/>
            <p14:sldId id="560"/>
            <p14:sldId id="616"/>
            <p14:sldId id="617"/>
            <p14:sldId id="618"/>
            <p14:sldId id="620"/>
            <p14:sldId id="619"/>
            <p14:sldId id="615"/>
            <p14:sldId id="561"/>
            <p14:sldId id="562"/>
          </p14:sldIdLst>
        </p14:section>
        <p14:section name="Ejercicio 2" id="{1FD385FD-2C1D-4790-9D8A-142AFB097A82}">
          <p14:sldIdLst>
            <p14:sldId id="552"/>
            <p14:sldId id="603"/>
            <p14:sldId id="604"/>
            <p14:sldId id="605"/>
            <p14:sldId id="606"/>
            <p14:sldId id="607"/>
            <p14:sldId id="608"/>
            <p14:sldId id="609"/>
            <p14:sldId id="610"/>
            <p14:sldId id="611"/>
            <p14:sldId id="612"/>
            <p14:sldId id="613"/>
            <p14:sldId id="614"/>
          </p14:sldIdLst>
        </p14:section>
        <p14:section name="Ejercicio 3" id="{B1A332FE-26F1-4952-A0D5-07D788D16D99}">
          <p14:sldIdLst>
            <p14:sldId id="508"/>
            <p14:sldId id="592"/>
            <p14:sldId id="593"/>
            <p14:sldId id="594"/>
            <p14:sldId id="595"/>
            <p14:sldId id="596"/>
            <p14:sldId id="597"/>
            <p14:sldId id="598"/>
            <p14:sldId id="599"/>
            <p14:sldId id="600"/>
            <p14:sldId id="601"/>
            <p14:sldId id="602"/>
          </p14:sldIdLst>
        </p14:section>
        <p14:section name="Ejercicio 5" id="{A65470EA-2994-402B-9270-4BBA4275C48B}">
          <p14:sldIdLst/>
        </p14:section>
        <p14:section name="Ejercicio 6" id="{FDAA8331-4FFD-4537-88B6-26532D0D4A11}">
          <p14:sldIdLst/>
        </p14:section>
        <p14:section name="Ejercicio 7" id="{7030FB28-6589-4E6E-AF7A-AFB7300A5F94}">
          <p14:sldIdLst/>
        </p14:section>
        <p14:section name="Ejercicio 8" id="{121023EC-A697-41EB-8272-7BA554656030}">
          <p14:sldIdLst/>
        </p14:section>
        <p14:section name="Ejercicio 9" id="{83C48196-2502-4329-85DE-C7265D55EA57}">
          <p14:sldIdLst/>
        </p14:section>
        <p14:section name="Ejercicio 10" id="{CCD417BC-9328-4219-B986-C0849F7CDD56}">
          <p14:sldIdLst/>
        </p14:section>
        <p14:section name="Ejercicio 11" id="{4BC3537C-7A5E-41CE-A4FF-AD7DBFD8D6F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ian Ignacio Fernandez Sanhueza (bastian.fernandez.s)" initials="BIFS(" lastIdx="1" clrIdx="0">
    <p:extLst>
      <p:ext uri="{19B8F6BF-5375-455C-9EA6-DF929625EA0E}">
        <p15:presenceInfo xmlns:p15="http://schemas.microsoft.com/office/powerpoint/2012/main" userId="Bastian Ignacio Fernandez Sanhueza (bastian.fernandez.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525"/>
    <a:srgbClr val="E9EBF5"/>
    <a:srgbClr val="D3D3D3"/>
    <a:srgbClr val="E26714"/>
    <a:srgbClr val="FFC000"/>
    <a:srgbClr val="CC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1321" autoAdjust="0"/>
  </p:normalViewPr>
  <p:slideViewPr>
    <p:cSldViewPr snapToGrid="0">
      <p:cViewPr varScale="1">
        <p:scale>
          <a:sx n="100" d="100"/>
          <a:sy n="100" d="100"/>
        </p:scale>
        <p:origin x="9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41C4F-BE6B-4290-B741-1D017CCC123D}" type="datetimeFigureOut">
              <a:rPr lang="es-CL" smtClean="0"/>
              <a:t>05-12-2022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6DE75-D854-4792-B872-3EA9B8883D9B}" type="slidenum">
              <a:rPr lang="es-CL" smtClean="0"/>
              <a:t>‹Nº›</a:t>
            </a:fld>
            <a:endParaRPr lang="es-CL"/>
          </a:p>
        </p:txBody>
      </p:sp>
    </p:spTree>
    <p:extLst>
      <p:ext uri="{BB962C8B-B14F-4D97-AF65-F5344CB8AC3E}">
        <p14:creationId xmlns:p14="http://schemas.microsoft.com/office/powerpoint/2010/main" val="10054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1</a:t>
            </a:fld>
            <a:endParaRPr lang="es-CL"/>
          </a:p>
        </p:txBody>
      </p:sp>
    </p:spTree>
    <p:extLst>
      <p:ext uri="{BB962C8B-B14F-4D97-AF65-F5344CB8AC3E}">
        <p14:creationId xmlns:p14="http://schemas.microsoft.com/office/powerpoint/2010/main" val="393178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40</a:t>
            </a:fld>
            <a:endParaRPr lang="es-CL"/>
          </a:p>
        </p:txBody>
      </p:sp>
    </p:spTree>
    <p:extLst>
      <p:ext uri="{BB962C8B-B14F-4D97-AF65-F5344CB8AC3E}">
        <p14:creationId xmlns:p14="http://schemas.microsoft.com/office/powerpoint/2010/main" val="51327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41</a:t>
            </a:fld>
            <a:endParaRPr lang="es-CL"/>
          </a:p>
        </p:txBody>
      </p:sp>
    </p:spTree>
    <p:extLst>
      <p:ext uri="{BB962C8B-B14F-4D97-AF65-F5344CB8AC3E}">
        <p14:creationId xmlns:p14="http://schemas.microsoft.com/office/powerpoint/2010/main" val="394089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42</a:t>
            </a:fld>
            <a:endParaRPr lang="es-CL"/>
          </a:p>
        </p:txBody>
      </p:sp>
    </p:spTree>
    <p:extLst>
      <p:ext uri="{BB962C8B-B14F-4D97-AF65-F5344CB8AC3E}">
        <p14:creationId xmlns:p14="http://schemas.microsoft.com/office/powerpoint/2010/main" val="88059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43</a:t>
            </a:fld>
            <a:endParaRPr lang="es-CL"/>
          </a:p>
        </p:txBody>
      </p:sp>
    </p:spTree>
    <p:extLst>
      <p:ext uri="{BB962C8B-B14F-4D97-AF65-F5344CB8AC3E}">
        <p14:creationId xmlns:p14="http://schemas.microsoft.com/office/powerpoint/2010/main" val="309944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44</a:t>
            </a:fld>
            <a:endParaRPr lang="es-CL"/>
          </a:p>
        </p:txBody>
      </p:sp>
    </p:spTree>
    <p:extLst>
      <p:ext uri="{BB962C8B-B14F-4D97-AF65-F5344CB8AC3E}">
        <p14:creationId xmlns:p14="http://schemas.microsoft.com/office/powerpoint/2010/main" val="31194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33</a:t>
            </a:fld>
            <a:endParaRPr lang="es-CL"/>
          </a:p>
        </p:txBody>
      </p:sp>
    </p:spTree>
    <p:extLst>
      <p:ext uri="{BB962C8B-B14F-4D97-AF65-F5344CB8AC3E}">
        <p14:creationId xmlns:p14="http://schemas.microsoft.com/office/powerpoint/2010/main" val="63956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34</a:t>
            </a:fld>
            <a:endParaRPr lang="es-CL"/>
          </a:p>
        </p:txBody>
      </p:sp>
    </p:spTree>
    <p:extLst>
      <p:ext uri="{BB962C8B-B14F-4D97-AF65-F5344CB8AC3E}">
        <p14:creationId xmlns:p14="http://schemas.microsoft.com/office/powerpoint/2010/main" val="163161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35</a:t>
            </a:fld>
            <a:endParaRPr lang="es-CL"/>
          </a:p>
        </p:txBody>
      </p:sp>
    </p:spTree>
    <p:extLst>
      <p:ext uri="{BB962C8B-B14F-4D97-AF65-F5344CB8AC3E}">
        <p14:creationId xmlns:p14="http://schemas.microsoft.com/office/powerpoint/2010/main" val="390087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36</a:t>
            </a:fld>
            <a:endParaRPr lang="es-CL"/>
          </a:p>
        </p:txBody>
      </p:sp>
    </p:spTree>
    <p:extLst>
      <p:ext uri="{BB962C8B-B14F-4D97-AF65-F5344CB8AC3E}">
        <p14:creationId xmlns:p14="http://schemas.microsoft.com/office/powerpoint/2010/main" val="264698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37</a:t>
            </a:fld>
            <a:endParaRPr lang="es-CL"/>
          </a:p>
        </p:txBody>
      </p:sp>
    </p:spTree>
    <p:extLst>
      <p:ext uri="{BB962C8B-B14F-4D97-AF65-F5344CB8AC3E}">
        <p14:creationId xmlns:p14="http://schemas.microsoft.com/office/powerpoint/2010/main" val="330496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38</a:t>
            </a:fld>
            <a:endParaRPr lang="es-CL"/>
          </a:p>
        </p:txBody>
      </p:sp>
    </p:spTree>
    <p:extLst>
      <p:ext uri="{BB962C8B-B14F-4D97-AF65-F5344CB8AC3E}">
        <p14:creationId xmlns:p14="http://schemas.microsoft.com/office/powerpoint/2010/main" val="24703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39</a:t>
            </a:fld>
            <a:endParaRPr lang="es-CL"/>
          </a:p>
        </p:txBody>
      </p:sp>
    </p:spTree>
    <p:extLst>
      <p:ext uri="{BB962C8B-B14F-4D97-AF65-F5344CB8AC3E}">
        <p14:creationId xmlns:p14="http://schemas.microsoft.com/office/powerpoint/2010/main" val="167082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4104804" y="0"/>
            <a:ext cx="8087185" cy="6858189"/>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914400" y="2362067"/>
            <a:ext cx="10363200" cy="213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71124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 dark">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4104804" y="0"/>
            <a:ext cx="8087185" cy="6858189"/>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343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C6C2D-BEF0-466C-A5DB-B293739D04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7B41123-4E04-4117-BF90-042BD2C32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2F2A2D0-357D-4D08-A55E-AC89B97F0119}"/>
              </a:ext>
            </a:extLst>
          </p:cNvPr>
          <p:cNvSpPr>
            <a:spLocks noGrp="1"/>
          </p:cNvSpPr>
          <p:nvPr>
            <p:ph type="dt" sz="half" idx="10"/>
          </p:nvPr>
        </p:nvSpPr>
        <p:spPr/>
        <p:txBody>
          <a:bodyPr/>
          <a:lstStyle/>
          <a:p>
            <a:fld id="{90822296-F5E1-449A-905B-AF8E038E0B2E}" type="datetimeFigureOut">
              <a:rPr lang="en-US" smtClean="0"/>
              <a:t>12/5/2022</a:t>
            </a:fld>
            <a:endParaRPr lang="en-US"/>
          </a:p>
        </p:txBody>
      </p:sp>
      <p:sp>
        <p:nvSpPr>
          <p:cNvPr id="5" name="Marcador de pie de página 4">
            <a:extLst>
              <a:ext uri="{FF2B5EF4-FFF2-40B4-BE49-F238E27FC236}">
                <a16:creationId xmlns:a16="http://schemas.microsoft.com/office/drawing/2014/main" id="{C4AE6090-9E82-472E-B28C-5734C48D98A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C68157C-E5B6-43FA-A71C-0C425094BFCF}"/>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86012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62810-9390-4569-AE87-90D0F0D7F80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91CC619-9621-4230-8B14-2C5B6B4884C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55540DB-9D71-40CD-B844-EC46483B0501}"/>
              </a:ext>
            </a:extLst>
          </p:cNvPr>
          <p:cNvSpPr>
            <a:spLocks noGrp="1"/>
          </p:cNvSpPr>
          <p:nvPr>
            <p:ph type="dt" sz="half" idx="10"/>
          </p:nvPr>
        </p:nvSpPr>
        <p:spPr/>
        <p:txBody>
          <a:bodyPr/>
          <a:lstStyle/>
          <a:p>
            <a:fld id="{90822296-F5E1-449A-905B-AF8E038E0B2E}" type="datetimeFigureOut">
              <a:rPr lang="en-US" smtClean="0"/>
              <a:t>12/5/2022</a:t>
            </a:fld>
            <a:endParaRPr lang="en-US"/>
          </a:p>
        </p:txBody>
      </p:sp>
      <p:sp>
        <p:nvSpPr>
          <p:cNvPr id="5" name="Marcador de pie de página 4">
            <a:extLst>
              <a:ext uri="{FF2B5EF4-FFF2-40B4-BE49-F238E27FC236}">
                <a16:creationId xmlns:a16="http://schemas.microsoft.com/office/drawing/2014/main" id="{233F00BB-75CD-4524-A46A-9730C10B724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3B9BE1C-414A-401C-8655-9ECBAD95A95C}"/>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240660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4104804" y="0"/>
            <a:ext cx="8087185" cy="6858189"/>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6400">
                <a:solidFill>
                  <a:schemeClr val="accent2"/>
                </a:solidFill>
              </a:defRPr>
            </a:lvl1pPr>
            <a:lvl2pPr lvl="1" rtl="0">
              <a:spcBef>
                <a:spcPts val="0"/>
              </a:spcBef>
              <a:spcAft>
                <a:spcPts val="0"/>
              </a:spcAft>
              <a:buClr>
                <a:schemeClr val="accent2"/>
              </a:buClr>
              <a:buSzPts val="4800"/>
              <a:buNone/>
              <a:defRPr sz="6400">
                <a:solidFill>
                  <a:schemeClr val="accent2"/>
                </a:solidFill>
              </a:defRPr>
            </a:lvl2pPr>
            <a:lvl3pPr lvl="2" rtl="0">
              <a:spcBef>
                <a:spcPts val="0"/>
              </a:spcBef>
              <a:spcAft>
                <a:spcPts val="0"/>
              </a:spcAft>
              <a:buClr>
                <a:schemeClr val="accent2"/>
              </a:buClr>
              <a:buSzPts val="4800"/>
              <a:buNone/>
              <a:defRPr sz="6400">
                <a:solidFill>
                  <a:schemeClr val="accent2"/>
                </a:solidFill>
              </a:defRPr>
            </a:lvl3pPr>
            <a:lvl4pPr lvl="3" rtl="0">
              <a:spcBef>
                <a:spcPts val="0"/>
              </a:spcBef>
              <a:spcAft>
                <a:spcPts val="0"/>
              </a:spcAft>
              <a:buClr>
                <a:schemeClr val="accent2"/>
              </a:buClr>
              <a:buSzPts val="4800"/>
              <a:buNone/>
              <a:defRPr sz="6400">
                <a:solidFill>
                  <a:schemeClr val="accent2"/>
                </a:solidFill>
              </a:defRPr>
            </a:lvl4pPr>
            <a:lvl5pPr lvl="4" rtl="0">
              <a:spcBef>
                <a:spcPts val="0"/>
              </a:spcBef>
              <a:spcAft>
                <a:spcPts val="0"/>
              </a:spcAft>
              <a:buClr>
                <a:schemeClr val="accent2"/>
              </a:buClr>
              <a:buSzPts val="4800"/>
              <a:buNone/>
              <a:defRPr sz="6400">
                <a:solidFill>
                  <a:schemeClr val="accent2"/>
                </a:solidFill>
              </a:defRPr>
            </a:lvl5pPr>
            <a:lvl6pPr lvl="5" rtl="0">
              <a:spcBef>
                <a:spcPts val="0"/>
              </a:spcBef>
              <a:spcAft>
                <a:spcPts val="0"/>
              </a:spcAft>
              <a:buClr>
                <a:schemeClr val="accent2"/>
              </a:buClr>
              <a:buSzPts val="4800"/>
              <a:buNone/>
              <a:defRPr sz="6400">
                <a:solidFill>
                  <a:schemeClr val="accent2"/>
                </a:solidFill>
              </a:defRPr>
            </a:lvl6pPr>
            <a:lvl7pPr lvl="6" rtl="0">
              <a:spcBef>
                <a:spcPts val="0"/>
              </a:spcBef>
              <a:spcAft>
                <a:spcPts val="0"/>
              </a:spcAft>
              <a:buClr>
                <a:schemeClr val="accent2"/>
              </a:buClr>
              <a:buSzPts val="4800"/>
              <a:buNone/>
              <a:defRPr sz="6400">
                <a:solidFill>
                  <a:schemeClr val="accent2"/>
                </a:solidFill>
              </a:defRPr>
            </a:lvl7pPr>
            <a:lvl8pPr lvl="7" rtl="0">
              <a:spcBef>
                <a:spcPts val="0"/>
              </a:spcBef>
              <a:spcAft>
                <a:spcPts val="0"/>
              </a:spcAft>
              <a:buClr>
                <a:schemeClr val="accent2"/>
              </a:buClr>
              <a:buSzPts val="4800"/>
              <a:buNone/>
              <a:defRPr sz="6400">
                <a:solidFill>
                  <a:schemeClr val="accent2"/>
                </a:solidFill>
              </a:defRPr>
            </a:lvl8pPr>
            <a:lvl9pPr lvl="8" rtl="0">
              <a:spcBef>
                <a:spcPts val="0"/>
              </a:spcBef>
              <a:spcAft>
                <a:spcPts val="0"/>
              </a:spcAft>
              <a:buClr>
                <a:schemeClr val="accent2"/>
              </a:buClr>
              <a:buSzPts val="4800"/>
              <a:buNone/>
              <a:defRPr sz="6400">
                <a:solidFill>
                  <a:schemeClr val="accent2"/>
                </a:solidFill>
              </a:defRPr>
            </a:lvl9pPr>
          </a:lstStyle>
          <a:p>
            <a:endParaRPr/>
          </a:p>
        </p:txBody>
      </p:sp>
      <p:sp>
        <p:nvSpPr>
          <p:cNvPr id="21" name="Google Shape;21;p3"/>
          <p:cNvSpPr txBox="1">
            <a:spLocks noGrp="1"/>
          </p:cNvSpPr>
          <p:nvPr>
            <p:ph type="subTitle" idx="1"/>
          </p:nvPr>
        </p:nvSpPr>
        <p:spPr>
          <a:xfrm>
            <a:off x="914400" y="4102203"/>
            <a:ext cx="10363200" cy="531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4000"/>
            </a:lvl2pPr>
            <a:lvl3pPr lvl="2" rtl="0">
              <a:spcBef>
                <a:spcPts val="800"/>
              </a:spcBef>
              <a:spcAft>
                <a:spcPts val="0"/>
              </a:spcAft>
              <a:buSzPts val="3000"/>
              <a:buNone/>
              <a:defRPr sz="4000"/>
            </a:lvl3pPr>
            <a:lvl4pPr lvl="3" rtl="0">
              <a:spcBef>
                <a:spcPts val="800"/>
              </a:spcBef>
              <a:spcAft>
                <a:spcPts val="0"/>
              </a:spcAft>
              <a:buSzPts val="3000"/>
              <a:buNone/>
              <a:defRPr sz="4000"/>
            </a:lvl4pPr>
            <a:lvl5pPr lvl="4" rtl="0">
              <a:spcBef>
                <a:spcPts val="800"/>
              </a:spcBef>
              <a:spcAft>
                <a:spcPts val="0"/>
              </a:spcAft>
              <a:buSzPts val="3000"/>
              <a:buNone/>
              <a:defRPr sz="4000"/>
            </a:lvl5pPr>
            <a:lvl6pPr lvl="5" rtl="0">
              <a:spcBef>
                <a:spcPts val="800"/>
              </a:spcBef>
              <a:spcAft>
                <a:spcPts val="0"/>
              </a:spcAft>
              <a:buSzPts val="3000"/>
              <a:buNone/>
              <a:defRPr sz="4000"/>
            </a:lvl6pPr>
            <a:lvl7pPr lvl="6" rtl="0">
              <a:spcBef>
                <a:spcPts val="800"/>
              </a:spcBef>
              <a:spcAft>
                <a:spcPts val="0"/>
              </a:spcAft>
              <a:buSzPts val="3000"/>
              <a:buNone/>
              <a:defRPr sz="4000"/>
            </a:lvl7pPr>
            <a:lvl8pPr lvl="7" rtl="0">
              <a:spcBef>
                <a:spcPts val="800"/>
              </a:spcBef>
              <a:spcAft>
                <a:spcPts val="0"/>
              </a:spcAft>
              <a:buSzPts val="3000"/>
              <a:buNone/>
              <a:defRPr sz="4000"/>
            </a:lvl8pPr>
            <a:lvl9pPr lvl="8" rtl="0">
              <a:spcBef>
                <a:spcPts val="800"/>
              </a:spcBef>
              <a:spcAft>
                <a:spcPts val="800"/>
              </a:spcAft>
              <a:buSzPts val="3000"/>
              <a:buNone/>
              <a:defRPr sz="4000"/>
            </a:lvl9pPr>
          </a:lstStyle>
          <a:p>
            <a:endParaRPr/>
          </a:p>
        </p:txBody>
      </p:sp>
    </p:spTree>
    <p:extLst>
      <p:ext uri="{BB962C8B-B14F-4D97-AF65-F5344CB8AC3E}">
        <p14:creationId xmlns:p14="http://schemas.microsoft.com/office/powerpoint/2010/main" val="296952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4104804" y="0"/>
            <a:ext cx="8087185" cy="6858189"/>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1080600" y="2124667"/>
            <a:ext cx="7711600" cy="3649200"/>
          </a:xfrm>
          <a:prstGeom prst="rect">
            <a:avLst/>
          </a:prstGeom>
        </p:spPr>
        <p:txBody>
          <a:bodyPr spcFirstLastPara="1" wrap="square" lIns="0" tIns="0" rIns="0" bIns="0" anchor="t" anchorCtr="0">
            <a:noAutofit/>
          </a:bodyPr>
          <a:lstStyle>
            <a:lvl1pPr marL="609585" lvl="0" indent="-575719" rtl="0">
              <a:spcBef>
                <a:spcPts val="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rtl="0">
              <a:spcBef>
                <a:spcPts val="800"/>
              </a:spcBef>
              <a:spcAft>
                <a:spcPts val="800"/>
              </a:spcAft>
              <a:buClr>
                <a:schemeClr val="lt1"/>
              </a:buClr>
              <a:buSzPts val="3200"/>
              <a:buChar char="■"/>
              <a:defRPr sz="4267">
                <a:solidFill>
                  <a:schemeClr val="lt1"/>
                </a:solidFill>
              </a:defRPr>
            </a:lvl9pPr>
          </a:lstStyle>
          <a:p>
            <a:endParaRPr/>
          </a:p>
        </p:txBody>
      </p:sp>
      <p:sp>
        <p:nvSpPr>
          <p:cNvPr id="28" name="Google Shape;28;p4"/>
          <p:cNvSpPr txBox="1"/>
          <p:nvPr/>
        </p:nvSpPr>
        <p:spPr>
          <a:xfrm>
            <a:off x="1080600" y="893692"/>
            <a:ext cx="26096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800" b="1">
                <a:solidFill>
                  <a:schemeClr val="lt1"/>
                </a:solidFill>
                <a:latin typeface="Montserrat"/>
                <a:ea typeface="Montserrat"/>
                <a:cs typeface="Montserrat"/>
                <a:sym typeface="Montserrat"/>
              </a:rPr>
              <a:t>“</a:t>
            </a:r>
            <a:endParaRPr sz="128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0809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30"/>
        <p:cNvGrpSpPr/>
        <p:nvPr/>
      </p:nvGrpSpPr>
      <p:grpSpPr>
        <a:xfrm>
          <a:off x="0" y="0"/>
          <a:ext cx="0" cy="0"/>
          <a:chOff x="0" y="0"/>
          <a:chExt cx="0" cy="0"/>
        </a:xfrm>
      </p:grpSpPr>
      <p:grpSp>
        <p:nvGrpSpPr>
          <p:cNvPr id="31" name="Google Shape;31;p5"/>
          <p:cNvGrpSpPr/>
          <p:nvPr/>
        </p:nvGrpSpPr>
        <p:grpSpPr>
          <a:xfrm>
            <a:off x="6673398" y="0"/>
            <a:ext cx="5518613" cy="6858189"/>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1140400" y="1906863"/>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endParaRPr/>
          </a:p>
        </p:txBody>
      </p:sp>
      <p:sp>
        <p:nvSpPr>
          <p:cNvPr id="37" name="Google Shape;37;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2285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8"/>
        <p:cNvGrpSpPr/>
        <p:nvPr/>
      </p:nvGrpSpPr>
      <p:grpSpPr>
        <a:xfrm>
          <a:off x="0" y="0"/>
          <a:ext cx="0" cy="0"/>
          <a:chOff x="0" y="0"/>
          <a:chExt cx="0" cy="0"/>
        </a:xfrm>
      </p:grpSpPr>
      <p:grpSp>
        <p:nvGrpSpPr>
          <p:cNvPr id="39" name="Google Shape;39;p6"/>
          <p:cNvGrpSpPr/>
          <p:nvPr/>
        </p:nvGrpSpPr>
        <p:grpSpPr>
          <a:xfrm>
            <a:off x="6673398" y="0"/>
            <a:ext cx="5518613" cy="6858189"/>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1140400"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5" name="Google Shape;45;p6"/>
          <p:cNvSpPr txBox="1">
            <a:spLocks noGrp="1"/>
          </p:cNvSpPr>
          <p:nvPr>
            <p:ph type="body" idx="2"/>
          </p:nvPr>
        </p:nvSpPr>
        <p:spPr>
          <a:xfrm>
            <a:off x="6420807"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6" name="Google Shape;46;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23383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47"/>
        <p:cNvGrpSpPr/>
        <p:nvPr/>
      </p:nvGrpSpPr>
      <p:grpSpPr>
        <a:xfrm>
          <a:off x="0" y="0"/>
          <a:ext cx="0" cy="0"/>
          <a:chOff x="0" y="0"/>
          <a:chExt cx="0" cy="0"/>
        </a:xfrm>
      </p:grpSpPr>
      <p:grpSp>
        <p:nvGrpSpPr>
          <p:cNvPr id="48" name="Google Shape;48;p7"/>
          <p:cNvGrpSpPr/>
          <p:nvPr/>
        </p:nvGrpSpPr>
        <p:grpSpPr>
          <a:xfrm>
            <a:off x="6673398" y="0"/>
            <a:ext cx="5518613" cy="6858189"/>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1140400"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4" name="Google Shape;54;p7"/>
          <p:cNvSpPr txBox="1">
            <a:spLocks noGrp="1"/>
          </p:cNvSpPr>
          <p:nvPr>
            <p:ph type="body" idx="2"/>
          </p:nvPr>
        </p:nvSpPr>
        <p:spPr>
          <a:xfrm>
            <a:off x="4552281"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5" name="Google Shape;55;p7"/>
          <p:cNvSpPr txBox="1">
            <a:spLocks noGrp="1"/>
          </p:cNvSpPr>
          <p:nvPr>
            <p:ph type="body" idx="3"/>
          </p:nvPr>
        </p:nvSpPr>
        <p:spPr>
          <a:xfrm>
            <a:off x="7964163"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6" name="Google Shape;56;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76504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7"/>
        <p:cNvGrpSpPr/>
        <p:nvPr/>
      </p:nvGrpSpPr>
      <p:grpSpPr>
        <a:xfrm>
          <a:off x="0" y="0"/>
          <a:ext cx="0" cy="0"/>
          <a:chOff x="0" y="0"/>
          <a:chExt cx="0" cy="0"/>
        </a:xfrm>
      </p:grpSpPr>
      <p:grpSp>
        <p:nvGrpSpPr>
          <p:cNvPr id="58" name="Google Shape;58;p8"/>
          <p:cNvGrpSpPr/>
          <p:nvPr/>
        </p:nvGrpSpPr>
        <p:grpSpPr>
          <a:xfrm>
            <a:off x="6673398" y="0"/>
            <a:ext cx="5518613" cy="6858189"/>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9418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4"/>
        <p:cNvGrpSpPr/>
        <p:nvPr/>
      </p:nvGrpSpPr>
      <p:grpSpPr>
        <a:xfrm>
          <a:off x="0" y="0"/>
          <a:ext cx="0" cy="0"/>
          <a:chOff x="0" y="0"/>
          <a:chExt cx="0" cy="0"/>
        </a:xfrm>
      </p:grpSpPr>
      <p:grpSp>
        <p:nvGrpSpPr>
          <p:cNvPr id="65" name="Google Shape;65;p9"/>
          <p:cNvGrpSpPr/>
          <p:nvPr/>
        </p:nvGrpSpPr>
        <p:grpSpPr>
          <a:xfrm>
            <a:off x="6673398" y="0"/>
            <a:ext cx="5518613" cy="6858189"/>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9" name="Google Shape;69;p9"/>
          <p:cNvSpPr txBox="1">
            <a:spLocks noGrp="1"/>
          </p:cNvSpPr>
          <p:nvPr>
            <p:ph type="body" idx="1"/>
          </p:nvPr>
        </p:nvSpPr>
        <p:spPr>
          <a:xfrm>
            <a:off x="1140400" y="5875067"/>
            <a:ext cx="9911200" cy="400000"/>
          </a:xfrm>
          <a:prstGeom prst="rect">
            <a:avLst/>
          </a:prstGeom>
        </p:spPr>
        <p:txBody>
          <a:bodyPr spcFirstLastPara="1" wrap="square" lIns="0" tIns="0" rIns="0" bIns="0" anchor="t" anchorCtr="0">
            <a:noAutofit/>
          </a:bodyPr>
          <a:lstStyle>
            <a:lvl1pPr marL="609585" lvl="0" indent="-304792" rtl="0">
              <a:spcBef>
                <a:spcPts val="0"/>
              </a:spcBef>
              <a:spcAft>
                <a:spcPts val="800"/>
              </a:spcAft>
              <a:buClr>
                <a:schemeClr val="accent2"/>
              </a:buClr>
              <a:buSzPts val="1800"/>
              <a:buNone/>
              <a:defRPr sz="2400">
                <a:solidFill>
                  <a:schemeClr val="accent2"/>
                </a:solidFill>
              </a:defRPr>
            </a:lvl1pPr>
          </a:lstStyle>
          <a:p>
            <a:endParaRPr/>
          </a:p>
        </p:txBody>
      </p:sp>
      <p:sp>
        <p:nvSpPr>
          <p:cNvPr id="70" name="Google Shape;70;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68595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1"/>
        <p:cNvGrpSpPr/>
        <p:nvPr/>
      </p:nvGrpSpPr>
      <p:grpSpPr>
        <a:xfrm>
          <a:off x="0" y="0"/>
          <a:ext cx="0" cy="0"/>
          <a:chOff x="0" y="0"/>
          <a:chExt cx="0" cy="0"/>
        </a:xfrm>
      </p:grpSpPr>
      <p:grpSp>
        <p:nvGrpSpPr>
          <p:cNvPr id="72" name="Google Shape;72;p10"/>
          <p:cNvGrpSpPr/>
          <p:nvPr/>
        </p:nvGrpSpPr>
        <p:grpSpPr>
          <a:xfrm>
            <a:off x="4104804" y="0"/>
            <a:ext cx="8087185" cy="6858189"/>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7593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99112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40400" y="1906863"/>
            <a:ext cx="9911200" cy="40452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1733" b="1">
                <a:solidFill>
                  <a:schemeClr val="dk2"/>
                </a:solidFill>
                <a:latin typeface="Montserrat"/>
                <a:ea typeface="Montserrat"/>
                <a:cs typeface="Montserrat"/>
                <a:sym typeface="Montserrat"/>
              </a:defRPr>
            </a:lvl1pPr>
            <a:lvl2pPr lvl="1" algn="r" rtl="0">
              <a:buNone/>
              <a:defRPr sz="1733" b="1">
                <a:solidFill>
                  <a:schemeClr val="dk2"/>
                </a:solidFill>
                <a:latin typeface="Montserrat"/>
                <a:ea typeface="Montserrat"/>
                <a:cs typeface="Montserrat"/>
                <a:sym typeface="Montserrat"/>
              </a:defRPr>
            </a:lvl2pPr>
            <a:lvl3pPr lvl="2" algn="r" rtl="0">
              <a:buNone/>
              <a:defRPr sz="1733" b="1">
                <a:solidFill>
                  <a:schemeClr val="dk2"/>
                </a:solidFill>
                <a:latin typeface="Montserrat"/>
                <a:ea typeface="Montserrat"/>
                <a:cs typeface="Montserrat"/>
                <a:sym typeface="Montserrat"/>
              </a:defRPr>
            </a:lvl3pPr>
            <a:lvl4pPr lvl="3" algn="r" rtl="0">
              <a:buNone/>
              <a:defRPr sz="1733" b="1">
                <a:solidFill>
                  <a:schemeClr val="dk2"/>
                </a:solidFill>
                <a:latin typeface="Montserrat"/>
                <a:ea typeface="Montserrat"/>
                <a:cs typeface="Montserrat"/>
                <a:sym typeface="Montserrat"/>
              </a:defRPr>
            </a:lvl4pPr>
            <a:lvl5pPr lvl="4" algn="r" rtl="0">
              <a:buNone/>
              <a:defRPr sz="1733" b="1">
                <a:solidFill>
                  <a:schemeClr val="dk2"/>
                </a:solidFill>
                <a:latin typeface="Montserrat"/>
                <a:ea typeface="Montserrat"/>
                <a:cs typeface="Montserrat"/>
                <a:sym typeface="Montserrat"/>
              </a:defRPr>
            </a:lvl5pPr>
            <a:lvl6pPr lvl="5" algn="r" rtl="0">
              <a:buNone/>
              <a:defRPr sz="1733" b="1">
                <a:solidFill>
                  <a:schemeClr val="dk2"/>
                </a:solidFill>
                <a:latin typeface="Montserrat"/>
                <a:ea typeface="Montserrat"/>
                <a:cs typeface="Montserrat"/>
                <a:sym typeface="Montserrat"/>
              </a:defRPr>
            </a:lvl6pPr>
            <a:lvl7pPr lvl="6" algn="r" rtl="0">
              <a:buNone/>
              <a:defRPr sz="1733" b="1">
                <a:solidFill>
                  <a:schemeClr val="dk2"/>
                </a:solidFill>
                <a:latin typeface="Montserrat"/>
                <a:ea typeface="Montserrat"/>
                <a:cs typeface="Montserrat"/>
                <a:sym typeface="Montserrat"/>
              </a:defRPr>
            </a:lvl7pPr>
            <a:lvl8pPr lvl="7" algn="r" rtl="0">
              <a:buNone/>
              <a:defRPr sz="1733" b="1">
                <a:solidFill>
                  <a:schemeClr val="dk2"/>
                </a:solidFill>
                <a:latin typeface="Montserrat"/>
                <a:ea typeface="Montserrat"/>
                <a:cs typeface="Montserrat"/>
                <a:sym typeface="Montserrat"/>
              </a:defRPr>
            </a:lvl8pPr>
            <a:lvl9pPr lvl="8" algn="r" rtl="0">
              <a:buNone/>
              <a:defRPr sz="1733" b="1">
                <a:solidFill>
                  <a:schemeClr val="dk2"/>
                </a:solidFill>
                <a:latin typeface="Montserrat"/>
                <a:ea typeface="Montserrat"/>
                <a:cs typeface="Montserrat"/>
                <a:sym typeface="Montserrat"/>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1560189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9.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62.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63.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50.png"/><Relationship Id="rId11" Type="http://schemas.openxmlformats.org/officeDocument/2006/relationships/image" Target="../media/image44.gif"/><Relationship Id="rId5" Type="http://schemas.openxmlformats.org/officeDocument/2006/relationships/image" Target="../media/image340.png"/><Relationship Id="rId10" Type="http://schemas.openxmlformats.org/officeDocument/2006/relationships/image" Target="../media/image43.emf"/><Relationship Id="rId4" Type="http://schemas.openxmlformats.org/officeDocument/2006/relationships/image" Target="../media/image330.png"/><Relationship Id="rId9" Type="http://schemas.openxmlformats.org/officeDocument/2006/relationships/image" Target="../media/image380.png"/></Relationships>
</file>

<file path=ppt/slides/_rels/slide34.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4.gif"/><Relationship Id="rId3" Type="http://schemas.openxmlformats.org/officeDocument/2006/relationships/image" Target="../media/image410.png"/><Relationship Id="rId7" Type="http://schemas.openxmlformats.org/officeDocument/2006/relationships/image" Target="../media/image450.png"/><Relationship Id="rId12" Type="http://schemas.openxmlformats.org/officeDocument/2006/relationships/image" Target="../media/image50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40.png"/><Relationship Id="rId11" Type="http://schemas.openxmlformats.org/officeDocument/2006/relationships/image" Target="../media/image490.png"/><Relationship Id="rId5" Type="http://schemas.openxmlformats.org/officeDocument/2006/relationships/image" Target="../media/image430.png"/><Relationship Id="rId10" Type="http://schemas.openxmlformats.org/officeDocument/2006/relationships/image" Target="../media/image480.png"/><Relationship Id="rId4" Type="http://schemas.openxmlformats.org/officeDocument/2006/relationships/image" Target="../media/image420.png"/><Relationship Id="rId9" Type="http://schemas.openxmlformats.org/officeDocument/2006/relationships/image" Target="../media/image470.png"/></Relationships>
</file>

<file path=ppt/slides/_rels/slide35.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44.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s>
</file>

<file path=ppt/slides/_rels/slide3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37.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3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39.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41.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4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4.gif"/><Relationship Id="rId4" Type="http://schemas.openxmlformats.org/officeDocument/2006/relationships/image" Target="../media/image620.png"/></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44.gif"/><Relationship Id="rId3" Type="http://schemas.openxmlformats.org/officeDocument/2006/relationships/image" Target="../media/image630.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agua, azul, computadora, baloncesto&#10;&#10;Descripción generada automáticamente">
            <a:extLst>
              <a:ext uri="{FF2B5EF4-FFF2-40B4-BE49-F238E27FC236}">
                <a16:creationId xmlns:a16="http://schemas.microsoft.com/office/drawing/2014/main" id="{C19AC4FA-B534-452D-A80B-596A117F2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 name="Título 1">
            <a:extLst>
              <a:ext uri="{FF2B5EF4-FFF2-40B4-BE49-F238E27FC236}">
                <a16:creationId xmlns:a16="http://schemas.microsoft.com/office/drawing/2014/main" id="{19FE81E2-4037-40A9-ACB1-C1D4F0F8DF36}"/>
              </a:ext>
            </a:extLst>
          </p:cNvPr>
          <p:cNvSpPr>
            <a:spLocks noGrp="1"/>
          </p:cNvSpPr>
          <p:nvPr>
            <p:ph type="ctrTitle"/>
          </p:nvPr>
        </p:nvSpPr>
        <p:spPr>
          <a:xfrm>
            <a:off x="1523999" y="1444386"/>
            <a:ext cx="9144000" cy="4014680"/>
          </a:xfrm>
          <a:solidFill>
            <a:schemeClr val="bg2">
              <a:lumMod val="75000"/>
              <a:alpha val="52000"/>
            </a:schemeClr>
          </a:solidFill>
        </p:spPr>
        <p:txBody>
          <a:bodyPr anchor="ctr">
            <a:normAutofit/>
            <a:scene3d>
              <a:camera prst="orthographicFront"/>
              <a:lightRig rig="harsh" dir="t"/>
            </a:scene3d>
            <a:sp3d prstMaterial="matte">
              <a:contourClr>
                <a:schemeClr val="bg1">
                  <a:lumMod val="65000"/>
                </a:schemeClr>
              </a:contourClr>
            </a:sp3d>
          </a:bodyPr>
          <a:lstStyle/>
          <a:p>
            <a:r>
              <a:rPr lang="es-CL" sz="3600" b="1">
                <a:ln>
                  <a:solidFill>
                    <a:schemeClr val="tx1"/>
                  </a:solidFill>
                </a:ln>
              </a:rPr>
              <a:t>Módulo 4 </a:t>
            </a:r>
            <a:r>
              <a:rPr lang="es-CL" sz="3600" b="1" dirty="0">
                <a:ln>
                  <a:solidFill>
                    <a:schemeClr val="tx1"/>
                  </a:solidFill>
                </a:ln>
              </a:rPr>
              <a:t>– Genética Cuantitativa</a:t>
            </a:r>
            <a:br>
              <a:rPr lang="es-CL" sz="3200" b="1" dirty="0">
                <a:ln/>
              </a:rPr>
            </a:br>
            <a:br>
              <a:rPr lang="es-CL" sz="3600" b="1" dirty="0">
                <a:ln/>
                <a:solidFill>
                  <a:schemeClr val="accent3"/>
                </a:solidFill>
              </a:rPr>
            </a:br>
            <a:r>
              <a:rPr lang="es-CL" sz="4800" b="1" dirty="0">
                <a:ln w="10160">
                  <a:noFill/>
                  <a:prstDash val="solid"/>
                </a:ln>
                <a:solidFill>
                  <a:srgbClr val="FFFFFF"/>
                </a:solidFill>
                <a:effectLst>
                  <a:outerShdw blurRad="50800" dist="38100" dir="2700000" algn="tl" rotWithShape="0">
                    <a:prstClr val="black">
                      <a:alpha val="40000"/>
                    </a:prstClr>
                  </a:outerShdw>
                </a:effectLst>
              </a:rPr>
              <a:t>Repaso de contenidos</a:t>
            </a:r>
            <a:endParaRPr lang="en-US" sz="5400" b="1" dirty="0">
              <a:ln w="10160">
                <a:noFill/>
                <a:prstDash val="solid"/>
              </a:ln>
              <a:solidFill>
                <a:schemeClr val="accent3"/>
              </a:solidFill>
              <a:effectLst>
                <a:outerShdw blurRad="50800" dist="38100" dir="2700000" algn="tl" rotWithShape="0">
                  <a:prstClr val="black">
                    <a:alpha val="40000"/>
                  </a:prstClr>
                </a:outerShdw>
              </a:effectLst>
            </a:endParaRPr>
          </a:p>
        </p:txBody>
      </p:sp>
      <p:sp>
        <p:nvSpPr>
          <p:cNvPr id="6" name="CuadroTexto 5">
            <a:extLst>
              <a:ext uri="{FF2B5EF4-FFF2-40B4-BE49-F238E27FC236}">
                <a16:creationId xmlns:a16="http://schemas.microsoft.com/office/drawing/2014/main" id="{599A2B71-F7C4-4BB6-9B0E-9AE9B42B1A6E}"/>
              </a:ext>
            </a:extLst>
          </p:cNvPr>
          <p:cNvSpPr txBox="1"/>
          <p:nvPr/>
        </p:nvSpPr>
        <p:spPr>
          <a:xfrm>
            <a:off x="7734300" y="5604535"/>
            <a:ext cx="3238500" cy="369332"/>
          </a:xfrm>
          <a:prstGeom prst="rect">
            <a:avLst/>
          </a:prstGeom>
          <a:noFill/>
        </p:spPr>
        <p:txBody>
          <a:bodyPr wrap="square" rtlCol="0">
            <a:spAutoFit/>
          </a:bodyPr>
          <a:lstStyle/>
          <a:p>
            <a:r>
              <a:rPr lang="es-CL" dirty="0">
                <a:ln w="3175">
                  <a:solidFill>
                    <a:schemeClr val="tx1"/>
                  </a:solidFill>
                </a:ln>
                <a:solidFill>
                  <a:schemeClr val="bg1"/>
                </a:solidFill>
                <a:latin typeface="Franklin Gothic Demi" panose="020B0703020102020204" pitchFamily="34" charset="0"/>
              </a:rPr>
              <a:t>Tutor: Bastián Fernández S.</a:t>
            </a:r>
          </a:p>
        </p:txBody>
      </p:sp>
      <p:sp>
        <p:nvSpPr>
          <p:cNvPr id="8" name="Subtítulo 2">
            <a:extLst>
              <a:ext uri="{FF2B5EF4-FFF2-40B4-BE49-F238E27FC236}">
                <a16:creationId xmlns:a16="http://schemas.microsoft.com/office/drawing/2014/main" id="{CD168D9B-72CC-4CF8-BFD1-20FBCB59C63A}"/>
              </a:ext>
            </a:extLst>
          </p:cNvPr>
          <p:cNvSpPr txBox="1">
            <a:spLocks/>
          </p:cNvSpPr>
          <p:nvPr/>
        </p:nvSpPr>
        <p:spPr>
          <a:xfrm>
            <a:off x="97654" y="97654"/>
            <a:ext cx="5017271" cy="8966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L="457200" marR="0" lvl="1" indent="0" algn="ctr" rtl="0">
              <a:lnSpc>
                <a:spcPct val="100000"/>
              </a:lnSpc>
              <a:spcBef>
                <a:spcPts val="600"/>
              </a:spcBef>
              <a:spcAft>
                <a:spcPts val="0"/>
              </a:spcAft>
              <a:buClr>
                <a:schemeClr val="accent1"/>
              </a:buClr>
              <a:buSzPts val="2400"/>
              <a:buFont typeface="Montserrat Light"/>
              <a:buNone/>
              <a:defRPr sz="2000" b="0" i="0" u="none" strike="noStrike" cap="none">
                <a:solidFill>
                  <a:schemeClr val="dk1"/>
                </a:solidFill>
                <a:latin typeface="Montserrat Light"/>
                <a:ea typeface="Montserrat Light"/>
                <a:cs typeface="Montserrat Light"/>
                <a:sym typeface="Montserrat Light"/>
              </a:defRPr>
            </a:lvl2pPr>
            <a:lvl3pPr marL="914400" marR="0" lvl="2" indent="0" algn="ctr" rtl="0">
              <a:lnSpc>
                <a:spcPct val="100000"/>
              </a:lnSpc>
              <a:spcBef>
                <a:spcPts val="600"/>
              </a:spcBef>
              <a:spcAft>
                <a:spcPts val="0"/>
              </a:spcAft>
              <a:buClr>
                <a:schemeClr val="dk1"/>
              </a:buClr>
              <a:buSzPts val="2400"/>
              <a:buFont typeface="Montserrat Light"/>
              <a:buNone/>
              <a:defRPr sz="1800" b="0" i="0" u="none" strike="noStrike" cap="none">
                <a:solidFill>
                  <a:schemeClr val="dk1"/>
                </a:solidFill>
                <a:latin typeface="Montserrat Light"/>
                <a:ea typeface="Montserrat Light"/>
                <a:cs typeface="Montserrat Light"/>
                <a:sym typeface="Montserrat Light"/>
              </a:defRPr>
            </a:lvl3pPr>
            <a:lvl4pPr marL="1371600" marR="0" lvl="3"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4pPr>
            <a:lvl5pPr marL="1828800" marR="0" lvl="4"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5pPr>
            <a:lvl6pPr marL="2286000" marR="0" lvl="5"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6pPr>
            <a:lvl7pPr marL="2743200" marR="0" lvl="6"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7pPr>
            <a:lvl8pPr marL="3200400" marR="0" lvl="7"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8pPr>
            <a:lvl9pPr marL="3657600" marR="0" lvl="8" indent="0" algn="ctr" rtl="0">
              <a:lnSpc>
                <a:spcPct val="100000"/>
              </a:lnSpc>
              <a:spcBef>
                <a:spcPts val="600"/>
              </a:spcBef>
              <a:spcAft>
                <a:spcPts val="60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9pPr>
          </a:lstStyle>
          <a:p>
            <a:pPr algn="l"/>
            <a:r>
              <a:rPr lang="es-CL" kern="0" dirty="0">
                <a:solidFill>
                  <a:schemeClr val="bg1"/>
                </a:solidFill>
              </a:rPr>
              <a:t>Tutoría Semestre Primavera 2022</a:t>
            </a:r>
            <a:br>
              <a:rPr lang="es-CL" kern="0" dirty="0">
                <a:solidFill>
                  <a:schemeClr val="bg1"/>
                </a:solidFill>
              </a:rPr>
            </a:br>
            <a:r>
              <a:rPr lang="es-CL" kern="0" dirty="0">
                <a:solidFill>
                  <a:schemeClr val="bg1"/>
                </a:solidFill>
              </a:rPr>
              <a:t>Genética Básica G1</a:t>
            </a:r>
            <a:endParaRPr lang="en-US" kern="0" dirty="0">
              <a:ln>
                <a:solidFill>
                  <a:schemeClr val="tx1"/>
                </a:solidFill>
              </a:ln>
            </a:endParaRPr>
          </a:p>
        </p:txBody>
      </p:sp>
    </p:spTree>
    <p:extLst>
      <p:ext uri="{BB962C8B-B14F-4D97-AF65-F5344CB8AC3E}">
        <p14:creationId xmlns:p14="http://schemas.microsoft.com/office/powerpoint/2010/main" val="319245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10</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Marcador de texto 2">
                <a:extLst>
                  <a:ext uri="{FF2B5EF4-FFF2-40B4-BE49-F238E27FC236}">
                    <a16:creationId xmlns:a16="http://schemas.microsoft.com/office/drawing/2014/main" id="{3D96297E-C13E-47A2-ED47-1F235CBD5122}"/>
                  </a:ext>
                </a:extLst>
              </p:cNvPr>
              <p:cNvSpPr txBox="1">
                <a:spLocks/>
              </p:cNvSpPr>
              <p:nvPr/>
            </p:nvSpPr>
            <p:spPr>
              <a:xfrm>
                <a:off x="2680137" y="2930950"/>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,017</m:t>
                                </m:r>
                              </m:e>
                              <m:e>
                                <m:r>
                                  <a:rPr lang="es-CL" b="0" i="1" kern="0" smtClean="0">
                                    <a:latin typeface="Cambria Math" panose="02040503050406030204" pitchFamily="18" charset="0"/>
                                  </a:rPr>
                                  <m:t>−0,003</m:t>
                                </m:r>
                              </m:e>
                            </m:mr>
                            <m:mr>
                              <m:e>
                                <m:r>
                                  <a:rPr lang="es-CL" b="0" i="1" kern="0" smtClean="0">
                                    <a:latin typeface="Cambria Math" panose="02040503050406030204" pitchFamily="18" charset="0"/>
                                  </a:rPr>
                                  <m:t>−0,003</m:t>
                                </m:r>
                              </m:e>
                              <m:e>
                                <m:r>
                                  <a:rPr lang="es-CL" b="0" i="1" kern="0" smtClean="0">
                                    <a:latin typeface="Cambria Math" panose="02040503050406030204" pitchFamily="18" charset="0"/>
                                  </a:rPr>
                                  <m:t>0,017</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b="0" i="1" kern="0" smtClean="0">
                                    <a:latin typeface="Cambria Math" panose="02040503050406030204" pitchFamily="18" charset="0"/>
                                  </a:rPr>
                                  <m:t>8</m:t>
                                </m:r>
                              </m:e>
                            </m:mr>
                            <m:mr>
                              <m:e>
                                <m:r>
                                  <a:rPr lang="es-CL" b="0" i="1" kern="0" smtClean="0">
                                    <a:latin typeface="Cambria Math" panose="02040503050406030204" pitchFamily="18" charset="0"/>
                                  </a:rPr>
                                  <m:t>18</m:t>
                                </m:r>
                              </m:e>
                            </m:mr>
                          </m:m>
                        </m:e>
                      </m:d>
                    </m:oMath>
                  </m:oMathPara>
                </a14:m>
                <a:endParaRPr lang="es-CL" kern="0" dirty="0"/>
              </a:p>
            </p:txBody>
          </p:sp>
        </mc:Choice>
        <mc:Fallback xmlns="">
          <p:sp>
            <p:nvSpPr>
              <p:cNvPr id="9" name="Marcador de texto 2">
                <a:extLst>
                  <a:ext uri="{FF2B5EF4-FFF2-40B4-BE49-F238E27FC236}">
                    <a16:creationId xmlns:a16="http://schemas.microsoft.com/office/drawing/2014/main" id="{3D96297E-C13E-47A2-ED47-1F235CBD5122}"/>
                  </a:ext>
                </a:extLst>
              </p:cNvPr>
              <p:cNvSpPr txBox="1">
                <a:spLocks noRot="1" noChangeAspect="1" noMove="1" noResize="1" noEditPoints="1" noAdjustHandles="1" noChangeArrowheads="1" noChangeShapeType="1" noTextEdit="1"/>
              </p:cNvSpPr>
              <p:nvPr/>
            </p:nvSpPr>
            <p:spPr>
              <a:xfrm>
                <a:off x="2680137" y="2930950"/>
                <a:ext cx="6831726" cy="796455"/>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8D2AA3F1-90CC-B172-F885-3C7E58827E50}"/>
                  </a:ext>
                </a:extLst>
              </p:cNvPr>
              <p:cNvSpPr txBox="1">
                <a:spLocks/>
              </p:cNvSpPr>
              <p:nvPr/>
            </p:nvSpPr>
            <p:spPr>
              <a:xfrm>
                <a:off x="4876799" y="4261997"/>
                <a:ext cx="2438401"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,25</m:t>
                                </m:r>
                              </m:e>
                            </m:mr>
                            <m:mr>
                              <m:e>
                                <m:r>
                                  <a:rPr lang="es-CL" b="0" i="1" kern="0" smtClean="0">
                                    <a:latin typeface="Cambria Math" panose="02040503050406030204" pitchFamily="18" charset="0"/>
                                  </a:rPr>
                                  <m:t>0,25</m:t>
                                </m:r>
                              </m:e>
                            </m:mr>
                          </m:m>
                        </m:e>
                      </m:d>
                    </m:oMath>
                  </m:oMathPara>
                </a14:m>
                <a:endParaRPr lang="es-CL" kern="0" dirty="0"/>
              </a:p>
            </p:txBody>
          </p:sp>
        </mc:Choice>
        <mc:Fallback xmlns="">
          <p:sp>
            <p:nvSpPr>
              <p:cNvPr id="5" name="Marcador de texto 2">
                <a:extLst>
                  <a:ext uri="{FF2B5EF4-FFF2-40B4-BE49-F238E27FC236}">
                    <a16:creationId xmlns:a16="http://schemas.microsoft.com/office/drawing/2014/main" id="{8D2AA3F1-90CC-B172-F885-3C7E58827E50}"/>
                  </a:ext>
                </a:extLst>
              </p:cNvPr>
              <p:cNvSpPr txBox="1">
                <a:spLocks noRot="1" noChangeAspect="1" noMove="1" noResize="1" noEditPoints="1" noAdjustHandles="1" noChangeArrowheads="1" noChangeShapeType="1" noTextEdit="1"/>
              </p:cNvSpPr>
              <p:nvPr/>
            </p:nvSpPr>
            <p:spPr>
              <a:xfrm>
                <a:off x="4876799" y="4261997"/>
                <a:ext cx="2438401" cy="796455"/>
              </a:xfrm>
              <a:prstGeom prst="rect">
                <a:avLst/>
              </a:prstGeom>
              <a:blipFill>
                <a:blip r:embed="rId4"/>
                <a:stretch>
                  <a:fillRect/>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46501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11</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8D2AA3F1-90CC-B172-F885-3C7E58827E50}"/>
                  </a:ext>
                </a:extLst>
              </p:cNvPr>
              <p:cNvSpPr txBox="1">
                <a:spLocks/>
              </p:cNvSpPr>
              <p:nvPr/>
            </p:nvSpPr>
            <p:spPr>
              <a:xfrm>
                <a:off x="9427779" y="2481659"/>
                <a:ext cx="1879665"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,25</m:t>
                                </m:r>
                              </m:e>
                            </m:mr>
                            <m:mr>
                              <m:e>
                                <m:r>
                                  <a:rPr lang="es-CL" b="0" i="1" kern="0" smtClean="0">
                                    <a:latin typeface="Cambria Math" panose="02040503050406030204" pitchFamily="18" charset="0"/>
                                  </a:rPr>
                                  <m:t>0,25</m:t>
                                </m:r>
                              </m:e>
                            </m:mr>
                          </m:m>
                        </m:e>
                      </m:d>
                    </m:oMath>
                  </m:oMathPara>
                </a14:m>
                <a:endParaRPr lang="es-CL" kern="0" dirty="0"/>
              </a:p>
            </p:txBody>
          </p:sp>
        </mc:Choice>
        <mc:Fallback xmlns="">
          <p:sp>
            <p:nvSpPr>
              <p:cNvPr id="5" name="Marcador de texto 2">
                <a:extLst>
                  <a:ext uri="{FF2B5EF4-FFF2-40B4-BE49-F238E27FC236}">
                    <a16:creationId xmlns:a16="http://schemas.microsoft.com/office/drawing/2014/main" id="{8D2AA3F1-90CC-B172-F885-3C7E58827E50}"/>
                  </a:ext>
                </a:extLst>
              </p:cNvPr>
              <p:cNvSpPr txBox="1">
                <a:spLocks noRot="1" noChangeAspect="1" noMove="1" noResize="1" noEditPoints="1" noAdjustHandles="1" noChangeArrowheads="1" noChangeShapeType="1" noTextEdit="1"/>
              </p:cNvSpPr>
              <p:nvPr/>
            </p:nvSpPr>
            <p:spPr>
              <a:xfrm>
                <a:off x="9427779" y="2481659"/>
                <a:ext cx="1879665" cy="796455"/>
              </a:xfrm>
              <a:prstGeom prst="rect">
                <a:avLst/>
              </a:prstGeom>
              <a:blipFill>
                <a:blip r:embed="rId3"/>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4EEC7D7C-31A9-321F-3B9E-DA796F5F6881}"/>
                  </a:ext>
                </a:extLst>
              </p:cNvPr>
              <p:cNvSpPr txBox="1">
                <a:spLocks/>
              </p:cNvSpPr>
              <p:nvPr/>
            </p:nvSpPr>
            <p:spPr>
              <a:xfrm>
                <a:off x="4729655" y="2659168"/>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6" name="Marcador de texto 2">
                <a:extLst>
                  <a:ext uri="{FF2B5EF4-FFF2-40B4-BE49-F238E27FC236}">
                    <a16:creationId xmlns:a16="http://schemas.microsoft.com/office/drawing/2014/main" id="{4EEC7D7C-31A9-321F-3B9E-DA796F5F6881}"/>
                  </a:ext>
                </a:extLst>
              </p:cNvPr>
              <p:cNvSpPr txBox="1">
                <a:spLocks noRot="1" noChangeAspect="1" noMove="1" noResize="1" noEditPoints="1" noAdjustHandles="1" noChangeArrowheads="1" noChangeShapeType="1" noTextEdit="1"/>
              </p:cNvSpPr>
              <p:nvPr/>
            </p:nvSpPr>
            <p:spPr>
              <a:xfrm>
                <a:off x="4729655" y="2659168"/>
                <a:ext cx="2732690" cy="441436"/>
              </a:xfrm>
              <a:prstGeom prst="rect">
                <a:avLst/>
              </a:prstGeom>
              <a:blipFill>
                <a:blip r:embed="rId4"/>
                <a:stretch>
                  <a:fillRect l="-223" r="-223"/>
                </a:stretch>
              </a:blipFill>
              <a:ln>
                <a:noFill/>
              </a:ln>
            </p:spPr>
            <p:txBody>
              <a:bodyPr/>
              <a:lstStyle/>
              <a:p>
                <a:r>
                  <a:rPr lang="es-CL">
                    <a:noFill/>
                  </a:rPr>
                  <a:t> </a:t>
                </a:r>
              </a:p>
            </p:txBody>
          </p:sp>
        </mc:Fallback>
      </mc:AlternateContent>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extLst>
              <p:ext uri="{D42A27DB-BD31-4B8C-83A1-F6EECF244321}">
                <p14:modId xmlns:p14="http://schemas.microsoft.com/office/powerpoint/2010/main" val="3837618426"/>
              </p:ext>
            </p:extLst>
          </p:nvPr>
        </p:nvGraphicFramePr>
        <p:xfrm>
          <a:off x="1140400" y="3973530"/>
          <a:ext cx="4506807" cy="2255904"/>
        </p:xfrm>
        <a:graphic>
          <a:graphicData uri="http://schemas.openxmlformats.org/drawingml/2006/table">
            <a:tbl>
              <a:tblPr firstRow="1" bandRow="1">
                <a:tableStyleId>{073A0DAA-6AF3-43AB-8588-CEC1D06C72B9}</a:tableStyleId>
              </a:tblPr>
              <a:tblGrid>
                <a:gridCol w="1502269">
                  <a:extLst>
                    <a:ext uri="{9D8B030D-6E8A-4147-A177-3AD203B41FA5}">
                      <a16:colId xmlns:a16="http://schemas.microsoft.com/office/drawing/2014/main" val="774064753"/>
                    </a:ext>
                  </a:extLst>
                </a:gridCol>
                <a:gridCol w="1502269">
                  <a:extLst>
                    <a:ext uri="{9D8B030D-6E8A-4147-A177-3AD203B41FA5}">
                      <a16:colId xmlns:a16="http://schemas.microsoft.com/office/drawing/2014/main" val="431172161"/>
                    </a:ext>
                  </a:extLst>
                </a:gridCol>
                <a:gridCol w="1502269">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Carlitos Jr.</a:t>
                      </a:r>
                    </a:p>
                  </a:txBody>
                  <a:tcPr/>
                </a:tc>
                <a:tc>
                  <a:txBody>
                    <a:bodyPr/>
                    <a:lstStyle/>
                    <a:p>
                      <a:pPr algn="ctr"/>
                      <a:r>
                        <a:rPr lang="es-CL" dirty="0"/>
                        <a:t>-5,93</a:t>
                      </a:r>
                    </a:p>
                  </a:txBody>
                  <a:tcPr/>
                </a:tc>
                <a:tc>
                  <a:txBody>
                    <a:bodyPr/>
                    <a:lstStyle/>
                    <a:p>
                      <a:pPr algn="ctr"/>
                      <a:r>
                        <a:rPr lang="es-CL" dirty="0"/>
                        <a:t>9,46</a:t>
                      </a:r>
                    </a:p>
                  </a:txBody>
                  <a:tcPr/>
                </a:tc>
                <a:extLst>
                  <a:ext uri="{0D108BD9-81ED-4DB2-BD59-A6C34878D82A}">
                    <a16:rowId xmlns:a16="http://schemas.microsoft.com/office/drawing/2014/main" val="3791420149"/>
                  </a:ext>
                </a:extLst>
              </a:tr>
              <a:tr h="370840">
                <a:tc>
                  <a:txBody>
                    <a:bodyPr/>
                    <a:lstStyle/>
                    <a:p>
                      <a:pPr algn="ctr"/>
                      <a:r>
                        <a:rPr lang="es-CL" dirty="0"/>
                        <a:t>Hércules</a:t>
                      </a:r>
                    </a:p>
                  </a:txBody>
                  <a:tcPr/>
                </a:tc>
                <a:tc>
                  <a:txBody>
                    <a:bodyPr/>
                    <a:lstStyle/>
                    <a:p>
                      <a:pPr algn="ctr"/>
                      <a:r>
                        <a:rPr lang="es-CL" dirty="0"/>
                        <a:t>3,65</a:t>
                      </a:r>
                    </a:p>
                  </a:txBody>
                  <a:tcPr/>
                </a:tc>
                <a:tc>
                  <a:txBody>
                    <a:bodyPr/>
                    <a:lstStyle/>
                    <a:p>
                      <a:pPr algn="ctr"/>
                      <a:r>
                        <a:rPr lang="es-CL" dirty="0"/>
                        <a:t>-4,05</a:t>
                      </a:r>
                    </a:p>
                  </a:txBody>
                  <a:tcPr/>
                </a:tc>
                <a:extLst>
                  <a:ext uri="{0D108BD9-81ED-4DB2-BD59-A6C34878D82A}">
                    <a16:rowId xmlns:a16="http://schemas.microsoft.com/office/drawing/2014/main" val="3010456170"/>
                  </a:ext>
                </a:extLst>
              </a:tr>
              <a:tr h="370840">
                <a:tc>
                  <a:txBody>
                    <a:bodyPr/>
                    <a:lstStyle/>
                    <a:p>
                      <a:pPr algn="ctr"/>
                      <a:r>
                        <a:rPr lang="es-CL" dirty="0" err="1"/>
                        <a:t>Malveke</a:t>
                      </a:r>
                      <a:endParaRPr lang="es-CL" dirty="0"/>
                    </a:p>
                  </a:txBody>
                  <a:tcPr/>
                </a:tc>
                <a:tc>
                  <a:txBody>
                    <a:bodyPr/>
                    <a:lstStyle/>
                    <a:p>
                      <a:pPr algn="ctr"/>
                      <a:r>
                        <a:rPr lang="es-CL" dirty="0"/>
                        <a:t>7,46</a:t>
                      </a:r>
                    </a:p>
                  </a:txBody>
                  <a:tcPr/>
                </a:tc>
                <a:tc>
                  <a:txBody>
                    <a:bodyPr/>
                    <a:lstStyle/>
                    <a:p>
                      <a:pPr algn="ctr"/>
                      <a:r>
                        <a:rPr lang="es-CL" dirty="0"/>
                        <a:t>-6.28</a:t>
                      </a:r>
                    </a:p>
                  </a:txBody>
                  <a:tcPr/>
                </a:tc>
                <a:extLst>
                  <a:ext uri="{0D108BD9-81ED-4DB2-BD59-A6C34878D82A}">
                    <a16:rowId xmlns:a16="http://schemas.microsoft.com/office/drawing/2014/main" val="813321524"/>
                  </a:ext>
                </a:extLst>
              </a:tr>
              <a:tr h="370840">
                <a:tc>
                  <a:txBody>
                    <a:bodyPr/>
                    <a:lstStyle/>
                    <a:p>
                      <a:pPr algn="ctr"/>
                      <a:r>
                        <a:rPr lang="es-CL" dirty="0" err="1"/>
                        <a:t>Jordan</a:t>
                      </a:r>
                      <a:r>
                        <a:rPr lang="es-CL" dirty="0"/>
                        <a:t> 23</a:t>
                      </a:r>
                    </a:p>
                  </a:txBody>
                  <a:tcPr/>
                </a:tc>
                <a:tc>
                  <a:txBody>
                    <a:bodyPr/>
                    <a:lstStyle/>
                    <a:p>
                      <a:pPr algn="ctr"/>
                      <a:r>
                        <a:rPr lang="es-CL" dirty="0"/>
                        <a:t>2,27</a:t>
                      </a:r>
                    </a:p>
                  </a:txBody>
                  <a:tcPr/>
                </a:tc>
                <a:tc>
                  <a:txBody>
                    <a:bodyPr/>
                    <a:lstStyle/>
                    <a:p>
                      <a:pPr algn="ctr"/>
                      <a:r>
                        <a:rPr lang="es-CL" dirty="0"/>
                        <a:t>4,50</a:t>
                      </a:r>
                    </a:p>
                  </a:txBody>
                  <a:tcPr/>
                </a:tc>
                <a:extLst>
                  <a:ext uri="{0D108BD9-81ED-4DB2-BD59-A6C34878D82A}">
                    <a16:rowId xmlns:a16="http://schemas.microsoft.com/office/drawing/2014/main" val="611398755"/>
                  </a:ext>
                </a:extLst>
              </a:tr>
              <a:tr h="370840">
                <a:tc>
                  <a:txBody>
                    <a:bodyPr/>
                    <a:lstStyle/>
                    <a:p>
                      <a:pPr algn="ctr"/>
                      <a:r>
                        <a:rPr lang="es-CL" dirty="0"/>
                        <a:t>Don Eladio</a:t>
                      </a:r>
                    </a:p>
                  </a:txBody>
                  <a:tcPr/>
                </a:tc>
                <a:tc>
                  <a:txBody>
                    <a:bodyPr/>
                    <a:lstStyle/>
                    <a:p>
                      <a:pPr algn="ctr"/>
                      <a:r>
                        <a:rPr lang="es-CL" dirty="0"/>
                        <a:t>-3,57</a:t>
                      </a:r>
                    </a:p>
                  </a:txBody>
                  <a:tcPr/>
                </a:tc>
                <a:tc>
                  <a:txBody>
                    <a:bodyPr/>
                    <a:lstStyle/>
                    <a:p>
                      <a:pPr algn="ctr"/>
                      <a:r>
                        <a:rPr lang="es-CL" dirty="0"/>
                        <a:t>-4,77</a:t>
                      </a:r>
                    </a:p>
                  </a:txBody>
                  <a:tcPr/>
                </a:tc>
                <a:extLst>
                  <a:ext uri="{0D108BD9-81ED-4DB2-BD59-A6C34878D82A}">
                    <a16:rowId xmlns:a16="http://schemas.microsoft.com/office/drawing/2014/main" val="4194559086"/>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8500C43-1C21-8CE8-AF1A-5D4043B5D704}"/>
                  </a:ext>
                </a:extLst>
              </p:cNvPr>
              <p:cNvSpPr txBox="1"/>
              <p:nvPr/>
            </p:nvSpPr>
            <p:spPr>
              <a:xfrm>
                <a:off x="5982511" y="3973530"/>
                <a:ext cx="5214025" cy="2308324"/>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Para la estimación del valor de cría es utilizado el fenotipo de los animales expresado como una </a:t>
                </a:r>
                <a:r>
                  <a:rPr lang="es-CL" b="1" dirty="0">
                    <a:solidFill>
                      <a:srgbClr val="FF0000"/>
                    </a:solidFill>
                    <a:latin typeface="Calibri" panose="020F0502020204030204" pitchFamily="34" charset="0"/>
                    <a:cs typeface="Calibri" panose="020F0502020204030204" pitchFamily="34" charset="0"/>
                  </a:rPr>
                  <a:t>desviación respecto a la media poblacional.</a:t>
                </a:r>
              </a:p>
              <a:p>
                <a:endParaRPr lang="es-CL" b="1" dirty="0">
                  <a:solidFill>
                    <a:srgbClr val="FF0000"/>
                  </a:solidFill>
                  <a:latin typeface="Calibri" panose="020F0502020204030204" pitchFamily="34" charset="0"/>
                  <a:cs typeface="Calibri" panose="020F0502020204030204" pitchFamily="34" charset="0"/>
                </a:endParaRPr>
              </a:p>
              <a:p>
                <a:r>
                  <a:rPr lang="es-CL" b="1" dirty="0">
                    <a:solidFill>
                      <a:srgbClr val="FF0000"/>
                    </a:solidFill>
                    <a:latin typeface="Calibri" panose="020F0502020204030204" pitchFamily="34" charset="0"/>
                    <a:cs typeface="Calibri" panose="020F0502020204030204" pitchFamily="34" charset="0"/>
                  </a:rPr>
                  <a:t>Por esa razón, podrán encontrar el índice escrito de esta manera igual:</a:t>
                </a:r>
              </a:p>
              <a:p>
                <a:endParaRPr lang="es-CL" b="1" dirty="0">
                  <a:solidFill>
                    <a:srgbClr val="FF0000"/>
                  </a:solidFill>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cs typeface="Calibri" panose="020F0502020204030204" pitchFamily="34" charset="0"/>
                        </a:rPr>
                        <m:t>𝑰</m:t>
                      </m:r>
                      <m:r>
                        <a:rPr lang="es-CL" b="1" i="1" smtClean="0">
                          <a:latin typeface="Cambria Math" panose="02040503050406030204" pitchFamily="18" charset="0"/>
                          <a:cs typeface="Calibri" panose="020F0502020204030204" pitchFamily="34" charset="0"/>
                        </a:rPr>
                        <m:t>=</m:t>
                      </m:r>
                      <m:sSub>
                        <m:sSubPr>
                          <m:ctrlPr>
                            <a:rPr lang="es-CL" b="1" i="1" smtClean="0">
                              <a:latin typeface="Cambria Math" panose="02040503050406030204" pitchFamily="18" charset="0"/>
                              <a:cs typeface="Calibri" panose="020F0502020204030204" pitchFamily="34" charset="0"/>
                            </a:rPr>
                          </m:ctrlPr>
                        </m:sSubPr>
                        <m:e>
                          <m:r>
                            <a:rPr lang="es-CL" b="1" i="1" smtClean="0">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𝟏</m:t>
                          </m:r>
                        </m:sub>
                      </m:sSub>
                      <m:d>
                        <m:dPr>
                          <m:ctrlPr>
                            <a:rPr lang="es-CL" b="1" i="1" smtClean="0">
                              <a:latin typeface="Cambria Math" panose="02040503050406030204" pitchFamily="18" charset="0"/>
                              <a:cs typeface="Calibri" panose="020F0502020204030204" pitchFamily="34" charset="0"/>
                            </a:rPr>
                          </m:ctrlPr>
                        </m:dPr>
                        <m:e>
                          <m:sSub>
                            <m:sSubPr>
                              <m:ctrlPr>
                                <a:rPr lang="es-CL" b="1" i="1" smtClean="0">
                                  <a:latin typeface="Cambria Math" panose="02040503050406030204" pitchFamily="18" charset="0"/>
                                  <a:cs typeface="Calibri" panose="020F0502020204030204" pitchFamily="34" charset="0"/>
                                </a:rPr>
                              </m:ctrlPr>
                            </m:sSubPr>
                            <m:e>
                              <m:r>
                                <a:rPr lang="es-CL" b="1" i="1" smtClean="0">
                                  <a:latin typeface="Cambria Math" panose="02040503050406030204" pitchFamily="18" charset="0"/>
                                  <a:cs typeface="Calibri" panose="020F0502020204030204" pitchFamily="34" charset="0"/>
                                </a:rPr>
                                <m:t>𝑷</m:t>
                              </m:r>
                            </m:e>
                            <m:sub>
                              <m:r>
                                <a:rPr lang="es-CL" b="1" i="1" smtClean="0">
                                  <a:latin typeface="Cambria Math" panose="02040503050406030204" pitchFamily="18" charset="0"/>
                                  <a:cs typeface="Calibri" panose="020F0502020204030204" pitchFamily="34" charset="0"/>
                                </a:rPr>
                                <m:t>𝟏</m:t>
                              </m:r>
                            </m:sub>
                          </m:sSub>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ea typeface="Cambria Math" panose="02040503050406030204" pitchFamily="18" charset="0"/>
                              <a:cs typeface="Calibri" panose="020F0502020204030204" pitchFamily="34" charset="0"/>
                            </a:rPr>
                            <m:t>𝝁</m:t>
                          </m:r>
                        </m:e>
                      </m:d>
                      <m:r>
                        <a:rPr lang="es-CL" b="1" i="1" smtClean="0">
                          <a:latin typeface="Cambria Math" panose="02040503050406030204" pitchFamily="18" charset="0"/>
                          <a:cs typeface="Calibri" panose="020F0502020204030204" pitchFamily="34" charset="0"/>
                        </a:rPr>
                        <m:t>+</m:t>
                      </m:r>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𝟐</m:t>
                          </m:r>
                        </m:sub>
                      </m:sSub>
                      <m:d>
                        <m:dPr>
                          <m:ctrlPr>
                            <a:rPr lang="es-CL" b="1" i="1">
                              <a:latin typeface="Cambria Math" panose="02040503050406030204" pitchFamily="18" charset="0"/>
                              <a:cs typeface="Calibri" panose="020F0502020204030204" pitchFamily="34" charset="0"/>
                            </a:rPr>
                          </m:ctrlPr>
                        </m:dPr>
                        <m:e>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𝑷</m:t>
                              </m:r>
                            </m:e>
                            <m:sub>
                              <m:r>
                                <a:rPr lang="es-CL" b="1" i="1" smtClean="0">
                                  <a:latin typeface="Cambria Math" panose="02040503050406030204" pitchFamily="18" charset="0"/>
                                  <a:cs typeface="Calibri" panose="020F0502020204030204" pitchFamily="34" charset="0"/>
                                </a:rPr>
                                <m:t>𝟐</m:t>
                              </m:r>
                            </m:sub>
                          </m:sSub>
                          <m:r>
                            <a:rPr lang="es-CL" b="1" i="1">
                              <a:latin typeface="Cambria Math" panose="02040503050406030204" pitchFamily="18" charset="0"/>
                              <a:cs typeface="Calibri" panose="020F0502020204030204" pitchFamily="34" charset="0"/>
                            </a:rPr>
                            <m:t>−</m:t>
                          </m:r>
                          <m:r>
                            <a:rPr lang="es-CL" b="1" i="1">
                              <a:latin typeface="Cambria Math" panose="02040503050406030204" pitchFamily="18" charset="0"/>
                              <a:ea typeface="Cambria Math" panose="02040503050406030204" pitchFamily="18" charset="0"/>
                              <a:cs typeface="Calibri" panose="020F0502020204030204" pitchFamily="34" charset="0"/>
                            </a:rPr>
                            <m:t>𝝁</m:t>
                          </m:r>
                        </m:e>
                      </m:d>
                      <m:r>
                        <a:rPr lang="es-CL" b="1"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𝒊</m:t>
                          </m:r>
                        </m:sub>
                      </m:sSub>
                      <m:d>
                        <m:dPr>
                          <m:ctrlPr>
                            <a:rPr lang="es-CL" b="1" i="1">
                              <a:latin typeface="Cambria Math" panose="02040503050406030204" pitchFamily="18" charset="0"/>
                              <a:cs typeface="Calibri" panose="020F0502020204030204" pitchFamily="34" charset="0"/>
                            </a:rPr>
                          </m:ctrlPr>
                        </m:dPr>
                        <m:e>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𝑷</m:t>
                              </m:r>
                            </m:e>
                            <m:sub>
                              <m:r>
                                <a:rPr lang="es-CL" b="1" i="1" smtClean="0">
                                  <a:latin typeface="Cambria Math" panose="02040503050406030204" pitchFamily="18" charset="0"/>
                                  <a:cs typeface="Calibri" panose="020F0502020204030204" pitchFamily="34" charset="0"/>
                                </a:rPr>
                                <m:t>𝒊</m:t>
                              </m:r>
                            </m:sub>
                          </m:sSub>
                          <m:r>
                            <a:rPr lang="es-CL" b="1" i="1">
                              <a:latin typeface="Cambria Math" panose="02040503050406030204" pitchFamily="18" charset="0"/>
                              <a:cs typeface="Calibri" panose="020F0502020204030204" pitchFamily="34" charset="0"/>
                            </a:rPr>
                            <m:t>−</m:t>
                          </m:r>
                          <m:r>
                            <a:rPr lang="es-CL" b="1" i="1">
                              <a:latin typeface="Cambria Math" panose="02040503050406030204" pitchFamily="18" charset="0"/>
                              <a:ea typeface="Cambria Math" panose="02040503050406030204" pitchFamily="18" charset="0"/>
                              <a:cs typeface="Calibri" panose="020F0502020204030204" pitchFamily="34" charset="0"/>
                            </a:rPr>
                            <m:t>𝝁</m:t>
                          </m:r>
                        </m:e>
                      </m:d>
                    </m:oMath>
                  </m:oMathPara>
                </a14:m>
                <a:endParaRPr lang="es-CL" b="1" dirty="0">
                  <a:latin typeface="Calibri" panose="020F0502020204030204" pitchFamily="34" charset="0"/>
                  <a:cs typeface="Calibri" panose="020F0502020204030204" pitchFamily="34" charset="0"/>
                </a:endParaRPr>
              </a:p>
            </p:txBody>
          </p:sp>
        </mc:Choice>
        <mc:Fallback xmlns="">
          <p:sp>
            <p:nvSpPr>
              <p:cNvPr id="8" name="CuadroTexto 7">
                <a:extLst>
                  <a:ext uri="{FF2B5EF4-FFF2-40B4-BE49-F238E27FC236}">
                    <a16:creationId xmlns:a16="http://schemas.microsoft.com/office/drawing/2014/main" id="{A8500C43-1C21-8CE8-AF1A-5D4043B5D704}"/>
                  </a:ext>
                </a:extLst>
              </p:cNvPr>
              <p:cNvSpPr txBox="1">
                <a:spLocks noRot="1" noChangeAspect="1" noMove="1" noResize="1" noEditPoints="1" noAdjustHandles="1" noChangeArrowheads="1" noChangeShapeType="1" noTextEdit="1"/>
              </p:cNvSpPr>
              <p:nvPr/>
            </p:nvSpPr>
            <p:spPr>
              <a:xfrm>
                <a:off x="5982511" y="3973530"/>
                <a:ext cx="5214025" cy="2308324"/>
              </a:xfrm>
              <a:prstGeom prst="rect">
                <a:avLst/>
              </a:prstGeom>
              <a:blipFill>
                <a:blip r:embed="rId5"/>
                <a:stretch>
                  <a:fillRect l="-935" t="-1587"/>
                </a:stretch>
              </a:blipFill>
            </p:spPr>
            <p:txBody>
              <a:bodyPr/>
              <a:lstStyle/>
              <a:p>
                <a:r>
                  <a:rPr lang="es-CL">
                    <a:noFill/>
                  </a:rPr>
                  <a:t> </a:t>
                </a:r>
              </a:p>
            </p:txBody>
          </p:sp>
        </mc:Fallback>
      </mc:AlternateContent>
      <p:sp>
        <p:nvSpPr>
          <p:cNvPr id="15" name="Abrir llave 14">
            <a:extLst>
              <a:ext uri="{FF2B5EF4-FFF2-40B4-BE49-F238E27FC236}">
                <a16:creationId xmlns:a16="http://schemas.microsoft.com/office/drawing/2014/main" id="{8383E7EA-B325-ABA3-3C44-F53E90EA322B}"/>
              </a:ext>
            </a:extLst>
          </p:cNvPr>
          <p:cNvSpPr/>
          <p:nvPr/>
        </p:nvSpPr>
        <p:spPr>
          <a:xfrm rot="16200000">
            <a:off x="7233625" y="5914846"/>
            <a:ext cx="202067" cy="83657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L"/>
          </a:p>
        </p:txBody>
      </p:sp>
      <p:sp>
        <p:nvSpPr>
          <p:cNvPr id="16" name="CuadroTexto 15">
            <a:extLst>
              <a:ext uri="{FF2B5EF4-FFF2-40B4-BE49-F238E27FC236}">
                <a16:creationId xmlns:a16="http://schemas.microsoft.com/office/drawing/2014/main" id="{885DFAC7-31B2-FB0E-87CA-1618622713E7}"/>
              </a:ext>
            </a:extLst>
          </p:cNvPr>
          <p:cNvSpPr txBox="1"/>
          <p:nvPr/>
        </p:nvSpPr>
        <p:spPr>
          <a:xfrm>
            <a:off x="6096000" y="6480106"/>
            <a:ext cx="45285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sz="1400" b="1" dirty="0">
                <a:latin typeface="Abadi" panose="020B0604020104020204" pitchFamily="34" charset="0"/>
              </a:rPr>
              <a:t>Fenotipo expresado como desviación respecto a la media</a:t>
            </a:r>
          </a:p>
        </p:txBody>
      </p:sp>
    </p:spTree>
    <p:extLst>
      <p:ext uri="{BB962C8B-B14F-4D97-AF65-F5344CB8AC3E}">
        <p14:creationId xmlns:p14="http://schemas.microsoft.com/office/powerpoint/2010/main" val="28737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12</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8D2AA3F1-90CC-B172-F885-3C7E58827E50}"/>
                  </a:ext>
                </a:extLst>
              </p:cNvPr>
              <p:cNvSpPr txBox="1">
                <a:spLocks/>
              </p:cNvSpPr>
              <p:nvPr/>
            </p:nvSpPr>
            <p:spPr>
              <a:xfrm>
                <a:off x="9427779" y="2481659"/>
                <a:ext cx="1879665"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,25</m:t>
                                </m:r>
                              </m:e>
                            </m:mr>
                            <m:mr>
                              <m:e>
                                <m:r>
                                  <a:rPr lang="es-CL" b="0" i="1" kern="0" smtClean="0">
                                    <a:latin typeface="Cambria Math" panose="02040503050406030204" pitchFamily="18" charset="0"/>
                                  </a:rPr>
                                  <m:t>0,25</m:t>
                                </m:r>
                              </m:e>
                            </m:mr>
                          </m:m>
                        </m:e>
                      </m:d>
                    </m:oMath>
                  </m:oMathPara>
                </a14:m>
                <a:endParaRPr lang="es-CL" kern="0" dirty="0"/>
              </a:p>
            </p:txBody>
          </p:sp>
        </mc:Choice>
        <mc:Fallback xmlns="">
          <p:sp>
            <p:nvSpPr>
              <p:cNvPr id="5" name="Marcador de texto 2">
                <a:extLst>
                  <a:ext uri="{FF2B5EF4-FFF2-40B4-BE49-F238E27FC236}">
                    <a16:creationId xmlns:a16="http://schemas.microsoft.com/office/drawing/2014/main" id="{8D2AA3F1-90CC-B172-F885-3C7E58827E50}"/>
                  </a:ext>
                </a:extLst>
              </p:cNvPr>
              <p:cNvSpPr txBox="1">
                <a:spLocks noRot="1" noChangeAspect="1" noMove="1" noResize="1" noEditPoints="1" noAdjustHandles="1" noChangeArrowheads="1" noChangeShapeType="1" noTextEdit="1"/>
              </p:cNvSpPr>
              <p:nvPr/>
            </p:nvSpPr>
            <p:spPr>
              <a:xfrm>
                <a:off x="9427779" y="2481659"/>
                <a:ext cx="1879665" cy="796455"/>
              </a:xfrm>
              <a:prstGeom prst="rect">
                <a:avLst/>
              </a:prstGeom>
              <a:blipFill>
                <a:blip r:embed="rId3"/>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4EEC7D7C-31A9-321F-3B9E-DA796F5F6881}"/>
                  </a:ext>
                </a:extLst>
              </p:cNvPr>
              <p:cNvSpPr txBox="1">
                <a:spLocks/>
              </p:cNvSpPr>
              <p:nvPr/>
            </p:nvSpPr>
            <p:spPr>
              <a:xfrm>
                <a:off x="4729655" y="2659168"/>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6" name="Marcador de texto 2">
                <a:extLst>
                  <a:ext uri="{FF2B5EF4-FFF2-40B4-BE49-F238E27FC236}">
                    <a16:creationId xmlns:a16="http://schemas.microsoft.com/office/drawing/2014/main" id="{4EEC7D7C-31A9-321F-3B9E-DA796F5F6881}"/>
                  </a:ext>
                </a:extLst>
              </p:cNvPr>
              <p:cNvSpPr txBox="1">
                <a:spLocks noRot="1" noChangeAspect="1" noMove="1" noResize="1" noEditPoints="1" noAdjustHandles="1" noChangeArrowheads="1" noChangeShapeType="1" noTextEdit="1"/>
              </p:cNvSpPr>
              <p:nvPr/>
            </p:nvSpPr>
            <p:spPr>
              <a:xfrm>
                <a:off x="4729655" y="2659168"/>
                <a:ext cx="2732690" cy="441436"/>
              </a:xfrm>
              <a:prstGeom prst="rect">
                <a:avLst/>
              </a:prstGeom>
              <a:blipFill>
                <a:blip r:embed="rId4"/>
                <a:stretch>
                  <a:fillRect l="-223" r="-223"/>
                </a:stretch>
              </a:blipFill>
              <a:ln>
                <a:noFill/>
              </a:ln>
            </p:spPr>
            <p:txBody>
              <a:bodyPr/>
              <a:lstStyle/>
              <a:p>
                <a:r>
                  <a:rPr lang="es-CL">
                    <a:noFill/>
                  </a:rPr>
                  <a:t> </a:t>
                </a:r>
              </a:p>
            </p:txBody>
          </p:sp>
        </mc:Fallback>
      </mc:AlternateContent>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nvGraphicFramePr>
        <p:xfrm>
          <a:off x="1140400" y="3973530"/>
          <a:ext cx="4506807" cy="2255904"/>
        </p:xfrm>
        <a:graphic>
          <a:graphicData uri="http://schemas.openxmlformats.org/drawingml/2006/table">
            <a:tbl>
              <a:tblPr firstRow="1" bandRow="1">
                <a:tableStyleId>{073A0DAA-6AF3-43AB-8588-CEC1D06C72B9}</a:tableStyleId>
              </a:tblPr>
              <a:tblGrid>
                <a:gridCol w="1502269">
                  <a:extLst>
                    <a:ext uri="{9D8B030D-6E8A-4147-A177-3AD203B41FA5}">
                      <a16:colId xmlns:a16="http://schemas.microsoft.com/office/drawing/2014/main" val="774064753"/>
                    </a:ext>
                  </a:extLst>
                </a:gridCol>
                <a:gridCol w="1502269">
                  <a:extLst>
                    <a:ext uri="{9D8B030D-6E8A-4147-A177-3AD203B41FA5}">
                      <a16:colId xmlns:a16="http://schemas.microsoft.com/office/drawing/2014/main" val="431172161"/>
                    </a:ext>
                  </a:extLst>
                </a:gridCol>
                <a:gridCol w="1502269">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Carlitos Jr.</a:t>
                      </a:r>
                    </a:p>
                  </a:txBody>
                  <a:tcPr/>
                </a:tc>
                <a:tc>
                  <a:txBody>
                    <a:bodyPr/>
                    <a:lstStyle/>
                    <a:p>
                      <a:pPr algn="ctr"/>
                      <a:r>
                        <a:rPr lang="es-CL" dirty="0"/>
                        <a:t>-5,93</a:t>
                      </a:r>
                    </a:p>
                  </a:txBody>
                  <a:tcPr/>
                </a:tc>
                <a:tc>
                  <a:txBody>
                    <a:bodyPr/>
                    <a:lstStyle/>
                    <a:p>
                      <a:pPr algn="ctr"/>
                      <a:r>
                        <a:rPr lang="es-CL" dirty="0"/>
                        <a:t>9,46</a:t>
                      </a:r>
                    </a:p>
                  </a:txBody>
                  <a:tcPr/>
                </a:tc>
                <a:extLst>
                  <a:ext uri="{0D108BD9-81ED-4DB2-BD59-A6C34878D82A}">
                    <a16:rowId xmlns:a16="http://schemas.microsoft.com/office/drawing/2014/main" val="3791420149"/>
                  </a:ext>
                </a:extLst>
              </a:tr>
              <a:tr h="370840">
                <a:tc>
                  <a:txBody>
                    <a:bodyPr/>
                    <a:lstStyle/>
                    <a:p>
                      <a:pPr algn="ctr"/>
                      <a:r>
                        <a:rPr lang="es-CL" dirty="0"/>
                        <a:t>Hércules</a:t>
                      </a:r>
                    </a:p>
                  </a:txBody>
                  <a:tcPr/>
                </a:tc>
                <a:tc>
                  <a:txBody>
                    <a:bodyPr/>
                    <a:lstStyle/>
                    <a:p>
                      <a:pPr algn="ctr"/>
                      <a:r>
                        <a:rPr lang="es-CL" dirty="0"/>
                        <a:t>3,65</a:t>
                      </a:r>
                    </a:p>
                  </a:txBody>
                  <a:tcPr/>
                </a:tc>
                <a:tc>
                  <a:txBody>
                    <a:bodyPr/>
                    <a:lstStyle/>
                    <a:p>
                      <a:pPr algn="ctr"/>
                      <a:r>
                        <a:rPr lang="es-CL" dirty="0"/>
                        <a:t>-4,05</a:t>
                      </a:r>
                    </a:p>
                  </a:txBody>
                  <a:tcPr/>
                </a:tc>
                <a:extLst>
                  <a:ext uri="{0D108BD9-81ED-4DB2-BD59-A6C34878D82A}">
                    <a16:rowId xmlns:a16="http://schemas.microsoft.com/office/drawing/2014/main" val="3010456170"/>
                  </a:ext>
                </a:extLst>
              </a:tr>
              <a:tr h="370840">
                <a:tc>
                  <a:txBody>
                    <a:bodyPr/>
                    <a:lstStyle/>
                    <a:p>
                      <a:pPr algn="ctr"/>
                      <a:r>
                        <a:rPr lang="es-CL" dirty="0" err="1"/>
                        <a:t>Malveke</a:t>
                      </a:r>
                      <a:endParaRPr lang="es-CL" dirty="0"/>
                    </a:p>
                  </a:txBody>
                  <a:tcPr/>
                </a:tc>
                <a:tc>
                  <a:txBody>
                    <a:bodyPr/>
                    <a:lstStyle/>
                    <a:p>
                      <a:pPr algn="ctr"/>
                      <a:r>
                        <a:rPr lang="es-CL" dirty="0"/>
                        <a:t>7,46</a:t>
                      </a:r>
                    </a:p>
                  </a:txBody>
                  <a:tcPr/>
                </a:tc>
                <a:tc>
                  <a:txBody>
                    <a:bodyPr/>
                    <a:lstStyle/>
                    <a:p>
                      <a:pPr algn="ctr"/>
                      <a:r>
                        <a:rPr lang="es-CL" dirty="0"/>
                        <a:t>-6.28</a:t>
                      </a:r>
                    </a:p>
                  </a:txBody>
                  <a:tcPr/>
                </a:tc>
                <a:extLst>
                  <a:ext uri="{0D108BD9-81ED-4DB2-BD59-A6C34878D82A}">
                    <a16:rowId xmlns:a16="http://schemas.microsoft.com/office/drawing/2014/main" val="813321524"/>
                  </a:ext>
                </a:extLst>
              </a:tr>
              <a:tr h="370840">
                <a:tc>
                  <a:txBody>
                    <a:bodyPr/>
                    <a:lstStyle/>
                    <a:p>
                      <a:pPr algn="ctr"/>
                      <a:r>
                        <a:rPr lang="es-CL" dirty="0" err="1"/>
                        <a:t>Jordan</a:t>
                      </a:r>
                      <a:r>
                        <a:rPr lang="es-CL" dirty="0"/>
                        <a:t> 23</a:t>
                      </a:r>
                    </a:p>
                  </a:txBody>
                  <a:tcPr/>
                </a:tc>
                <a:tc>
                  <a:txBody>
                    <a:bodyPr/>
                    <a:lstStyle/>
                    <a:p>
                      <a:pPr algn="ctr"/>
                      <a:r>
                        <a:rPr lang="es-CL" dirty="0"/>
                        <a:t>2,27</a:t>
                      </a:r>
                    </a:p>
                  </a:txBody>
                  <a:tcPr/>
                </a:tc>
                <a:tc>
                  <a:txBody>
                    <a:bodyPr/>
                    <a:lstStyle/>
                    <a:p>
                      <a:pPr algn="ctr"/>
                      <a:r>
                        <a:rPr lang="es-CL" dirty="0"/>
                        <a:t>4,50</a:t>
                      </a:r>
                    </a:p>
                  </a:txBody>
                  <a:tcPr/>
                </a:tc>
                <a:extLst>
                  <a:ext uri="{0D108BD9-81ED-4DB2-BD59-A6C34878D82A}">
                    <a16:rowId xmlns:a16="http://schemas.microsoft.com/office/drawing/2014/main" val="611398755"/>
                  </a:ext>
                </a:extLst>
              </a:tr>
              <a:tr h="370840">
                <a:tc>
                  <a:txBody>
                    <a:bodyPr/>
                    <a:lstStyle/>
                    <a:p>
                      <a:pPr algn="ctr"/>
                      <a:r>
                        <a:rPr lang="es-CL" dirty="0"/>
                        <a:t>Don Eladio</a:t>
                      </a:r>
                    </a:p>
                  </a:txBody>
                  <a:tcPr/>
                </a:tc>
                <a:tc>
                  <a:txBody>
                    <a:bodyPr/>
                    <a:lstStyle/>
                    <a:p>
                      <a:pPr algn="ctr"/>
                      <a:r>
                        <a:rPr lang="es-CL" dirty="0"/>
                        <a:t>-3,57</a:t>
                      </a:r>
                    </a:p>
                  </a:txBody>
                  <a:tcPr/>
                </a:tc>
                <a:tc>
                  <a:txBody>
                    <a:bodyPr/>
                    <a:lstStyle/>
                    <a:p>
                      <a:pPr algn="ctr"/>
                      <a:r>
                        <a:rPr lang="es-CL" dirty="0"/>
                        <a:t>-4,77</a:t>
                      </a:r>
                    </a:p>
                  </a:txBody>
                  <a:tcPr/>
                </a:tc>
                <a:extLst>
                  <a:ext uri="{0D108BD9-81ED-4DB2-BD59-A6C34878D82A}">
                    <a16:rowId xmlns:a16="http://schemas.microsoft.com/office/drawing/2014/main" val="4194559086"/>
                  </a:ext>
                </a:extLst>
              </a:tr>
            </a:tbl>
          </a:graphicData>
        </a:graphic>
      </p:graphicFrame>
      <p:sp>
        <p:nvSpPr>
          <p:cNvPr id="9" name="Rectángulo 8">
            <a:extLst>
              <a:ext uri="{FF2B5EF4-FFF2-40B4-BE49-F238E27FC236}">
                <a16:creationId xmlns:a16="http://schemas.microsoft.com/office/drawing/2014/main" id="{DD0668F1-3C05-3CEE-7CEA-02BC9852E5C0}"/>
              </a:ext>
            </a:extLst>
          </p:cNvPr>
          <p:cNvSpPr/>
          <p:nvPr/>
        </p:nvSpPr>
        <p:spPr>
          <a:xfrm>
            <a:off x="2636196" y="4357991"/>
            <a:ext cx="3011011" cy="184779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1" name="Conector recto de flecha 10">
            <a:extLst>
              <a:ext uri="{FF2B5EF4-FFF2-40B4-BE49-F238E27FC236}">
                <a16:creationId xmlns:a16="http://schemas.microsoft.com/office/drawing/2014/main" id="{C100854D-6944-046E-421F-682DEACFBA98}"/>
              </a:ext>
            </a:extLst>
          </p:cNvPr>
          <p:cNvCxnSpPr/>
          <p:nvPr/>
        </p:nvCxnSpPr>
        <p:spPr>
          <a:xfrm>
            <a:off x="5647207" y="4581728"/>
            <a:ext cx="1215958" cy="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2" name="CuadroTexto 11">
            <a:extLst>
              <a:ext uri="{FF2B5EF4-FFF2-40B4-BE49-F238E27FC236}">
                <a16:creationId xmlns:a16="http://schemas.microsoft.com/office/drawing/2014/main" id="{6CB59BF7-F833-1D6D-D29B-34EAA31A89FD}"/>
              </a:ext>
            </a:extLst>
          </p:cNvPr>
          <p:cNvSpPr txBox="1"/>
          <p:nvPr/>
        </p:nvSpPr>
        <p:spPr>
          <a:xfrm>
            <a:off x="7069084" y="4413552"/>
            <a:ext cx="3982516"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CL" sz="1600" b="1" dirty="0">
                <a:latin typeface="Calibri" panose="020F0502020204030204" pitchFamily="34" charset="0"/>
                <a:cs typeface="Calibri" panose="020F0502020204030204" pitchFamily="34" charset="0"/>
              </a:rPr>
              <a:t>En el caso de esta tabla ya están expresados como desviación, por lo mismo incluso hay valores negativos (entenderán que es imposible producir litros negativos de leche). Cada valor indica la cantidad de litros producidos sobre (positivo) o bajo (negativo) el promedio.</a:t>
            </a:r>
          </a:p>
        </p:txBody>
      </p:sp>
    </p:spTree>
    <p:extLst>
      <p:ext uri="{BB962C8B-B14F-4D97-AF65-F5344CB8AC3E}">
        <p14:creationId xmlns:p14="http://schemas.microsoft.com/office/powerpoint/2010/main" val="274211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13</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extLst>
              <p:ext uri="{D42A27DB-BD31-4B8C-83A1-F6EECF244321}">
                <p14:modId xmlns:p14="http://schemas.microsoft.com/office/powerpoint/2010/main" val="3849385737"/>
              </p:ext>
            </p:extLst>
          </p:nvPr>
        </p:nvGraphicFramePr>
        <p:xfrm>
          <a:off x="1140400" y="302397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18,52</a:t>
                      </a:r>
                    </a:p>
                  </a:txBody>
                  <a:tcPr/>
                </a:tc>
                <a:tc>
                  <a:txBody>
                    <a:bodyPr/>
                    <a:lstStyle/>
                    <a:p>
                      <a:pPr algn="ctr"/>
                      <a:r>
                        <a:rPr lang="es-CL" dirty="0"/>
                        <a:t>10,70</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12,41</a:t>
                      </a:r>
                    </a:p>
                  </a:txBody>
                  <a:tcPr/>
                </a:tc>
                <a:tc>
                  <a:txBody>
                    <a:bodyPr/>
                    <a:lstStyle/>
                    <a:p>
                      <a:pPr algn="ctr"/>
                      <a:r>
                        <a:rPr lang="es-CL" dirty="0"/>
                        <a:t>15,63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13,00</a:t>
                      </a:r>
                    </a:p>
                  </a:txBody>
                  <a:tcPr/>
                </a:tc>
                <a:tc>
                  <a:txBody>
                    <a:bodyPr/>
                    <a:lstStyle/>
                    <a:p>
                      <a:pPr algn="ctr"/>
                      <a:r>
                        <a:rPr lang="es-CL" dirty="0"/>
                        <a:t>12,87</a:t>
                      </a:r>
                    </a:p>
                  </a:txBody>
                  <a:tcPr/>
                </a:tc>
                <a:extLst>
                  <a:ext uri="{0D108BD9-81ED-4DB2-BD59-A6C34878D82A}">
                    <a16:rowId xmlns:a16="http://schemas.microsoft.com/office/drawing/2014/main" val="813321524"/>
                  </a:ext>
                </a:extLst>
              </a:tr>
            </a:tbl>
          </a:graphicData>
        </a:graphic>
      </p:graphicFrame>
      <p:sp>
        <p:nvSpPr>
          <p:cNvPr id="8" name="Rectángulo 7">
            <a:extLst>
              <a:ext uri="{FF2B5EF4-FFF2-40B4-BE49-F238E27FC236}">
                <a16:creationId xmlns:a16="http://schemas.microsoft.com/office/drawing/2014/main" id="{622FE8E9-16FD-4531-62F1-54235A466FA6}"/>
              </a:ext>
            </a:extLst>
          </p:cNvPr>
          <p:cNvSpPr/>
          <p:nvPr/>
        </p:nvSpPr>
        <p:spPr>
          <a:xfrm>
            <a:off x="3084990" y="3400426"/>
            <a:ext cx="2734786" cy="11274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de flecha 9">
            <a:extLst>
              <a:ext uri="{FF2B5EF4-FFF2-40B4-BE49-F238E27FC236}">
                <a16:creationId xmlns:a16="http://schemas.microsoft.com/office/drawing/2014/main" id="{C693E1A7-5BED-32F4-3656-90E43C2E06DE}"/>
              </a:ext>
            </a:extLst>
          </p:cNvPr>
          <p:cNvCxnSpPr/>
          <p:nvPr/>
        </p:nvCxnSpPr>
        <p:spPr>
          <a:xfrm>
            <a:off x="5819775" y="3567012"/>
            <a:ext cx="1215958" cy="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3" name="CuadroTexto 12">
            <a:extLst>
              <a:ext uri="{FF2B5EF4-FFF2-40B4-BE49-F238E27FC236}">
                <a16:creationId xmlns:a16="http://schemas.microsoft.com/office/drawing/2014/main" id="{F088638D-7FF3-F2F6-0F13-3C033D91AD84}"/>
              </a:ext>
            </a:extLst>
          </p:cNvPr>
          <p:cNvSpPr txBox="1"/>
          <p:nvPr/>
        </p:nvSpPr>
        <p:spPr>
          <a:xfrm>
            <a:off x="7146402" y="3023972"/>
            <a:ext cx="3982516"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CL" sz="1600" b="1" dirty="0">
                <a:latin typeface="Calibri" panose="020F0502020204030204" pitchFamily="34" charset="0"/>
                <a:cs typeface="Calibri" panose="020F0502020204030204" pitchFamily="34" charset="0"/>
              </a:rPr>
              <a:t>En este caso, los valores no están expresados como desviación, por lo que deben transformarse antes de calcular los valores de cría, o durante el cálculo del mismo índice. En ambos casos lo único que se debe hacer es restarle la media poblacional. En ese caso puede que le sea dada en el enunciado, o de lo contrario, deberán calcularla con las mismas observaciones.</a:t>
            </a:r>
          </a:p>
        </p:txBody>
      </p:sp>
    </p:spTree>
    <p:extLst>
      <p:ext uri="{BB962C8B-B14F-4D97-AF65-F5344CB8AC3E}">
        <p14:creationId xmlns:p14="http://schemas.microsoft.com/office/powerpoint/2010/main" val="22759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14</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nvGraphicFramePr>
        <p:xfrm>
          <a:off x="1140400" y="302397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18,52</a:t>
                      </a:r>
                    </a:p>
                  </a:txBody>
                  <a:tcPr/>
                </a:tc>
                <a:tc>
                  <a:txBody>
                    <a:bodyPr/>
                    <a:lstStyle/>
                    <a:p>
                      <a:pPr algn="ctr"/>
                      <a:r>
                        <a:rPr lang="es-CL" dirty="0"/>
                        <a:t>10,70</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12,41</a:t>
                      </a:r>
                    </a:p>
                  </a:txBody>
                  <a:tcPr/>
                </a:tc>
                <a:tc>
                  <a:txBody>
                    <a:bodyPr/>
                    <a:lstStyle/>
                    <a:p>
                      <a:pPr algn="ctr"/>
                      <a:r>
                        <a:rPr lang="es-CL" dirty="0"/>
                        <a:t>15,63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13,00</a:t>
                      </a:r>
                    </a:p>
                  </a:txBody>
                  <a:tcPr/>
                </a:tc>
                <a:tc>
                  <a:txBody>
                    <a:bodyPr/>
                    <a:lstStyle/>
                    <a:p>
                      <a:pPr algn="ctr"/>
                      <a:r>
                        <a:rPr lang="es-CL" dirty="0"/>
                        <a:t>12,87</a:t>
                      </a:r>
                    </a:p>
                  </a:txBody>
                  <a:tcPr/>
                </a:tc>
                <a:extLst>
                  <a:ext uri="{0D108BD9-81ED-4DB2-BD59-A6C34878D82A}">
                    <a16:rowId xmlns:a16="http://schemas.microsoft.com/office/drawing/2014/main" val="813321524"/>
                  </a:ext>
                </a:extLst>
              </a:tr>
            </a:tbl>
          </a:graphicData>
        </a:graphic>
      </p:graphicFrame>
      <p:sp>
        <p:nvSpPr>
          <p:cNvPr id="8" name="Rectángulo 7">
            <a:extLst>
              <a:ext uri="{FF2B5EF4-FFF2-40B4-BE49-F238E27FC236}">
                <a16:creationId xmlns:a16="http://schemas.microsoft.com/office/drawing/2014/main" id="{622FE8E9-16FD-4531-62F1-54235A466FA6}"/>
              </a:ext>
            </a:extLst>
          </p:cNvPr>
          <p:cNvSpPr/>
          <p:nvPr/>
        </p:nvSpPr>
        <p:spPr>
          <a:xfrm>
            <a:off x="3084990" y="3400426"/>
            <a:ext cx="2734786" cy="11274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de flecha 9">
            <a:extLst>
              <a:ext uri="{FF2B5EF4-FFF2-40B4-BE49-F238E27FC236}">
                <a16:creationId xmlns:a16="http://schemas.microsoft.com/office/drawing/2014/main" id="{C693E1A7-5BED-32F4-3656-90E43C2E06DE}"/>
              </a:ext>
            </a:extLst>
          </p:cNvPr>
          <p:cNvCxnSpPr/>
          <p:nvPr/>
        </p:nvCxnSpPr>
        <p:spPr>
          <a:xfrm>
            <a:off x="5819775" y="3567012"/>
            <a:ext cx="1215958" cy="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088638D-7FF3-F2F6-0F13-3C033D91AD84}"/>
                  </a:ext>
                </a:extLst>
              </p:cNvPr>
              <p:cNvSpPr txBox="1"/>
              <p:nvPr/>
            </p:nvSpPr>
            <p:spPr>
              <a:xfrm>
                <a:off x="7136877" y="3274624"/>
                <a:ext cx="3982516"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CL" sz="1600" b="1" dirty="0">
                    <a:latin typeface="Calibri" panose="020F0502020204030204" pitchFamily="34" charset="0"/>
                    <a:cs typeface="Calibri" panose="020F0502020204030204" pitchFamily="34" charset="0"/>
                  </a:rPr>
                  <a:t>Por ejemplo, considerar que la media poblacional (</a:t>
                </a:r>
                <a14:m>
                  <m:oMath xmlns:m="http://schemas.openxmlformats.org/officeDocument/2006/math">
                    <m:r>
                      <a:rPr lang="es-CL" sz="1600" b="1" i="1" smtClean="0">
                        <a:latin typeface="Cambria Math" panose="02040503050406030204" pitchFamily="18" charset="0"/>
                        <a:ea typeface="Cambria Math" panose="02040503050406030204" pitchFamily="18" charset="0"/>
                        <a:cs typeface="Calibri" panose="020F0502020204030204" pitchFamily="34" charset="0"/>
                      </a:rPr>
                      <m:t>𝝁</m:t>
                    </m:r>
                  </m:oMath>
                </a14:m>
                <a:r>
                  <a:rPr lang="es-CL" sz="1600" b="1" dirty="0">
                    <a:latin typeface="Calibri" panose="020F0502020204030204" pitchFamily="34" charset="0"/>
                    <a:cs typeface="Calibri" panose="020F0502020204030204" pitchFamily="34" charset="0"/>
                  </a:rPr>
                  <a:t>) en este caso es de 12,5 litros.</a:t>
                </a:r>
              </a:p>
            </p:txBody>
          </p:sp>
        </mc:Choice>
        <mc:Fallback xmlns="">
          <p:sp>
            <p:nvSpPr>
              <p:cNvPr id="13" name="CuadroTexto 12">
                <a:extLst>
                  <a:ext uri="{FF2B5EF4-FFF2-40B4-BE49-F238E27FC236}">
                    <a16:creationId xmlns:a16="http://schemas.microsoft.com/office/drawing/2014/main" id="{F088638D-7FF3-F2F6-0F13-3C033D91AD84}"/>
                  </a:ext>
                </a:extLst>
              </p:cNvPr>
              <p:cNvSpPr txBox="1">
                <a:spLocks noRot="1" noChangeAspect="1" noMove="1" noResize="1" noEditPoints="1" noAdjustHandles="1" noChangeArrowheads="1" noChangeShapeType="1" noTextEdit="1"/>
              </p:cNvSpPr>
              <p:nvPr/>
            </p:nvSpPr>
            <p:spPr>
              <a:xfrm>
                <a:off x="7136877" y="3274624"/>
                <a:ext cx="3982516" cy="584775"/>
              </a:xfrm>
              <a:prstGeom prst="rect">
                <a:avLst/>
              </a:prstGeom>
              <a:blipFill>
                <a:blip r:embed="rId3"/>
                <a:stretch>
                  <a:fillRect l="-609" t="-1000" r="-457" b="-10000"/>
                </a:stretch>
              </a:blipFill>
            </p:spPr>
            <p:txBody>
              <a:bodyPr/>
              <a:lstStyle/>
              <a:p>
                <a:r>
                  <a:rPr lang="es-CL">
                    <a:noFill/>
                  </a:rPr>
                  <a:t> </a:t>
                </a:r>
              </a:p>
            </p:txBody>
          </p:sp>
        </mc:Fallback>
      </mc:AlternateContent>
      <p:graphicFrame>
        <p:nvGraphicFramePr>
          <p:cNvPr id="5" name="Tabla 7">
            <a:extLst>
              <a:ext uri="{FF2B5EF4-FFF2-40B4-BE49-F238E27FC236}">
                <a16:creationId xmlns:a16="http://schemas.microsoft.com/office/drawing/2014/main" id="{08F983B5-00ED-C02E-5CCE-7BCDA8F1247A}"/>
              </a:ext>
            </a:extLst>
          </p:cNvPr>
          <p:cNvGraphicFramePr>
            <a:graphicFrameLocks noGrp="1"/>
          </p:cNvGraphicFramePr>
          <p:nvPr>
            <p:extLst>
              <p:ext uri="{D42A27DB-BD31-4B8C-83A1-F6EECF244321}">
                <p14:modId xmlns:p14="http://schemas.microsoft.com/office/powerpoint/2010/main" val="3502064058"/>
              </p:ext>
            </p:extLst>
          </p:nvPr>
        </p:nvGraphicFramePr>
        <p:xfrm>
          <a:off x="1140399" y="490436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6,02</a:t>
                      </a:r>
                    </a:p>
                  </a:txBody>
                  <a:tcPr/>
                </a:tc>
                <a:tc>
                  <a:txBody>
                    <a:bodyPr/>
                    <a:lstStyle/>
                    <a:p>
                      <a:pPr algn="ctr"/>
                      <a:r>
                        <a:rPr lang="es-CL" dirty="0"/>
                        <a:t>-1,8</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-0,09</a:t>
                      </a:r>
                    </a:p>
                  </a:txBody>
                  <a:tcPr/>
                </a:tc>
                <a:tc>
                  <a:txBody>
                    <a:bodyPr/>
                    <a:lstStyle/>
                    <a:p>
                      <a:pPr algn="ctr"/>
                      <a:r>
                        <a:rPr lang="es-CL" dirty="0"/>
                        <a:t>3,13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0,50</a:t>
                      </a:r>
                    </a:p>
                  </a:txBody>
                  <a:tcPr/>
                </a:tc>
                <a:tc>
                  <a:txBody>
                    <a:bodyPr/>
                    <a:lstStyle/>
                    <a:p>
                      <a:pPr algn="ctr"/>
                      <a:r>
                        <a:rPr lang="es-CL" dirty="0"/>
                        <a:t>0,37</a:t>
                      </a:r>
                    </a:p>
                  </a:txBody>
                  <a:tcPr/>
                </a:tc>
                <a:extLst>
                  <a:ext uri="{0D108BD9-81ED-4DB2-BD59-A6C34878D82A}">
                    <a16:rowId xmlns:a16="http://schemas.microsoft.com/office/drawing/2014/main" val="813321524"/>
                  </a:ext>
                </a:extLst>
              </a:tr>
            </a:tbl>
          </a:graphicData>
        </a:graphic>
      </p:graphicFrame>
      <p:cxnSp>
        <p:nvCxnSpPr>
          <p:cNvPr id="9" name="Conector: angular 8">
            <a:extLst>
              <a:ext uri="{FF2B5EF4-FFF2-40B4-BE49-F238E27FC236}">
                <a16:creationId xmlns:a16="http://schemas.microsoft.com/office/drawing/2014/main" id="{C0E2A25C-75D7-3E02-9913-0BF1F7DDDF81}"/>
              </a:ext>
            </a:extLst>
          </p:cNvPr>
          <p:cNvCxnSpPr>
            <a:cxnSpLocks/>
            <a:stCxn id="13" idx="2"/>
          </p:cNvCxnSpPr>
          <p:nvPr/>
        </p:nvCxnSpPr>
        <p:spPr>
          <a:xfrm rot="5400000">
            <a:off x="6560444" y="3204458"/>
            <a:ext cx="1912750" cy="3222633"/>
          </a:xfrm>
          <a:prstGeom prst="bentConnector2">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4" name="Rectángulo 13">
            <a:extLst>
              <a:ext uri="{FF2B5EF4-FFF2-40B4-BE49-F238E27FC236}">
                <a16:creationId xmlns:a16="http://schemas.microsoft.com/office/drawing/2014/main" id="{797A296A-497E-E69B-9C2B-9C55E4917D1D}"/>
              </a:ext>
            </a:extLst>
          </p:cNvPr>
          <p:cNvSpPr/>
          <p:nvPr/>
        </p:nvSpPr>
        <p:spPr>
          <a:xfrm>
            <a:off x="3084988" y="5280816"/>
            <a:ext cx="2734786" cy="11274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0767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15</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nvGraphicFramePr>
        <p:xfrm>
          <a:off x="1140400" y="302397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18,52</a:t>
                      </a:r>
                    </a:p>
                  </a:txBody>
                  <a:tcPr/>
                </a:tc>
                <a:tc>
                  <a:txBody>
                    <a:bodyPr/>
                    <a:lstStyle/>
                    <a:p>
                      <a:pPr algn="ctr"/>
                      <a:r>
                        <a:rPr lang="es-CL" dirty="0"/>
                        <a:t>10,70</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12,41</a:t>
                      </a:r>
                    </a:p>
                  </a:txBody>
                  <a:tcPr/>
                </a:tc>
                <a:tc>
                  <a:txBody>
                    <a:bodyPr/>
                    <a:lstStyle/>
                    <a:p>
                      <a:pPr algn="ctr"/>
                      <a:r>
                        <a:rPr lang="es-CL" dirty="0"/>
                        <a:t>15,63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13,00</a:t>
                      </a:r>
                    </a:p>
                  </a:txBody>
                  <a:tcPr/>
                </a:tc>
                <a:tc>
                  <a:txBody>
                    <a:bodyPr/>
                    <a:lstStyle/>
                    <a:p>
                      <a:pPr algn="ctr"/>
                      <a:r>
                        <a:rPr lang="es-CL" dirty="0"/>
                        <a:t>12,87</a:t>
                      </a:r>
                    </a:p>
                  </a:txBody>
                  <a:tcPr/>
                </a:tc>
                <a:extLst>
                  <a:ext uri="{0D108BD9-81ED-4DB2-BD59-A6C34878D82A}">
                    <a16:rowId xmlns:a16="http://schemas.microsoft.com/office/drawing/2014/main" val="813321524"/>
                  </a:ext>
                </a:extLst>
              </a:tr>
            </a:tbl>
          </a:graphicData>
        </a:graphic>
      </p:graphicFrame>
      <p:sp>
        <p:nvSpPr>
          <p:cNvPr id="8" name="Rectángulo 7">
            <a:extLst>
              <a:ext uri="{FF2B5EF4-FFF2-40B4-BE49-F238E27FC236}">
                <a16:creationId xmlns:a16="http://schemas.microsoft.com/office/drawing/2014/main" id="{622FE8E9-16FD-4531-62F1-54235A466FA6}"/>
              </a:ext>
            </a:extLst>
          </p:cNvPr>
          <p:cNvSpPr/>
          <p:nvPr/>
        </p:nvSpPr>
        <p:spPr>
          <a:xfrm>
            <a:off x="3084990" y="3400426"/>
            <a:ext cx="2734786" cy="3714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de flecha 9">
            <a:extLst>
              <a:ext uri="{FF2B5EF4-FFF2-40B4-BE49-F238E27FC236}">
                <a16:creationId xmlns:a16="http://schemas.microsoft.com/office/drawing/2014/main" id="{C693E1A7-5BED-32F4-3656-90E43C2E06DE}"/>
              </a:ext>
            </a:extLst>
          </p:cNvPr>
          <p:cNvCxnSpPr/>
          <p:nvPr/>
        </p:nvCxnSpPr>
        <p:spPr>
          <a:xfrm>
            <a:off x="5819775" y="3567012"/>
            <a:ext cx="1215958" cy="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088638D-7FF3-F2F6-0F13-3C033D91AD84}"/>
                  </a:ext>
                </a:extLst>
              </p:cNvPr>
              <p:cNvSpPr txBox="1"/>
              <p:nvPr/>
            </p:nvSpPr>
            <p:spPr>
              <a:xfrm>
                <a:off x="7136877" y="3274624"/>
                <a:ext cx="3982516"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CL" sz="1600" b="1" dirty="0">
                    <a:latin typeface="Calibri" panose="020F0502020204030204" pitchFamily="34" charset="0"/>
                    <a:cs typeface="Calibri" panose="020F0502020204030204" pitchFamily="34" charset="0"/>
                  </a:rPr>
                  <a:t>Por ejemplo, considerar que la media poblacional (</a:t>
                </a:r>
                <a14:m>
                  <m:oMath xmlns:m="http://schemas.openxmlformats.org/officeDocument/2006/math">
                    <m:r>
                      <a:rPr lang="es-CL" sz="1600" b="1" i="1" smtClean="0">
                        <a:latin typeface="Cambria Math" panose="02040503050406030204" pitchFamily="18" charset="0"/>
                        <a:ea typeface="Cambria Math" panose="02040503050406030204" pitchFamily="18" charset="0"/>
                        <a:cs typeface="Calibri" panose="020F0502020204030204" pitchFamily="34" charset="0"/>
                      </a:rPr>
                      <m:t>𝝁</m:t>
                    </m:r>
                  </m:oMath>
                </a14:m>
                <a:r>
                  <a:rPr lang="es-CL" sz="1600" b="1" dirty="0">
                    <a:latin typeface="Calibri" panose="020F0502020204030204" pitchFamily="34" charset="0"/>
                    <a:cs typeface="Calibri" panose="020F0502020204030204" pitchFamily="34" charset="0"/>
                  </a:rPr>
                  <a:t>) en este caso es de 12,5 litros.</a:t>
                </a:r>
              </a:p>
            </p:txBody>
          </p:sp>
        </mc:Choice>
        <mc:Fallback xmlns="">
          <p:sp>
            <p:nvSpPr>
              <p:cNvPr id="13" name="CuadroTexto 12">
                <a:extLst>
                  <a:ext uri="{FF2B5EF4-FFF2-40B4-BE49-F238E27FC236}">
                    <a16:creationId xmlns:a16="http://schemas.microsoft.com/office/drawing/2014/main" id="{F088638D-7FF3-F2F6-0F13-3C033D91AD84}"/>
                  </a:ext>
                </a:extLst>
              </p:cNvPr>
              <p:cNvSpPr txBox="1">
                <a:spLocks noRot="1" noChangeAspect="1" noMove="1" noResize="1" noEditPoints="1" noAdjustHandles="1" noChangeArrowheads="1" noChangeShapeType="1" noTextEdit="1"/>
              </p:cNvSpPr>
              <p:nvPr/>
            </p:nvSpPr>
            <p:spPr>
              <a:xfrm>
                <a:off x="7136877" y="3274624"/>
                <a:ext cx="3982516" cy="584775"/>
              </a:xfrm>
              <a:prstGeom prst="rect">
                <a:avLst/>
              </a:prstGeom>
              <a:blipFill>
                <a:blip r:embed="rId3"/>
                <a:stretch>
                  <a:fillRect l="-609" t="-1000" r="-457" b="-10000"/>
                </a:stretch>
              </a:blipFill>
            </p:spPr>
            <p:txBody>
              <a:bodyPr/>
              <a:lstStyle/>
              <a:p>
                <a:r>
                  <a:rPr lang="es-CL">
                    <a:noFill/>
                  </a:rPr>
                  <a:t> </a:t>
                </a:r>
              </a:p>
            </p:txBody>
          </p:sp>
        </mc:Fallback>
      </mc:AlternateContent>
      <p:cxnSp>
        <p:nvCxnSpPr>
          <p:cNvPr id="6" name="Conector recto de flecha 5">
            <a:extLst>
              <a:ext uri="{FF2B5EF4-FFF2-40B4-BE49-F238E27FC236}">
                <a16:creationId xmlns:a16="http://schemas.microsoft.com/office/drawing/2014/main" id="{C8A1563A-7915-9B3D-78F5-56762A88A16C}"/>
              </a:ext>
            </a:extLst>
          </p:cNvPr>
          <p:cNvCxnSpPr>
            <a:cxnSpLocks/>
            <a:stCxn id="13" idx="2"/>
          </p:cNvCxnSpPr>
          <p:nvPr/>
        </p:nvCxnSpPr>
        <p:spPr>
          <a:xfrm>
            <a:off x="9128135" y="3859399"/>
            <a:ext cx="0" cy="950726"/>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6" name="CuadroTexto 15">
            <a:extLst>
              <a:ext uri="{FF2B5EF4-FFF2-40B4-BE49-F238E27FC236}">
                <a16:creationId xmlns:a16="http://schemas.microsoft.com/office/drawing/2014/main" id="{FF6787F1-7CCF-BC3D-A315-23A027DD697E}"/>
              </a:ext>
            </a:extLst>
          </p:cNvPr>
          <p:cNvSpPr txBox="1"/>
          <p:nvPr/>
        </p:nvSpPr>
        <p:spPr>
          <a:xfrm>
            <a:off x="6544947" y="4799020"/>
            <a:ext cx="4762497" cy="830997"/>
          </a:xfrm>
          <a:prstGeom prst="rect">
            <a:avLst/>
          </a:prstGeom>
          <a:noFill/>
        </p:spPr>
        <p:txBody>
          <a:bodyPr wrap="square" rtlCol="0">
            <a:spAutoFit/>
          </a:bodyPr>
          <a:lstStyle/>
          <a:p>
            <a:pPr algn="just"/>
            <a:r>
              <a:rPr lang="es-CL" sz="1600" dirty="0">
                <a:latin typeface="Calibri" panose="020F0502020204030204" pitchFamily="34" charset="0"/>
                <a:cs typeface="Calibri" panose="020F0502020204030204" pitchFamily="34" charset="0"/>
              </a:rPr>
              <a:t>También se pueden transformar al momento de calcular el índice. Por ejemplo, el EBV para Diego Armando sería calculado como: </a:t>
            </a: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44B5E84-FE7B-4A30-C405-19D496811951}"/>
                  </a:ext>
                </a:extLst>
              </p:cNvPr>
              <p:cNvSpPr txBox="1"/>
              <p:nvPr/>
            </p:nvSpPr>
            <p:spPr>
              <a:xfrm>
                <a:off x="7145996" y="5643720"/>
                <a:ext cx="35603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cs typeface="Calibri" panose="020F0502020204030204" pitchFamily="34" charset="0"/>
                        </a:rPr>
                        <m:t>𝑬𝑩𝑽</m:t>
                      </m:r>
                      <m:r>
                        <a:rPr lang="es-CL" b="1" i="1" smtClean="0">
                          <a:latin typeface="Cambria Math" panose="02040503050406030204" pitchFamily="18" charset="0"/>
                          <a:cs typeface="Calibri" panose="020F0502020204030204" pitchFamily="34" charset="0"/>
                        </a:rPr>
                        <m:t>=</m:t>
                      </m:r>
                      <m:sSub>
                        <m:sSubPr>
                          <m:ctrlPr>
                            <a:rPr lang="es-CL" b="1" i="1" smtClean="0">
                              <a:latin typeface="Cambria Math" panose="02040503050406030204" pitchFamily="18" charset="0"/>
                              <a:cs typeface="Calibri" panose="020F0502020204030204" pitchFamily="34" charset="0"/>
                            </a:rPr>
                          </m:ctrlPr>
                        </m:sSubPr>
                        <m:e>
                          <m:r>
                            <a:rPr lang="es-CL" b="1" i="1" smtClean="0">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𝟏</m:t>
                          </m:r>
                        </m:sub>
                      </m:sSub>
                      <m:d>
                        <m:dPr>
                          <m:ctrlPr>
                            <a:rPr lang="es-CL" b="1" i="1" smtClean="0">
                              <a:latin typeface="Cambria Math" panose="02040503050406030204" pitchFamily="18" charset="0"/>
                              <a:cs typeface="Calibri" panose="020F0502020204030204" pitchFamily="34" charset="0"/>
                            </a:rPr>
                          </m:ctrlPr>
                        </m:dPr>
                        <m:e>
                          <m:sSub>
                            <m:sSubPr>
                              <m:ctrlPr>
                                <a:rPr lang="es-CL" b="1" i="1" smtClean="0">
                                  <a:latin typeface="Cambria Math" panose="02040503050406030204" pitchFamily="18" charset="0"/>
                                  <a:cs typeface="Calibri" panose="020F0502020204030204" pitchFamily="34" charset="0"/>
                                </a:rPr>
                              </m:ctrlPr>
                            </m:sSubPr>
                            <m:e>
                              <m:r>
                                <a:rPr lang="es-CL" b="1" i="1" smtClean="0">
                                  <a:latin typeface="Cambria Math" panose="02040503050406030204" pitchFamily="18" charset="0"/>
                                  <a:cs typeface="Calibri" panose="020F0502020204030204" pitchFamily="34" charset="0"/>
                                </a:rPr>
                                <m:t>𝑷</m:t>
                              </m:r>
                            </m:e>
                            <m:sub>
                              <m:r>
                                <a:rPr lang="es-CL" b="1" i="1" smtClean="0">
                                  <a:latin typeface="Cambria Math" panose="02040503050406030204" pitchFamily="18" charset="0"/>
                                  <a:cs typeface="Calibri" panose="020F0502020204030204" pitchFamily="34" charset="0"/>
                                </a:rPr>
                                <m:t>𝟏</m:t>
                              </m:r>
                            </m:sub>
                          </m:sSub>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ea typeface="Cambria Math" panose="02040503050406030204" pitchFamily="18" charset="0"/>
                              <a:cs typeface="Calibri" panose="020F0502020204030204" pitchFamily="34" charset="0"/>
                            </a:rPr>
                            <m:t>𝝁</m:t>
                          </m:r>
                        </m:e>
                      </m:d>
                      <m:r>
                        <a:rPr lang="es-CL" b="1" i="1" smtClean="0">
                          <a:latin typeface="Cambria Math" panose="02040503050406030204" pitchFamily="18" charset="0"/>
                          <a:cs typeface="Calibri" panose="020F0502020204030204" pitchFamily="34" charset="0"/>
                        </a:rPr>
                        <m:t>+</m:t>
                      </m:r>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𝟐</m:t>
                          </m:r>
                        </m:sub>
                      </m:sSub>
                      <m:d>
                        <m:dPr>
                          <m:ctrlPr>
                            <a:rPr lang="es-CL" b="1" i="1">
                              <a:latin typeface="Cambria Math" panose="02040503050406030204" pitchFamily="18" charset="0"/>
                              <a:cs typeface="Calibri" panose="020F0502020204030204" pitchFamily="34" charset="0"/>
                            </a:rPr>
                          </m:ctrlPr>
                        </m:dPr>
                        <m:e>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𝑷</m:t>
                              </m:r>
                            </m:e>
                            <m:sub>
                              <m:r>
                                <a:rPr lang="es-CL" b="1" i="1" smtClean="0">
                                  <a:latin typeface="Cambria Math" panose="02040503050406030204" pitchFamily="18" charset="0"/>
                                  <a:cs typeface="Calibri" panose="020F0502020204030204" pitchFamily="34" charset="0"/>
                                </a:rPr>
                                <m:t>𝟐</m:t>
                              </m:r>
                            </m:sub>
                          </m:sSub>
                          <m:r>
                            <a:rPr lang="es-CL" b="1" i="1">
                              <a:latin typeface="Cambria Math" panose="02040503050406030204" pitchFamily="18" charset="0"/>
                              <a:cs typeface="Calibri" panose="020F0502020204030204" pitchFamily="34" charset="0"/>
                            </a:rPr>
                            <m:t>−</m:t>
                          </m:r>
                          <m:r>
                            <a:rPr lang="es-CL" b="1" i="1">
                              <a:latin typeface="Cambria Math" panose="02040503050406030204" pitchFamily="18" charset="0"/>
                              <a:ea typeface="Cambria Math" panose="02040503050406030204" pitchFamily="18" charset="0"/>
                              <a:cs typeface="Calibri" panose="020F0502020204030204" pitchFamily="34" charset="0"/>
                            </a:rPr>
                            <m:t>𝝁</m:t>
                          </m:r>
                        </m:e>
                      </m:d>
                    </m:oMath>
                  </m:oMathPara>
                </a14:m>
                <a:endParaRPr lang="es-CL" dirty="0"/>
              </a:p>
            </p:txBody>
          </p:sp>
        </mc:Choice>
        <mc:Fallback xmlns="">
          <p:sp>
            <p:nvSpPr>
              <p:cNvPr id="17" name="CuadroTexto 16">
                <a:extLst>
                  <a:ext uri="{FF2B5EF4-FFF2-40B4-BE49-F238E27FC236}">
                    <a16:creationId xmlns:a16="http://schemas.microsoft.com/office/drawing/2014/main" id="{A44B5E84-FE7B-4A30-C405-19D496811951}"/>
                  </a:ext>
                </a:extLst>
              </p:cNvPr>
              <p:cNvSpPr txBox="1">
                <a:spLocks noRot="1" noChangeAspect="1" noMove="1" noResize="1" noEditPoints="1" noAdjustHandles="1" noChangeArrowheads="1" noChangeShapeType="1" noTextEdit="1"/>
              </p:cNvSpPr>
              <p:nvPr/>
            </p:nvSpPr>
            <p:spPr>
              <a:xfrm>
                <a:off x="7145996" y="5643720"/>
                <a:ext cx="3560398" cy="369332"/>
              </a:xfrm>
              <a:prstGeom prst="rect">
                <a:avLst/>
              </a:prstGeom>
              <a:blipFill>
                <a:blip r:embed="rId4"/>
                <a:stretch>
                  <a:fillRect b="-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308519F-0D4F-C398-6DD7-416F8AE2DA62}"/>
                  </a:ext>
                </a:extLst>
              </p:cNvPr>
              <p:cNvSpPr txBox="1"/>
              <p:nvPr/>
            </p:nvSpPr>
            <p:spPr>
              <a:xfrm>
                <a:off x="6695449" y="6148469"/>
                <a:ext cx="48653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cs typeface="Calibri" panose="020F0502020204030204" pitchFamily="34" charset="0"/>
                        </a:rPr>
                        <m:t>𝑬𝑩𝑽</m:t>
                      </m:r>
                      <m:r>
                        <a:rPr lang="es-CL" b="1" i="1" smtClean="0">
                          <a:latin typeface="Cambria Math" panose="02040503050406030204" pitchFamily="18" charset="0"/>
                          <a:cs typeface="Calibri" panose="020F0502020204030204" pitchFamily="34" charset="0"/>
                        </a:rPr>
                        <m:t>=</m:t>
                      </m:r>
                      <m:sSub>
                        <m:sSubPr>
                          <m:ctrlPr>
                            <a:rPr lang="es-CL" b="1" i="1" smtClean="0">
                              <a:latin typeface="Cambria Math" panose="02040503050406030204" pitchFamily="18" charset="0"/>
                              <a:cs typeface="Calibri" panose="020F0502020204030204" pitchFamily="34" charset="0"/>
                            </a:rPr>
                          </m:ctrlPr>
                        </m:sSubPr>
                        <m:e>
                          <m:r>
                            <a:rPr lang="es-CL" b="1" i="1" smtClean="0">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𝟏</m:t>
                          </m:r>
                        </m:sub>
                      </m:sSub>
                      <m:d>
                        <m:dPr>
                          <m:ctrlPr>
                            <a:rPr lang="es-CL" b="1" i="1" smtClean="0">
                              <a:latin typeface="Cambria Math" panose="02040503050406030204" pitchFamily="18" charset="0"/>
                              <a:cs typeface="Calibri" panose="020F0502020204030204" pitchFamily="34" charset="0"/>
                            </a:rPr>
                          </m:ctrlPr>
                        </m:dPr>
                        <m:e>
                          <m:r>
                            <a:rPr lang="es-CL" b="1" i="1" smtClean="0">
                              <a:latin typeface="Cambria Math" panose="02040503050406030204" pitchFamily="18" charset="0"/>
                              <a:cs typeface="Calibri" panose="020F0502020204030204" pitchFamily="34" charset="0"/>
                            </a:rPr>
                            <m:t>𝟏𝟖</m:t>
                          </m:r>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𝟓𝟐</m:t>
                          </m:r>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𝟏𝟐</m:t>
                          </m:r>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𝟓</m:t>
                          </m:r>
                        </m:e>
                      </m:d>
                      <m:r>
                        <a:rPr lang="es-CL" b="1" i="1" smtClean="0">
                          <a:latin typeface="Cambria Math" panose="02040503050406030204" pitchFamily="18" charset="0"/>
                          <a:cs typeface="Calibri" panose="020F0502020204030204" pitchFamily="34" charset="0"/>
                        </a:rPr>
                        <m:t>+</m:t>
                      </m:r>
                      <m:sSub>
                        <m:sSubPr>
                          <m:ctrlPr>
                            <a:rPr lang="es-CL" b="1" i="1">
                              <a:latin typeface="Cambria Math" panose="02040503050406030204" pitchFamily="18" charset="0"/>
                              <a:cs typeface="Calibri" panose="020F0502020204030204" pitchFamily="34" charset="0"/>
                            </a:rPr>
                          </m:ctrlPr>
                        </m:sSubPr>
                        <m:e>
                          <m:r>
                            <a:rPr lang="es-CL" b="1" i="1">
                              <a:latin typeface="Cambria Math" panose="02040503050406030204" pitchFamily="18" charset="0"/>
                              <a:cs typeface="Calibri" panose="020F0502020204030204" pitchFamily="34" charset="0"/>
                            </a:rPr>
                            <m:t>𝒃</m:t>
                          </m:r>
                        </m:e>
                        <m:sub>
                          <m:r>
                            <a:rPr lang="es-CL" b="1" i="1" smtClean="0">
                              <a:latin typeface="Cambria Math" panose="02040503050406030204" pitchFamily="18" charset="0"/>
                              <a:cs typeface="Calibri" panose="020F0502020204030204" pitchFamily="34" charset="0"/>
                            </a:rPr>
                            <m:t>𝟐</m:t>
                          </m:r>
                        </m:sub>
                      </m:sSub>
                      <m:d>
                        <m:dPr>
                          <m:ctrlPr>
                            <a:rPr lang="es-CL" b="1" i="1">
                              <a:latin typeface="Cambria Math" panose="02040503050406030204" pitchFamily="18" charset="0"/>
                              <a:cs typeface="Calibri" panose="020F0502020204030204" pitchFamily="34" charset="0"/>
                            </a:rPr>
                          </m:ctrlPr>
                        </m:dPr>
                        <m:e>
                          <m:r>
                            <a:rPr lang="es-CL" b="1" i="1" smtClean="0">
                              <a:latin typeface="Cambria Math" panose="02040503050406030204" pitchFamily="18" charset="0"/>
                              <a:cs typeface="Calibri" panose="020F0502020204030204" pitchFamily="34" charset="0"/>
                            </a:rPr>
                            <m:t>𝟏𝟎</m:t>
                          </m:r>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𝟕</m:t>
                          </m:r>
                          <m:r>
                            <a:rPr lang="es-CL" b="1" i="1">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𝟏𝟐</m:t>
                          </m:r>
                          <m:r>
                            <a:rPr lang="es-CL" b="1" i="1" smtClean="0">
                              <a:latin typeface="Cambria Math" panose="02040503050406030204" pitchFamily="18" charset="0"/>
                              <a:cs typeface="Calibri" panose="020F0502020204030204" pitchFamily="34" charset="0"/>
                            </a:rPr>
                            <m:t>,</m:t>
                          </m:r>
                          <m:r>
                            <a:rPr lang="es-CL" b="1" i="1" smtClean="0">
                              <a:latin typeface="Cambria Math" panose="02040503050406030204" pitchFamily="18" charset="0"/>
                              <a:cs typeface="Calibri" panose="020F0502020204030204" pitchFamily="34" charset="0"/>
                            </a:rPr>
                            <m:t>𝟓</m:t>
                          </m:r>
                        </m:e>
                      </m:d>
                    </m:oMath>
                  </m:oMathPara>
                </a14:m>
                <a:endParaRPr lang="es-CL" dirty="0"/>
              </a:p>
            </p:txBody>
          </p:sp>
        </mc:Choice>
        <mc:Fallback xmlns="">
          <p:sp>
            <p:nvSpPr>
              <p:cNvPr id="18" name="CuadroTexto 17">
                <a:extLst>
                  <a:ext uri="{FF2B5EF4-FFF2-40B4-BE49-F238E27FC236}">
                    <a16:creationId xmlns:a16="http://schemas.microsoft.com/office/drawing/2014/main" id="{0308519F-0D4F-C398-6DD7-416F8AE2DA62}"/>
                  </a:ext>
                </a:extLst>
              </p:cNvPr>
              <p:cNvSpPr txBox="1">
                <a:spLocks noRot="1" noChangeAspect="1" noMove="1" noResize="1" noEditPoints="1" noAdjustHandles="1" noChangeArrowheads="1" noChangeShapeType="1" noTextEdit="1"/>
              </p:cNvSpPr>
              <p:nvPr/>
            </p:nvSpPr>
            <p:spPr>
              <a:xfrm>
                <a:off x="6695449" y="6148469"/>
                <a:ext cx="4865371" cy="369332"/>
              </a:xfrm>
              <a:prstGeom prst="rect">
                <a:avLst/>
              </a:prstGeom>
              <a:blipFill>
                <a:blip r:embed="rId5"/>
                <a:stretch>
                  <a:fillRect b="-1667"/>
                </a:stretch>
              </a:blipFill>
            </p:spPr>
            <p:txBody>
              <a:bodyPr/>
              <a:lstStyle/>
              <a:p>
                <a:r>
                  <a:rPr lang="es-CL">
                    <a:noFill/>
                  </a:rPr>
                  <a:t> </a:t>
                </a:r>
              </a:p>
            </p:txBody>
          </p:sp>
        </mc:Fallback>
      </mc:AlternateContent>
    </p:spTree>
    <p:extLst>
      <p:ext uri="{BB962C8B-B14F-4D97-AF65-F5344CB8AC3E}">
        <p14:creationId xmlns:p14="http://schemas.microsoft.com/office/powerpoint/2010/main" val="60391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16</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nvGraphicFramePr>
        <p:xfrm>
          <a:off x="1140400" y="302397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18,52</a:t>
                      </a:r>
                    </a:p>
                  </a:txBody>
                  <a:tcPr/>
                </a:tc>
                <a:tc>
                  <a:txBody>
                    <a:bodyPr/>
                    <a:lstStyle/>
                    <a:p>
                      <a:pPr algn="ctr"/>
                      <a:r>
                        <a:rPr lang="es-CL" dirty="0"/>
                        <a:t>10,70</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12,41</a:t>
                      </a:r>
                    </a:p>
                  </a:txBody>
                  <a:tcPr/>
                </a:tc>
                <a:tc>
                  <a:txBody>
                    <a:bodyPr/>
                    <a:lstStyle/>
                    <a:p>
                      <a:pPr algn="ctr"/>
                      <a:r>
                        <a:rPr lang="es-CL" dirty="0"/>
                        <a:t>15,63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13,00</a:t>
                      </a:r>
                    </a:p>
                  </a:txBody>
                  <a:tcPr/>
                </a:tc>
                <a:tc>
                  <a:txBody>
                    <a:bodyPr/>
                    <a:lstStyle/>
                    <a:p>
                      <a:pPr algn="ctr"/>
                      <a:r>
                        <a:rPr lang="es-CL" dirty="0"/>
                        <a:t>12,87</a:t>
                      </a:r>
                    </a:p>
                  </a:txBody>
                  <a:tcPr/>
                </a:tc>
                <a:extLst>
                  <a:ext uri="{0D108BD9-81ED-4DB2-BD59-A6C34878D82A}">
                    <a16:rowId xmlns:a16="http://schemas.microsoft.com/office/drawing/2014/main" val="813321524"/>
                  </a:ext>
                </a:extLst>
              </a:tr>
            </a:tbl>
          </a:graphicData>
        </a:graphic>
      </p:graphicFrame>
      <p:sp>
        <p:nvSpPr>
          <p:cNvPr id="8" name="Rectángulo 7">
            <a:extLst>
              <a:ext uri="{FF2B5EF4-FFF2-40B4-BE49-F238E27FC236}">
                <a16:creationId xmlns:a16="http://schemas.microsoft.com/office/drawing/2014/main" id="{622FE8E9-16FD-4531-62F1-54235A466FA6}"/>
              </a:ext>
            </a:extLst>
          </p:cNvPr>
          <p:cNvSpPr/>
          <p:nvPr/>
        </p:nvSpPr>
        <p:spPr>
          <a:xfrm>
            <a:off x="3084990" y="3400426"/>
            <a:ext cx="2734786" cy="11274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Tabla 7">
            <a:extLst>
              <a:ext uri="{FF2B5EF4-FFF2-40B4-BE49-F238E27FC236}">
                <a16:creationId xmlns:a16="http://schemas.microsoft.com/office/drawing/2014/main" id="{08F983B5-00ED-C02E-5CCE-7BCDA8F1247A}"/>
              </a:ext>
            </a:extLst>
          </p:cNvPr>
          <p:cNvGraphicFramePr>
            <a:graphicFrameLocks noGrp="1"/>
          </p:cNvGraphicFramePr>
          <p:nvPr/>
        </p:nvGraphicFramePr>
        <p:xfrm>
          <a:off x="1140399" y="4904362"/>
          <a:ext cx="4679375" cy="1503936"/>
        </p:xfrm>
        <a:graphic>
          <a:graphicData uri="http://schemas.openxmlformats.org/drawingml/2006/table">
            <a:tbl>
              <a:tblPr firstRow="1" bandRow="1">
                <a:tableStyleId>{073A0DAA-6AF3-43AB-8588-CEC1D06C72B9}</a:tableStyleId>
              </a:tblPr>
              <a:tblGrid>
                <a:gridCol w="1936175">
                  <a:extLst>
                    <a:ext uri="{9D8B030D-6E8A-4147-A177-3AD203B41FA5}">
                      <a16:colId xmlns:a16="http://schemas.microsoft.com/office/drawing/2014/main" val="774064753"/>
                    </a:ext>
                  </a:extLst>
                </a:gridCol>
                <a:gridCol w="1371600">
                  <a:extLst>
                    <a:ext uri="{9D8B030D-6E8A-4147-A177-3AD203B41FA5}">
                      <a16:colId xmlns:a16="http://schemas.microsoft.com/office/drawing/2014/main" val="431172161"/>
                    </a:ext>
                  </a:extLst>
                </a:gridCol>
                <a:gridCol w="1371600">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Diego Armando</a:t>
                      </a:r>
                    </a:p>
                  </a:txBody>
                  <a:tcPr/>
                </a:tc>
                <a:tc>
                  <a:txBody>
                    <a:bodyPr/>
                    <a:lstStyle/>
                    <a:p>
                      <a:pPr algn="ctr"/>
                      <a:r>
                        <a:rPr lang="es-CL" dirty="0"/>
                        <a:t>6,02</a:t>
                      </a:r>
                    </a:p>
                  </a:txBody>
                  <a:tcPr/>
                </a:tc>
                <a:tc>
                  <a:txBody>
                    <a:bodyPr/>
                    <a:lstStyle/>
                    <a:p>
                      <a:pPr algn="ctr"/>
                      <a:r>
                        <a:rPr lang="es-CL" dirty="0"/>
                        <a:t>-1,8</a:t>
                      </a:r>
                    </a:p>
                  </a:txBody>
                  <a:tcPr/>
                </a:tc>
                <a:extLst>
                  <a:ext uri="{0D108BD9-81ED-4DB2-BD59-A6C34878D82A}">
                    <a16:rowId xmlns:a16="http://schemas.microsoft.com/office/drawing/2014/main" val="3791420149"/>
                  </a:ext>
                </a:extLst>
              </a:tr>
              <a:tr h="370840">
                <a:tc>
                  <a:txBody>
                    <a:bodyPr/>
                    <a:lstStyle/>
                    <a:p>
                      <a:pPr algn="ctr"/>
                      <a:r>
                        <a:rPr lang="es-CL" dirty="0"/>
                        <a:t>Charles Mariano</a:t>
                      </a:r>
                    </a:p>
                  </a:txBody>
                  <a:tcPr/>
                </a:tc>
                <a:tc>
                  <a:txBody>
                    <a:bodyPr/>
                    <a:lstStyle/>
                    <a:p>
                      <a:pPr algn="ctr"/>
                      <a:r>
                        <a:rPr lang="es-CL" dirty="0"/>
                        <a:t>-0,09</a:t>
                      </a:r>
                    </a:p>
                  </a:txBody>
                  <a:tcPr/>
                </a:tc>
                <a:tc>
                  <a:txBody>
                    <a:bodyPr/>
                    <a:lstStyle/>
                    <a:p>
                      <a:pPr algn="ctr"/>
                      <a:r>
                        <a:rPr lang="es-CL" dirty="0"/>
                        <a:t>3,13</a:t>
                      </a:r>
                    </a:p>
                  </a:txBody>
                  <a:tcPr/>
                </a:tc>
                <a:extLst>
                  <a:ext uri="{0D108BD9-81ED-4DB2-BD59-A6C34878D82A}">
                    <a16:rowId xmlns:a16="http://schemas.microsoft.com/office/drawing/2014/main" val="3010456170"/>
                  </a:ext>
                </a:extLst>
              </a:tr>
              <a:tr h="370840">
                <a:tc>
                  <a:txBody>
                    <a:bodyPr/>
                    <a:lstStyle/>
                    <a:p>
                      <a:pPr algn="ctr"/>
                      <a:r>
                        <a:rPr lang="es-CL" dirty="0" err="1"/>
                        <a:t>Zizou</a:t>
                      </a:r>
                      <a:endParaRPr lang="es-CL" dirty="0"/>
                    </a:p>
                  </a:txBody>
                  <a:tcPr/>
                </a:tc>
                <a:tc>
                  <a:txBody>
                    <a:bodyPr/>
                    <a:lstStyle/>
                    <a:p>
                      <a:pPr algn="ctr"/>
                      <a:r>
                        <a:rPr lang="es-CL" dirty="0"/>
                        <a:t>0,50</a:t>
                      </a:r>
                    </a:p>
                  </a:txBody>
                  <a:tcPr/>
                </a:tc>
                <a:tc>
                  <a:txBody>
                    <a:bodyPr/>
                    <a:lstStyle/>
                    <a:p>
                      <a:pPr algn="ctr"/>
                      <a:r>
                        <a:rPr lang="es-CL" dirty="0"/>
                        <a:t>0,37</a:t>
                      </a:r>
                    </a:p>
                  </a:txBody>
                  <a:tcPr/>
                </a:tc>
                <a:extLst>
                  <a:ext uri="{0D108BD9-81ED-4DB2-BD59-A6C34878D82A}">
                    <a16:rowId xmlns:a16="http://schemas.microsoft.com/office/drawing/2014/main" val="813321524"/>
                  </a:ext>
                </a:extLst>
              </a:tr>
            </a:tbl>
          </a:graphicData>
        </a:graphic>
      </p:graphicFrame>
      <p:sp>
        <p:nvSpPr>
          <p:cNvPr id="15" name="Rectángulo 14">
            <a:extLst>
              <a:ext uri="{FF2B5EF4-FFF2-40B4-BE49-F238E27FC236}">
                <a16:creationId xmlns:a16="http://schemas.microsoft.com/office/drawing/2014/main" id="{86C1501E-F1AE-9301-DF9F-B02C93CA1148}"/>
              </a:ext>
            </a:extLst>
          </p:cNvPr>
          <p:cNvSpPr/>
          <p:nvPr/>
        </p:nvSpPr>
        <p:spPr>
          <a:xfrm>
            <a:off x="6598852" y="3378037"/>
            <a:ext cx="4622867" cy="1143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1400" dirty="0"/>
              <a:t>A diferencia del índice de selección, en el caso del </a:t>
            </a:r>
            <a:r>
              <a:rPr lang="es-CL" sz="1400" b="1" dirty="0"/>
              <a:t>BLUP</a:t>
            </a:r>
            <a:r>
              <a:rPr lang="es-CL" sz="1400" dirty="0"/>
              <a:t> se utilizan los valores para el fenotipo como tal y no como desviaciones</a:t>
            </a:r>
          </a:p>
        </p:txBody>
      </p:sp>
      <p:sp>
        <p:nvSpPr>
          <p:cNvPr id="6" name="CuadroTexto 5">
            <a:extLst>
              <a:ext uri="{FF2B5EF4-FFF2-40B4-BE49-F238E27FC236}">
                <a16:creationId xmlns:a16="http://schemas.microsoft.com/office/drawing/2014/main" id="{853C34D5-8641-85F5-BA2B-943A7E658F88}"/>
              </a:ext>
            </a:extLst>
          </p:cNvPr>
          <p:cNvSpPr txBox="1"/>
          <p:nvPr/>
        </p:nvSpPr>
        <p:spPr>
          <a:xfrm>
            <a:off x="6446452" y="3193371"/>
            <a:ext cx="722505"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s-CL" b="1" dirty="0">
                <a:latin typeface="Calibri" panose="020F0502020204030204" pitchFamily="34" charset="0"/>
                <a:cs typeface="Calibri" panose="020F0502020204030204" pitchFamily="34" charset="0"/>
              </a:rPr>
              <a:t>NOTA</a:t>
            </a:r>
          </a:p>
        </p:txBody>
      </p:sp>
    </p:spTree>
    <p:extLst>
      <p:ext uri="{BB962C8B-B14F-4D97-AF65-F5344CB8AC3E}">
        <p14:creationId xmlns:p14="http://schemas.microsoft.com/office/powerpoint/2010/main" val="12324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17</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8D2AA3F1-90CC-B172-F885-3C7E58827E50}"/>
                  </a:ext>
                </a:extLst>
              </p:cNvPr>
              <p:cNvSpPr txBox="1">
                <a:spLocks/>
              </p:cNvSpPr>
              <p:nvPr/>
            </p:nvSpPr>
            <p:spPr>
              <a:xfrm>
                <a:off x="9427779" y="2481659"/>
                <a:ext cx="1879665"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,25</m:t>
                                </m:r>
                              </m:e>
                            </m:mr>
                            <m:mr>
                              <m:e>
                                <m:r>
                                  <a:rPr lang="es-CL" b="0" i="1" kern="0" smtClean="0">
                                    <a:latin typeface="Cambria Math" panose="02040503050406030204" pitchFamily="18" charset="0"/>
                                  </a:rPr>
                                  <m:t>0,25</m:t>
                                </m:r>
                              </m:e>
                            </m:mr>
                          </m:m>
                        </m:e>
                      </m:d>
                    </m:oMath>
                  </m:oMathPara>
                </a14:m>
                <a:endParaRPr lang="es-CL" kern="0" dirty="0"/>
              </a:p>
            </p:txBody>
          </p:sp>
        </mc:Choice>
        <mc:Fallback xmlns="">
          <p:sp>
            <p:nvSpPr>
              <p:cNvPr id="5" name="Marcador de texto 2">
                <a:extLst>
                  <a:ext uri="{FF2B5EF4-FFF2-40B4-BE49-F238E27FC236}">
                    <a16:creationId xmlns:a16="http://schemas.microsoft.com/office/drawing/2014/main" id="{8D2AA3F1-90CC-B172-F885-3C7E58827E50}"/>
                  </a:ext>
                </a:extLst>
              </p:cNvPr>
              <p:cNvSpPr txBox="1">
                <a:spLocks noRot="1" noChangeAspect="1" noMove="1" noResize="1" noEditPoints="1" noAdjustHandles="1" noChangeArrowheads="1" noChangeShapeType="1" noTextEdit="1"/>
              </p:cNvSpPr>
              <p:nvPr/>
            </p:nvSpPr>
            <p:spPr>
              <a:xfrm>
                <a:off x="9427779" y="2481659"/>
                <a:ext cx="1879665" cy="796455"/>
              </a:xfrm>
              <a:prstGeom prst="rect">
                <a:avLst/>
              </a:prstGeom>
              <a:blipFill>
                <a:blip r:embed="rId3"/>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4EEC7D7C-31A9-321F-3B9E-DA796F5F6881}"/>
                  </a:ext>
                </a:extLst>
              </p:cNvPr>
              <p:cNvSpPr txBox="1">
                <a:spLocks/>
              </p:cNvSpPr>
              <p:nvPr/>
            </p:nvSpPr>
            <p:spPr>
              <a:xfrm>
                <a:off x="4729655" y="2659168"/>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6" name="Marcador de texto 2">
                <a:extLst>
                  <a:ext uri="{FF2B5EF4-FFF2-40B4-BE49-F238E27FC236}">
                    <a16:creationId xmlns:a16="http://schemas.microsoft.com/office/drawing/2014/main" id="{4EEC7D7C-31A9-321F-3B9E-DA796F5F6881}"/>
                  </a:ext>
                </a:extLst>
              </p:cNvPr>
              <p:cNvSpPr txBox="1">
                <a:spLocks noRot="1" noChangeAspect="1" noMove="1" noResize="1" noEditPoints="1" noAdjustHandles="1" noChangeArrowheads="1" noChangeShapeType="1" noTextEdit="1"/>
              </p:cNvSpPr>
              <p:nvPr/>
            </p:nvSpPr>
            <p:spPr>
              <a:xfrm>
                <a:off x="4729655" y="2659168"/>
                <a:ext cx="2732690" cy="441436"/>
              </a:xfrm>
              <a:prstGeom prst="rect">
                <a:avLst/>
              </a:prstGeom>
              <a:blipFill>
                <a:blip r:embed="rId4"/>
                <a:stretch>
                  <a:fillRect l="-223" r="-223"/>
                </a:stretch>
              </a:blipFill>
              <a:ln>
                <a:noFill/>
              </a:ln>
            </p:spPr>
            <p:txBody>
              <a:bodyPr/>
              <a:lstStyle/>
              <a:p>
                <a:r>
                  <a:rPr lang="es-CL">
                    <a:noFill/>
                  </a:rPr>
                  <a:t> </a:t>
                </a:r>
              </a:p>
            </p:txBody>
          </p:sp>
        </mc:Fallback>
      </mc:AlternateContent>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nvGraphicFramePr>
        <p:xfrm>
          <a:off x="1140400" y="3973530"/>
          <a:ext cx="4506807" cy="2255904"/>
        </p:xfrm>
        <a:graphic>
          <a:graphicData uri="http://schemas.openxmlformats.org/drawingml/2006/table">
            <a:tbl>
              <a:tblPr firstRow="1" bandRow="1">
                <a:tableStyleId>{073A0DAA-6AF3-43AB-8588-CEC1D06C72B9}</a:tableStyleId>
              </a:tblPr>
              <a:tblGrid>
                <a:gridCol w="1502269">
                  <a:extLst>
                    <a:ext uri="{9D8B030D-6E8A-4147-A177-3AD203B41FA5}">
                      <a16:colId xmlns:a16="http://schemas.microsoft.com/office/drawing/2014/main" val="774064753"/>
                    </a:ext>
                  </a:extLst>
                </a:gridCol>
                <a:gridCol w="1502269">
                  <a:extLst>
                    <a:ext uri="{9D8B030D-6E8A-4147-A177-3AD203B41FA5}">
                      <a16:colId xmlns:a16="http://schemas.microsoft.com/office/drawing/2014/main" val="431172161"/>
                    </a:ext>
                  </a:extLst>
                </a:gridCol>
                <a:gridCol w="1502269">
                  <a:extLst>
                    <a:ext uri="{9D8B030D-6E8A-4147-A177-3AD203B41FA5}">
                      <a16:colId xmlns:a16="http://schemas.microsoft.com/office/drawing/2014/main" val="3153715031"/>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extLst>
                  <a:ext uri="{0D108BD9-81ED-4DB2-BD59-A6C34878D82A}">
                    <a16:rowId xmlns:a16="http://schemas.microsoft.com/office/drawing/2014/main" val="3857603934"/>
                  </a:ext>
                </a:extLst>
              </a:tr>
              <a:tr h="370840">
                <a:tc>
                  <a:txBody>
                    <a:bodyPr/>
                    <a:lstStyle/>
                    <a:p>
                      <a:pPr algn="ctr"/>
                      <a:r>
                        <a:rPr lang="es-CL" dirty="0"/>
                        <a:t>Carlitos Jr.</a:t>
                      </a:r>
                    </a:p>
                  </a:txBody>
                  <a:tcPr/>
                </a:tc>
                <a:tc>
                  <a:txBody>
                    <a:bodyPr/>
                    <a:lstStyle/>
                    <a:p>
                      <a:pPr algn="ctr"/>
                      <a:r>
                        <a:rPr lang="es-CL" dirty="0"/>
                        <a:t>-5,93</a:t>
                      </a:r>
                    </a:p>
                  </a:txBody>
                  <a:tcPr/>
                </a:tc>
                <a:tc>
                  <a:txBody>
                    <a:bodyPr/>
                    <a:lstStyle/>
                    <a:p>
                      <a:pPr algn="ctr"/>
                      <a:r>
                        <a:rPr lang="es-CL" dirty="0"/>
                        <a:t>9,46</a:t>
                      </a:r>
                    </a:p>
                  </a:txBody>
                  <a:tcPr/>
                </a:tc>
                <a:extLst>
                  <a:ext uri="{0D108BD9-81ED-4DB2-BD59-A6C34878D82A}">
                    <a16:rowId xmlns:a16="http://schemas.microsoft.com/office/drawing/2014/main" val="3791420149"/>
                  </a:ext>
                </a:extLst>
              </a:tr>
              <a:tr h="370840">
                <a:tc>
                  <a:txBody>
                    <a:bodyPr/>
                    <a:lstStyle/>
                    <a:p>
                      <a:pPr algn="ctr"/>
                      <a:r>
                        <a:rPr lang="es-CL" dirty="0"/>
                        <a:t>Hércules</a:t>
                      </a:r>
                    </a:p>
                  </a:txBody>
                  <a:tcPr/>
                </a:tc>
                <a:tc>
                  <a:txBody>
                    <a:bodyPr/>
                    <a:lstStyle/>
                    <a:p>
                      <a:pPr algn="ctr"/>
                      <a:r>
                        <a:rPr lang="es-CL" dirty="0"/>
                        <a:t>3,65</a:t>
                      </a:r>
                    </a:p>
                  </a:txBody>
                  <a:tcPr/>
                </a:tc>
                <a:tc>
                  <a:txBody>
                    <a:bodyPr/>
                    <a:lstStyle/>
                    <a:p>
                      <a:pPr algn="ctr"/>
                      <a:r>
                        <a:rPr lang="es-CL" dirty="0"/>
                        <a:t>-4,05</a:t>
                      </a:r>
                    </a:p>
                  </a:txBody>
                  <a:tcPr/>
                </a:tc>
                <a:extLst>
                  <a:ext uri="{0D108BD9-81ED-4DB2-BD59-A6C34878D82A}">
                    <a16:rowId xmlns:a16="http://schemas.microsoft.com/office/drawing/2014/main" val="3010456170"/>
                  </a:ext>
                </a:extLst>
              </a:tr>
              <a:tr h="370840">
                <a:tc>
                  <a:txBody>
                    <a:bodyPr/>
                    <a:lstStyle/>
                    <a:p>
                      <a:pPr algn="ctr"/>
                      <a:r>
                        <a:rPr lang="es-CL" dirty="0" err="1"/>
                        <a:t>Malveke</a:t>
                      </a:r>
                      <a:endParaRPr lang="es-CL" dirty="0"/>
                    </a:p>
                  </a:txBody>
                  <a:tcPr/>
                </a:tc>
                <a:tc>
                  <a:txBody>
                    <a:bodyPr/>
                    <a:lstStyle/>
                    <a:p>
                      <a:pPr algn="ctr"/>
                      <a:r>
                        <a:rPr lang="es-CL" dirty="0"/>
                        <a:t>7,46</a:t>
                      </a:r>
                    </a:p>
                  </a:txBody>
                  <a:tcPr/>
                </a:tc>
                <a:tc>
                  <a:txBody>
                    <a:bodyPr/>
                    <a:lstStyle/>
                    <a:p>
                      <a:pPr algn="ctr"/>
                      <a:r>
                        <a:rPr lang="es-CL" dirty="0"/>
                        <a:t>-6.28</a:t>
                      </a:r>
                    </a:p>
                  </a:txBody>
                  <a:tcPr/>
                </a:tc>
                <a:extLst>
                  <a:ext uri="{0D108BD9-81ED-4DB2-BD59-A6C34878D82A}">
                    <a16:rowId xmlns:a16="http://schemas.microsoft.com/office/drawing/2014/main" val="813321524"/>
                  </a:ext>
                </a:extLst>
              </a:tr>
              <a:tr h="370840">
                <a:tc>
                  <a:txBody>
                    <a:bodyPr/>
                    <a:lstStyle/>
                    <a:p>
                      <a:pPr algn="ctr"/>
                      <a:r>
                        <a:rPr lang="es-CL" dirty="0" err="1"/>
                        <a:t>Jordan</a:t>
                      </a:r>
                      <a:r>
                        <a:rPr lang="es-CL" dirty="0"/>
                        <a:t> 23</a:t>
                      </a:r>
                    </a:p>
                  </a:txBody>
                  <a:tcPr/>
                </a:tc>
                <a:tc>
                  <a:txBody>
                    <a:bodyPr/>
                    <a:lstStyle/>
                    <a:p>
                      <a:pPr algn="ctr"/>
                      <a:r>
                        <a:rPr lang="es-CL" dirty="0"/>
                        <a:t>2,27</a:t>
                      </a:r>
                    </a:p>
                  </a:txBody>
                  <a:tcPr/>
                </a:tc>
                <a:tc>
                  <a:txBody>
                    <a:bodyPr/>
                    <a:lstStyle/>
                    <a:p>
                      <a:pPr algn="ctr"/>
                      <a:r>
                        <a:rPr lang="es-CL" dirty="0"/>
                        <a:t>4,50</a:t>
                      </a:r>
                    </a:p>
                  </a:txBody>
                  <a:tcPr/>
                </a:tc>
                <a:extLst>
                  <a:ext uri="{0D108BD9-81ED-4DB2-BD59-A6C34878D82A}">
                    <a16:rowId xmlns:a16="http://schemas.microsoft.com/office/drawing/2014/main" val="611398755"/>
                  </a:ext>
                </a:extLst>
              </a:tr>
              <a:tr h="370840">
                <a:tc>
                  <a:txBody>
                    <a:bodyPr/>
                    <a:lstStyle/>
                    <a:p>
                      <a:pPr algn="ctr"/>
                      <a:r>
                        <a:rPr lang="es-CL" dirty="0"/>
                        <a:t>Don Eladio</a:t>
                      </a:r>
                    </a:p>
                  </a:txBody>
                  <a:tcPr/>
                </a:tc>
                <a:tc>
                  <a:txBody>
                    <a:bodyPr/>
                    <a:lstStyle/>
                    <a:p>
                      <a:pPr algn="ctr"/>
                      <a:r>
                        <a:rPr lang="es-CL" dirty="0"/>
                        <a:t>-3,57</a:t>
                      </a:r>
                    </a:p>
                  </a:txBody>
                  <a:tcPr/>
                </a:tc>
                <a:tc>
                  <a:txBody>
                    <a:bodyPr/>
                    <a:lstStyle/>
                    <a:p>
                      <a:pPr algn="ctr"/>
                      <a:r>
                        <a:rPr lang="es-CL" dirty="0"/>
                        <a:t>-4,77</a:t>
                      </a:r>
                    </a:p>
                  </a:txBody>
                  <a:tcPr/>
                </a:tc>
                <a:extLst>
                  <a:ext uri="{0D108BD9-81ED-4DB2-BD59-A6C34878D82A}">
                    <a16:rowId xmlns:a16="http://schemas.microsoft.com/office/drawing/2014/main" val="4194559086"/>
                  </a:ext>
                </a:extLst>
              </a:tr>
            </a:tbl>
          </a:graphicData>
        </a:graphic>
      </p:graphicFrame>
      <mc:AlternateContent xmlns:mc="http://schemas.openxmlformats.org/markup-compatibility/2006" xmlns:a14="http://schemas.microsoft.com/office/drawing/2010/main">
        <mc:Choice Requires="a14">
          <p:sp>
            <p:nvSpPr>
              <p:cNvPr id="10" name="Marcador de texto 2">
                <a:extLst>
                  <a:ext uri="{FF2B5EF4-FFF2-40B4-BE49-F238E27FC236}">
                    <a16:creationId xmlns:a16="http://schemas.microsoft.com/office/drawing/2014/main" id="{05E769F4-9178-D75E-29C6-65E0BC4071EC}"/>
                  </a:ext>
                </a:extLst>
              </p:cNvPr>
              <p:cNvSpPr txBox="1">
                <a:spLocks/>
              </p:cNvSpPr>
              <p:nvPr/>
            </p:nvSpPr>
            <p:spPr>
              <a:xfrm>
                <a:off x="7135119" y="3973530"/>
                <a:ext cx="3463159"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=0,25</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+0,25</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10" name="Marcador de texto 2">
                <a:extLst>
                  <a:ext uri="{FF2B5EF4-FFF2-40B4-BE49-F238E27FC236}">
                    <a16:creationId xmlns:a16="http://schemas.microsoft.com/office/drawing/2014/main" id="{05E769F4-9178-D75E-29C6-65E0BC4071EC}"/>
                  </a:ext>
                </a:extLst>
              </p:cNvPr>
              <p:cNvSpPr txBox="1">
                <a:spLocks noRot="1" noChangeAspect="1" noMove="1" noResize="1" noEditPoints="1" noAdjustHandles="1" noChangeArrowheads="1" noChangeShapeType="1" noTextEdit="1"/>
              </p:cNvSpPr>
              <p:nvPr/>
            </p:nvSpPr>
            <p:spPr>
              <a:xfrm>
                <a:off x="7135119" y="3973530"/>
                <a:ext cx="3463159" cy="441436"/>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C9ECC39F-490C-0958-7DB6-69E36765EB4C}"/>
                  </a:ext>
                </a:extLst>
              </p:cNvPr>
              <p:cNvSpPr txBox="1">
                <a:spLocks/>
              </p:cNvSpPr>
              <p:nvPr/>
            </p:nvSpPr>
            <p:spPr>
              <a:xfrm>
                <a:off x="6439090" y="4634568"/>
                <a:ext cx="4855216"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=0,25∗</m:t>
                      </m:r>
                      <m:d>
                        <m:dPr>
                          <m:ctrlPr>
                            <a:rPr lang="es-CL" b="0" i="1" kern="0" smtClean="0">
                              <a:latin typeface="Cambria Math" panose="02040503050406030204" pitchFamily="18" charset="0"/>
                            </a:rPr>
                          </m:ctrlPr>
                        </m:dPr>
                        <m:e>
                          <m:r>
                            <a:rPr lang="es-CL" b="0" i="1" kern="0" smtClean="0">
                              <a:latin typeface="Cambria Math" panose="02040503050406030204" pitchFamily="18" charset="0"/>
                            </a:rPr>
                            <m:t>−5,93</m:t>
                          </m:r>
                        </m:e>
                      </m:d>
                      <m:r>
                        <a:rPr lang="es-CL" b="0" i="1" kern="0" smtClean="0">
                          <a:latin typeface="Cambria Math" panose="02040503050406030204" pitchFamily="18" charset="0"/>
                        </a:rPr>
                        <m:t>+0,25∗9,46</m:t>
                      </m:r>
                    </m:oMath>
                  </m:oMathPara>
                </a14:m>
                <a:endParaRPr lang="es-CL" kern="0" dirty="0"/>
              </a:p>
            </p:txBody>
          </p:sp>
        </mc:Choice>
        <mc:Fallback xmlns="">
          <p:sp>
            <p:nvSpPr>
              <p:cNvPr id="11" name="Marcador de texto 2">
                <a:extLst>
                  <a:ext uri="{FF2B5EF4-FFF2-40B4-BE49-F238E27FC236}">
                    <a16:creationId xmlns:a16="http://schemas.microsoft.com/office/drawing/2014/main" id="{C9ECC39F-490C-0958-7DB6-69E36765EB4C}"/>
                  </a:ext>
                </a:extLst>
              </p:cNvPr>
              <p:cNvSpPr txBox="1">
                <a:spLocks noRot="1" noChangeAspect="1" noMove="1" noResize="1" noEditPoints="1" noAdjustHandles="1" noChangeArrowheads="1" noChangeShapeType="1" noTextEdit="1"/>
              </p:cNvSpPr>
              <p:nvPr/>
            </p:nvSpPr>
            <p:spPr>
              <a:xfrm>
                <a:off x="6439090" y="4634568"/>
                <a:ext cx="4855216" cy="441436"/>
              </a:xfrm>
              <a:prstGeom prst="rect">
                <a:avLst/>
              </a:prstGeom>
              <a:blipFill>
                <a:blip r:embed="rId6"/>
                <a:stretch>
                  <a:fillRect r="-502"/>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C19A6EF6-7A8F-955F-FFC2-56814B6F345C}"/>
                  </a:ext>
                </a:extLst>
              </p:cNvPr>
              <p:cNvSpPr txBox="1">
                <a:spLocks/>
              </p:cNvSpPr>
              <p:nvPr/>
            </p:nvSpPr>
            <p:spPr>
              <a:xfrm>
                <a:off x="6439090" y="5258766"/>
                <a:ext cx="4855216"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=−1,48+2,37</m:t>
                      </m:r>
                    </m:oMath>
                  </m:oMathPara>
                </a14:m>
                <a:endParaRPr lang="es-CL" kern="0" dirty="0"/>
              </a:p>
            </p:txBody>
          </p:sp>
        </mc:Choice>
        <mc:Fallback xmlns="">
          <p:sp>
            <p:nvSpPr>
              <p:cNvPr id="12" name="Marcador de texto 2">
                <a:extLst>
                  <a:ext uri="{FF2B5EF4-FFF2-40B4-BE49-F238E27FC236}">
                    <a16:creationId xmlns:a16="http://schemas.microsoft.com/office/drawing/2014/main" id="{C19A6EF6-7A8F-955F-FFC2-56814B6F345C}"/>
                  </a:ext>
                </a:extLst>
              </p:cNvPr>
              <p:cNvSpPr txBox="1">
                <a:spLocks noRot="1" noChangeAspect="1" noMove="1" noResize="1" noEditPoints="1" noAdjustHandles="1" noChangeArrowheads="1" noChangeShapeType="1" noTextEdit="1"/>
              </p:cNvSpPr>
              <p:nvPr/>
            </p:nvSpPr>
            <p:spPr>
              <a:xfrm>
                <a:off x="6439090" y="5258766"/>
                <a:ext cx="4855216" cy="441436"/>
              </a:xfrm>
              <a:prstGeom prst="rect">
                <a:avLst/>
              </a:prstGeom>
              <a:blipFill>
                <a:blip r:embed="rId7"/>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Marcador de texto 2">
                <a:extLst>
                  <a:ext uri="{FF2B5EF4-FFF2-40B4-BE49-F238E27FC236}">
                    <a16:creationId xmlns:a16="http://schemas.microsoft.com/office/drawing/2014/main" id="{4154201B-D96C-4BFA-781C-62BBC07C8B45}"/>
                  </a:ext>
                </a:extLst>
              </p:cNvPr>
              <p:cNvSpPr txBox="1">
                <a:spLocks/>
              </p:cNvSpPr>
              <p:nvPr/>
            </p:nvSpPr>
            <p:spPr>
              <a:xfrm>
                <a:off x="6439090" y="5948930"/>
                <a:ext cx="4855216"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=0,88</m:t>
                      </m:r>
                    </m:oMath>
                  </m:oMathPara>
                </a14:m>
                <a:endParaRPr lang="es-CL" kern="0" dirty="0"/>
              </a:p>
            </p:txBody>
          </p:sp>
        </mc:Choice>
        <mc:Fallback xmlns="">
          <p:sp>
            <p:nvSpPr>
              <p:cNvPr id="13" name="Marcador de texto 2">
                <a:extLst>
                  <a:ext uri="{FF2B5EF4-FFF2-40B4-BE49-F238E27FC236}">
                    <a16:creationId xmlns:a16="http://schemas.microsoft.com/office/drawing/2014/main" id="{4154201B-D96C-4BFA-781C-62BBC07C8B45}"/>
                  </a:ext>
                </a:extLst>
              </p:cNvPr>
              <p:cNvSpPr txBox="1">
                <a:spLocks noRot="1" noChangeAspect="1" noMove="1" noResize="1" noEditPoints="1" noAdjustHandles="1" noChangeArrowheads="1" noChangeShapeType="1" noTextEdit="1"/>
              </p:cNvSpPr>
              <p:nvPr/>
            </p:nvSpPr>
            <p:spPr>
              <a:xfrm>
                <a:off x="6439090" y="5948930"/>
                <a:ext cx="4855216" cy="441436"/>
              </a:xfrm>
              <a:prstGeom prst="rect">
                <a:avLst/>
              </a:prstGeom>
              <a:blipFill>
                <a:blip r:embed="rId8"/>
                <a:stretch>
                  <a:fillRect/>
                </a:stretch>
              </a:blipFill>
              <a:ln>
                <a:noFill/>
              </a:ln>
            </p:spPr>
            <p:txBody>
              <a:bodyPr/>
              <a:lstStyle/>
              <a:p>
                <a:r>
                  <a:rPr lang="es-CL">
                    <a:noFill/>
                  </a:rPr>
                  <a:t> </a:t>
                </a:r>
              </a:p>
            </p:txBody>
          </p:sp>
        </mc:Fallback>
      </mc:AlternateContent>
    </p:spTree>
    <p:extLst>
      <p:ext uri="{BB962C8B-B14F-4D97-AF65-F5344CB8AC3E}">
        <p14:creationId xmlns:p14="http://schemas.microsoft.com/office/powerpoint/2010/main" val="8331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8D2AA3F1-90CC-B172-F885-3C7E58827E50}"/>
                  </a:ext>
                </a:extLst>
              </p:cNvPr>
              <p:cNvSpPr txBox="1">
                <a:spLocks/>
              </p:cNvSpPr>
              <p:nvPr/>
            </p:nvSpPr>
            <p:spPr>
              <a:xfrm>
                <a:off x="9427779" y="2481659"/>
                <a:ext cx="1879665"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,25</m:t>
                                </m:r>
                              </m:e>
                            </m:mr>
                            <m:mr>
                              <m:e>
                                <m:r>
                                  <a:rPr lang="es-CL" b="0" i="1" kern="0" smtClean="0">
                                    <a:latin typeface="Cambria Math" panose="02040503050406030204" pitchFamily="18" charset="0"/>
                                  </a:rPr>
                                  <m:t>0,25</m:t>
                                </m:r>
                              </m:e>
                            </m:mr>
                          </m:m>
                        </m:e>
                      </m:d>
                    </m:oMath>
                  </m:oMathPara>
                </a14:m>
                <a:endParaRPr lang="es-CL" kern="0" dirty="0"/>
              </a:p>
            </p:txBody>
          </p:sp>
        </mc:Choice>
        <mc:Fallback xmlns="">
          <p:sp>
            <p:nvSpPr>
              <p:cNvPr id="5" name="Marcador de texto 2">
                <a:extLst>
                  <a:ext uri="{FF2B5EF4-FFF2-40B4-BE49-F238E27FC236}">
                    <a16:creationId xmlns:a16="http://schemas.microsoft.com/office/drawing/2014/main" id="{8D2AA3F1-90CC-B172-F885-3C7E58827E50}"/>
                  </a:ext>
                </a:extLst>
              </p:cNvPr>
              <p:cNvSpPr txBox="1">
                <a:spLocks noRot="1" noChangeAspect="1" noMove="1" noResize="1" noEditPoints="1" noAdjustHandles="1" noChangeArrowheads="1" noChangeShapeType="1" noTextEdit="1"/>
              </p:cNvSpPr>
              <p:nvPr/>
            </p:nvSpPr>
            <p:spPr>
              <a:xfrm>
                <a:off x="9427779" y="2481659"/>
                <a:ext cx="1879665" cy="796455"/>
              </a:xfrm>
              <a:prstGeom prst="rect">
                <a:avLst/>
              </a:prstGeom>
              <a:blipFill>
                <a:blip r:embed="rId3"/>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4EEC7D7C-31A9-321F-3B9E-DA796F5F6881}"/>
                  </a:ext>
                </a:extLst>
              </p:cNvPr>
              <p:cNvSpPr txBox="1">
                <a:spLocks/>
              </p:cNvSpPr>
              <p:nvPr/>
            </p:nvSpPr>
            <p:spPr>
              <a:xfrm>
                <a:off x="4729655" y="2659168"/>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6" name="Marcador de texto 2">
                <a:extLst>
                  <a:ext uri="{FF2B5EF4-FFF2-40B4-BE49-F238E27FC236}">
                    <a16:creationId xmlns:a16="http://schemas.microsoft.com/office/drawing/2014/main" id="{4EEC7D7C-31A9-321F-3B9E-DA796F5F6881}"/>
                  </a:ext>
                </a:extLst>
              </p:cNvPr>
              <p:cNvSpPr txBox="1">
                <a:spLocks noRot="1" noChangeAspect="1" noMove="1" noResize="1" noEditPoints="1" noAdjustHandles="1" noChangeArrowheads="1" noChangeShapeType="1" noTextEdit="1"/>
              </p:cNvSpPr>
              <p:nvPr/>
            </p:nvSpPr>
            <p:spPr>
              <a:xfrm>
                <a:off x="4729655" y="2659168"/>
                <a:ext cx="2732690" cy="441436"/>
              </a:xfrm>
              <a:prstGeom prst="rect">
                <a:avLst/>
              </a:prstGeom>
              <a:blipFill>
                <a:blip r:embed="rId4"/>
                <a:stretch>
                  <a:fillRect l="-223" r="-223"/>
                </a:stretch>
              </a:blipFill>
              <a:ln>
                <a:noFill/>
              </a:ln>
            </p:spPr>
            <p:txBody>
              <a:bodyPr/>
              <a:lstStyle/>
              <a:p>
                <a:r>
                  <a:rPr lang="es-CL">
                    <a:noFill/>
                  </a:rPr>
                  <a:t> </a:t>
                </a:r>
              </a:p>
            </p:txBody>
          </p:sp>
        </mc:Fallback>
      </mc:AlternateContent>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extLst>
              <p:ext uri="{D42A27DB-BD31-4B8C-83A1-F6EECF244321}">
                <p14:modId xmlns:p14="http://schemas.microsoft.com/office/powerpoint/2010/main" val="3492329244"/>
              </p:ext>
            </p:extLst>
          </p:nvPr>
        </p:nvGraphicFramePr>
        <p:xfrm>
          <a:off x="3258206" y="3949882"/>
          <a:ext cx="5675588" cy="2255904"/>
        </p:xfrm>
        <a:graphic>
          <a:graphicData uri="http://schemas.openxmlformats.org/drawingml/2006/table">
            <a:tbl>
              <a:tblPr firstRow="1" bandRow="1">
                <a:tableStyleId>{073A0DAA-6AF3-43AB-8588-CEC1D06C72B9}</a:tableStyleId>
              </a:tblPr>
              <a:tblGrid>
                <a:gridCol w="1418897">
                  <a:extLst>
                    <a:ext uri="{9D8B030D-6E8A-4147-A177-3AD203B41FA5}">
                      <a16:colId xmlns:a16="http://schemas.microsoft.com/office/drawing/2014/main" val="774064753"/>
                    </a:ext>
                  </a:extLst>
                </a:gridCol>
                <a:gridCol w="1418897">
                  <a:extLst>
                    <a:ext uri="{9D8B030D-6E8A-4147-A177-3AD203B41FA5}">
                      <a16:colId xmlns:a16="http://schemas.microsoft.com/office/drawing/2014/main" val="431172161"/>
                    </a:ext>
                  </a:extLst>
                </a:gridCol>
                <a:gridCol w="1418897">
                  <a:extLst>
                    <a:ext uri="{9D8B030D-6E8A-4147-A177-3AD203B41FA5}">
                      <a16:colId xmlns:a16="http://schemas.microsoft.com/office/drawing/2014/main" val="3153715031"/>
                    </a:ext>
                  </a:extLst>
                </a:gridCol>
                <a:gridCol w="1418897">
                  <a:extLst>
                    <a:ext uri="{9D8B030D-6E8A-4147-A177-3AD203B41FA5}">
                      <a16:colId xmlns:a16="http://schemas.microsoft.com/office/drawing/2014/main" val="1700615229"/>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EBV</a:t>
                      </a:r>
                    </a:p>
                  </a:txBody>
                  <a:tcPr/>
                </a:tc>
                <a:extLst>
                  <a:ext uri="{0D108BD9-81ED-4DB2-BD59-A6C34878D82A}">
                    <a16:rowId xmlns:a16="http://schemas.microsoft.com/office/drawing/2014/main" val="3857603934"/>
                  </a:ext>
                </a:extLst>
              </a:tr>
              <a:tr h="370840">
                <a:tc>
                  <a:txBody>
                    <a:bodyPr/>
                    <a:lstStyle/>
                    <a:p>
                      <a:pPr algn="ctr"/>
                      <a:r>
                        <a:rPr lang="es-CL" dirty="0"/>
                        <a:t>Carlitos Jr.</a:t>
                      </a:r>
                    </a:p>
                  </a:txBody>
                  <a:tcPr/>
                </a:tc>
                <a:tc>
                  <a:txBody>
                    <a:bodyPr/>
                    <a:lstStyle/>
                    <a:p>
                      <a:pPr algn="ctr"/>
                      <a:r>
                        <a:rPr lang="es-CL" dirty="0"/>
                        <a:t>-5,93</a:t>
                      </a:r>
                    </a:p>
                  </a:txBody>
                  <a:tcPr/>
                </a:tc>
                <a:tc>
                  <a:txBody>
                    <a:bodyPr/>
                    <a:lstStyle/>
                    <a:p>
                      <a:pPr algn="ctr"/>
                      <a:r>
                        <a:rPr lang="es-CL" dirty="0"/>
                        <a:t>9,46</a:t>
                      </a:r>
                    </a:p>
                  </a:txBody>
                  <a:tcPr/>
                </a:tc>
                <a:tc>
                  <a:txBody>
                    <a:bodyPr/>
                    <a:lstStyle/>
                    <a:p>
                      <a:pPr algn="ctr"/>
                      <a:r>
                        <a:rPr lang="es-CL" dirty="0"/>
                        <a:t>0,88</a:t>
                      </a:r>
                    </a:p>
                  </a:txBody>
                  <a:tcPr/>
                </a:tc>
                <a:extLst>
                  <a:ext uri="{0D108BD9-81ED-4DB2-BD59-A6C34878D82A}">
                    <a16:rowId xmlns:a16="http://schemas.microsoft.com/office/drawing/2014/main" val="3791420149"/>
                  </a:ext>
                </a:extLst>
              </a:tr>
              <a:tr h="370840">
                <a:tc>
                  <a:txBody>
                    <a:bodyPr/>
                    <a:lstStyle/>
                    <a:p>
                      <a:pPr algn="ctr"/>
                      <a:r>
                        <a:rPr lang="es-CL" dirty="0"/>
                        <a:t>Hércules</a:t>
                      </a:r>
                    </a:p>
                  </a:txBody>
                  <a:tcPr/>
                </a:tc>
                <a:tc>
                  <a:txBody>
                    <a:bodyPr/>
                    <a:lstStyle/>
                    <a:p>
                      <a:pPr algn="ctr"/>
                      <a:r>
                        <a:rPr lang="es-CL" dirty="0"/>
                        <a:t>3,65</a:t>
                      </a:r>
                    </a:p>
                  </a:txBody>
                  <a:tcPr/>
                </a:tc>
                <a:tc>
                  <a:txBody>
                    <a:bodyPr/>
                    <a:lstStyle/>
                    <a:p>
                      <a:pPr algn="ctr"/>
                      <a:r>
                        <a:rPr lang="es-CL" dirty="0"/>
                        <a:t>-4,05</a:t>
                      </a:r>
                    </a:p>
                  </a:txBody>
                  <a:tcPr/>
                </a:tc>
                <a:tc>
                  <a:txBody>
                    <a:bodyPr/>
                    <a:lstStyle/>
                    <a:p>
                      <a:pPr algn="ctr"/>
                      <a:r>
                        <a:rPr lang="es-CL" dirty="0"/>
                        <a:t>-0,1</a:t>
                      </a:r>
                    </a:p>
                  </a:txBody>
                  <a:tcPr/>
                </a:tc>
                <a:extLst>
                  <a:ext uri="{0D108BD9-81ED-4DB2-BD59-A6C34878D82A}">
                    <a16:rowId xmlns:a16="http://schemas.microsoft.com/office/drawing/2014/main" val="3010456170"/>
                  </a:ext>
                </a:extLst>
              </a:tr>
              <a:tr h="370840">
                <a:tc>
                  <a:txBody>
                    <a:bodyPr/>
                    <a:lstStyle/>
                    <a:p>
                      <a:pPr algn="ctr"/>
                      <a:r>
                        <a:rPr lang="es-CL" dirty="0" err="1"/>
                        <a:t>Malveke</a:t>
                      </a:r>
                      <a:endParaRPr lang="es-CL" dirty="0"/>
                    </a:p>
                  </a:txBody>
                  <a:tcPr/>
                </a:tc>
                <a:tc>
                  <a:txBody>
                    <a:bodyPr/>
                    <a:lstStyle/>
                    <a:p>
                      <a:pPr algn="ctr"/>
                      <a:r>
                        <a:rPr lang="es-CL" dirty="0"/>
                        <a:t>7,46</a:t>
                      </a:r>
                    </a:p>
                  </a:txBody>
                  <a:tcPr/>
                </a:tc>
                <a:tc>
                  <a:txBody>
                    <a:bodyPr/>
                    <a:lstStyle/>
                    <a:p>
                      <a:pPr algn="ctr"/>
                      <a:r>
                        <a:rPr lang="es-CL" dirty="0"/>
                        <a:t>-6.28</a:t>
                      </a:r>
                    </a:p>
                  </a:txBody>
                  <a:tcPr/>
                </a:tc>
                <a:tc>
                  <a:txBody>
                    <a:bodyPr/>
                    <a:lstStyle/>
                    <a:p>
                      <a:pPr algn="ctr"/>
                      <a:r>
                        <a:rPr lang="es-CL" dirty="0"/>
                        <a:t>0,3</a:t>
                      </a:r>
                    </a:p>
                  </a:txBody>
                  <a:tcPr/>
                </a:tc>
                <a:extLst>
                  <a:ext uri="{0D108BD9-81ED-4DB2-BD59-A6C34878D82A}">
                    <a16:rowId xmlns:a16="http://schemas.microsoft.com/office/drawing/2014/main" val="813321524"/>
                  </a:ext>
                </a:extLst>
              </a:tr>
              <a:tr h="370840">
                <a:tc>
                  <a:txBody>
                    <a:bodyPr/>
                    <a:lstStyle/>
                    <a:p>
                      <a:pPr algn="ctr"/>
                      <a:r>
                        <a:rPr lang="es-CL" dirty="0" err="1"/>
                        <a:t>Jordan</a:t>
                      </a:r>
                      <a:r>
                        <a:rPr lang="es-CL" dirty="0"/>
                        <a:t> 23</a:t>
                      </a:r>
                    </a:p>
                  </a:txBody>
                  <a:tcPr/>
                </a:tc>
                <a:tc>
                  <a:txBody>
                    <a:bodyPr/>
                    <a:lstStyle/>
                    <a:p>
                      <a:pPr algn="ctr"/>
                      <a:r>
                        <a:rPr lang="es-CL" dirty="0"/>
                        <a:t>2,27</a:t>
                      </a:r>
                    </a:p>
                  </a:txBody>
                  <a:tcPr/>
                </a:tc>
                <a:tc>
                  <a:txBody>
                    <a:bodyPr/>
                    <a:lstStyle/>
                    <a:p>
                      <a:pPr algn="ctr"/>
                      <a:r>
                        <a:rPr lang="es-CL" dirty="0"/>
                        <a:t>4,50</a:t>
                      </a:r>
                    </a:p>
                  </a:txBody>
                  <a:tcPr/>
                </a:tc>
                <a:tc>
                  <a:txBody>
                    <a:bodyPr/>
                    <a:lstStyle/>
                    <a:p>
                      <a:pPr algn="ctr"/>
                      <a:r>
                        <a:rPr lang="es-CL" dirty="0"/>
                        <a:t>1,69</a:t>
                      </a:r>
                    </a:p>
                  </a:txBody>
                  <a:tcPr/>
                </a:tc>
                <a:extLst>
                  <a:ext uri="{0D108BD9-81ED-4DB2-BD59-A6C34878D82A}">
                    <a16:rowId xmlns:a16="http://schemas.microsoft.com/office/drawing/2014/main" val="611398755"/>
                  </a:ext>
                </a:extLst>
              </a:tr>
              <a:tr h="370840">
                <a:tc>
                  <a:txBody>
                    <a:bodyPr/>
                    <a:lstStyle/>
                    <a:p>
                      <a:pPr algn="ctr"/>
                      <a:r>
                        <a:rPr lang="es-CL" dirty="0"/>
                        <a:t>Don Eladio</a:t>
                      </a:r>
                    </a:p>
                  </a:txBody>
                  <a:tcPr/>
                </a:tc>
                <a:tc>
                  <a:txBody>
                    <a:bodyPr/>
                    <a:lstStyle/>
                    <a:p>
                      <a:pPr algn="ctr"/>
                      <a:r>
                        <a:rPr lang="es-CL" dirty="0"/>
                        <a:t>-3,57</a:t>
                      </a:r>
                    </a:p>
                  </a:txBody>
                  <a:tcPr/>
                </a:tc>
                <a:tc>
                  <a:txBody>
                    <a:bodyPr/>
                    <a:lstStyle/>
                    <a:p>
                      <a:pPr algn="ctr"/>
                      <a:r>
                        <a:rPr lang="es-CL" dirty="0"/>
                        <a:t>-4,77</a:t>
                      </a:r>
                    </a:p>
                  </a:txBody>
                  <a:tcPr/>
                </a:tc>
                <a:tc>
                  <a:txBody>
                    <a:bodyPr/>
                    <a:lstStyle/>
                    <a:p>
                      <a:pPr algn="ctr"/>
                      <a:r>
                        <a:rPr lang="es-CL" dirty="0"/>
                        <a:t>-2,09</a:t>
                      </a:r>
                    </a:p>
                  </a:txBody>
                  <a:tcPr/>
                </a:tc>
                <a:extLst>
                  <a:ext uri="{0D108BD9-81ED-4DB2-BD59-A6C34878D82A}">
                    <a16:rowId xmlns:a16="http://schemas.microsoft.com/office/drawing/2014/main" val="4194559086"/>
                  </a:ext>
                </a:extLst>
              </a:tr>
            </a:tbl>
          </a:graphicData>
        </a:graphic>
      </p:graphicFrame>
    </p:spTree>
    <p:extLst>
      <p:ext uri="{BB962C8B-B14F-4D97-AF65-F5344CB8AC3E}">
        <p14:creationId xmlns:p14="http://schemas.microsoft.com/office/powerpoint/2010/main" val="162710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4"/>
            </a:pPr>
            <a:r>
              <a:rPr lang="es-CL" dirty="0">
                <a:latin typeface="Montserrat" panose="00000500000000000000" pitchFamily="50" charset="0"/>
              </a:rPr>
              <a:t>Si tuviera que seleccionar a sólo 2 toros, ¿a cuáles seleccionaría y por qué?</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19</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7">
            <a:extLst>
              <a:ext uri="{FF2B5EF4-FFF2-40B4-BE49-F238E27FC236}">
                <a16:creationId xmlns:a16="http://schemas.microsoft.com/office/drawing/2014/main" id="{73855F19-1739-DDE4-FAE9-1F5A5ECA2760}"/>
              </a:ext>
            </a:extLst>
          </p:cNvPr>
          <p:cNvGraphicFramePr>
            <a:graphicFrameLocks noGrp="1"/>
          </p:cNvGraphicFramePr>
          <p:nvPr>
            <p:extLst>
              <p:ext uri="{D42A27DB-BD31-4B8C-83A1-F6EECF244321}">
                <p14:modId xmlns:p14="http://schemas.microsoft.com/office/powerpoint/2010/main" val="3683081879"/>
              </p:ext>
            </p:extLst>
          </p:nvPr>
        </p:nvGraphicFramePr>
        <p:xfrm>
          <a:off x="3258206" y="3429000"/>
          <a:ext cx="5675588" cy="2255904"/>
        </p:xfrm>
        <a:graphic>
          <a:graphicData uri="http://schemas.openxmlformats.org/drawingml/2006/table">
            <a:tbl>
              <a:tblPr firstRow="1" bandRow="1">
                <a:tableStyleId>{073A0DAA-6AF3-43AB-8588-CEC1D06C72B9}</a:tableStyleId>
              </a:tblPr>
              <a:tblGrid>
                <a:gridCol w="1418897">
                  <a:extLst>
                    <a:ext uri="{9D8B030D-6E8A-4147-A177-3AD203B41FA5}">
                      <a16:colId xmlns:a16="http://schemas.microsoft.com/office/drawing/2014/main" val="774064753"/>
                    </a:ext>
                  </a:extLst>
                </a:gridCol>
                <a:gridCol w="1418897">
                  <a:extLst>
                    <a:ext uri="{9D8B030D-6E8A-4147-A177-3AD203B41FA5}">
                      <a16:colId xmlns:a16="http://schemas.microsoft.com/office/drawing/2014/main" val="431172161"/>
                    </a:ext>
                  </a:extLst>
                </a:gridCol>
                <a:gridCol w="1418897">
                  <a:extLst>
                    <a:ext uri="{9D8B030D-6E8A-4147-A177-3AD203B41FA5}">
                      <a16:colId xmlns:a16="http://schemas.microsoft.com/office/drawing/2014/main" val="3153715031"/>
                    </a:ext>
                  </a:extLst>
                </a:gridCol>
                <a:gridCol w="1418897">
                  <a:extLst>
                    <a:ext uri="{9D8B030D-6E8A-4147-A177-3AD203B41FA5}">
                      <a16:colId xmlns:a16="http://schemas.microsoft.com/office/drawing/2014/main" val="1700615229"/>
                    </a:ext>
                  </a:extLst>
                </a:gridCol>
              </a:tblGrid>
              <a:tr h="370840">
                <a:tc>
                  <a:txBody>
                    <a:bodyPr/>
                    <a:lstStyle/>
                    <a:p>
                      <a:pPr algn="ctr"/>
                      <a:r>
                        <a:rPr lang="es-CL" dirty="0"/>
                        <a:t>Toro</a:t>
                      </a:r>
                    </a:p>
                  </a:txBody>
                  <a:tcPr/>
                </a:tc>
                <a:tc>
                  <a:txBody>
                    <a:bodyPr/>
                    <a:lstStyle/>
                    <a:p>
                      <a:pPr algn="ctr"/>
                      <a:r>
                        <a:rPr lang="es-CL" dirty="0"/>
                        <a:t>Hija (X</a:t>
                      </a:r>
                      <a:r>
                        <a:rPr lang="es-CL" baseline="-25000" dirty="0"/>
                        <a:t>1</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Madre (X</a:t>
                      </a:r>
                      <a:r>
                        <a:rPr lang="es-CL" baseline="-25000" dirty="0"/>
                        <a:t>2</a:t>
                      </a:r>
                      <a:r>
                        <a:rPr lang="es-CL" baseline="0" dirty="0"/>
                        <a:t>)</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t>EBV</a:t>
                      </a:r>
                    </a:p>
                  </a:txBody>
                  <a:tcPr/>
                </a:tc>
                <a:extLst>
                  <a:ext uri="{0D108BD9-81ED-4DB2-BD59-A6C34878D82A}">
                    <a16:rowId xmlns:a16="http://schemas.microsoft.com/office/drawing/2014/main" val="3857603934"/>
                  </a:ext>
                </a:extLst>
              </a:tr>
              <a:tr h="370840">
                <a:tc>
                  <a:txBody>
                    <a:bodyPr/>
                    <a:lstStyle/>
                    <a:p>
                      <a:pPr algn="ctr"/>
                      <a:r>
                        <a:rPr lang="es-CL" dirty="0"/>
                        <a:t>Carlitos Jr.</a:t>
                      </a:r>
                    </a:p>
                  </a:txBody>
                  <a:tcPr/>
                </a:tc>
                <a:tc>
                  <a:txBody>
                    <a:bodyPr/>
                    <a:lstStyle/>
                    <a:p>
                      <a:pPr algn="ctr"/>
                      <a:r>
                        <a:rPr lang="es-CL" dirty="0"/>
                        <a:t>-5,93</a:t>
                      </a:r>
                    </a:p>
                  </a:txBody>
                  <a:tcPr/>
                </a:tc>
                <a:tc>
                  <a:txBody>
                    <a:bodyPr/>
                    <a:lstStyle/>
                    <a:p>
                      <a:pPr algn="ctr"/>
                      <a:r>
                        <a:rPr lang="es-CL" dirty="0"/>
                        <a:t>9,46</a:t>
                      </a:r>
                    </a:p>
                  </a:txBody>
                  <a:tcPr/>
                </a:tc>
                <a:tc>
                  <a:txBody>
                    <a:bodyPr/>
                    <a:lstStyle/>
                    <a:p>
                      <a:pPr algn="ctr"/>
                      <a:r>
                        <a:rPr lang="es-CL" dirty="0"/>
                        <a:t>0,88</a:t>
                      </a:r>
                    </a:p>
                  </a:txBody>
                  <a:tcPr/>
                </a:tc>
                <a:extLst>
                  <a:ext uri="{0D108BD9-81ED-4DB2-BD59-A6C34878D82A}">
                    <a16:rowId xmlns:a16="http://schemas.microsoft.com/office/drawing/2014/main" val="3791420149"/>
                  </a:ext>
                </a:extLst>
              </a:tr>
              <a:tr h="370840">
                <a:tc>
                  <a:txBody>
                    <a:bodyPr/>
                    <a:lstStyle/>
                    <a:p>
                      <a:pPr algn="ctr"/>
                      <a:r>
                        <a:rPr lang="es-CL" dirty="0"/>
                        <a:t>Hércules</a:t>
                      </a:r>
                    </a:p>
                  </a:txBody>
                  <a:tcPr/>
                </a:tc>
                <a:tc>
                  <a:txBody>
                    <a:bodyPr/>
                    <a:lstStyle/>
                    <a:p>
                      <a:pPr algn="ctr"/>
                      <a:r>
                        <a:rPr lang="es-CL" dirty="0"/>
                        <a:t>3,65</a:t>
                      </a:r>
                    </a:p>
                  </a:txBody>
                  <a:tcPr/>
                </a:tc>
                <a:tc>
                  <a:txBody>
                    <a:bodyPr/>
                    <a:lstStyle/>
                    <a:p>
                      <a:pPr algn="ctr"/>
                      <a:r>
                        <a:rPr lang="es-CL" dirty="0"/>
                        <a:t>-4,05</a:t>
                      </a:r>
                    </a:p>
                  </a:txBody>
                  <a:tcPr/>
                </a:tc>
                <a:tc>
                  <a:txBody>
                    <a:bodyPr/>
                    <a:lstStyle/>
                    <a:p>
                      <a:pPr algn="ctr"/>
                      <a:r>
                        <a:rPr lang="es-CL" dirty="0"/>
                        <a:t>-0,1</a:t>
                      </a:r>
                    </a:p>
                  </a:txBody>
                  <a:tcPr/>
                </a:tc>
                <a:extLst>
                  <a:ext uri="{0D108BD9-81ED-4DB2-BD59-A6C34878D82A}">
                    <a16:rowId xmlns:a16="http://schemas.microsoft.com/office/drawing/2014/main" val="3010456170"/>
                  </a:ext>
                </a:extLst>
              </a:tr>
              <a:tr h="370840">
                <a:tc>
                  <a:txBody>
                    <a:bodyPr/>
                    <a:lstStyle/>
                    <a:p>
                      <a:pPr algn="ctr"/>
                      <a:r>
                        <a:rPr lang="es-CL" dirty="0" err="1"/>
                        <a:t>Malveke</a:t>
                      </a:r>
                      <a:endParaRPr lang="es-CL" dirty="0"/>
                    </a:p>
                  </a:txBody>
                  <a:tcPr/>
                </a:tc>
                <a:tc>
                  <a:txBody>
                    <a:bodyPr/>
                    <a:lstStyle/>
                    <a:p>
                      <a:pPr algn="ctr"/>
                      <a:r>
                        <a:rPr lang="es-CL" dirty="0"/>
                        <a:t>7,46</a:t>
                      </a:r>
                    </a:p>
                  </a:txBody>
                  <a:tcPr/>
                </a:tc>
                <a:tc>
                  <a:txBody>
                    <a:bodyPr/>
                    <a:lstStyle/>
                    <a:p>
                      <a:pPr algn="ctr"/>
                      <a:r>
                        <a:rPr lang="es-CL" dirty="0"/>
                        <a:t>-6.28</a:t>
                      </a:r>
                    </a:p>
                  </a:txBody>
                  <a:tcPr/>
                </a:tc>
                <a:tc>
                  <a:txBody>
                    <a:bodyPr/>
                    <a:lstStyle/>
                    <a:p>
                      <a:pPr algn="ctr"/>
                      <a:r>
                        <a:rPr lang="es-CL" dirty="0"/>
                        <a:t>0,3</a:t>
                      </a:r>
                    </a:p>
                  </a:txBody>
                  <a:tcPr/>
                </a:tc>
                <a:extLst>
                  <a:ext uri="{0D108BD9-81ED-4DB2-BD59-A6C34878D82A}">
                    <a16:rowId xmlns:a16="http://schemas.microsoft.com/office/drawing/2014/main" val="813321524"/>
                  </a:ext>
                </a:extLst>
              </a:tr>
              <a:tr h="370840">
                <a:tc>
                  <a:txBody>
                    <a:bodyPr/>
                    <a:lstStyle/>
                    <a:p>
                      <a:pPr algn="ctr"/>
                      <a:r>
                        <a:rPr lang="es-CL" dirty="0" err="1"/>
                        <a:t>Jordan</a:t>
                      </a:r>
                      <a:r>
                        <a:rPr lang="es-CL" dirty="0"/>
                        <a:t> 23</a:t>
                      </a:r>
                    </a:p>
                  </a:txBody>
                  <a:tcPr/>
                </a:tc>
                <a:tc>
                  <a:txBody>
                    <a:bodyPr/>
                    <a:lstStyle/>
                    <a:p>
                      <a:pPr algn="ctr"/>
                      <a:r>
                        <a:rPr lang="es-CL" dirty="0"/>
                        <a:t>2,27</a:t>
                      </a:r>
                    </a:p>
                  </a:txBody>
                  <a:tcPr/>
                </a:tc>
                <a:tc>
                  <a:txBody>
                    <a:bodyPr/>
                    <a:lstStyle/>
                    <a:p>
                      <a:pPr algn="ctr"/>
                      <a:r>
                        <a:rPr lang="es-CL" dirty="0"/>
                        <a:t>4,50</a:t>
                      </a:r>
                    </a:p>
                  </a:txBody>
                  <a:tcPr/>
                </a:tc>
                <a:tc>
                  <a:txBody>
                    <a:bodyPr/>
                    <a:lstStyle/>
                    <a:p>
                      <a:pPr algn="ctr"/>
                      <a:r>
                        <a:rPr lang="es-CL" dirty="0"/>
                        <a:t>1,69</a:t>
                      </a:r>
                    </a:p>
                  </a:txBody>
                  <a:tcPr/>
                </a:tc>
                <a:extLst>
                  <a:ext uri="{0D108BD9-81ED-4DB2-BD59-A6C34878D82A}">
                    <a16:rowId xmlns:a16="http://schemas.microsoft.com/office/drawing/2014/main" val="611398755"/>
                  </a:ext>
                </a:extLst>
              </a:tr>
              <a:tr h="370840">
                <a:tc>
                  <a:txBody>
                    <a:bodyPr/>
                    <a:lstStyle/>
                    <a:p>
                      <a:pPr algn="ctr"/>
                      <a:r>
                        <a:rPr lang="es-CL" dirty="0"/>
                        <a:t>Don Eladio</a:t>
                      </a:r>
                    </a:p>
                  </a:txBody>
                  <a:tcPr/>
                </a:tc>
                <a:tc>
                  <a:txBody>
                    <a:bodyPr/>
                    <a:lstStyle/>
                    <a:p>
                      <a:pPr algn="ctr"/>
                      <a:r>
                        <a:rPr lang="es-CL" dirty="0"/>
                        <a:t>-3,57</a:t>
                      </a:r>
                    </a:p>
                  </a:txBody>
                  <a:tcPr/>
                </a:tc>
                <a:tc>
                  <a:txBody>
                    <a:bodyPr/>
                    <a:lstStyle/>
                    <a:p>
                      <a:pPr algn="ctr"/>
                      <a:r>
                        <a:rPr lang="es-CL" dirty="0"/>
                        <a:t>-4,77</a:t>
                      </a:r>
                    </a:p>
                  </a:txBody>
                  <a:tcPr/>
                </a:tc>
                <a:tc>
                  <a:txBody>
                    <a:bodyPr/>
                    <a:lstStyle/>
                    <a:p>
                      <a:pPr algn="ctr"/>
                      <a:r>
                        <a:rPr lang="es-CL" dirty="0"/>
                        <a:t>-2,09</a:t>
                      </a:r>
                    </a:p>
                  </a:txBody>
                  <a:tcPr/>
                </a:tc>
                <a:extLst>
                  <a:ext uri="{0D108BD9-81ED-4DB2-BD59-A6C34878D82A}">
                    <a16:rowId xmlns:a16="http://schemas.microsoft.com/office/drawing/2014/main" val="4194559086"/>
                  </a:ext>
                </a:extLst>
              </a:tr>
            </a:tbl>
          </a:graphicData>
        </a:graphic>
      </p:graphicFrame>
      <p:sp>
        <p:nvSpPr>
          <p:cNvPr id="9" name="Rectángulo 8">
            <a:extLst>
              <a:ext uri="{FF2B5EF4-FFF2-40B4-BE49-F238E27FC236}">
                <a16:creationId xmlns:a16="http://schemas.microsoft.com/office/drawing/2014/main" id="{A0A20F9E-B74F-0671-476F-D2C035CD7EAC}"/>
              </a:ext>
            </a:extLst>
          </p:cNvPr>
          <p:cNvSpPr/>
          <p:nvPr/>
        </p:nvSpPr>
        <p:spPr>
          <a:xfrm>
            <a:off x="3258206" y="3810007"/>
            <a:ext cx="5675588" cy="30742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145A60B4-4EB6-99BD-D454-BF62F9FB2276}"/>
              </a:ext>
            </a:extLst>
          </p:cNvPr>
          <p:cNvSpPr/>
          <p:nvPr/>
        </p:nvSpPr>
        <p:spPr>
          <a:xfrm>
            <a:off x="3252955" y="4971397"/>
            <a:ext cx="5675588" cy="30742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12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p>
            <a:r>
              <a:rPr lang="en" dirty="0"/>
              <a:t>Ejercicios</a:t>
            </a:r>
            <a:endParaRPr dirty="0"/>
          </a:p>
        </p:txBody>
      </p:sp>
      <p:pic>
        <p:nvPicPr>
          <p:cNvPr id="3" name="Picture 2" descr="happy fun Sticker by Sam Brown Video">
            <a:extLst>
              <a:ext uri="{FF2B5EF4-FFF2-40B4-BE49-F238E27FC236}">
                <a16:creationId xmlns:a16="http://schemas.microsoft.com/office/drawing/2014/main" id="{7B3E150D-80B3-4789-AE4B-B20762248A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4051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0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21</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0E55146D-A13F-55DE-CDB2-23749CEB01AB}"/>
                  </a:ext>
                </a:extLst>
              </p:cNvPr>
              <p:cNvSpPr txBox="1">
                <a:spLocks/>
              </p:cNvSpPr>
              <p:nvPr/>
            </p:nvSpPr>
            <p:spPr>
              <a:xfrm>
                <a:off x="6096000" y="3381260"/>
                <a:ext cx="2238703"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r>
                        <a:rPr lang="es-CL" b="0" i="1" kern="0" smtClean="0">
                          <a:latin typeface="Cambria Math" panose="02040503050406030204" pitchFamily="18" charset="0"/>
                        </a:rPr>
                        <m:t>𝑏</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oMath>
                  </m:oMathPara>
                </a14:m>
                <a:endParaRPr lang="es-CL" kern="0" dirty="0"/>
              </a:p>
            </p:txBody>
          </p:sp>
        </mc:Choice>
        <mc:Fallback xmlns="">
          <p:sp>
            <p:nvSpPr>
              <p:cNvPr id="6" name="Marcador de texto 2">
                <a:extLst>
                  <a:ext uri="{FF2B5EF4-FFF2-40B4-BE49-F238E27FC236}">
                    <a16:creationId xmlns:a16="http://schemas.microsoft.com/office/drawing/2014/main" id="{0E55146D-A13F-55DE-CDB2-23749CEB01AB}"/>
                  </a:ext>
                </a:extLst>
              </p:cNvPr>
              <p:cNvSpPr txBox="1">
                <a:spLocks noRot="1" noChangeAspect="1" noMove="1" noResize="1" noEditPoints="1" noAdjustHandles="1" noChangeArrowheads="1" noChangeShapeType="1" noTextEdit="1"/>
              </p:cNvSpPr>
              <p:nvPr/>
            </p:nvSpPr>
            <p:spPr>
              <a:xfrm>
                <a:off x="6096000" y="3381260"/>
                <a:ext cx="2238703" cy="441436"/>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0952CEFF-7295-27E9-0DD4-CBE512562E2A}"/>
                  </a:ext>
                </a:extLst>
              </p:cNvPr>
              <p:cNvSpPr txBox="1">
                <a:spLocks/>
              </p:cNvSpPr>
              <p:nvPr/>
            </p:nvSpPr>
            <p:spPr>
              <a:xfrm>
                <a:off x="4233375" y="4029770"/>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num>
                        <m:den>
                          <m:r>
                            <a:rPr lang="es-CL" b="0" i="1" kern="0" smtClean="0">
                              <a:latin typeface="Cambria Math" panose="02040503050406030204" pitchFamily="18" charset="0"/>
                            </a:rPr>
                            <m:t>𝑉𝑎𝑟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den>
                      </m:f>
                    </m:oMath>
                  </m:oMathPara>
                </a14:m>
                <a:endParaRPr lang="es-CL" kern="0" dirty="0"/>
              </a:p>
            </p:txBody>
          </p:sp>
        </mc:Choice>
        <mc:Fallback xmlns="">
          <p:sp>
            <p:nvSpPr>
              <p:cNvPr id="7" name="Marcador de texto 2">
                <a:extLst>
                  <a:ext uri="{FF2B5EF4-FFF2-40B4-BE49-F238E27FC236}">
                    <a16:creationId xmlns:a16="http://schemas.microsoft.com/office/drawing/2014/main" id="{0952CEFF-7295-27E9-0DD4-CBE512562E2A}"/>
                  </a:ext>
                </a:extLst>
              </p:cNvPr>
              <p:cNvSpPr txBox="1">
                <a:spLocks noRot="1" noChangeAspect="1" noMove="1" noResize="1" noEditPoints="1" noAdjustHandles="1" noChangeArrowheads="1" noChangeShapeType="1" noTextEdit="1"/>
              </p:cNvSpPr>
              <p:nvPr/>
            </p:nvSpPr>
            <p:spPr>
              <a:xfrm>
                <a:off x="4233375" y="4029770"/>
                <a:ext cx="2238703"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F02CA9A0-E16B-623C-F606-60CDF0CDEAD3}"/>
                  </a:ext>
                </a:extLst>
              </p:cNvPr>
              <p:cNvSpPr txBox="1">
                <a:spLocks/>
              </p:cNvSpPr>
              <p:nvPr/>
            </p:nvSpPr>
            <p:spPr>
              <a:xfrm>
                <a:off x="4233374" y="5195345"/>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𝑖𝑗</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ea typeface="Cambria Math" panose="02040503050406030204" pitchFamily="18" charset="0"/>
                                </a:rPr>
                                <m:t>𝐴</m:t>
                              </m:r>
                            </m:sub>
                            <m:sup>
                              <m:r>
                                <a:rPr lang="es-CL" i="1" kern="0">
                                  <a:latin typeface="Cambria Math" panose="02040503050406030204" pitchFamily="18" charset="0"/>
                                </a:rPr>
                                <m:t>2</m:t>
                              </m:r>
                            </m:sup>
                          </m:sSubSup>
                        </m:num>
                        <m:den>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𝑃</m:t>
                              </m:r>
                            </m:sub>
                            <m:sup>
                              <m:r>
                                <a:rPr lang="es-CL" b="0" i="1" kern="0" smtClean="0">
                                  <a:latin typeface="Cambria Math" panose="02040503050406030204" pitchFamily="18" charset="0"/>
                                </a:rPr>
                                <m:t>2</m:t>
                              </m:r>
                            </m:sup>
                          </m:sSubSup>
                        </m:den>
                      </m:f>
                    </m:oMath>
                  </m:oMathPara>
                </a14:m>
                <a:endParaRPr lang="es-CL" kern="0" dirty="0"/>
              </a:p>
            </p:txBody>
          </p:sp>
        </mc:Choice>
        <mc:Fallback xmlns="">
          <p:sp>
            <p:nvSpPr>
              <p:cNvPr id="8" name="Marcador de texto 2">
                <a:extLst>
                  <a:ext uri="{FF2B5EF4-FFF2-40B4-BE49-F238E27FC236}">
                    <a16:creationId xmlns:a16="http://schemas.microsoft.com/office/drawing/2014/main" id="{F02CA9A0-E16B-623C-F606-60CDF0CDEAD3}"/>
                  </a:ext>
                </a:extLst>
              </p:cNvPr>
              <p:cNvSpPr txBox="1">
                <a:spLocks noRot="1" noChangeAspect="1" noMove="1" noResize="1" noEditPoints="1" noAdjustHandles="1" noChangeArrowheads="1" noChangeShapeType="1" noTextEdit="1"/>
              </p:cNvSpPr>
              <p:nvPr/>
            </p:nvSpPr>
            <p:spPr>
              <a:xfrm>
                <a:off x="4233374" y="5195345"/>
                <a:ext cx="2238703" cy="796455"/>
              </a:xfrm>
              <a:prstGeom prst="rect">
                <a:avLst/>
              </a:prstGeom>
              <a:blipFill>
                <a:blip r:embed="rId6"/>
                <a:stretch>
                  <a:fillRect b="-5344"/>
                </a:stretch>
              </a:blipFill>
              <a:ln>
                <a:noFill/>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9" name="Marcador de texto 2">
                <a:extLst>
                  <a:ext uri="{FF2B5EF4-FFF2-40B4-BE49-F238E27FC236}">
                    <a16:creationId xmlns:a16="http://schemas.microsoft.com/office/drawing/2014/main" id="{50F0FE2A-8FAF-D10C-58F0-ED9A068A433D}"/>
                  </a:ext>
                </a:extLst>
              </p:cNvPr>
              <p:cNvSpPr txBox="1">
                <a:spLocks/>
              </p:cNvSpPr>
              <p:nvPr/>
            </p:nvSpPr>
            <p:spPr>
              <a:xfrm>
                <a:off x="7958626" y="4007754"/>
                <a:ext cx="2238703" cy="9529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4</m:t>
                              </m:r>
                            </m:den>
                          </m:f>
                          <m:r>
                            <a:rPr lang="es-CL" b="0" i="1" kern="0" smtClean="0">
                              <a:latin typeface="Cambria Math" panose="02040503050406030204" pitchFamily="18" charset="0"/>
                            </a:rPr>
                            <m:t>(25)</m:t>
                          </m:r>
                        </m:num>
                        <m:den>
                          <m:r>
                            <a:rPr lang="es-CL" b="0" i="1" kern="0" smtClean="0">
                              <a:latin typeface="Cambria Math" panose="02040503050406030204" pitchFamily="18" charset="0"/>
                            </a:rPr>
                            <m:t>40</m:t>
                          </m:r>
                        </m:den>
                      </m:f>
                    </m:oMath>
                  </m:oMathPara>
                </a14:m>
                <a:endParaRPr lang="es-CL" kern="0" dirty="0"/>
              </a:p>
            </p:txBody>
          </p:sp>
        </mc:Choice>
        <mc:Fallback>
          <p:sp>
            <p:nvSpPr>
              <p:cNvPr id="9" name="Marcador de texto 2">
                <a:extLst>
                  <a:ext uri="{FF2B5EF4-FFF2-40B4-BE49-F238E27FC236}">
                    <a16:creationId xmlns:a16="http://schemas.microsoft.com/office/drawing/2014/main" id="{50F0FE2A-8FAF-D10C-58F0-ED9A068A433D}"/>
                  </a:ext>
                </a:extLst>
              </p:cNvPr>
              <p:cNvSpPr txBox="1">
                <a:spLocks noRot="1" noChangeAspect="1" noMove="1" noResize="1" noEditPoints="1" noAdjustHandles="1" noChangeArrowheads="1" noChangeShapeType="1" noTextEdit="1"/>
              </p:cNvSpPr>
              <p:nvPr/>
            </p:nvSpPr>
            <p:spPr>
              <a:xfrm>
                <a:off x="7958626" y="4007754"/>
                <a:ext cx="2238703" cy="952912"/>
              </a:xfrm>
              <a:prstGeom prst="rect">
                <a:avLst/>
              </a:prstGeom>
              <a:blipFill>
                <a:blip r:embed="rId7"/>
                <a:stretch>
                  <a:fillRect/>
                </a:stretch>
              </a:blipFill>
              <a:ln>
                <a:noFill/>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Marcador de texto 2">
                <a:extLst>
                  <a:ext uri="{FF2B5EF4-FFF2-40B4-BE49-F238E27FC236}">
                    <a16:creationId xmlns:a16="http://schemas.microsoft.com/office/drawing/2014/main" id="{34E180E9-4BF7-B3D2-4FE2-07ED43AD5832}"/>
                  </a:ext>
                </a:extLst>
              </p:cNvPr>
              <p:cNvSpPr txBox="1">
                <a:spLocks/>
              </p:cNvSpPr>
              <p:nvPr/>
            </p:nvSpPr>
            <p:spPr>
              <a:xfrm>
                <a:off x="8160951" y="5464660"/>
                <a:ext cx="1834051" cy="398226"/>
              </a:xfrm>
              <a:prstGeom prst="rect">
                <a:avLst/>
              </a:prstGeom>
              <a:noFill/>
              <a:ln>
                <a:solidFill>
                  <a:schemeClr val="accent6">
                    <a:lumMod val="75000"/>
                  </a:schemeClr>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r>
                        <a:rPr lang="es-CL" b="0" i="1" kern="0" smtClean="0">
                          <a:latin typeface="Cambria Math" panose="02040503050406030204" pitchFamily="18" charset="0"/>
                        </a:rPr>
                        <m:t>0,1</m:t>
                      </m:r>
                      <m:r>
                        <a:rPr lang="es-CL" b="0" i="1" kern="0" smtClean="0">
                          <a:latin typeface="Cambria Math" panose="02040503050406030204" pitchFamily="18" charset="0"/>
                        </a:rPr>
                        <m:t>6</m:t>
                      </m:r>
                    </m:oMath>
                  </m:oMathPara>
                </a14:m>
                <a:endParaRPr lang="es-CL" kern="0" dirty="0"/>
              </a:p>
            </p:txBody>
          </p:sp>
        </mc:Choice>
        <mc:Fallback>
          <p:sp>
            <p:nvSpPr>
              <p:cNvPr id="10" name="Marcador de texto 2">
                <a:extLst>
                  <a:ext uri="{FF2B5EF4-FFF2-40B4-BE49-F238E27FC236}">
                    <a16:creationId xmlns:a16="http://schemas.microsoft.com/office/drawing/2014/main" id="{34E180E9-4BF7-B3D2-4FE2-07ED43AD5832}"/>
                  </a:ext>
                </a:extLst>
              </p:cNvPr>
              <p:cNvSpPr txBox="1">
                <a:spLocks noRot="1" noChangeAspect="1" noMove="1" noResize="1" noEditPoints="1" noAdjustHandles="1" noChangeArrowheads="1" noChangeShapeType="1" noTextEdit="1"/>
              </p:cNvSpPr>
              <p:nvPr/>
            </p:nvSpPr>
            <p:spPr>
              <a:xfrm>
                <a:off x="8160951" y="5464660"/>
                <a:ext cx="1834051" cy="398226"/>
              </a:xfrm>
              <a:prstGeom prst="rect">
                <a:avLst/>
              </a:prstGeom>
              <a:blipFill>
                <a:blip r:embed="rId8"/>
                <a:stretch>
                  <a:fillRect/>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22617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22</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5675585" y="339383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5675585" y="339383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3626067" y="3987074"/>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𝑉</m:t>
                                    </m:r>
                                    <m:r>
                                      <a:rPr lang="es-CL" b="0" i="1" kern="0" smtClean="0">
                                        <a:latin typeface="Cambria Math" panose="02040503050406030204" pitchFamily="18" charset="0"/>
                                      </a:rPr>
                                      <m:t>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m:rPr>
                                        <m:brk m:alnAt="7"/>
                                      </m:rPr>
                                      <a:rPr lang="es-CL" b="0" i="1" kern="0" smtClean="0">
                                        <a:latin typeface="Cambria Math" panose="02040503050406030204" pitchFamily="18" charset="0"/>
                                      </a:rPr>
                                      <m:t>)</m:t>
                                    </m:r>
                                  </m:e>
                                  <m:e>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e>
                                </m:mr>
                                <m:mr>
                                  <m:e>
                                    <m:r>
                                      <a:rPr lang="es-CL" i="1" kern="0">
                                        <a:latin typeface="Cambria Math" panose="02040503050406030204" pitchFamily="18" charset="0"/>
                                      </a:rPr>
                                      <m:t>𝐶𝑜𝑣</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1</m:t>
                                        </m:r>
                                      </m:sub>
                                    </m:sSub>
                                    <m:r>
                                      <a:rPr lang="es-CL" i="1" kern="0">
                                        <a:latin typeface="Cambria Math" panose="02040503050406030204" pitchFamily="18" charset="0"/>
                                      </a:rPr>
                                      <m:t>)</m:t>
                                    </m:r>
                                  </m:e>
                                  <m:e>
                                    <m:r>
                                      <m:rPr>
                                        <m:brk m:alnAt="7"/>
                                      </m:rPr>
                                      <a:rPr lang="es-CL" i="1" kern="0">
                                        <a:latin typeface="Cambria Math" panose="02040503050406030204" pitchFamily="18" charset="0"/>
                                      </a:rPr>
                                      <m:t>𝑉</m:t>
                                    </m:r>
                                    <m:r>
                                      <a:rPr lang="es-CL" i="1" kern="0">
                                        <a:latin typeface="Cambria Math" panose="02040503050406030204" pitchFamily="18" charset="0"/>
                                      </a:rPr>
                                      <m:t>𝑎𝑟</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m:rPr>
                                        <m:brk m:alnAt="7"/>
                                      </m:rPr>
                                      <a:rPr lang="es-CL" i="1" kern="0">
                                        <a:latin typeface="Cambria Math" panose="02040503050406030204" pitchFamily="18" charset="0"/>
                                      </a:rPr>
                                      <m:t>)</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𝐶</m:t>
                                </m:r>
                                <m:r>
                                  <a:rPr lang="es-CL" b="0" i="1" kern="0" smtClean="0">
                                    <a:latin typeface="Cambria Math" panose="02040503050406030204" pitchFamily="18" charset="0"/>
                                  </a:rPr>
                                  <m:t>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m:rPr>
                                    <m:brk m:alnAt="7"/>
                                  </m:rP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e>
                            </m:mr>
                            <m:mr>
                              <m:e>
                                <m:r>
                                  <m:rPr>
                                    <m:brk m:alnAt="7"/>
                                  </m:rPr>
                                  <a:rPr lang="es-CL" i="1" kern="0">
                                    <a:latin typeface="Cambria Math" panose="02040503050406030204" pitchFamily="18" charset="0"/>
                                  </a:rPr>
                                  <m:t>𝐶</m:t>
                                </m:r>
                                <m:r>
                                  <a:rPr lang="es-CL" i="1" kern="0">
                                    <a:latin typeface="Cambria Math" panose="02040503050406030204" pitchFamily="18" charset="0"/>
                                  </a:rPr>
                                  <m:t>𝑜𝑣</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m:rPr>
                                    <m:brk m:alnAt="7"/>
                                  </m:rPr>
                                  <a:rPr lang="es-CL" i="1" kern="0">
                                    <a:latin typeface="Cambria Math" panose="02040503050406030204" pitchFamily="18" charset="0"/>
                                  </a:rPr>
                                  <m:t>,</m:t>
                                </m:r>
                                <m:r>
                                  <a:rPr lang="es-CL" i="1" kern="0">
                                    <a:latin typeface="Cambria Math" panose="02040503050406030204" pitchFamily="18" charset="0"/>
                                  </a:rPr>
                                  <m:t>𝐴</m:t>
                                </m:r>
                                <m:r>
                                  <a:rPr lang="es-CL" i="1" kern="0">
                                    <a:latin typeface="Cambria Math" panose="02040503050406030204" pitchFamily="18" charset="0"/>
                                  </a:rPr>
                                  <m:t>)</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3626067" y="3987074"/>
                <a:ext cx="6831726"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Marcador de texto 2">
                <a:extLst>
                  <a:ext uri="{FF2B5EF4-FFF2-40B4-BE49-F238E27FC236}">
                    <a16:creationId xmlns:a16="http://schemas.microsoft.com/office/drawing/2014/main" id="{14C5D584-6142-7472-5D49-B040B4270555}"/>
                  </a:ext>
                </a:extLst>
              </p:cNvPr>
              <p:cNvSpPr txBox="1">
                <a:spLocks/>
              </p:cNvSpPr>
              <p:nvPr/>
            </p:nvSpPr>
            <p:spPr>
              <a:xfrm>
                <a:off x="3626067" y="5040438"/>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13" name="Marcador de texto 2">
                <a:extLst>
                  <a:ext uri="{FF2B5EF4-FFF2-40B4-BE49-F238E27FC236}">
                    <a16:creationId xmlns:a16="http://schemas.microsoft.com/office/drawing/2014/main" id="{14C5D584-6142-7472-5D49-B040B4270555}"/>
                  </a:ext>
                </a:extLst>
              </p:cNvPr>
              <p:cNvSpPr txBox="1">
                <a:spLocks noRot="1" noChangeAspect="1" noMove="1" noResize="1" noEditPoints="1" noAdjustHandles="1" noChangeArrowheads="1" noChangeShapeType="1" noTextEdit="1"/>
              </p:cNvSpPr>
              <p:nvPr/>
            </p:nvSpPr>
            <p:spPr>
              <a:xfrm>
                <a:off x="3626067" y="5040438"/>
                <a:ext cx="6831726" cy="796455"/>
              </a:xfrm>
              <a:prstGeom prst="rect">
                <a:avLst/>
              </a:prstGeom>
              <a:blipFill>
                <a:blip r:embed="rId6"/>
                <a:stretch>
                  <a:fillRect b="-1076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7"/>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202612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23</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5675585" y="339383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5675585" y="339383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F4A77E73-C0A5-AF56-6BEB-4D68D5BB1FFA}"/>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𝑝𝑟𝑖𝑚𝑎</m:t>
                      </m:r>
                    </m:oMath>
                  </m:oMathPara>
                </a14:m>
                <a:endParaRPr lang="es-CL" dirty="0"/>
              </a:p>
            </p:txBody>
          </p:sp>
        </mc:Choice>
        <mc:Fallback xmlns="">
          <p:sp>
            <p:nvSpPr>
              <p:cNvPr id="6" name="CuadroTexto 5">
                <a:extLst>
                  <a:ext uri="{FF2B5EF4-FFF2-40B4-BE49-F238E27FC236}">
                    <a16:creationId xmlns:a16="http://schemas.microsoft.com/office/drawing/2014/main" id="{F4A77E73-C0A5-AF56-6BEB-4D68D5BB1FFA}"/>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5"/>
                <a:stretch>
                  <a:fillRect b="-384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837361CC-991B-8712-4BA2-F72FAD5643D6}"/>
                  </a:ext>
                </a:extLst>
              </p:cNvPr>
              <p:cNvSpPr txBox="1">
                <a:spLocks/>
              </p:cNvSpPr>
              <p:nvPr/>
            </p:nvSpPr>
            <p:spPr>
              <a:xfrm>
                <a:off x="3626067" y="3927221"/>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7" name="Marcador de texto 2">
                <a:extLst>
                  <a:ext uri="{FF2B5EF4-FFF2-40B4-BE49-F238E27FC236}">
                    <a16:creationId xmlns:a16="http://schemas.microsoft.com/office/drawing/2014/main" id="{837361CC-991B-8712-4BA2-F72FAD5643D6}"/>
                  </a:ext>
                </a:extLst>
              </p:cNvPr>
              <p:cNvSpPr txBox="1">
                <a:spLocks noRot="1" noChangeAspect="1" noMove="1" noResize="1" noEditPoints="1" noAdjustHandles="1" noChangeArrowheads="1" noChangeShapeType="1" noTextEdit="1"/>
              </p:cNvSpPr>
              <p:nvPr/>
            </p:nvSpPr>
            <p:spPr>
              <a:xfrm>
                <a:off x="3626067" y="3927221"/>
                <a:ext cx="6831726" cy="796455"/>
              </a:xfrm>
              <a:prstGeom prst="rect">
                <a:avLst/>
              </a:prstGeom>
              <a:blipFill>
                <a:blip r:embed="rId6"/>
                <a:stretch>
                  <a:fillRect b="-10687"/>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49BAE577-E9FB-03F5-72CF-33F6E3BA6DC1}"/>
                  </a:ext>
                </a:extLst>
              </p:cNvPr>
              <p:cNvSpPr txBox="1">
                <a:spLocks/>
              </p:cNvSpPr>
              <p:nvPr/>
            </p:nvSpPr>
            <p:spPr>
              <a:xfrm>
                <a:off x="3626067" y="4954981"/>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4</m:t>
                                    </m:r>
                                    <m:r>
                                      <a:rPr lang="es-CL" b="0" i="1" kern="0" smtClean="0">
                                        <a:latin typeface="Cambria Math" panose="02040503050406030204" pitchFamily="18" charset="0"/>
                                      </a:rPr>
                                      <m:t>0</m:t>
                                    </m:r>
                                  </m:e>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2</m:t>
                                        </m:r>
                                      </m:den>
                                    </m:f>
                                    <m:r>
                                      <a:rPr lang="es-CL" i="1">
                                        <a:latin typeface="Cambria Math" panose="02040503050406030204" pitchFamily="18" charset="0"/>
                                      </a:rPr>
                                      <m:t>∗0,6</m:t>
                                    </m:r>
                                    <m:r>
                                      <a:rPr lang="es-CL" b="0" i="1" smtClean="0">
                                        <a:latin typeface="Cambria Math" panose="02040503050406030204" pitchFamily="18" charset="0"/>
                                      </a:rPr>
                                      <m:t>25</m:t>
                                    </m:r>
                                    <m:r>
                                      <a:rPr lang="es-CL" i="1">
                                        <a:latin typeface="Cambria Math" panose="02040503050406030204" pitchFamily="18" charset="0"/>
                                      </a:rPr>
                                      <m:t>∗</m:t>
                                    </m:r>
                                    <m:r>
                                      <a:rPr lang="es-CL" b="0" i="1" smtClean="0">
                                        <a:latin typeface="Cambria Math" panose="02040503050406030204" pitchFamily="18" charset="0"/>
                                      </a:rPr>
                                      <m:t>4</m:t>
                                    </m:r>
                                    <m:r>
                                      <a:rPr lang="es-CL" i="1">
                                        <a:latin typeface="Cambria Math" panose="02040503050406030204" pitchFamily="18" charset="0"/>
                                      </a:rPr>
                                      <m:t>0</m:t>
                                    </m:r>
                                  </m:e>
                                </m:mr>
                                <m:mr>
                                  <m:e>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∗0,625∗40</m:t>
                                    </m:r>
                                  </m:e>
                                  <m:e>
                                    <m:r>
                                      <a:rPr lang="es-CL" b="0" i="1" smtClean="0">
                                        <a:latin typeface="Cambria Math" panose="02040503050406030204" pitchFamily="18" charset="0"/>
                                      </a:rPr>
                                      <m:t>40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4</m:t>
                                    </m:r>
                                  </m:den>
                                </m:f>
                                <m:r>
                                  <m:rPr>
                                    <m:brk m:alnAt="7"/>
                                  </m:rPr>
                                  <a:rPr lang="es-CL" b="0" i="1" kern="0" smtClean="0">
                                    <a:latin typeface="Cambria Math" panose="02040503050406030204" pitchFamily="18" charset="0"/>
                                  </a:rPr>
                                  <m:t>∗</m:t>
                                </m:r>
                                <m:r>
                                  <a:rPr lang="es-CL" b="0" i="1" kern="0" smtClean="0">
                                    <a:latin typeface="Cambria Math" panose="02040503050406030204" pitchFamily="18" charset="0"/>
                                  </a:rPr>
                                  <m:t>25</m:t>
                                </m:r>
                              </m:e>
                            </m:mr>
                            <m:mr>
                              <m:e>
                                <m:f>
                                  <m:fPr>
                                    <m:ctrlPr>
                                      <a:rPr lang="es-CL" b="0"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8</m:t>
                                    </m:r>
                                  </m:den>
                                </m:f>
                                <m:r>
                                  <a:rPr lang="es-CL" b="0" i="1" kern="0" smtClean="0">
                                    <a:latin typeface="Cambria Math" panose="02040503050406030204" pitchFamily="18" charset="0"/>
                                  </a:rPr>
                                  <m:t>∗25</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49BAE577-E9FB-03F5-72CF-33F6E3BA6DC1}"/>
                  </a:ext>
                </a:extLst>
              </p:cNvPr>
              <p:cNvSpPr txBox="1">
                <a:spLocks noRot="1" noChangeAspect="1" noMove="1" noResize="1" noEditPoints="1" noAdjustHandles="1" noChangeArrowheads="1" noChangeShapeType="1" noTextEdit="1"/>
              </p:cNvSpPr>
              <p:nvPr/>
            </p:nvSpPr>
            <p:spPr>
              <a:xfrm>
                <a:off x="3626067" y="4954981"/>
                <a:ext cx="6831726" cy="796455"/>
              </a:xfrm>
              <a:prstGeom prst="rect">
                <a:avLst/>
              </a:prstGeom>
              <a:blipFill>
                <a:blip r:embed="rId7"/>
                <a:stretch>
                  <a:fillRect b="-88462"/>
                </a:stretch>
              </a:blipFill>
              <a:ln>
                <a:noFill/>
              </a:ln>
            </p:spPr>
            <p:txBody>
              <a:bodyPr/>
              <a:lstStyle/>
              <a:p>
                <a:r>
                  <a:rPr lang="es-CL">
                    <a:noFill/>
                  </a:rPr>
                  <a:t> </a:t>
                </a:r>
              </a:p>
            </p:txBody>
          </p:sp>
        </mc:Fallback>
      </mc:AlternateContent>
    </p:spTree>
    <p:extLst>
      <p:ext uri="{BB962C8B-B14F-4D97-AF65-F5344CB8AC3E}">
        <p14:creationId xmlns:p14="http://schemas.microsoft.com/office/powerpoint/2010/main" val="12006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24</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5675585" y="339383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5675585" y="339383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F4A77E73-C0A5-AF56-6BEB-4D68D5BB1FFA}"/>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𝑝𝑟𝑖𝑚𝑎</m:t>
                      </m:r>
                    </m:oMath>
                  </m:oMathPara>
                </a14:m>
                <a:endParaRPr lang="es-CL" dirty="0"/>
              </a:p>
            </p:txBody>
          </p:sp>
        </mc:Choice>
        <mc:Fallback xmlns="">
          <p:sp>
            <p:nvSpPr>
              <p:cNvPr id="6" name="CuadroTexto 5">
                <a:extLst>
                  <a:ext uri="{FF2B5EF4-FFF2-40B4-BE49-F238E27FC236}">
                    <a16:creationId xmlns:a16="http://schemas.microsoft.com/office/drawing/2014/main" id="{F4A77E73-C0A5-AF56-6BEB-4D68D5BB1FFA}"/>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5"/>
                <a:stretch>
                  <a:fillRect b="-384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837361CC-991B-8712-4BA2-F72FAD5643D6}"/>
                  </a:ext>
                </a:extLst>
              </p:cNvPr>
              <p:cNvSpPr txBox="1">
                <a:spLocks/>
              </p:cNvSpPr>
              <p:nvPr/>
            </p:nvSpPr>
            <p:spPr>
              <a:xfrm>
                <a:off x="3626067" y="3927221"/>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7" name="Marcador de texto 2">
                <a:extLst>
                  <a:ext uri="{FF2B5EF4-FFF2-40B4-BE49-F238E27FC236}">
                    <a16:creationId xmlns:a16="http://schemas.microsoft.com/office/drawing/2014/main" id="{837361CC-991B-8712-4BA2-F72FAD5643D6}"/>
                  </a:ext>
                </a:extLst>
              </p:cNvPr>
              <p:cNvSpPr txBox="1">
                <a:spLocks noRot="1" noChangeAspect="1" noMove="1" noResize="1" noEditPoints="1" noAdjustHandles="1" noChangeArrowheads="1" noChangeShapeType="1" noTextEdit="1"/>
              </p:cNvSpPr>
              <p:nvPr/>
            </p:nvSpPr>
            <p:spPr>
              <a:xfrm>
                <a:off x="3626067" y="3927221"/>
                <a:ext cx="6831726" cy="796455"/>
              </a:xfrm>
              <a:prstGeom prst="rect">
                <a:avLst/>
              </a:prstGeom>
              <a:blipFill>
                <a:blip r:embed="rId6"/>
                <a:stretch>
                  <a:fillRect b="-10687"/>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49BAE577-E9FB-03F5-72CF-33F6E3BA6DC1}"/>
                  </a:ext>
                </a:extLst>
              </p:cNvPr>
              <p:cNvSpPr txBox="1">
                <a:spLocks/>
              </p:cNvSpPr>
              <p:nvPr/>
            </p:nvSpPr>
            <p:spPr>
              <a:xfrm>
                <a:off x="3626067" y="5182349"/>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4</m:t>
                                    </m:r>
                                    <m:r>
                                      <a:rPr lang="es-CL" b="0" i="1" kern="0" smtClean="0">
                                        <a:latin typeface="Cambria Math" panose="02040503050406030204" pitchFamily="18" charset="0"/>
                                      </a:rPr>
                                      <m:t>0</m:t>
                                    </m:r>
                                  </m:e>
                                  <m:e>
                                    <m:r>
                                      <a:rPr lang="es-CL" b="0" i="1" kern="0" smtClean="0">
                                        <a:latin typeface="Cambria Math" panose="02040503050406030204" pitchFamily="18" charset="0"/>
                                      </a:rPr>
                                      <m:t>12,5</m:t>
                                    </m:r>
                                  </m:e>
                                </m:mr>
                                <m:mr>
                                  <m:e>
                                    <m:r>
                                      <a:rPr lang="es-CL" b="0" i="1" smtClean="0">
                                        <a:latin typeface="Cambria Math" panose="02040503050406030204" pitchFamily="18" charset="0"/>
                                      </a:rPr>
                                      <m:t>12,5</m:t>
                                    </m:r>
                                  </m:e>
                                  <m:e>
                                    <m:r>
                                      <a:rPr lang="es-CL" b="0" i="1" smtClean="0">
                                        <a:latin typeface="Cambria Math" panose="02040503050406030204" pitchFamily="18" charset="0"/>
                                      </a:rPr>
                                      <m:t>40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6</m:t>
                                </m:r>
                                <m:r>
                                  <a:rPr lang="es-CL" b="0" i="1" kern="0" smtClean="0">
                                    <a:latin typeface="Cambria Math" panose="02040503050406030204" pitchFamily="18" charset="0"/>
                                  </a:rPr>
                                  <m:t>,25</m:t>
                                </m:r>
                              </m:e>
                            </m:mr>
                            <m:mr>
                              <m:e>
                                <m:r>
                                  <a:rPr lang="es-CL" b="0" i="1" kern="0" smtClean="0">
                                    <a:latin typeface="Cambria Math" panose="02040503050406030204" pitchFamily="18" charset="0"/>
                                  </a:rPr>
                                  <m:t>3,125</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49BAE577-E9FB-03F5-72CF-33F6E3BA6DC1}"/>
                  </a:ext>
                </a:extLst>
              </p:cNvPr>
              <p:cNvSpPr txBox="1">
                <a:spLocks noRot="1" noChangeAspect="1" noMove="1" noResize="1" noEditPoints="1" noAdjustHandles="1" noChangeArrowheads="1" noChangeShapeType="1" noTextEdit="1"/>
              </p:cNvSpPr>
              <p:nvPr/>
            </p:nvSpPr>
            <p:spPr>
              <a:xfrm>
                <a:off x="3626067" y="5182349"/>
                <a:ext cx="6831726" cy="796455"/>
              </a:xfrm>
              <a:prstGeom prst="rect">
                <a:avLst/>
              </a:prstGeom>
              <a:blipFill>
                <a:blip r:embed="rId7"/>
                <a:stretch>
                  <a:fillRect/>
                </a:stretch>
              </a:blipFill>
              <a:ln>
                <a:noFill/>
              </a:ln>
            </p:spPr>
            <p:txBody>
              <a:bodyPr/>
              <a:lstStyle/>
              <a:p>
                <a:r>
                  <a:rPr lang="es-CL">
                    <a:noFill/>
                  </a:rPr>
                  <a:t> </a:t>
                </a:r>
              </a:p>
            </p:txBody>
          </p:sp>
        </mc:Fallback>
      </mc:AlternateContent>
    </p:spTree>
    <p:extLst>
      <p:ext uri="{BB962C8B-B14F-4D97-AF65-F5344CB8AC3E}">
        <p14:creationId xmlns:p14="http://schemas.microsoft.com/office/powerpoint/2010/main" val="30742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25</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49BAE577-E9FB-03F5-72CF-33F6E3BA6DC1}"/>
                  </a:ext>
                </a:extLst>
              </p:cNvPr>
              <p:cNvSpPr txBox="1">
                <a:spLocks/>
              </p:cNvSpPr>
              <p:nvPr/>
            </p:nvSpPr>
            <p:spPr>
              <a:xfrm>
                <a:off x="3578442" y="3286874"/>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4</m:t>
                                    </m:r>
                                    <m:r>
                                      <a:rPr lang="es-CL" b="0" i="1" kern="0" smtClean="0">
                                        <a:latin typeface="Cambria Math" panose="02040503050406030204" pitchFamily="18" charset="0"/>
                                      </a:rPr>
                                      <m:t>0</m:t>
                                    </m:r>
                                  </m:e>
                                  <m:e>
                                    <m:r>
                                      <a:rPr lang="es-CL" b="0" i="1" kern="0" smtClean="0">
                                        <a:latin typeface="Cambria Math" panose="02040503050406030204" pitchFamily="18" charset="0"/>
                                      </a:rPr>
                                      <m:t>12,5</m:t>
                                    </m:r>
                                  </m:e>
                                </m:mr>
                                <m:mr>
                                  <m:e>
                                    <m:r>
                                      <a:rPr lang="es-CL" b="0" i="1" smtClean="0">
                                        <a:latin typeface="Cambria Math" panose="02040503050406030204" pitchFamily="18" charset="0"/>
                                      </a:rPr>
                                      <m:t>12,5</m:t>
                                    </m:r>
                                  </m:e>
                                  <m:e>
                                    <m:r>
                                      <a:rPr lang="es-CL" b="0" i="1" smtClean="0">
                                        <a:latin typeface="Cambria Math" panose="02040503050406030204" pitchFamily="18" charset="0"/>
                                      </a:rPr>
                                      <m:t>40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a:latin typeface="Cambria Math" panose="02040503050406030204" pitchFamily="18" charset="0"/>
                                </a:rPr>
                              </m:ctrlPr>
                            </m:mPr>
                            <m:mr>
                              <m:e>
                                <m:r>
                                  <m:rPr>
                                    <m:brk m:alnAt="7"/>
                                  </m:rPr>
                                  <a:rPr lang="es-CL" i="1" kern="0">
                                    <a:latin typeface="Cambria Math" panose="02040503050406030204" pitchFamily="18" charset="0"/>
                                  </a:rPr>
                                  <m:t>6</m:t>
                                </m:r>
                                <m:r>
                                  <a:rPr lang="es-CL" i="1" kern="0">
                                    <a:latin typeface="Cambria Math" panose="02040503050406030204" pitchFamily="18" charset="0"/>
                                  </a:rPr>
                                  <m:t>,25</m:t>
                                </m:r>
                              </m:e>
                            </m:mr>
                            <m:mr>
                              <m:e>
                                <m:r>
                                  <a:rPr lang="es-CL" i="1" kern="0">
                                    <a:latin typeface="Cambria Math" panose="02040503050406030204" pitchFamily="18" charset="0"/>
                                  </a:rPr>
                                  <m:t>3,125</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49BAE577-E9FB-03F5-72CF-33F6E3BA6DC1}"/>
                  </a:ext>
                </a:extLst>
              </p:cNvPr>
              <p:cNvSpPr txBox="1">
                <a:spLocks noRot="1" noChangeAspect="1" noMove="1" noResize="1" noEditPoints="1" noAdjustHandles="1" noChangeArrowheads="1" noChangeShapeType="1" noTextEdit="1"/>
              </p:cNvSpPr>
              <p:nvPr/>
            </p:nvSpPr>
            <p:spPr>
              <a:xfrm>
                <a:off x="3578442" y="3286874"/>
                <a:ext cx="6831726" cy="796455"/>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Marcador de texto 2">
                <a:extLst>
                  <a:ext uri="{FF2B5EF4-FFF2-40B4-BE49-F238E27FC236}">
                    <a16:creationId xmlns:a16="http://schemas.microsoft.com/office/drawing/2014/main" id="{380121A0-101E-F794-FB14-628B523252F3}"/>
                  </a:ext>
                </a:extLst>
              </p:cNvPr>
              <p:cNvSpPr txBox="1">
                <a:spLocks/>
              </p:cNvSpPr>
              <p:nvPr/>
            </p:nvSpPr>
            <p:spPr>
              <a:xfrm>
                <a:off x="3578442" y="4301835"/>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1.443,75</m:t>
                          </m:r>
                        </m:den>
                      </m:f>
                      <m:d>
                        <m:dPr>
                          <m:begChr m:val="["/>
                          <m:endChr m:val="]"/>
                          <m:ctrlPr>
                            <a:rPr lang="es-CL" i="1" kern="0">
                              <a:latin typeface="Cambria Math" panose="02040503050406030204" pitchFamily="18" charset="0"/>
                            </a:rPr>
                          </m:ctrlPr>
                        </m:dPr>
                        <m:e>
                          <m:m>
                            <m:mPr>
                              <m:mcs>
                                <m:mc>
                                  <m:mcPr>
                                    <m:count m:val="2"/>
                                    <m:mcJc m:val="center"/>
                                  </m:mcPr>
                                </m:mc>
                              </m:mcs>
                              <m:ctrlPr>
                                <a:rPr lang="es-CL" i="1" kern="0">
                                  <a:latin typeface="Cambria Math" panose="02040503050406030204" pitchFamily="18" charset="0"/>
                                </a:rPr>
                              </m:ctrlPr>
                            </m:mPr>
                            <m:mr>
                              <m:e>
                                <m:r>
                                  <m:rPr>
                                    <m:brk m:alnAt="7"/>
                                  </m:rPr>
                                  <a:rPr lang="es-CL" i="1" kern="0">
                                    <a:latin typeface="Cambria Math" panose="02040503050406030204" pitchFamily="18" charset="0"/>
                                  </a:rPr>
                                  <m:t>4</m:t>
                                </m:r>
                                <m:r>
                                  <a:rPr lang="es-CL" i="1" kern="0">
                                    <a:latin typeface="Cambria Math" panose="02040503050406030204" pitchFamily="18" charset="0"/>
                                  </a:rPr>
                                  <m:t>0</m:t>
                                </m:r>
                              </m:e>
                              <m:e>
                                <m:r>
                                  <a:rPr lang="es-CL" i="1" kern="0">
                                    <a:latin typeface="Cambria Math" panose="02040503050406030204" pitchFamily="18" charset="0"/>
                                  </a:rPr>
                                  <m:t>−12,5</m:t>
                                </m:r>
                              </m:e>
                            </m:mr>
                            <m:mr>
                              <m:e>
                                <m:r>
                                  <a:rPr lang="es-CL" i="1" kern="0">
                                    <a:latin typeface="Cambria Math" panose="02040503050406030204" pitchFamily="18" charset="0"/>
                                  </a:rPr>
                                  <m:t>−</m:t>
                                </m:r>
                                <m:r>
                                  <a:rPr lang="es-CL" i="1">
                                    <a:latin typeface="Cambria Math" panose="02040503050406030204" pitchFamily="18" charset="0"/>
                                  </a:rPr>
                                  <m:t>12,5</m:t>
                                </m:r>
                              </m:e>
                              <m:e>
                                <m:r>
                                  <a:rPr lang="es-CL" i="1">
                                    <a:latin typeface="Cambria Math" panose="02040503050406030204" pitchFamily="18" charset="0"/>
                                  </a:rPr>
                                  <m:t>40</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a:latin typeface="Cambria Math" panose="02040503050406030204" pitchFamily="18" charset="0"/>
                                </a:rPr>
                              </m:ctrlPr>
                            </m:mPr>
                            <m:mr>
                              <m:e>
                                <m:r>
                                  <m:rPr>
                                    <m:brk m:alnAt="7"/>
                                  </m:rPr>
                                  <a:rPr lang="es-CL" i="1" kern="0">
                                    <a:latin typeface="Cambria Math" panose="02040503050406030204" pitchFamily="18" charset="0"/>
                                  </a:rPr>
                                  <m:t>6</m:t>
                                </m:r>
                                <m:r>
                                  <a:rPr lang="es-CL" i="1" kern="0">
                                    <a:latin typeface="Cambria Math" panose="02040503050406030204" pitchFamily="18" charset="0"/>
                                  </a:rPr>
                                  <m:t>,25</m:t>
                                </m:r>
                              </m:e>
                            </m:mr>
                            <m:mr>
                              <m:e>
                                <m:r>
                                  <a:rPr lang="es-CL" i="1" kern="0">
                                    <a:latin typeface="Cambria Math" panose="02040503050406030204" pitchFamily="18" charset="0"/>
                                  </a:rPr>
                                  <m:t>3,125</m:t>
                                </m:r>
                              </m:e>
                            </m:mr>
                          </m:m>
                        </m:e>
                      </m:d>
                    </m:oMath>
                  </m:oMathPara>
                </a14:m>
                <a:endParaRPr lang="es-CL" kern="0" dirty="0"/>
              </a:p>
            </p:txBody>
          </p:sp>
        </mc:Choice>
        <mc:Fallback xmlns="">
          <p:sp>
            <p:nvSpPr>
              <p:cNvPr id="9" name="Marcador de texto 2">
                <a:extLst>
                  <a:ext uri="{FF2B5EF4-FFF2-40B4-BE49-F238E27FC236}">
                    <a16:creationId xmlns:a16="http://schemas.microsoft.com/office/drawing/2014/main" id="{380121A0-101E-F794-FB14-628B523252F3}"/>
                  </a:ext>
                </a:extLst>
              </p:cNvPr>
              <p:cNvSpPr txBox="1">
                <a:spLocks noRot="1" noChangeAspect="1" noMove="1" noResize="1" noEditPoints="1" noAdjustHandles="1" noChangeArrowheads="1" noChangeShapeType="1" noTextEdit="1"/>
              </p:cNvSpPr>
              <p:nvPr/>
            </p:nvSpPr>
            <p:spPr>
              <a:xfrm>
                <a:off x="3578442" y="4301835"/>
                <a:ext cx="6831726"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Marcador de texto 2">
                <a:extLst>
                  <a:ext uri="{FF2B5EF4-FFF2-40B4-BE49-F238E27FC236}">
                    <a16:creationId xmlns:a16="http://schemas.microsoft.com/office/drawing/2014/main" id="{FA608750-8BAA-8C33-A040-0F33DD7E858D}"/>
                  </a:ext>
                </a:extLst>
              </p:cNvPr>
              <p:cNvSpPr txBox="1">
                <a:spLocks/>
              </p:cNvSpPr>
              <p:nvPr/>
            </p:nvSpPr>
            <p:spPr>
              <a:xfrm>
                <a:off x="3578442" y="5316796"/>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b="0" i="1" kern="0" smtClean="0">
                          <a:latin typeface="Cambria Math" panose="02040503050406030204" pitchFamily="18" charset="0"/>
                        </a:rPr>
                        <m:t>=</m:t>
                      </m:r>
                      <m:d>
                        <m:dPr>
                          <m:begChr m:val="["/>
                          <m:endChr m:val="]"/>
                          <m:ctrlPr>
                            <a:rPr lang="es-CL" i="1" kern="0">
                              <a:latin typeface="Cambria Math" panose="02040503050406030204" pitchFamily="18" charset="0"/>
                            </a:rPr>
                          </m:ctrlPr>
                        </m:dPr>
                        <m:e>
                          <m:m>
                            <m:mPr>
                              <m:mcs>
                                <m:mc>
                                  <m:mcPr>
                                    <m:count m:val="2"/>
                                    <m:mcJc m:val="center"/>
                                  </m:mcPr>
                                </m:mc>
                              </m:mcs>
                              <m:ctrlPr>
                                <a:rPr lang="es-CL" i="1" ker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,03</m:t>
                                </m:r>
                              </m:e>
                              <m:e>
                                <m:r>
                                  <a:rPr lang="es-CL" i="1" kern="0">
                                    <a:latin typeface="Cambria Math" panose="02040503050406030204" pitchFamily="18" charset="0"/>
                                  </a:rPr>
                                  <m:t>−</m:t>
                                </m:r>
                                <m:r>
                                  <a:rPr lang="es-CL" b="0" i="1" kern="0" smtClean="0">
                                    <a:latin typeface="Cambria Math" panose="02040503050406030204" pitchFamily="18" charset="0"/>
                                  </a:rPr>
                                  <m:t>0,01</m:t>
                                </m:r>
                              </m:e>
                            </m:mr>
                            <m:mr>
                              <m:e>
                                <m:r>
                                  <a:rPr lang="es-CL" i="1" kern="0">
                                    <a:latin typeface="Cambria Math" panose="02040503050406030204" pitchFamily="18" charset="0"/>
                                  </a:rPr>
                                  <m:t>−</m:t>
                                </m:r>
                                <m:r>
                                  <a:rPr lang="es-CL" b="0" i="1" kern="0" smtClean="0">
                                    <a:latin typeface="Cambria Math" panose="02040503050406030204" pitchFamily="18" charset="0"/>
                                  </a:rPr>
                                  <m:t>0,01</m:t>
                                </m:r>
                              </m:e>
                              <m:e>
                                <m:r>
                                  <a:rPr lang="es-CL" b="0" i="1" smtClean="0">
                                    <a:latin typeface="Cambria Math" panose="02040503050406030204" pitchFamily="18" charset="0"/>
                                  </a:rPr>
                                  <m:t>0,03</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a:latin typeface="Cambria Math" panose="02040503050406030204" pitchFamily="18" charset="0"/>
                                </a:rPr>
                              </m:ctrlPr>
                            </m:mPr>
                            <m:mr>
                              <m:e>
                                <m:r>
                                  <m:rPr>
                                    <m:brk m:alnAt="7"/>
                                  </m:rPr>
                                  <a:rPr lang="es-CL" i="1" kern="0">
                                    <a:latin typeface="Cambria Math" panose="02040503050406030204" pitchFamily="18" charset="0"/>
                                  </a:rPr>
                                  <m:t>6</m:t>
                                </m:r>
                                <m:r>
                                  <a:rPr lang="es-CL" i="1" kern="0">
                                    <a:latin typeface="Cambria Math" panose="02040503050406030204" pitchFamily="18" charset="0"/>
                                  </a:rPr>
                                  <m:t>,25</m:t>
                                </m:r>
                              </m:e>
                            </m:mr>
                            <m:mr>
                              <m:e>
                                <m:r>
                                  <a:rPr lang="es-CL" i="1" kern="0">
                                    <a:latin typeface="Cambria Math" panose="02040503050406030204" pitchFamily="18" charset="0"/>
                                  </a:rPr>
                                  <m:t>3,125</m:t>
                                </m:r>
                              </m:e>
                            </m:mr>
                          </m:m>
                        </m:e>
                      </m:d>
                    </m:oMath>
                  </m:oMathPara>
                </a14:m>
                <a:endParaRPr lang="es-CL" kern="0" dirty="0"/>
              </a:p>
            </p:txBody>
          </p:sp>
        </mc:Choice>
        <mc:Fallback xmlns="">
          <p:sp>
            <p:nvSpPr>
              <p:cNvPr id="10" name="Marcador de texto 2">
                <a:extLst>
                  <a:ext uri="{FF2B5EF4-FFF2-40B4-BE49-F238E27FC236}">
                    <a16:creationId xmlns:a16="http://schemas.microsoft.com/office/drawing/2014/main" id="{FA608750-8BAA-8C33-A040-0F33DD7E858D}"/>
                  </a:ext>
                </a:extLst>
              </p:cNvPr>
              <p:cNvSpPr txBox="1">
                <a:spLocks noRot="1" noChangeAspect="1" noMove="1" noResize="1" noEditPoints="1" noAdjustHandles="1" noChangeArrowheads="1" noChangeShapeType="1" noTextEdit="1"/>
              </p:cNvSpPr>
              <p:nvPr/>
            </p:nvSpPr>
            <p:spPr>
              <a:xfrm>
                <a:off x="3578442" y="5316796"/>
                <a:ext cx="6831726" cy="796455"/>
              </a:xfrm>
              <a:prstGeom prst="rect">
                <a:avLst/>
              </a:prstGeom>
              <a:blipFill>
                <a:blip r:embed="rId6"/>
                <a:stretch>
                  <a:fillRect/>
                </a:stretch>
              </a:blipFill>
              <a:ln>
                <a:noFill/>
              </a:ln>
            </p:spPr>
            <p:txBody>
              <a:bodyPr/>
              <a:lstStyle/>
              <a:p>
                <a:r>
                  <a:rPr lang="es-CL">
                    <a:noFill/>
                  </a:rPr>
                  <a:t> </a:t>
                </a:r>
              </a:p>
            </p:txBody>
          </p:sp>
        </mc:Fallback>
      </mc:AlternateContent>
    </p:spTree>
    <p:extLst>
      <p:ext uri="{BB962C8B-B14F-4D97-AF65-F5344CB8AC3E}">
        <p14:creationId xmlns:p14="http://schemas.microsoft.com/office/powerpoint/2010/main" val="347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Le piden determinar el ponderador para un índice de selección, creado para seleccionar machos (sin fenotipo) a partir de la información de </a:t>
                </a:r>
                <a:r>
                  <a:rPr lang="es-CL" sz="2000" b="1" dirty="0">
                    <a:solidFill>
                      <a:schemeClr val="accent6">
                        <a:lumMod val="75000"/>
                      </a:schemeClr>
                    </a:solidFill>
                    <a:latin typeface="Montserrat" panose="00000500000000000000" pitchFamily="50" charset="0"/>
                  </a:rPr>
                  <a:t>una de sus tías</a:t>
                </a:r>
                <a:r>
                  <a:rPr lang="es-CL" sz="2000" dirty="0">
                    <a:latin typeface="Montserrat" panose="00000500000000000000" pitchFamily="50" charset="0"/>
                  </a:rPr>
                  <a:t>. Se le pide también determinar las matrices de un índice de selección formulado tanto con la información de </a:t>
                </a:r>
                <a:r>
                  <a:rPr lang="es-CL" sz="2000" b="1" dirty="0">
                    <a:solidFill>
                      <a:schemeClr val="accent6">
                        <a:lumMod val="75000"/>
                      </a:schemeClr>
                    </a:solidFill>
                    <a:latin typeface="Montserrat" panose="00000500000000000000" pitchFamily="50" charset="0"/>
                  </a:rPr>
                  <a:t>una tía, como de un prima en 1º grado, hija de su tía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26</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Marcador de texto 2">
                <a:extLst>
                  <a:ext uri="{FF2B5EF4-FFF2-40B4-BE49-F238E27FC236}">
                    <a16:creationId xmlns:a16="http://schemas.microsoft.com/office/drawing/2014/main" id="{FA608750-8BAA-8C33-A040-0F33DD7E858D}"/>
                  </a:ext>
                </a:extLst>
              </p:cNvPr>
              <p:cNvSpPr txBox="1">
                <a:spLocks/>
              </p:cNvSpPr>
              <p:nvPr/>
            </p:nvSpPr>
            <p:spPr>
              <a:xfrm>
                <a:off x="3473667" y="3541846"/>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b="0" i="1" kern="0" smtClean="0">
                          <a:latin typeface="Cambria Math" panose="02040503050406030204" pitchFamily="18" charset="0"/>
                        </a:rPr>
                        <m:t>=</m:t>
                      </m:r>
                      <m:d>
                        <m:dPr>
                          <m:begChr m:val="["/>
                          <m:endChr m:val="]"/>
                          <m:ctrlPr>
                            <a:rPr lang="es-CL" i="1" kern="0">
                              <a:latin typeface="Cambria Math" panose="02040503050406030204" pitchFamily="18" charset="0"/>
                            </a:rPr>
                          </m:ctrlPr>
                        </m:dPr>
                        <m:e>
                          <m:m>
                            <m:mPr>
                              <m:mcs>
                                <m:mc>
                                  <m:mcPr>
                                    <m:count m:val="2"/>
                                    <m:mcJc m:val="center"/>
                                  </m:mcPr>
                                </m:mc>
                              </m:mcs>
                              <m:ctrlPr>
                                <a:rPr lang="es-CL" i="1" ker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,03</m:t>
                                </m:r>
                              </m:e>
                              <m:e>
                                <m:r>
                                  <a:rPr lang="es-CL" i="1" kern="0">
                                    <a:latin typeface="Cambria Math" panose="02040503050406030204" pitchFamily="18" charset="0"/>
                                  </a:rPr>
                                  <m:t>−</m:t>
                                </m:r>
                                <m:r>
                                  <a:rPr lang="es-CL" b="0" i="1" kern="0" smtClean="0">
                                    <a:latin typeface="Cambria Math" panose="02040503050406030204" pitchFamily="18" charset="0"/>
                                  </a:rPr>
                                  <m:t>0,01</m:t>
                                </m:r>
                              </m:e>
                            </m:mr>
                            <m:mr>
                              <m:e>
                                <m:r>
                                  <a:rPr lang="es-CL" i="1" kern="0">
                                    <a:latin typeface="Cambria Math" panose="02040503050406030204" pitchFamily="18" charset="0"/>
                                  </a:rPr>
                                  <m:t>−</m:t>
                                </m:r>
                                <m:r>
                                  <a:rPr lang="es-CL" b="0" i="1" kern="0" smtClean="0">
                                    <a:latin typeface="Cambria Math" panose="02040503050406030204" pitchFamily="18" charset="0"/>
                                  </a:rPr>
                                  <m:t>0,01</m:t>
                                </m:r>
                              </m:e>
                              <m:e>
                                <m:r>
                                  <a:rPr lang="es-CL" b="0" i="1" smtClean="0">
                                    <a:latin typeface="Cambria Math" panose="02040503050406030204" pitchFamily="18" charset="0"/>
                                  </a:rPr>
                                  <m:t>0,03</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a:latin typeface="Cambria Math" panose="02040503050406030204" pitchFamily="18" charset="0"/>
                                </a:rPr>
                              </m:ctrlPr>
                            </m:mPr>
                            <m:mr>
                              <m:e>
                                <m:r>
                                  <m:rPr>
                                    <m:brk m:alnAt="7"/>
                                  </m:rPr>
                                  <a:rPr lang="es-CL" i="1" kern="0">
                                    <a:latin typeface="Cambria Math" panose="02040503050406030204" pitchFamily="18" charset="0"/>
                                  </a:rPr>
                                  <m:t>6</m:t>
                                </m:r>
                                <m:r>
                                  <a:rPr lang="es-CL" i="1" kern="0">
                                    <a:latin typeface="Cambria Math" panose="02040503050406030204" pitchFamily="18" charset="0"/>
                                  </a:rPr>
                                  <m:t>,25</m:t>
                                </m:r>
                              </m:e>
                            </m:mr>
                            <m:mr>
                              <m:e>
                                <m:r>
                                  <a:rPr lang="es-CL" i="1" kern="0">
                                    <a:latin typeface="Cambria Math" panose="02040503050406030204" pitchFamily="18" charset="0"/>
                                  </a:rPr>
                                  <m:t>3,125</m:t>
                                </m:r>
                              </m:e>
                            </m:mr>
                          </m:m>
                        </m:e>
                      </m:d>
                    </m:oMath>
                  </m:oMathPara>
                </a14:m>
                <a:endParaRPr lang="es-CL" kern="0" dirty="0"/>
              </a:p>
            </p:txBody>
          </p:sp>
        </mc:Choice>
        <mc:Fallback xmlns="">
          <p:sp>
            <p:nvSpPr>
              <p:cNvPr id="10" name="Marcador de texto 2">
                <a:extLst>
                  <a:ext uri="{FF2B5EF4-FFF2-40B4-BE49-F238E27FC236}">
                    <a16:creationId xmlns:a16="http://schemas.microsoft.com/office/drawing/2014/main" id="{FA608750-8BAA-8C33-A040-0F33DD7E858D}"/>
                  </a:ext>
                </a:extLst>
              </p:cNvPr>
              <p:cNvSpPr txBox="1">
                <a:spLocks noRot="1" noChangeAspect="1" noMove="1" noResize="1" noEditPoints="1" noAdjustHandles="1" noChangeArrowheads="1" noChangeShapeType="1" noTextEdit="1"/>
              </p:cNvSpPr>
              <p:nvPr/>
            </p:nvSpPr>
            <p:spPr>
              <a:xfrm>
                <a:off x="3473667" y="3541846"/>
                <a:ext cx="6831726" cy="796455"/>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0F2C60F0-3BA6-BA57-F224-DDC94AFEEA68}"/>
                  </a:ext>
                </a:extLst>
              </p:cNvPr>
              <p:cNvSpPr txBox="1">
                <a:spLocks/>
              </p:cNvSpPr>
              <p:nvPr/>
            </p:nvSpPr>
            <p:spPr>
              <a:xfrm>
                <a:off x="5840301" y="4698040"/>
                <a:ext cx="2098458" cy="796455"/>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b="0"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i="1" ker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,15</m:t>
                                </m:r>
                              </m:e>
                            </m:mr>
                            <m:mr>
                              <m:e>
                                <m:r>
                                  <a:rPr lang="es-CL" b="0" i="1" kern="0" smtClean="0">
                                    <a:latin typeface="Cambria Math" panose="02040503050406030204" pitchFamily="18" charset="0"/>
                                  </a:rPr>
                                  <m:t>0,03</m:t>
                                </m:r>
                              </m:e>
                            </m:mr>
                          </m:m>
                        </m:e>
                      </m:d>
                    </m:oMath>
                  </m:oMathPara>
                </a14:m>
                <a:endParaRPr lang="es-CL" kern="0" dirty="0"/>
              </a:p>
            </p:txBody>
          </p:sp>
        </mc:Choice>
        <mc:Fallback xmlns="">
          <p:sp>
            <p:nvSpPr>
              <p:cNvPr id="6" name="Marcador de texto 2">
                <a:extLst>
                  <a:ext uri="{FF2B5EF4-FFF2-40B4-BE49-F238E27FC236}">
                    <a16:creationId xmlns:a16="http://schemas.microsoft.com/office/drawing/2014/main" id="{0F2C60F0-3BA6-BA57-F224-DDC94AFEEA68}"/>
                  </a:ext>
                </a:extLst>
              </p:cNvPr>
              <p:cNvSpPr txBox="1">
                <a:spLocks noRot="1" noChangeAspect="1" noMove="1" noResize="1" noEditPoints="1" noAdjustHandles="1" noChangeArrowheads="1" noChangeShapeType="1" noTextEdit="1"/>
              </p:cNvSpPr>
              <p:nvPr/>
            </p:nvSpPr>
            <p:spPr>
              <a:xfrm>
                <a:off x="5840301" y="4698040"/>
                <a:ext cx="2098458" cy="796455"/>
              </a:xfrm>
              <a:prstGeom prst="rect">
                <a:avLst/>
              </a:prstGeom>
              <a:blipFill>
                <a:blip r:embed="rId5"/>
                <a:stretch>
                  <a:fillRect/>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41808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27</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2184482" y="4413427"/>
                <a:ext cx="8867118" cy="13366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3"/>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𝑉</m:t>
                                    </m:r>
                                    <m:r>
                                      <a:rPr lang="es-CL" b="0" i="1" kern="0" smtClean="0">
                                        <a:latin typeface="Cambria Math" panose="02040503050406030204" pitchFamily="18" charset="0"/>
                                      </a:rPr>
                                      <m:t>𝑎𝑟</m:t>
                                    </m:r>
                                    <m:d>
                                      <m:dPr>
                                        <m:ctrlPr>
                                          <a:rPr lang="es-CL" b="0" i="1" kern="0" smtClean="0">
                                            <a:latin typeface="Cambria Math" panose="02040503050406030204" pitchFamily="18" charset="0"/>
                                          </a:rPr>
                                        </m:ctrlPr>
                                      </m:dP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e>
                                    </m:d>
                                  </m:e>
                                  <m:e>
                                    <m:r>
                                      <a:rPr lang="es-CL" i="1" kern="0">
                                        <a:latin typeface="Cambria Math" panose="02040503050406030204" pitchFamily="18" charset="0"/>
                                      </a:rPr>
                                      <m:t>𝐶𝑜𝑣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i="1" kern="0">
                                                <a:latin typeface="Cambria Math" panose="02040503050406030204" pitchFamily="18" charset="0"/>
                                              </a:rPr>
                                              <m:t>1</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i="1" kern="0">
                                                <a:latin typeface="Cambria Math" panose="02040503050406030204" pitchFamily="18" charset="0"/>
                                              </a:rPr>
                                              <m:t>2</m:t>
                                            </m:r>
                                          </m:sub>
                                        </m:sSub>
                                      </m:e>
                                    </m:d>
                                  </m:e>
                                  <m:e>
                                    <m:r>
                                      <a:rPr lang="es-CL" b="0" i="1" kern="0" smtClean="0">
                                        <a:latin typeface="Cambria Math" panose="02040503050406030204" pitchFamily="18" charset="0"/>
                                      </a:rPr>
                                      <m:t>𝐶𝑜𝑣</m:t>
                                    </m:r>
                                    <m:d>
                                      <m:dPr>
                                        <m:ctrlPr>
                                          <a:rPr lang="es-CL" b="0" i="1" kern="0" smtClean="0">
                                            <a:latin typeface="Cambria Math" panose="02040503050406030204" pitchFamily="18" charset="0"/>
                                          </a:rPr>
                                        </m:ctrlPr>
                                      </m:dP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3</m:t>
                                            </m:r>
                                          </m:sub>
                                        </m:sSub>
                                      </m:e>
                                    </m:d>
                                  </m:e>
                                </m:mr>
                                <m:mr>
                                  <m:e>
                                    <m:r>
                                      <a:rPr lang="es-CL" i="1" kern="0">
                                        <a:latin typeface="Cambria Math" panose="02040503050406030204" pitchFamily="18" charset="0"/>
                                      </a:rPr>
                                      <m:t>𝐶𝑜𝑣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1</m:t>
                                            </m:r>
                                          </m:sub>
                                        </m:sSub>
                                      </m:e>
                                    </m:d>
                                  </m:e>
                                  <m:e>
                                    <m:r>
                                      <m:rPr>
                                        <m:brk m:alnAt="7"/>
                                      </m:rPr>
                                      <a:rPr lang="es-CL" i="1" kern="0">
                                        <a:latin typeface="Cambria Math" panose="02040503050406030204" pitchFamily="18" charset="0"/>
                                      </a:rPr>
                                      <m:t>𝑉</m:t>
                                    </m:r>
                                    <m:r>
                                      <a:rPr lang="es-CL" i="1" kern="0">
                                        <a:latin typeface="Cambria Math" panose="02040503050406030204" pitchFamily="18" charset="0"/>
                                      </a:rPr>
                                      <m:t>𝑎𝑟</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e>
                                    </m:d>
                                  </m:e>
                                  <m:e>
                                    <m:r>
                                      <a:rPr lang="es-CL" i="1" kern="0">
                                        <a:latin typeface="Cambria Math" panose="02040503050406030204" pitchFamily="18" charset="0"/>
                                      </a:rPr>
                                      <m:t>𝐶𝑜𝑣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e>
                                    </m:d>
                                  </m:e>
                                </m:mr>
                                <m:mr>
                                  <m:e>
                                    <m:r>
                                      <a:rPr lang="es-CL" i="1" kern="0">
                                        <a:latin typeface="Cambria Math" panose="02040503050406030204" pitchFamily="18" charset="0"/>
                                      </a:rPr>
                                      <m:t>𝐶𝑜𝑣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1</m:t>
                                            </m:r>
                                          </m:sub>
                                        </m:sSub>
                                      </m:e>
                                    </m:d>
                                  </m:e>
                                  <m:e>
                                    <m:r>
                                      <a:rPr lang="es-CL" i="1" kern="0">
                                        <a:latin typeface="Cambria Math" panose="02040503050406030204" pitchFamily="18" charset="0"/>
                                      </a:rPr>
                                      <m:t>𝐶𝑜𝑣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i="1" kern="0">
                                                <a:latin typeface="Cambria Math" panose="02040503050406030204" pitchFamily="18" charset="0"/>
                                              </a:rPr>
                                              <m:t>2</m:t>
                                            </m:r>
                                          </m:sub>
                                        </m:sSub>
                                      </m:e>
                                    </m:d>
                                  </m:e>
                                  <m:e>
                                    <m:r>
                                      <m:rPr>
                                        <m:brk m:alnAt="7"/>
                                      </m:rPr>
                                      <a:rPr lang="es-CL" i="1" kern="0">
                                        <a:latin typeface="Cambria Math" panose="02040503050406030204" pitchFamily="18" charset="0"/>
                                      </a:rPr>
                                      <m:t>𝑉</m:t>
                                    </m:r>
                                    <m:r>
                                      <a:rPr lang="es-CL" i="1" kern="0">
                                        <a:latin typeface="Cambria Math" panose="02040503050406030204" pitchFamily="18" charset="0"/>
                                      </a:rPr>
                                      <m:t>𝑎𝑟</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e>
                                    </m:d>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𝐶</m:t>
                                </m:r>
                                <m:r>
                                  <a:rPr lang="es-CL" b="0" i="1" kern="0" smtClean="0">
                                    <a:latin typeface="Cambria Math" panose="02040503050406030204" pitchFamily="18" charset="0"/>
                                  </a:rPr>
                                  <m:t>𝑜𝑣</m:t>
                                </m:r>
                                <m:d>
                                  <m:dPr>
                                    <m:ctrlPr>
                                      <a:rPr lang="es-CL" b="0" i="1" kern="0" smtClean="0">
                                        <a:latin typeface="Cambria Math" panose="02040503050406030204" pitchFamily="18" charset="0"/>
                                      </a:rPr>
                                    </m:ctrlPr>
                                  </m:dP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m:rPr>
                                        <m:brk m:alnAt="7"/>
                                      </m:rPr>
                                      <a:rPr lang="es-CL" b="0" i="1" kern="0" smtClean="0">
                                        <a:latin typeface="Cambria Math" panose="02040503050406030204" pitchFamily="18" charset="0"/>
                                      </a:rPr>
                                      <m:t>,</m:t>
                                    </m:r>
                                    <m:r>
                                      <a:rPr lang="es-CL" b="0" i="1" kern="0" smtClean="0">
                                        <a:latin typeface="Cambria Math" panose="02040503050406030204" pitchFamily="18" charset="0"/>
                                      </a:rPr>
                                      <m:t>𝐴</m:t>
                                    </m:r>
                                  </m:e>
                                </m:d>
                              </m:e>
                            </m:mr>
                            <m:mr>
                              <m:e>
                                <m:r>
                                  <m:rPr>
                                    <m:brk m:alnAt="7"/>
                                  </m:rPr>
                                  <a:rPr lang="es-CL" i="1" kern="0">
                                    <a:latin typeface="Cambria Math" panose="02040503050406030204" pitchFamily="18" charset="0"/>
                                  </a:rPr>
                                  <m:t>𝐶</m:t>
                                </m:r>
                                <m:r>
                                  <a:rPr lang="es-CL" i="1" kern="0">
                                    <a:latin typeface="Cambria Math" panose="02040503050406030204" pitchFamily="18" charset="0"/>
                                  </a:rPr>
                                  <m:t>𝑜𝑣</m:t>
                                </m:r>
                                <m:d>
                                  <m:dPr>
                                    <m:ctrlPr>
                                      <a:rPr lang="es-CL" i="1" kern="0">
                                        <a:latin typeface="Cambria Math" panose="02040503050406030204" pitchFamily="18" charset="0"/>
                                      </a:rPr>
                                    </m:ctrlPr>
                                  </m:dPr>
                                  <m:e>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m:rPr>
                                        <m:brk m:alnAt="7"/>
                                      </m:rPr>
                                      <a:rPr lang="es-CL" i="1" kern="0">
                                        <a:latin typeface="Cambria Math" panose="02040503050406030204" pitchFamily="18" charset="0"/>
                                      </a:rPr>
                                      <m:t>,</m:t>
                                    </m:r>
                                    <m:r>
                                      <a:rPr lang="es-CL" i="1" kern="0">
                                        <a:latin typeface="Cambria Math" panose="02040503050406030204" pitchFamily="18" charset="0"/>
                                      </a:rPr>
                                      <m:t>𝐴</m:t>
                                    </m:r>
                                  </m:e>
                                </m:d>
                              </m:e>
                            </m:mr>
                            <m:mr>
                              <m:e>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3</m:t>
                                    </m:r>
                                  </m:sub>
                                </m:sSub>
                                <m: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2184482" y="4413427"/>
                <a:ext cx="8867118" cy="1336688"/>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12360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28</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2184482" y="4413427"/>
                <a:ext cx="8867118" cy="13366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3"/>
                                        <m:mcJc m:val="center"/>
                                      </m:mcPr>
                                    </m:mc>
                                  </m:mcs>
                                  <m:ctrlPr>
                                    <a:rPr lang="es-CL" b="0"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12</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3</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2</m:t>
                                        </m:r>
                                        <m:r>
                                          <a:rPr lang="es-CL" b="0" i="1" kern="0" smtClean="0">
                                            <a:latin typeface="Cambria Math" panose="02040503050406030204" pitchFamily="18" charset="0"/>
                                          </a:rPr>
                                          <m:t>3</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31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3</m:t>
                                        </m:r>
                                        <m:r>
                                          <a:rPr lang="es-CL" i="1" kern="0">
                                            <a:latin typeface="Cambria Math" panose="02040503050406030204" pitchFamily="18" charset="0"/>
                                          </a:rPr>
                                          <m:t>2</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1</m:t>
                                    </m:r>
                                  </m:sub>
                                </m:sSub>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𝐴</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2</m:t>
                                    </m:r>
                                  </m:sub>
                                </m:sSub>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𝐴</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3</m:t>
                                    </m:r>
                                  </m:sub>
                                </m:sSub>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𝐴</m:t>
                                    </m:r>
                                  </m:sub>
                                  <m:sup>
                                    <m:r>
                                      <a:rPr lang="es-CL" i="1">
                                        <a:latin typeface="Cambria Math" panose="02040503050406030204" pitchFamily="18" charset="0"/>
                                      </a:rPr>
                                      <m:t>2</m:t>
                                    </m:r>
                                  </m:sup>
                                </m:sSubSup>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2184482" y="4413427"/>
                <a:ext cx="8867118" cy="1336688"/>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34417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29</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2184482" y="4413427"/>
                <a:ext cx="8867118" cy="13366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3"/>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4</m:t>
                                    </m:r>
                                    <m:r>
                                      <a:rPr lang="es-CL" b="0" i="1" kern="0" smtClean="0">
                                        <a:latin typeface="Cambria Math" panose="02040503050406030204" pitchFamily="18" charset="0"/>
                                      </a:rPr>
                                      <m:t>0</m:t>
                                    </m:r>
                                  </m:e>
                                  <m:e>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4</m:t>
                                        </m:r>
                                      </m:den>
                                    </m:f>
                                    <m:r>
                                      <a:rPr lang="es-CL" b="0" i="1" smtClean="0">
                                        <a:latin typeface="Cambria Math" panose="02040503050406030204" pitchFamily="18" charset="0"/>
                                      </a:rPr>
                                      <m:t>∗25</m:t>
                                    </m:r>
                                  </m:e>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8</m:t>
                                        </m:r>
                                      </m:den>
                                    </m:f>
                                    <m:r>
                                      <a:rPr lang="es-CL" i="1">
                                        <a:latin typeface="Cambria Math" panose="02040503050406030204" pitchFamily="18" charset="0"/>
                                      </a:rPr>
                                      <m:t>∗25</m:t>
                                    </m:r>
                                  </m:e>
                                </m:mr>
                                <m:mr>
                                  <m:e>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4</m:t>
                                        </m:r>
                                      </m:den>
                                    </m:f>
                                    <m:r>
                                      <a:rPr lang="es-CL" i="1">
                                        <a:latin typeface="Cambria Math" panose="02040503050406030204" pitchFamily="18" charset="0"/>
                                      </a:rPr>
                                      <m:t>∗25</m:t>
                                    </m:r>
                                  </m:e>
                                  <m:e>
                                    <m:r>
                                      <m:rPr>
                                        <m:brk m:alnAt="7"/>
                                      </m:rPr>
                                      <a:rPr lang="es-CL" i="1" kern="0">
                                        <a:latin typeface="Cambria Math" panose="02040503050406030204" pitchFamily="18" charset="0"/>
                                      </a:rPr>
                                      <m:t>4</m:t>
                                    </m:r>
                                    <m:r>
                                      <a:rPr lang="es-CL" i="1" kern="0">
                                        <a:latin typeface="Cambria Math" panose="02040503050406030204" pitchFamily="18" charset="0"/>
                                      </a:rPr>
                                      <m:t>0</m:t>
                                    </m:r>
                                  </m:e>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2</m:t>
                                        </m:r>
                                      </m:den>
                                    </m:f>
                                    <m:r>
                                      <a:rPr lang="es-CL" i="1">
                                        <a:latin typeface="Cambria Math" panose="02040503050406030204" pitchFamily="18" charset="0"/>
                                      </a:rPr>
                                      <m:t>∗25</m:t>
                                    </m:r>
                                  </m:e>
                                </m:mr>
                                <m:mr>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8</m:t>
                                        </m:r>
                                      </m:den>
                                    </m:f>
                                    <m:r>
                                      <a:rPr lang="es-CL" i="1">
                                        <a:latin typeface="Cambria Math" panose="02040503050406030204" pitchFamily="18" charset="0"/>
                                      </a:rPr>
                                      <m:t>∗25</m:t>
                                    </m:r>
                                  </m:e>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2</m:t>
                                        </m:r>
                                      </m:den>
                                    </m:f>
                                    <m:r>
                                      <a:rPr lang="es-CL" i="1">
                                        <a:latin typeface="Cambria Math" panose="02040503050406030204" pitchFamily="18" charset="0"/>
                                      </a:rPr>
                                      <m:t>∗25</m:t>
                                    </m:r>
                                  </m:e>
                                  <m:e>
                                    <m:r>
                                      <m:rPr>
                                        <m:brk m:alnAt="7"/>
                                      </m:rPr>
                                      <a:rPr lang="es-CL" i="1" kern="0">
                                        <a:latin typeface="Cambria Math" panose="02040503050406030204" pitchFamily="18" charset="0"/>
                                      </a:rPr>
                                      <m:t>4</m:t>
                                    </m:r>
                                    <m:r>
                                      <a:rPr lang="es-CL" i="1" kern="0">
                                        <a:latin typeface="Cambria Math" panose="02040503050406030204" pitchFamily="18" charset="0"/>
                                      </a:rPr>
                                      <m:t>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i="1">
                                    <a:latin typeface="Cambria Math" panose="02040503050406030204" pitchFamily="18" charset="0"/>
                                  </a:rPr>
                                  <m:t>∗25</m:t>
                                </m:r>
                              </m:e>
                            </m:mr>
                            <m:mr>
                              <m:e>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4</m:t>
                                    </m:r>
                                  </m:den>
                                </m:f>
                                <m:r>
                                  <a:rPr lang="es-CL" i="1">
                                    <a:latin typeface="Cambria Math" panose="02040503050406030204" pitchFamily="18" charset="0"/>
                                  </a:rPr>
                                  <m:t>∗25</m:t>
                                </m:r>
                              </m:e>
                            </m:mr>
                            <m:mr>
                              <m:e>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8</m:t>
                                    </m:r>
                                  </m:den>
                                </m:f>
                                <m:r>
                                  <a:rPr lang="es-CL" i="1">
                                    <a:latin typeface="Cambria Math" panose="02040503050406030204" pitchFamily="18" charset="0"/>
                                  </a:rPr>
                                  <m:t>∗25</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2184482" y="4413427"/>
                <a:ext cx="8867118" cy="1336688"/>
              </a:xfrm>
              <a:prstGeom prst="rect">
                <a:avLst/>
              </a:prstGeom>
              <a:blipFill>
                <a:blip r:embed="rId5"/>
                <a:stretch>
                  <a:fillRect b="-67580"/>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12506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558798" indent="-457200" algn="just">
                  <a:buFont typeface="+mj-lt"/>
                  <a:buAutoNum type="arabicPeriod"/>
                </a:pPr>
                <a:r>
                  <a:rPr lang="es-CL" dirty="0">
                    <a:latin typeface="Montserrat" panose="00000500000000000000" pitchFamily="50" charset="0"/>
                  </a:rPr>
                  <a:t>Se requiere seleccionar toros para un programa de mejora genética destinado a aumentar la producción láctea. Determine un ponderador para un índice de selección generado a partir de la información de una de las hijas de cada toro. Considere los siguientes valores:</a:t>
                </a:r>
              </a:p>
              <a:p>
                <a:pPr marL="101598" indent="0" algn="just">
                  <a:buNone/>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861" t="-2413" r="-1907"/>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3</a:t>
            </a:fld>
            <a:endParaRPr lang="en-US"/>
          </a:p>
        </p:txBody>
      </p:sp>
      <p:pic>
        <p:nvPicPr>
          <p:cNvPr id="5" name="Picture 2" descr="Download Bull PNG Image for Free">
            <a:extLst>
              <a:ext uri="{FF2B5EF4-FFF2-40B4-BE49-F238E27FC236}">
                <a16:creationId xmlns:a16="http://schemas.microsoft.com/office/drawing/2014/main" id="{CD2EC08A-B886-D347-864C-271570139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9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30</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2184482" y="4447695"/>
                <a:ext cx="8867118" cy="13366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3"/>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4</m:t>
                                    </m:r>
                                    <m:r>
                                      <a:rPr lang="es-CL" b="0" i="1" kern="0" smtClean="0">
                                        <a:latin typeface="Cambria Math" panose="02040503050406030204" pitchFamily="18" charset="0"/>
                                      </a:rPr>
                                      <m:t>0</m:t>
                                    </m:r>
                                  </m:e>
                                  <m:e>
                                    <m:r>
                                      <a:rPr lang="es-CL" b="0" i="1" kern="0" smtClean="0">
                                        <a:latin typeface="Cambria Math" panose="02040503050406030204" pitchFamily="18" charset="0"/>
                                      </a:rPr>
                                      <m:t>6,</m:t>
                                    </m:r>
                                    <m:r>
                                      <a:rPr lang="es-CL" b="0" i="1" smtClean="0">
                                        <a:latin typeface="Cambria Math" panose="02040503050406030204" pitchFamily="18" charset="0"/>
                                      </a:rPr>
                                      <m:t>25</m:t>
                                    </m:r>
                                  </m:e>
                                  <m:e>
                                    <m:r>
                                      <a:rPr lang="es-CL" i="1">
                                        <a:latin typeface="Cambria Math" panose="02040503050406030204" pitchFamily="18" charset="0"/>
                                      </a:rPr>
                                      <m:t>3,125</m:t>
                                    </m:r>
                                  </m:e>
                                </m:mr>
                                <m:mr>
                                  <m:e>
                                    <m:r>
                                      <a:rPr lang="es-CL" i="1" kern="0">
                                        <a:latin typeface="Cambria Math" panose="02040503050406030204" pitchFamily="18" charset="0"/>
                                      </a:rPr>
                                      <m:t>6,</m:t>
                                    </m:r>
                                    <m:r>
                                      <a:rPr lang="es-CL" i="1">
                                        <a:latin typeface="Cambria Math" panose="02040503050406030204" pitchFamily="18" charset="0"/>
                                      </a:rPr>
                                      <m:t>25</m:t>
                                    </m:r>
                                  </m:e>
                                  <m:e>
                                    <m:r>
                                      <m:rPr>
                                        <m:brk m:alnAt="7"/>
                                      </m:rPr>
                                      <a:rPr lang="es-CL" i="1" kern="0">
                                        <a:latin typeface="Cambria Math" panose="02040503050406030204" pitchFamily="18" charset="0"/>
                                      </a:rPr>
                                      <m:t>4</m:t>
                                    </m:r>
                                    <m:r>
                                      <a:rPr lang="es-CL" i="1" kern="0">
                                        <a:latin typeface="Cambria Math" panose="02040503050406030204" pitchFamily="18" charset="0"/>
                                      </a:rPr>
                                      <m:t>0</m:t>
                                    </m:r>
                                  </m:e>
                                  <m:e>
                                    <m:r>
                                      <a:rPr lang="es-CL" b="0" i="1" smtClean="0">
                                        <a:latin typeface="Cambria Math" panose="02040503050406030204" pitchFamily="18" charset="0"/>
                                      </a:rPr>
                                      <m:t>12,5</m:t>
                                    </m:r>
                                  </m:e>
                                </m:mr>
                                <m:mr>
                                  <m:e>
                                    <m:r>
                                      <a:rPr lang="es-CL" b="0" i="1" smtClean="0">
                                        <a:latin typeface="Cambria Math" panose="02040503050406030204" pitchFamily="18" charset="0"/>
                                      </a:rPr>
                                      <m:t>3,1</m:t>
                                    </m:r>
                                    <m:r>
                                      <a:rPr lang="es-CL" i="1">
                                        <a:latin typeface="Cambria Math" panose="02040503050406030204" pitchFamily="18" charset="0"/>
                                      </a:rPr>
                                      <m:t>25</m:t>
                                    </m:r>
                                  </m:e>
                                  <m:e>
                                    <m:r>
                                      <a:rPr lang="es-CL" i="1">
                                        <a:latin typeface="Cambria Math" panose="02040503050406030204" pitchFamily="18" charset="0"/>
                                      </a:rPr>
                                      <m:t>12,5</m:t>
                                    </m:r>
                                  </m:e>
                                  <m:e>
                                    <m:r>
                                      <m:rPr>
                                        <m:brk m:alnAt="7"/>
                                      </m:rPr>
                                      <a:rPr lang="es-CL" i="1" kern="0">
                                        <a:latin typeface="Cambria Math" panose="02040503050406030204" pitchFamily="18" charset="0"/>
                                      </a:rPr>
                                      <m:t>4</m:t>
                                    </m:r>
                                    <m:r>
                                      <a:rPr lang="es-CL" i="1" kern="0">
                                        <a:latin typeface="Cambria Math" panose="02040503050406030204" pitchFamily="18" charset="0"/>
                                      </a:rPr>
                                      <m:t>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r>
                                  <a:rPr lang="es-CL" i="1">
                                    <a:latin typeface="Cambria Math" panose="02040503050406030204" pitchFamily="18" charset="0"/>
                                  </a:rPr>
                                  <m:t>25</m:t>
                                </m:r>
                              </m:e>
                            </m:mr>
                            <m:mr>
                              <m:e>
                                <m:r>
                                  <a:rPr lang="es-CL" i="1" kern="0">
                                    <a:latin typeface="Cambria Math" panose="02040503050406030204" pitchFamily="18" charset="0"/>
                                  </a:rPr>
                                  <m:t>6,</m:t>
                                </m:r>
                                <m:r>
                                  <a:rPr lang="es-CL" i="1">
                                    <a:latin typeface="Cambria Math" panose="02040503050406030204" pitchFamily="18" charset="0"/>
                                  </a:rPr>
                                  <m:t>25</m:t>
                                </m:r>
                              </m:e>
                            </m:mr>
                            <m:mr>
                              <m:e>
                                <m:r>
                                  <a:rPr lang="es-CL" i="1">
                                    <a:latin typeface="Cambria Math" panose="02040503050406030204" pitchFamily="18" charset="0"/>
                                  </a:rPr>
                                  <m:t>3,125</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2184482" y="4447695"/>
                <a:ext cx="8867118" cy="1336688"/>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26758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31</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2184482" y="4447695"/>
                <a:ext cx="8867118" cy="13366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d>
                        <m:dPr>
                          <m:begChr m:val="["/>
                          <m:endChr m:val="]"/>
                          <m:ctrlPr>
                            <a:rPr lang="es-CL" i="1" kern="0">
                              <a:latin typeface="Cambria Math" panose="02040503050406030204" pitchFamily="18" charset="0"/>
                            </a:rPr>
                          </m:ctrlPr>
                        </m:dPr>
                        <m:e>
                          <m:m>
                            <m:mPr>
                              <m:mcs>
                                <m:mc>
                                  <m:mcPr>
                                    <m:count m:val="3"/>
                                    <m:mcJc m:val="center"/>
                                  </m:mcPr>
                                </m:mc>
                              </m:mcs>
                              <m:ctrlPr>
                                <a:rPr lang="es-CL" i="1" ker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,026</m:t>
                                </m:r>
                              </m:e>
                              <m:e>
                                <m:r>
                                  <a:rPr lang="es-CL" b="0" i="1" kern="0" smtClean="0">
                                    <a:latin typeface="Cambria Math" panose="02040503050406030204" pitchFamily="18" charset="0"/>
                                  </a:rPr>
                                  <m:t>−0,004</m:t>
                                </m:r>
                              </m:e>
                              <m:e>
                                <m:r>
                                  <a:rPr lang="es-CL" i="1" kern="0">
                                    <a:latin typeface="Cambria Math" panose="02040503050406030204" pitchFamily="18" charset="0"/>
                                  </a:rPr>
                                  <m:t>−0,00</m:t>
                                </m:r>
                                <m:r>
                                  <a:rPr lang="es-CL" b="0" i="1" kern="0" smtClean="0">
                                    <a:latin typeface="Cambria Math" panose="02040503050406030204" pitchFamily="18" charset="0"/>
                                  </a:rPr>
                                  <m:t>1</m:t>
                                </m:r>
                              </m:e>
                            </m:mr>
                            <m:mr>
                              <m:e>
                                <m:r>
                                  <a:rPr lang="es-CL" i="1" kern="0">
                                    <a:latin typeface="Cambria Math" panose="02040503050406030204" pitchFamily="18" charset="0"/>
                                  </a:rPr>
                                  <m:t>−0,0</m:t>
                                </m:r>
                                <m:r>
                                  <a:rPr lang="es-CL" b="0" i="1" kern="0" smtClean="0">
                                    <a:latin typeface="Cambria Math" panose="02040503050406030204" pitchFamily="18" charset="0"/>
                                  </a:rPr>
                                  <m:t>0</m:t>
                                </m:r>
                                <m:r>
                                  <a:rPr lang="es-CL" i="1" kern="0">
                                    <a:latin typeface="Cambria Math" panose="02040503050406030204" pitchFamily="18" charset="0"/>
                                  </a:rPr>
                                  <m:t>4</m:t>
                                </m:r>
                              </m:e>
                              <m:e>
                                <m:r>
                                  <a:rPr lang="es-CL" b="0" i="1" smtClean="0">
                                    <a:latin typeface="Cambria Math" panose="02040503050406030204" pitchFamily="18" charset="0"/>
                                  </a:rPr>
                                  <m:t>0,028</m:t>
                                </m:r>
                              </m:e>
                              <m:e>
                                <m:r>
                                  <a:rPr lang="es-CL" i="1" kern="0">
                                    <a:latin typeface="Cambria Math" panose="02040503050406030204" pitchFamily="18" charset="0"/>
                                  </a:rPr>
                                  <m:t>−0,00</m:t>
                                </m:r>
                                <m:r>
                                  <a:rPr lang="es-CL" b="0" i="1" kern="0" smtClean="0">
                                    <a:latin typeface="Cambria Math" panose="02040503050406030204" pitchFamily="18" charset="0"/>
                                  </a:rPr>
                                  <m:t>9</m:t>
                                </m:r>
                              </m:e>
                            </m:mr>
                            <m:mr>
                              <m:e>
                                <m:r>
                                  <a:rPr lang="es-CL" i="1" kern="0">
                                    <a:latin typeface="Cambria Math" panose="02040503050406030204" pitchFamily="18" charset="0"/>
                                  </a:rPr>
                                  <m:t>−0,00</m:t>
                                </m:r>
                                <m:r>
                                  <a:rPr lang="es-CL" b="0" i="1" kern="0" smtClean="0">
                                    <a:latin typeface="Cambria Math" panose="02040503050406030204" pitchFamily="18" charset="0"/>
                                  </a:rPr>
                                  <m:t>1</m:t>
                                </m:r>
                              </m:e>
                              <m:e>
                                <m:r>
                                  <a:rPr lang="es-CL" i="1" kern="0">
                                    <a:latin typeface="Cambria Math" panose="02040503050406030204" pitchFamily="18" charset="0"/>
                                  </a:rPr>
                                  <m:t>−0,00</m:t>
                                </m:r>
                                <m:r>
                                  <a:rPr lang="es-CL" b="0" i="1" kern="0" smtClean="0">
                                    <a:latin typeface="Cambria Math" panose="02040503050406030204" pitchFamily="18" charset="0"/>
                                  </a:rPr>
                                  <m:t>9</m:t>
                                </m:r>
                              </m:e>
                              <m:e>
                                <m:r>
                                  <a:rPr lang="es-CL" i="1">
                                    <a:latin typeface="Cambria Math" panose="02040503050406030204" pitchFamily="18" charset="0"/>
                                  </a:rPr>
                                  <m:t>0,028</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r>
                                  <a:rPr lang="es-CL" i="1">
                                    <a:latin typeface="Cambria Math" panose="02040503050406030204" pitchFamily="18" charset="0"/>
                                  </a:rPr>
                                  <m:t>25</m:t>
                                </m:r>
                              </m:e>
                            </m:mr>
                            <m:mr>
                              <m:e>
                                <m:r>
                                  <a:rPr lang="es-CL" i="1" kern="0">
                                    <a:latin typeface="Cambria Math" panose="02040503050406030204" pitchFamily="18" charset="0"/>
                                  </a:rPr>
                                  <m:t>6,</m:t>
                                </m:r>
                                <m:r>
                                  <a:rPr lang="es-CL" i="1">
                                    <a:latin typeface="Cambria Math" panose="02040503050406030204" pitchFamily="18" charset="0"/>
                                  </a:rPr>
                                  <m:t>25</m:t>
                                </m:r>
                              </m:e>
                            </m:mr>
                            <m:mr>
                              <m:e>
                                <m:r>
                                  <a:rPr lang="es-CL" i="1">
                                    <a:latin typeface="Cambria Math" panose="02040503050406030204" pitchFamily="18" charset="0"/>
                                  </a:rPr>
                                  <m:t>3,125</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2184482" y="4447695"/>
                <a:ext cx="8867118" cy="1336688"/>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2992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2</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101598" indent="0" algn="just">
                  <a:buNone/>
                </a:pPr>
                <a:r>
                  <a:rPr lang="es-CL" sz="2000" dirty="0">
                    <a:latin typeface="Montserrat" panose="00000500000000000000" pitchFamily="50" charset="0"/>
                  </a:rPr>
                  <a:t>Lo toman por sorpresa y le señalan que siempre tuvieron el fenotipo de los machos evaluados, sólo que no habían consignado esta información. Consecuentemente, le piden construir un índice de selección con la información de </a:t>
                </a:r>
                <a:r>
                  <a:rPr lang="es-CL" sz="2000" b="1" dirty="0">
                    <a:solidFill>
                      <a:srgbClr val="FF0000"/>
                    </a:solidFill>
                    <a:latin typeface="Montserrat" panose="00000500000000000000" pitchFamily="50" charset="0"/>
                  </a:rPr>
                  <a:t>cada macho, su tía y su prima</a:t>
                </a:r>
                <a:r>
                  <a:rPr lang="es-CL" sz="2000" dirty="0">
                    <a:latin typeface="Montserrat" panose="00000500000000000000" pitchFamily="50" charset="0"/>
                  </a:rPr>
                  <a:t>. Considere los siguientes valores para su cálculo:</a:t>
                </a:r>
              </a:p>
              <a:p>
                <a:pPr marL="101598" indent="0" algn="just">
                  <a:buNone/>
                </a:pPr>
                <a:endParaRPr lang="es-CL" sz="2000" dirty="0"/>
              </a:p>
              <a:p>
                <a:pPr algn="just"/>
                <a14:m>
                  <m:oMath xmlns:m="http://schemas.openxmlformats.org/officeDocument/2006/math">
                    <m:sSubSup>
                      <m:sSubSupPr>
                        <m:ctrlPr>
                          <a:rPr lang="es-CL" sz="2000" i="1" smtClean="0">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rPr>
                          <m:t>𝐴</m:t>
                        </m:r>
                      </m:sub>
                      <m:sup>
                        <m:r>
                          <a:rPr lang="es-CL" sz="2000" b="0" i="1" smtClean="0">
                            <a:latin typeface="Cambria Math" panose="02040503050406030204" pitchFamily="18" charset="0"/>
                          </a:rPr>
                          <m:t>2</m:t>
                        </m:r>
                      </m:sup>
                    </m:sSubSup>
                    <m:r>
                      <a:rPr lang="es-CL" sz="2000" b="0" i="0" smtClean="0">
                        <a:latin typeface="Cambria Math" panose="02040503050406030204" pitchFamily="18" charset="0"/>
                      </a:rPr>
                      <m:t>=25</m:t>
                    </m:r>
                  </m:oMath>
                </a14:m>
                <a:endParaRPr lang="es-CL" sz="2000" dirty="0"/>
              </a:p>
              <a:p>
                <a:pPr algn="just"/>
                <a14:m>
                  <m:oMath xmlns:m="http://schemas.openxmlformats.org/officeDocument/2006/math">
                    <m:sSubSup>
                      <m:sSubSupPr>
                        <m:ctrlPr>
                          <a:rPr lang="es-CL" sz="2000" i="1">
                            <a:latin typeface="Cambria Math" panose="02040503050406030204" pitchFamily="18" charset="0"/>
                          </a:rPr>
                        </m:ctrlPr>
                      </m:sSubSupPr>
                      <m:e>
                        <m:r>
                          <a:rPr lang="es-CL" sz="2000" i="1">
                            <a:latin typeface="Cambria Math" panose="02040503050406030204" pitchFamily="18" charset="0"/>
                            <a:ea typeface="Cambria Math" panose="02040503050406030204" pitchFamily="18" charset="0"/>
                          </a:rPr>
                          <m:t>𝜎</m:t>
                        </m:r>
                      </m:e>
                      <m:sub>
                        <m:r>
                          <a:rPr lang="es-CL" sz="2000" b="0" i="1" smtClean="0">
                            <a:latin typeface="Cambria Math" panose="02040503050406030204" pitchFamily="18" charset="0"/>
                            <a:ea typeface="Cambria Math" panose="02040503050406030204" pitchFamily="18" charset="0"/>
                          </a:rPr>
                          <m:t>𝑃</m:t>
                        </m:r>
                      </m:sub>
                      <m:sup>
                        <m:r>
                          <a:rPr lang="es-CL" sz="2000" i="1">
                            <a:latin typeface="Cambria Math" panose="02040503050406030204" pitchFamily="18" charset="0"/>
                          </a:rPr>
                          <m:t>2</m:t>
                        </m:r>
                      </m:sup>
                    </m:sSubSup>
                    <m:r>
                      <a:rPr lang="es-CL" sz="2000" b="0" i="1" smtClean="0">
                        <a:latin typeface="Cambria Math" panose="02040503050406030204" pitchFamily="18" charset="0"/>
                      </a:rPr>
                      <m:t>=40</m:t>
                    </m:r>
                  </m:oMath>
                </a14:m>
                <a:endParaRPr lang="es-CL" sz="2000"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677" t="-2112" r="-1599"/>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32</a:t>
            </a:fld>
            <a:endParaRPr lang="en-US"/>
          </a:p>
        </p:txBody>
      </p:sp>
      <p:pic>
        <p:nvPicPr>
          <p:cNvPr id="5" name="Picture 2" descr="Download Bull PNG Image for Free">
            <a:extLst>
              <a:ext uri="{FF2B5EF4-FFF2-40B4-BE49-F238E27FC236}">
                <a16:creationId xmlns:a16="http://schemas.microsoft.com/office/drawing/2014/main" id="{B19C8C44-BBB9-FCE0-DD71-9623FE3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Marcador de texto 2">
                <a:extLst>
                  <a:ext uri="{FF2B5EF4-FFF2-40B4-BE49-F238E27FC236}">
                    <a16:creationId xmlns:a16="http://schemas.microsoft.com/office/drawing/2014/main" id="{1858B3F6-F7E1-4E52-7B38-3B581EA40FDB}"/>
                  </a:ext>
                </a:extLst>
              </p:cNvPr>
              <p:cNvSpPr txBox="1">
                <a:spLocks/>
              </p:cNvSpPr>
              <p:nvPr/>
            </p:nvSpPr>
            <p:spPr>
              <a:xfrm>
                <a:off x="4728478" y="3503545"/>
                <a:ext cx="3779125"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𝑏</m:t>
                          </m:r>
                        </m:e>
                        <m:sub>
                          <m:r>
                            <a:rPr lang="es-CL" b="0" i="1" kern="0" smtClean="0">
                              <a:latin typeface="Cambria Math" panose="02040503050406030204" pitchFamily="18" charset="0"/>
                            </a:rPr>
                            <m:t>3</m:t>
                          </m:r>
                        </m:sub>
                      </m:sSub>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3</m:t>
                          </m:r>
                        </m:sub>
                      </m:sSub>
                    </m:oMath>
                  </m:oMathPara>
                </a14:m>
                <a:endParaRPr lang="es-CL" kern="0" dirty="0"/>
              </a:p>
            </p:txBody>
          </p:sp>
        </mc:Choice>
        <mc:Fallback xmlns="">
          <p:sp>
            <p:nvSpPr>
              <p:cNvPr id="11" name="Marcador de texto 2">
                <a:extLst>
                  <a:ext uri="{FF2B5EF4-FFF2-40B4-BE49-F238E27FC236}">
                    <a16:creationId xmlns:a16="http://schemas.microsoft.com/office/drawing/2014/main" id="{1858B3F6-F7E1-4E52-7B38-3B581EA40FDB}"/>
                  </a:ext>
                </a:extLst>
              </p:cNvPr>
              <p:cNvSpPr txBox="1">
                <a:spLocks noRot="1" noChangeAspect="1" noMove="1" noResize="1" noEditPoints="1" noAdjustHandles="1" noChangeArrowheads="1" noChangeShapeType="1" noTextEdit="1"/>
              </p:cNvSpPr>
              <p:nvPr/>
            </p:nvSpPr>
            <p:spPr>
              <a:xfrm>
                <a:off x="4728478" y="3503545"/>
                <a:ext cx="3779125" cy="441436"/>
              </a:xfrm>
              <a:prstGeom prst="rect">
                <a:avLst/>
              </a:prstGeom>
              <a:blipFill>
                <a:blip r:embed="rId4"/>
                <a:stretch>
                  <a:fillRect l="-16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BCBDE683-9E3D-D6C2-7ACE-B9C08DCA5DDE}"/>
                  </a:ext>
                </a:extLst>
              </p:cNvPr>
              <p:cNvSpPr txBox="1">
                <a:spLocks/>
              </p:cNvSpPr>
              <p:nvPr/>
            </p:nvSpPr>
            <p:spPr>
              <a:xfrm>
                <a:off x="5649952" y="4485795"/>
                <a:ext cx="1936175" cy="1336688"/>
              </a:xfrm>
              <a:prstGeom prst="rect">
                <a:avLst/>
              </a:prstGeom>
              <a:noFill/>
              <a:ln>
                <a:solidFill>
                  <a:schemeClr val="accent6">
                    <a:lumMod val="75000"/>
                  </a:schemeClr>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r>
                              <m:e>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3</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1"/>
                                    <m:mcJc m:val="center"/>
                                  </m:mcPr>
                                </m:mc>
                              </m:mcs>
                              <m:ctrlPr>
                                <a:rPr lang="es-CL" b="0"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,62</m:t>
                                </m:r>
                              </m:e>
                            </m:mr>
                            <m:mr>
                              <m:e>
                                <m:r>
                                  <a:rPr lang="es-CL" b="0" i="1" smtClean="0">
                                    <a:latin typeface="Cambria Math" panose="02040503050406030204" pitchFamily="18" charset="0"/>
                                  </a:rPr>
                                  <m:t>0,06</m:t>
                                </m:r>
                              </m:e>
                            </m:mr>
                            <m:mr>
                              <m:e>
                                <m:r>
                                  <a:rPr lang="es-CL" b="0" i="1" smtClean="0">
                                    <a:latin typeface="Cambria Math" panose="02040503050406030204" pitchFamily="18" charset="0"/>
                                  </a:rPr>
                                  <m:t>0,01</m:t>
                                </m:r>
                              </m:e>
                            </m:mr>
                          </m:m>
                        </m:e>
                      </m:d>
                    </m:oMath>
                  </m:oMathPara>
                </a14:m>
                <a:endParaRPr lang="es-CL" kern="0" dirty="0"/>
              </a:p>
            </p:txBody>
          </p:sp>
        </mc:Choice>
        <mc:Fallback xmlns="">
          <p:sp>
            <p:nvSpPr>
              <p:cNvPr id="12" name="Marcador de texto 2">
                <a:extLst>
                  <a:ext uri="{FF2B5EF4-FFF2-40B4-BE49-F238E27FC236}">
                    <a16:creationId xmlns:a16="http://schemas.microsoft.com/office/drawing/2014/main" id="{BCBDE683-9E3D-D6C2-7ACE-B9C08DCA5DDE}"/>
                  </a:ext>
                </a:extLst>
              </p:cNvPr>
              <p:cNvSpPr txBox="1">
                <a:spLocks noRot="1" noChangeAspect="1" noMove="1" noResize="1" noEditPoints="1" noAdjustHandles="1" noChangeArrowheads="1" noChangeShapeType="1" noTextEdit="1"/>
              </p:cNvSpPr>
              <p:nvPr/>
            </p:nvSpPr>
            <p:spPr>
              <a:xfrm>
                <a:off x="5649952" y="4485795"/>
                <a:ext cx="1936175" cy="1336688"/>
              </a:xfrm>
              <a:prstGeom prst="rect">
                <a:avLst/>
              </a:prstGeom>
              <a:blipFill>
                <a:blip r:embed="rId5"/>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E93460E-72E3-2929-DCB8-6D1C9376F665}"/>
                  </a:ext>
                </a:extLst>
              </p:cNvPr>
              <p:cNvSpPr txBox="1"/>
              <p:nvPr/>
            </p:nvSpPr>
            <p:spPr>
              <a:xfrm>
                <a:off x="10307467" y="2800933"/>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rPr>
                        <m:t>2</m:t>
                      </m:r>
                      <m:r>
                        <a:rPr lang="es-CL" b="0" i="1" smtClean="0">
                          <a:latin typeface="Cambria Math" panose="02040503050406030204" pitchFamily="18" charset="0"/>
                        </a:rPr>
                        <m:t>=</m:t>
                      </m:r>
                      <m:r>
                        <a:rPr lang="es-CL" b="0" i="1" smtClean="0">
                          <a:latin typeface="Cambria Math" panose="02040503050406030204" pitchFamily="18" charset="0"/>
                        </a:rPr>
                        <m:t>𝑡</m:t>
                      </m:r>
                      <m:r>
                        <a:rPr lang="es-CL" b="0" i="1" smtClean="0">
                          <a:latin typeface="Cambria Math" panose="02040503050406030204" pitchFamily="18" charset="0"/>
                        </a:rPr>
                        <m:t>í</m:t>
                      </m:r>
                      <m:r>
                        <a:rPr lang="es-CL" b="0" i="1" smtClean="0">
                          <a:latin typeface="Cambria Math" panose="02040503050406030204" pitchFamily="18" charset="0"/>
                        </a:rPr>
                        <m:t>𝑎</m:t>
                      </m:r>
                    </m:oMath>
                  </m:oMathPara>
                </a14:m>
                <a:endParaRPr lang="es-C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m:t>
                      </m:r>
                      <m:r>
                        <a:rPr lang="es-CL" b="0" i="1" smtClean="0">
                          <a:latin typeface="Cambria Math" panose="02040503050406030204" pitchFamily="18" charset="0"/>
                        </a:rPr>
                        <m:t>𝑝𝑟𝑖𝑚𝑎</m:t>
                      </m:r>
                    </m:oMath>
                  </m:oMathPara>
                </a14:m>
                <a:endParaRPr lang="es-CL" dirty="0"/>
              </a:p>
            </p:txBody>
          </p:sp>
        </mc:Choice>
        <mc:Fallback xmlns="">
          <p:sp>
            <p:nvSpPr>
              <p:cNvPr id="14" name="CuadroTexto 13">
                <a:extLst>
                  <a:ext uri="{FF2B5EF4-FFF2-40B4-BE49-F238E27FC236}">
                    <a16:creationId xmlns:a16="http://schemas.microsoft.com/office/drawing/2014/main" id="{FE93460E-72E3-2929-DCB8-6D1C9376F665}"/>
                  </a:ext>
                </a:extLst>
              </p:cNvPr>
              <p:cNvSpPr txBox="1">
                <a:spLocks noRot="1" noChangeAspect="1" noMove="1" noResize="1" noEditPoints="1" noAdjustHandles="1" noChangeArrowheads="1" noChangeShapeType="1" noTextEdit="1"/>
              </p:cNvSpPr>
              <p:nvPr/>
            </p:nvSpPr>
            <p:spPr>
              <a:xfrm>
                <a:off x="10307467" y="2800933"/>
                <a:ext cx="1365778" cy="923330"/>
              </a:xfrm>
              <a:prstGeom prst="rect">
                <a:avLst/>
              </a:prstGeom>
              <a:blipFill>
                <a:blip r:embed="rId6"/>
                <a:stretch>
                  <a:fillRect b="-3846"/>
                </a:stretch>
              </a:blipFill>
            </p:spPr>
            <p:txBody>
              <a:bodyPr/>
              <a:lstStyle/>
              <a:p>
                <a:r>
                  <a:rPr lang="es-CL">
                    <a:noFill/>
                  </a:rPr>
                  <a:t> </a:t>
                </a:r>
              </a:p>
            </p:txBody>
          </p:sp>
        </mc:Fallback>
      </mc:AlternateContent>
    </p:spTree>
    <p:extLst>
      <p:ext uri="{BB962C8B-B14F-4D97-AF65-F5344CB8AC3E}">
        <p14:creationId xmlns:p14="http://schemas.microsoft.com/office/powerpoint/2010/main" val="19115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33</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4045200"/>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6930102" cy="369332"/>
          </a:xfrm>
          <a:prstGeom prst="rect">
            <a:avLst/>
          </a:prstGeom>
          <a:noFill/>
        </p:spPr>
        <p:txBody>
          <a:bodyPr wrap="none" rtlCol="0">
            <a:spAutoFit/>
          </a:bodyPr>
          <a:lstStyle/>
          <a:p>
            <a:r>
              <a:rPr lang="es-CL" dirty="0"/>
              <a:t>a) Calculen las frecuencias génicas esperadas bajo equilibrio H-W</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A827B847-F459-C9E5-926D-79674CD8C116}"/>
                  </a:ext>
                </a:extLst>
              </p:cNvPr>
              <p:cNvSpPr txBox="1"/>
              <p:nvPr/>
            </p:nvSpPr>
            <p:spPr>
              <a:xfrm>
                <a:off x="4762620" y="3452182"/>
                <a:ext cx="26667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CL"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r>
                        <a:rPr lang="es-CL" b="0" i="1" smtClean="0">
                          <a:latin typeface="Cambria Math" panose="02040503050406030204" pitchFamily="18" charset="0"/>
                        </a:rPr>
                        <m:t>=</m:t>
                      </m:r>
                      <m:r>
                        <a:rPr lang="es-CL" b="0" i="1" smtClean="0">
                          <a:latin typeface="Cambria Math" panose="02040503050406030204" pitchFamily="18" charset="0"/>
                        </a:rPr>
                        <m:t>𝑓𝑟</m:t>
                      </m:r>
                      <m:r>
                        <a:rPr lang="es-CL" b="0" i="1" smtClean="0">
                          <a:latin typeface="Cambria Math" panose="02040503050406030204" pitchFamily="18" charset="0"/>
                        </a:rPr>
                        <m:t>. </m:t>
                      </m:r>
                      <m:r>
                        <a:rPr lang="es-CL" b="0" i="1" smtClean="0">
                          <a:latin typeface="Cambria Math" panose="02040503050406030204" pitchFamily="18" charset="0"/>
                        </a:rPr>
                        <m:t>𝑓𝑙𝑜𝑟𝑒𝑠</m:t>
                      </m:r>
                      <m:r>
                        <a:rPr lang="es-CL" b="0" i="1" smtClean="0">
                          <a:latin typeface="Cambria Math" panose="02040503050406030204" pitchFamily="18" charset="0"/>
                        </a:rPr>
                        <m:t> </m:t>
                      </m:r>
                      <m:r>
                        <a:rPr lang="es-CL" b="0" i="1" smtClean="0">
                          <a:latin typeface="Cambria Math" panose="02040503050406030204" pitchFamily="18" charset="0"/>
                        </a:rPr>
                        <m:t>𝑟𝑜𝑠𝑎𝑑𝑎𝑠</m:t>
                      </m:r>
                    </m:oMath>
                  </m:oMathPara>
                </a14:m>
                <a:endParaRPr lang="es-CL" dirty="0"/>
              </a:p>
            </p:txBody>
          </p:sp>
        </mc:Choice>
        <mc:Fallback xmlns="">
          <p:sp>
            <p:nvSpPr>
              <p:cNvPr id="5" name="CuadroTexto 4">
                <a:extLst>
                  <a:ext uri="{FF2B5EF4-FFF2-40B4-BE49-F238E27FC236}">
                    <a16:creationId xmlns:a16="http://schemas.microsoft.com/office/drawing/2014/main" id="{A827B847-F459-C9E5-926D-79674CD8C116}"/>
                  </a:ext>
                </a:extLst>
              </p:cNvPr>
              <p:cNvSpPr txBox="1">
                <a:spLocks noRot="1" noChangeAspect="1" noMove="1" noResize="1" noEditPoints="1" noAdjustHandles="1" noChangeArrowheads="1" noChangeShapeType="1" noTextEdit="1"/>
              </p:cNvSpPr>
              <p:nvPr/>
            </p:nvSpPr>
            <p:spPr>
              <a:xfrm>
                <a:off x="4762620" y="3452182"/>
                <a:ext cx="2666756" cy="369332"/>
              </a:xfrm>
              <a:prstGeom prst="rect">
                <a:avLst/>
              </a:prstGeom>
              <a:blipFill>
                <a:blip r:embed="rId3"/>
                <a:stretch>
                  <a:fillRect b="-1475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86326C5-6E85-D7C5-ED4E-C13FB8D69ED6}"/>
                  </a:ext>
                </a:extLst>
              </p:cNvPr>
              <p:cNvSpPr txBox="1"/>
              <p:nvPr/>
            </p:nvSpPr>
            <p:spPr>
              <a:xfrm>
                <a:off x="5420717" y="4035040"/>
                <a:ext cx="135056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CL"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25</m:t>
                          </m:r>
                        </m:num>
                        <m:den>
                          <m:r>
                            <a:rPr lang="es-CL" b="0" i="1" smtClean="0">
                              <a:latin typeface="Cambria Math" panose="02040503050406030204" pitchFamily="18" charset="0"/>
                            </a:rPr>
                            <m:t>3.316</m:t>
                          </m:r>
                        </m:den>
                      </m:f>
                    </m:oMath>
                  </m:oMathPara>
                </a14:m>
                <a:endParaRPr lang="es-CL" dirty="0"/>
              </a:p>
            </p:txBody>
          </p:sp>
        </mc:Choice>
        <mc:Fallback xmlns="">
          <p:sp>
            <p:nvSpPr>
              <p:cNvPr id="6" name="CuadroTexto 5">
                <a:extLst>
                  <a:ext uri="{FF2B5EF4-FFF2-40B4-BE49-F238E27FC236}">
                    <a16:creationId xmlns:a16="http://schemas.microsoft.com/office/drawing/2014/main" id="{486326C5-6E85-D7C5-ED4E-C13FB8D69ED6}"/>
                  </a:ext>
                </a:extLst>
              </p:cNvPr>
              <p:cNvSpPr txBox="1">
                <a:spLocks noRot="1" noChangeAspect="1" noMove="1" noResize="1" noEditPoints="1" noAdjustHandles="1" noChangeArrowheads="1" noChangeShapeType="1" noTextEdit="1"/>
              </p:cNvSpPr>
              <p:nvPr/>
            </p:nvSpPr>
            <p:spPr>
              <a:xfrm>
                <a:off x="5420717" y="4035040"/>
                <a:ext cx="1350563" cy="61831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0453A5E-BB82-AF73-4FA3-2E18C9DE93C9}"/>
                  </a:ext>
                </a:extLst>
              </p:cNvPr>
              <p:cNvSpPr txBox="1"/>
              <p:nvPr/>
            </p:nvSpPr>
            <p:spPr>
              <a:xfrm>
                <a:off x="5386125" y="4866877"/>
                <a:ext cx="1419748"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m:t>
                      </m:r>
                      <m:rad>
                        <m:radPr>
                          <m:degHide m:val="on"/>
                          <m:ctrlPr>
                            <a:rPr lang="es-CL" b="0" i="1" smtClean="0">
                              <a:latin typeface="Cambria Math" panose="02040503050406030204" pitchFamily="18" charset="0"/>
                            </a:rPr>
                          </m:ctrlPr>
                        </m:radPr>
                        <m:deg/>
                        <m:e>
                          <m:f>
                            <m:fPr>
                              <m:ctrlPr>
                                <a:rPr lang="es-CL" i="1">
                                  <a:latin typeface="Cambria Math" panose="02040503050406030204" pitchFamily="18" charset="0"/>
                                </a:rPr>
                              </m:ctrlPr>
                            </m:fPr>
                            <m:num>
                              <m:r>
                                <a:rPr lang="es-CL" i="1">
                                  <a:latin typeface="Cambria Math" panose="02040503050406030204" pitchFamily="18" charset="0"/>
                                </a:rPr>
                                <m:t>25</m:t>
                              </m:r>
                            </m:num>
                            <m:den>
                              <m:r>
                                <a:rPr lang="es-CL" i="1">
                                  <a:latin typeface="Cambria Math" panose="02040503050406030204" pitchFamily="18" charset="0"/>
                                </a:rPr>
                                <m:t>3.316</m:t>
                              </m:r>
                            </m:den>
                          </m:f>
                        </m:e>
                      </m:rad>
                    </m:oMath>
                  </m:oMathPara>
                </a14:m>
                <a:endParaRPr lang="es-CL" dirty="0"/>
              </a:p>
            </p:txBody>
          </p:sp>
        </mc:Choice>
        <mc:Fallback xmlns="">
          <p:sp>
            <p:nvSpPr>
              <p:cNvPr id="8" name="CuadroTexto 7">
                <a:extLst>
                  <a:ext uri="{FF2B5EF4-FFF2-40B4-BE49-F238E27FC236}">
                    <a16:creationId xmlns:a16="http://schemas.microsoft.com/office/drawing/2014/main" id="{50453A5E-BB82-AF73-4FA3-2E18C9DE93C9}"/>
                  </a:ext>
                </a:extLst>
              </p:cNvPr>
              <p:cNvSpPr txBox="1">
                <a:spLocks noRot="1" noChangeAspect="1" noMove="1" noResize="1" noEditPoints="1" noAdjustHandles="1" noChangeArrowheads="1" noChangeShapeType="1" noTextEdit="1"/>
              </p:cNvSpPr>
              <p:nvPr/>
            </p:nvSpPr>
            <p:spPr>
              <a:xfrm>
                <a:off x="5386125" y="4866877"/>
                <a:ext cx="1419748" cy="910699"/>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EF0AFE39-FDF8-73FB-5559-DD09DD705524}"/>
                  </a:ext>
                </a:extLst>
              </p:cNvPr>
              <p:cNvSpPr txBox="1"/>
              <p:nvPr/>
            </p:nvSpPr>
            <p:spPr>
              <a:xfrm>
                <a:off x="5474387" y="6148469"/>
                <a:ext cx="1243225"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=0,087</m:t>
                      </m:r>
                    </m:oMath>
                  </m:oMathPara>
                </a14:m>
                <a:endParaRPr lang="es-CL" dirty="0"/>
              </a:p>
            </p:txBody>
          </p:sp>
        </mc:Choice>
        <mc:Fallback xmlns="">
          <p:sp>
            <p:nvSpPr>
              <p:cNvPr id="9" name="CuadroTexto 8">
                <a:extLst>
                  <a:ext uri="{FF2B5EF4-FFF2-40B4-BE49-F238E27FC236}">
                    <a16:creationId xmlns:a16="http://schemas.microsoft.com/office/drawing/2014/main" id="{EF0AFE39-FDF8-73FB-5559-DD09DD705524}"/>
                  </a:ext>
                </a:extLst>
              </p:cNvPr>
              <p:cNvSpPr txBox="1">
                <a:spLocks noRot="1" noChangeAspect="1" noMove="1" noResize="1" noEditPoints="1" noAdjustHandles="1" noChangeArrowheads="1" noChangeShapeType="1" noTextEdit="1"/>
              </p:cNvSpPr>
              <p:nvPr/>
            </p:nvSpPr>
            <p:spPr>
              <a:xfrm>
                <a:off x="5474387" y="6148469"/>
                <a:ext cx="1243225" cy="369332"/>
              </a:xfrm>
              <a:prstGeom prst="rect">
                <a:avLst/>
              </a:prstGeom>
              <a:blipFill>
                <a:blip r:embed="rId6"/>
                <a:stretch>
                  <a:fillRect b="-6452"/>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9373C8B-F93F-D38F-75EF-38F20CA64DC6}"/>
                  </a:ext>
                </a:extLst>
              </p:cNvPr>
              <p:cNvSpPr txBox="1"/>
              <p:nvPr/>
            </p:nvSpPr>
            <p:spPr>
              <a:xfrm>
                <a:off x="9186039" y="4556287"/>
                <a:ext cx="1217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m:t>
                      </m:r>
                      <m:r>
                        <a:rPr lang="es-CL" b="0" i="1" smtClean="0">
                          <a:latin typeface="Cambria Math" panose="02040503050406030204" pitchFamily="18" charset="0"/>
                        </a:rPr>
                        <m:t>𝑞</m:t>
                      </m:r>
                      <m:r>
                        <a:rPr lang="es-CL" b="0" i="1" smtClean="0">
                          <a:latin typeface="Cambria Math" panose="02040503050406030204" pitchFamily="18" charset="0"/>
                        </a:rPr>
                        <m:t>=1</m:t>
                      </m:r>
                    </m:oMath>
                  </m:oMathPara>
                </a14:m>
                <a:endParaRPr lang="es-CL" dirty="0"/>
              </a:p>
            </p:txBody>
          </p:sp>
        </mc:Choice>
        <mc:Fallback xmlns="">
          <p:sp>
            <p:nvSpPr>
              <p:cNvPr id="10" name="CuadroTexto 9">
                <a:extLst>
                  <a:ext uri="{FF2B5EF4-FFF2-40B4-BE49-F238E27FC236}">
                    <a16:creationId xmlns:a16="http://schemas.microsoft.com/office/drawing/2014/main" id="{99373C8B-F93F-D38F-75EF-38F20CA64DC6}"/>
                  </a:ext>
                </a:extLst>
              </p:cNvPr>
              <p:cNvSpPr txBox="1">
                <a:spLocks noRot="1" noChangeAspect="1" noMove="1" noResize="1" noEditPoints="1" noAdjustHandles="1" noChangeArrowheads="1" noChangeShapeType="1" noTextEdit="1"/>
              </p:cNvSpPr>
              <p:nvPr/>
            </p:nvSpPr>
            <p:spPr>
              <a:xfrm>
                <a:off x="9186039" y="4556287"/>
                <a:ext cx="1217193" cy="369332"/>
              </a:xfrm>
              <a:prstGeom prst="rect">
                <a:avLst/>
              </a:prstGeom>
              <a:blipFill>
                <a:blip r:embed="rId7"/>
                <a:stretch>
                  <a:fillRect b="-819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AA5C55CC-B614-8CD3-51AA-049760707A75}"/>
                  </a:ext>
                </a:extLst>
              </p:cNvPr>
              <p:cNvSpPr txBox="1"/>
              <p:nvPr/>
            </p:nvSpPr>
            <p:spPr>
              <a:xfrm>
                <a:off x="8971525" y="5137560"/>
                <a:ext cx="16462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+0,087=1</m:t>
                      </m:r>
                    </m:oMath>
                  </m:oMathPara>
                </a14:m>
                <a:endParaRPr lang="es-CL" dirty="0"/>
              </a:p>
            </p:txBody>
          </p:sp>
        </mc:Choice>
        <mc:Fallback xmlns="">
          <p:sp>
            <p:nvSpPr>
              <p:cNvPr id="11" name="CuadroTexto 10">
                <a:extLst>
                  <a:ext uri="{FF2B5EF4-FFF2-40B4-BE49-F238E27FC236}">
                    <a16:creationId xmlns:a16="http://schemas.microsoft.com/office/drawing/2014/main" id="{AA5C55CC-B614-8CD3-51AA-049760707A75}"/>
                  </a:ext>
                </a:extLst>
              </p:cNvPr>
              <p:cNvSpPr txBox="1">
                <a:spLocks noRot="1" noChangeAspect="1" noMove="1" noResize="1" noEditPoints="1" noAdjustHandles="1" noChangeArrowheads="1" noChangeShapeType="1" noTextEdit="1"/>
              </p:cNvSpPr>
              <p:nvPr/>
            </p:nvSpPr>
            <p:spPr>
              <a:xfrm>
                <a:off x="8971525" y="5137560"/>
                <a:ext cx="1646220" cy="369332"/>
              </a:xfrm>
              <a:prstGeom prst="rect">
                <a:avLst/>
              </a:prstGeom>
              <a:blipFill>
                <a:blip r:embed="rId8"/>
                <a:stretch>
                  <a:fillRect b="-8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3BFCDC9-6140-3F73-43F1-A1220A390859}"/>
                  </a:ext>
                </a:extLst>
              </p:cNvPr>
              <p:cNvSpPr txBox="1"/>
              <p:nvPr/>
            </p:nvSpPr>
            <p:spPr>
              <a:xfrm>
                <a:off x="9173503" y="6148469"/>
                <a:ext cx="1242263"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=0,913</m:t>
                      </m:r>
                    </m:oMath>
                  </m:oMathPara>
                </a14:m>
                <a:endParaRPr lang="es-CL" dirty="0"/>
              </a:p>
            </p:txBody>
          </p:sp>
        </mc:Choice>
        <mc:Fallback xmlns="">
          <p:sp>
            <p:nvSpPr>
              <p:cNvPr id="12" name="CuadroTexto 11">
                <a:extLst>
                  <a:ext uri="{FF2B5EF4-FFF2-40B4-BE49-F238E27FC236}">
                    <a16:creationId xmlns:a16="http://schemas.microsoft.com/office/drawing/2014/main" id="{03BFCDC9-6140-3F73-43F1-A1220A390859}"/>
                  </a:ext>
                </a:extLst>
              </p:cNvPr>
              <p:cNvSpPr txBox="1">
                <a:spLocks noRot="1" noChangeAspect="1" noMove="1" noResize="1" noEditPoints="1" noAdjustHandles="1" noChangeArrowheads="1" noChangeShapeType="1" noTextEdit="1"/>
              </p:cNvSpPr>
              <p:nvPr/>
            </p:nvSpPr>
            <p:spPr>
              <a:xfrm>
                <a:off x="9173503" y="6148469"/>
                <a:ext cx="1242263" cy="369332"/>
              </a:xfrm>
              <a:prstGeom prst="rect">
                <a:avLst/>
              </a:prstGeom>
              <a:blipFill>
                <a:blip r:embed="rId9"/>
                <a:stretch>
                  <a:fillRect b="-6452"/>
                </a:stretch>
              </a:blipFill>
              <a:ln>
                <a:solidFill>
                  <a:schemeClr val="accent6">
                    <a:lumMod val="75000"/>
                  </a:schemeClr>
                </a:solidFill>
              </a:ln>
            </p:spPr>
            <p:txBody>
              <a:bodyPr/>
              <a:lstStyle/>
              <a:p>
                <a:r>
                  <a:rPr lang="es-CL">
                    <a:noFill/>
                  </a:rPr>
                  <a:t> </a:t>
                </a:r>
              </a:p>
            </p:txBody>
          </p:sp>
        </mc:Fallback>
      </mc:AlternateContent>
      <p:pic>
        <p:nvPicPr>
          <p:cNvPr id="13" name="Imagen 12">
            <a:extLst>
              <a:ext uri="{FF2B5EF4-FFF2-40B4-BE49-F238E27FC236}">
                <a16:creationId xmlns:a16="http://schemas.microsoft.com/office/drawing/2014/main" id="{BE662896-4F5C-5EDF-8668-231A4D73A1A7}"/>
              </a:ext>
            </a:extLst>
          </p:cNvPr>
          <p:cNvPicPr>
            <a:picLocks noChangeAspect="1"/>
          </p:cNvPicPr>
          <p:nvPr/>
        </p:nvPicPr>
        <p:blipFill rotWithShape="1">
          <a:blip r:embed="rId10"/>
          <a:srcRect l="16886" t="44593" r="9443" b="32593"/>
          <a:stretch/>
        </p:blipFill>
        <p:spPr>
          <a:xfrm>
            <a:off x="8029903" y="2666665"/>
            <a:ext cx="4162097" cy="955942"/>
          </a:xfrm>
          <a:prstGeom prst="rect">
            <a:avLst/>
          </a:prstGeom>
        </p:spPr>
      </p:pic>
      <p:pic>
        <p:nvPicPr>
          <p:cNvPr id="14" name="Picture 2" descr="Flower Sticker by Increase Creativity">
            <a:extLst>
              <a:ext uri="{FF2B5EF4-FFF2-40B4-BE49-F238E27FC236}">
                <a16:creationId xmlns:a16="http://schemas.microsoft.com/office/drawing/2014/main" id="{E642BA29-45AC-5BC6-4B21-89800B0270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53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34</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6930102" cy="369332"/>
          </a:xfrm>
          <a:prstGeom prst="rect">
            <a:avLst/>
          </a:prstGeom>
          <a:noFill/>
        </p:spPr>
        <p:txBody>
          <a:bodyPr wrap="none" rtlCol="0">
            <a:spAutoFit/>
          </a:bodyPr>
          <a:lstStyle/>
          <a:p>
            <a:r>
              <a:rPr lang="es-CL" dirty="0"/>
              <a:t>a) Calculen las frecuencias génicas esperadas bajo equilibrio H-W</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3BFCDC9-6140-3F73-43F1-A1220A390859}"/>
                  </a:ext>
                </a:extLst>
              </p:cNvPr>
              <p:cNvSpPr txBox="1"/>
              <p:nvPr/>
            </p:nvSpPr>
            <p:spPr>
              <a:xfrm>
                <a:off x="1038496" y="3429000"/>
                <a:ext cx="1243224" cy="646331"/>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=0,913</m:t>
                      </m:r>
                    </m:oMath>
                  </m:oMathPara>
                </a14:m>
                <a:endParaRPr lang="es-CL" dirty="0"/>
              </a:p>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𝑞</m:t>
                      </m:r>
                      <m:r>
                        <a:rPr lang="es-CL" i="1">
                          <a:latin typeface="Cambria Math" panose="02040503050406030204" pitchFamily="18" charset="0"/>
                        </a:rPr>
                        <m:t>=0,087</m:t>
                      </m:r>
                    </m:oMath>
                  </m:oMathPara>
                </a14:m>
                <a:endParaRPr lang="es-CL" dirty="0"/>
              </a:p>
            </p:txBody>
          </p:sp>
        </mc:Choice>
        <mc:Fallback xmlns="">
          <p:sp>
            <p:nvSpPr>
              <p:cNvPr id="12" name="CuadroTexto 11">
                <a:extLst>
                  <a:ext uri="{FF2B5EF4-FFF2-40B4-BE49-F238E27FC236}">
                    <a16:creationId xmlns:a16="http://schemas.microsoft.com/office/drawing/2014/main" id="{03BFCDC9-6140-3F73-43F1-A1220A390859}"/>
                  </a:ext>
                </a:extLst>
              </p:cNvPr>
              <p:cNvSpPr txBox="1">
                <a:spLocks noRot="1" noChangeAspect="1" noMove="1" noResize="1" noEditPoints="1" noAdjustHandles="1" noChangeArrowheads="1" noChangeShapeType="1" noTextEdit="1"/>
              </p:cNvSpPr>
              <p:nvPr/>
            </p:nvSpPr>
            <p:spPr>
              <a:xfrm>
                <a:off x="1038496" y="3429000"/>
                <a:ext cx="1243224" cy="646331"/>
              </a:xfrm>
              <a:prstGeom prst="rect">
                <a:avLst/>
              </a:prstGeom>
              <a:blipFill>
                <a:blip r:embed="rId3"/>
                <a:stretch>
                  <a:fillRect b="-2778"/>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B379831-634C-62D5-76AB-D7785D74ABEB}"/>
                  </a:ext>
                </a:extLst>
              </p:cNvPr>
              <p:cNvSpPr txBox="1"/>
              <p:nvPr/>
            </p:nvSpPr>
            <p:spPr>
              <a:xfrm>
                <a:off x="3667652" y="3567499"/>
                <a:ext cx="939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𝑝</m:t>
                          </m:r>
                        </m:e>
                        <m:sup>
                          <m:r>
                            <a:rPr lang="es-CL" b="0" i="1" smtClean="0">
                              <a:latin typeface="Cambria Math" panose="02040503050406030204" pitchFamily="18" charset="0"/>
                            </a:rPr>
                            <m:t>2</m:t>
                          </m:r>
                        </m:sup>
                      </m:sSup>
                    </m:oMath>
                  </m:oMathPara>
                </a14:m>
                <a:endParaRPr lang="es-CL" dirty="0"/>
              </a:p>
            </p:txBody>
          </p:sp>
        </mc:Choice>
        <mc:Fallback xmlns="">
          <p:sp>
            <p:nvSpPr>
              <p:cNvPr id="13" name="CuadroTexto 12">
                <a:extLst>
                  <a:ext uri="{FF2B5EF4-FFF2-40B4-BE49-F238E27FC236}">
                    <a16:creationId xmlns:a16="http://schemas.microsoft.com/office/drawing/2014/main" id="{DB379831-634C-62D5-76AB-D7785D74ABEB}"/>
                  </a:ext>
                </a:extLst>
              </p:cNvPr>
              <p:cNvSpPr txBox="1">
                <a:spLocks noRot="1" noChangeAspect="1" noMove="1" noResize="1" noEditPoints="1" noAdjustHandles="1" noChangeArrowheads="1" noChangeShapeType="1" noTextEdit="1"/>
              </p:cNvSpPr>
              <p:nvPr/>
            </p:nvSpPr>
            <p:spPr>
              <a:xfrm>
                <a:off x="3667652" y="3567499"/>
                <a:ext cx="939103" cy="369332"/>
              </a:xfrm>
              <a:prstGeom prst="rect">
                <a:avLst/>
              </a:prstGeom>
              <a:blipFill>
                <a:blip r:embed="rId4"/>
                <a:stretch>
                  <a:fillRect b="-819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795FC88-C068-70B2-7638-46FFD3A89DC1}"/>
                  </a:ext>
                </a:extLst>
              </p:cNvPr>
              <p:cNvSpPr txBox="1"/>
              <p:nvPr/>
            </p:nvSpPr>
            <p:spPr>
              <a:xfrm>
                <a:off x="6576574" y="3561481"/>
                <a:ext cx="11137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=2</m:t>
                      </m:r>
                      <m:r>
                        <a:rPr lang="es-CL" b="0" i="1" smtClean="0">
                          <a:latin typeface="Cambria Math" panose="02040503050406030204" pitchFamily="18" charset="0"/>
                        </a:rPr>
                        <m:t>𝑝𝑞</m:t>
                      </m:r>
                    </m:oMath>
                  </m:oMathPara>
                </a14:m>
                <a:endParaRPr lang="es-CL" dirty="0"/>
              </a:p>
            </p:txBody>
          </p:sp>
        </mc:Choice>
        <mc:Fallback xmlns="">
          <p:sp>
            <p:nvSpPr>
              <p:cNvPr id="14" name="CuadroTexto 13">
                <a:extLst>
                  <a:ext uri="{FF2B5EF4-FFF2-40B4-BE49-F238E27FC236}">
                    <a16:creationId xmlns:a16="http://schemas.microsoft.com/office/drawing/2014/main" id="{2795FC88-C068-70B2-7638-46FFD3A89DC1}"/>
                  </a:ext>
                </a:extLst>
              </p:cNvPr>
              <p:cNvSpPr txBox="1">
                <a:spLocks noRot="1" noChangeAspect="1" noMove="1" noResize="1" noEditPoints="1" noAdjustHandles="1" noChangeArrowheads="1" noChangeShapeType="1" noTextEdit="1"/>
              </p:cNvSpPr>
              <p:nvPr/>
            </p:nvSpPr>
            <p:spPr>
              <a:xfrm>
                <a:off x="6576574" y="3561481"/>
                <a:ext cx="1113703" cy="369332"/>
              </a:xfrm>
              <a:prstGeom prst="rect">
                <a:avLst/>
              </a:prstGeom>
              <a:blipFill>
                <a:blip r:embed="rId5"/>
                <a:stretch>
                  <a:fillRect b="-1311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76A0AC56-C3FD-AC27-4782-78EB89AD7E4E}"/>
                  </a:ext>
                </a:extLst>
              </p:cNvPr>
              <p:cNvSpPr txBox="1"/>
              <p:nvPr/>
            </p:nvSpPr>
            <p:spPr>
              <a:xfrm>
                <a:off x="9649336" y="3561481"/>
                <a:ext cx="951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s-CL" dirty="0"/>
              </a:p>
            </p:txBody>
          </p:sp>
        </mc:Choice>
        <mc:Fallback xmlns="">
          <p:sp>
            <p:nvSpPr>
              <p:cNvPr id="15" name="CuadroTexto 14">
                <a:extLst>
                  <a:ext uri="{FF2B5EF4-FFF2-40B4-BE49-F238E27FC236}">
                    <a16:creationId xmlns:a16="http://schemas.microsoft.com/office/drawing/2014/main" id="{76A0AC56-C3FD-AC27-4782-78EB89AD7E4E}"/>
                  </a:ext>
                </a:extLst>
              </p:cNvPr>
              <p:cNvSpPr txBox="1">
                <a:spLocks noRot="1" noChangeAspect="1" noMove="1" noResize="1" noEditPoints="1" noAdjustHandles="1" noChangeArrowheads="1" noChangeShapeType="1" noTextEdit="1"/>
              </p:cNvSpPr>
              <p:nvPr/>
            </p:nvSpPr>
            <p:spPr>
              <a:xfrm>
                <a:off x="9649336" y="3561481"/>
                <a:ext cx="951734"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B70A9801-62DA-8A17-1F85-CFC7EA864754}"/>
                  </a:ext>
                </a:extLst>
              </p:cNvPr>
              <p:cNvSpPr txBox="1"/>
              <p:nvPr/>
            </p:nvSpPr>
            <p:spPr>
              <a:xfrm>
                <a:off x="3453778" y="4181415"/>
                <a:ext cx="13668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0,913</m:t>
                          </m:r>
                        </m:e>
                        <m:sup>
                          <m:r>
                            <a:rPr lang="es-CL" b="0" i="1" smtClean="0">
                              <a:latin typeface="Cambria Math" panose="02040503050406030204" pitchFamily="18" charset="0"/>
                            </a:rPr>
                            <m:t>2</m:t>
                          </m:r>
                        </m:sup>
                      </m:sSup>
                    </m:oMath>
                  </m:oMathPara>
                </a14:m>
                <a:endParaRPr lang="es-CL" dirty="0"/>
              </a:p>
            </p:txBody>
          </p:sp>
        </mc:Choice>
        <mc:Fallback xmlns="">
          <p:sp>
            <p:nvSpPr>
              <p:cNvPr id="16" name="CuadroTexto 15">
                <a:extLst>
                  <a:ext uri="{FF2B5EF4-FFF2-40B4-BE49-F238E27FC236}">
                    <a16:creationId xmlns:a16="http://schemas.microsoft.com/office/drawing/2014/main" id="{B70A9801-62DA-8A17-1F85-CFC7EA864754}"/>
                  </a:ext>
                </a:extLst>
              </p:cNvPr>
              <p:cNvSpPr txBox="1">
                <a:spLocks noRot="1" noChangeAspect="1" noMove="1" noResize="1" noEditPoints="1" noAdjustHandles="1" noChangeArrowheads="1" noChangeShapeType="1" noTextEdit="1"/>
              </p:cNvSpPr>
              <p:nvPr/>
            </p:nvSpPr>
            <p:spPr>
              <a:xfrm>
                <a:off x="3453778" y="4181415"/>
                <a:ext cx="1366849" cy="369332"/>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EBE63FF-FF11-5E22-26C1-F0D38B130107}"/>
                  </a:ext>
                </a:extLst>
              </p:cNvPr>
              <p:cNvSpPr txBox="1"/>
              <p:nvPr/>
            </p:nvSpPr>
            <p:spPr>
              <a:xfrm>
                <a:off x="5930852" y="4181415"/>
                <a:ext cx="24051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=2∗0,913∗0,087</m:t>
                      </m:r>
                    </m:oMath>
                  </m:oMathPara>
                </a14:m>
                <a:endParaRPr lang="es-CL" dirty="0"/>
              </a:p>
            </p:txBody>
          </p:sp>
        </mc:Choice>
        <mc:Fallback xmlns="">
          <p:sp>
            <p:nvSpPr>
              <p:cNvPr id="17" name="CuadroTexto 16">
                <a:extLst>
                  <a:ext uri="{FF2B5EF4-FFF2-40B4-BE49-F238E27FC236}">
                    <a16:creationId xmlns:a16="http://schemas.microsoft.com/office/drawing/2014/main" id="{FEBE63FF-FF11-5E22-26C1-F0D38B130107}"/>
                  </a:ext>
                </a:extLst>
              </p:cNvPr>
              <p:cNvSpPr txBox="1">
                <a:spLocks noRot="1" noChangeAspect="1" noMove="1" noResize="1" noEditPoints="1" noAdjustHandles="1" noChangeArrowheads="1" noChangeShapeType="1" noTextEdit="1"/>
              </p:cNvSpPr>
              <p:nvPr/>
            </p:nvSpPr>
            <p:spPr>
              <a:xfrm>
                <a:off x="5930852" y="4181415"/>
                <a:ext cx="2405146" cy="369332"/>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B82EF1D-951E-84B2-4AFD-D41FF71D3E07}"/>
                  </a:ext>
                </a:extLst>
              </p:cNvPr>
              <p:cNvSpPr txBox="1"/>
              <p:nvPr/>
            </p:nvSpPr>
            <p:spPr>
              <a:xfrm>
                <a:off x="9434821" y="4181415"/>
                <a:ext cx="13807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0,087</m:t>
                          </m:r>
                        </m:e>
                        <m:sup>
                          <m:r>
                            <a:rPr lang="es-CL" b="0" i="1" smtClean="0">
                              <a:latin typeface="Cambria Math" panose="02040503050406030204" pitchFamily="18" charset="0"/>
                            </a:rPr>
                            <m:t>2</m:t>
                          </m:r>
                        </m:sup>
                      </m:sSup>
                    </m:oMath>
                  </m:oMathPara>
                </a14:m>
                <a:endParaRPr lang="es-CL" dirty="0"/>
              </a:p>
            </p:txBody>
          </p:sp>
        </mc:Choice>
        <mc:Fallback xmlns="">
          <p:sp>
            <p:nvSpPr>
              <p:cNvPr id="20" name="CuadroTexto 19">
                <a:extLst>
                  <a:ext uri="{FF2B5EF4-FFF2-40B4-BE49-F238E27FC236}">
                    <a16:creationId xmlns:a16="http://schemas.microsoft.com/office/drawing/2014/main" id="{8B82EF1D-951E-84B2-4AFD-D41FF71D3E07}"/>
                  </a:ext>
                </a:extLst>
              </p:cNvPr>
              <p:cNvSpPr txBox="1">
                <a:spLocks noRot="1" noChangeAspect="1" noMove="1" noResize="1" noEditPoints="1" noAdjustHandles="1" noChangeArrowheads="1" noChangeShapeType="1" noTextEdit="1"/>
              </p:cNvSpPr>
              <p:nvPr/>
            </p:nvSpPr>
            <p:spPr>
              <a:xfrm>
                <a:off x="9434821" y="4181415"/>
                <a:ext cx="1380763" cy="369332"/>
              </a:xfrm>
              <a:prstGeom prst="rect">
                <a:avLst/>
              </a:prstGeom>
              <a:blipFill>
                <a:blip r:embed="rId9"/>
                <a:stretch>
                  <a:fillRect b="-983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CDB9DC3-4CB5-1F65-2418-8247D24B46A5}"/>
                  </a:ext>
                </a:extLst>
              </p:cNvPr>
              <p:cNvSpPr txBox="1"/>
              <p:nvPr/>
            </p:nvSpPr>
            <p:spPr>
              <a:xfrm>
                <a:off x="3507446" y="5124174"/>
                <a:ext cx="1259512"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=0,833</m:t>
                      </m:r>
                    </m:oMath>
                  </m:oMathPara>
                </a14:m>
                <a:endParaRPr lang="es-CL" dirty="0"/>
              </a:p>
            </p:txBody>
          </p:sp>
        </mc:Choice>
        <mc:Fallback xmlns="">
          <p:sp>
            <p:nvSpPr>
              <p:cNvPr id="21" name="CuadroTexto 20">
                <a:extLst>
                  <a:ext uri="{FF2B5EF4-FFF2-40B4-BE49-F238E27FC236}">
                    <a16:creationId xmlns:a16="http://schemas.microsoft.com/office/drawing/2014/main" id="{1CDB9DC3-4CB5-1F65-2418-8247D24B46A5}"/>
                  </a:ext>
                </a:extLst>
              </p:cNvPr>
              <p:cNvSpPr txBox="1">
                <a:spLocks noRot="1" noChangeAspect="1" noMove="1" noResize="1" noEditPoints="1" noAdjustHandles="1" noChangeArrowheads="1" noChangeShapeType="1" noTextEdit="1"/>
              </p:cNvSpPr>
              <p:nvPr/>
            </p:nvSpPr>
            <p:spPr>
              <a:xfrm>
                <a:off x="3507446" y="5124174"/>
                <a:ext cx="1259512" cy="369332"/>
              </a:xfrm>
              <a:prstGeom prst="rect">
                <a:avLst/>
              </a:prstGeom>
              <a:blipFill>
                <a:blip r:embed="rId10"/>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32FAF20E-BFFF-88C0-78BA-0A6046AB6644}"/>
                  </a:ext>
                </a:extLst>
              </p:cNvPr>
              <p:cNvSpPr txBox="1"/>
              <p:nvPr/>
            </p:nvSpPr>
            <p:spPr>
              <a:xfrm>
                <a:off x="6490300" y="5124174"/>
                <a:ext cx="1286250"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=0,159</m:t>
                      </m:r>
                    </m:oMath>
                  </m:oMathPara>
                </a14:m>
                <a:endParaRPr lang="es-CL" dirty="0"/>
              </a:p>
            </p:txBody>
          </p:sp>
        </mc:Choice>
        <mc:Fallback xmlns="">
          <p:sp>
            <p:nvSpPr>
              <p:cNvPr id="22" name="CuadroTexto 21">
                <a:extLst>
                  <a:ext uri="{FF2B5EF4-FFF2-40B4-BE49-F238E27FC236}">
                    <a16:creationId xmlns:a16="http://schemas.microsoft.com/office/drawing/2014/main" id="{32FAF20E-BFFF-88C0-78BA-0A6046AB6644}"/>
                  </a:ext>
                </a:extLst>
              </p:cNvPr>
              <p:cNvSpPr txBox="1">
                <a:spLocks noRot="1" noChangeAspect="1" noMove="1" noResize="1" noEditPoints="1" noAdjustHandles="1" noChangeArrowheads="1" noChangeShapeType="1" noTextEdit="1"/>
              </p:cNvSpPr>
              <p:nvPr/>
            </p:nvSpPr>
            <p:spPr>
              <a:xfrm>
                <a:off x="6490300" y="5124174"/>
                <a:ext cx="1286250" cy="369332"/>
              </a:xfrm>
              <a:prstGeom prst="rect">
                <a:avLst/>
              </a:prstGeom>
              <a:blipFill>
                <a:blip r:embed="rId11"/>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9DD68384-C1C5-79F1-1BFD-34C70B106948}"/>
                  </a:ext>
                </a:extLst>
              </p:cNvPr>
              <p:cNvSpPr txBox="1"/>
              <p:nvPr/>
            </p:nvSpPr>
            <p:spPr>
              <a:xfrm>
                <a:off x="9495446" y="5124174"/>
                <a:ext cx="1273426"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=0,008</m:t>
                      </m:r>
                    </m:oMath>
                  </m:oMathPara>
                </a14:m>
                <a:endParaRPr lang="es-CL" dirty="0"/>
              </a:p>
            </p:txBody>
          </p:sp>
        </mc:Choice>
        <mc:Fallback xmlns="">
          <p:sp>
            <p:nvSpPr>
              <p:cNvPr id="23" name="CuadroTexto 22">
                <a:extLst>
                  <a:ext uri="{FF2B5EF4-FFF2-40B4-BE49-F238E27FC236}">
                    <a16:creationId xmlns:a16="http://schemas.microsoft.com/office/drawing/2014/main" id="{9DD68384-C1C5-79F1-1BFD-34C70B106948}"/>
                  </a:ext>
                </a:extLst>
              </p:cNvPr>
              <p:cNvSpPr txBox="1">
                <a:spLocks noRot="1" noChangeAspect="1" noMove="1" noResize="1" noEditPoints="1" noAdjustHandles="1" noChangeArrowheads="1" noChangeShapeType="1" noTextEdit="1"/>
              </p:cNvSpPr>
              <p:nvPr/>
            </p:nvSpPr>
            <p:spPr>
              <a:xfrm>
                <a:off x="9495446" y="5124174"/>
                <a:ext cx="1273426" cy="369332"/>
              </a:xfrm>
              <a:prstGeom prst="rect">
                <a:avLst/>
              </a:prstGeom>
              <a:blipFill>
                <a:blip r:embed="rId12"/>
                <a:stretch>
                  <a:fillRect b="-9677"/>
                </a:stretch>
              </a:blipFill>
              <a:ln>
                <a:solidFill>
                  <a:schemeClr val="accent6">
                    <a:lumMod val="75000"/>
                  </a:schemeClr>
                </a:solidFill>
              </a:ln>
            </p:spPr>
            <p:txBody>
              <a:bodyPr/>
              <a:lstStyle/>
              <a:p>
                <a:r>
                  <a:rPr lang="es-CL">
                    <a:noFill/>
                  </a:rPr>
                  <a:t> </a:t>
                </a:r>
              </a:p>
            </p:txBody>
          </p:sp>
        </mc:Fallback>
      </mc:AlternateContent>
      <p:pic>
        <p:nvPicPr>
          <p:cNvPr id="25" name="Picture 2" descr="Flower Sticker by Increase Creativity">
            <a:extLst>
              <a:ext uri="{FF2B5EF4-FFF2-40B4-BE49-F238E27FC236}">
                <a16:creationId xmlns:a16="http://schemas.microsoft.com/office/drawing/2014/main" id="{8DDF20BB-348D-D12F-C072-B72F1F29E5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809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35</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646331"/>
          </a:xfrm>
          <a:prstGeom prst="rect">
            <a:avLst/>
          </a:prstGeom>
          <a:noFill/>
        </p:spPr>
        <p:txBody>
          <a:bodyPr wrap="square" rtlCol="0">
            <a:spAutoFit/>
          </a:bodyPr>
          <a:lstStyle/>
          <a:p>
            <a:r>
              <a:rPr lang="es-CL" dirty="0"/>
              <a:t>b) Harding estudió la fertilidad de los lupinos contando el número de semillas producidas por plantas. Él encontró lo siguiente:</a:t>
            </a:r>
          </a:p>
        </p:txBody>
      </p:sp>
      <p:graphicFrame>
        <p:nvGraphicFramePr>
          <p:cNvPr id="6" name="Tabla 7">
            <a:extLst>
              <a:ext uri="{FF2B5EF4-FFF2-40B4-BE49-F238E27FC236}">
                <a16:creationId xmlns:a16="http://schemas.microsoft.com/office/drawing/2014/main" id="{49AC4373-7FF5-70DF-5AAB-80AF66897D2D}"/>
              </a:ext>
            </a:extLst>
          </p:cNvPr>
          <p:cNvGraphicFramePr>
            <a:graphicFrameLocks noGrp="1"/>
          </p:cNvGraphicFramePr>
          <p:nvPr>
            <p:extLst>
              <p:ext uri="{D42A27DB-BD31-4B8C-83A1-F6EECF244321}">
                <p14:modId xmlns:p14="http://schemas.microsoft.com/office/powerpoint/2010/main" val="2540565027"/>
              </p:ext>
            </p:extLst>
          </p:nvPr>
        </p:nvGraphicFramePr>
        <p:xfrm>
          <a:off x="854843" y="3620522"/>
          <a:ext cx="5094012" cy="1127952"/>
        </p:xfrm>
        <a:graphic>
          <a:graphicData uri="http://schemas.openxmlformats.org/drawingml/2006/table">
            <a:tbl>
              <a:tblPr firstRow="1" firstCol="1" bandRow="1">
                <a:tableStyleId>{5C22544A-7EE6-4342-B048-85BDC9FD1C3A}</a:tableStyleId>
              </a:tblPr>
              <a:tblGrid>
                <a:gridCol w="1068550">
                  <a:extLst>
                    <a:ext uri="{9D8B030D-6E8A-4147-A177-3AD203B41FA5}">
                      <a16:colId xmlns:a16="http://schemas.microsoft.com/office/drawing/2014/main" val="3858413687"/>
                    </a:ext>
                  </a:extLst>
                </a:gridCol>
                <a:gridCol w="1881352">
                  <a:extLst>
                    <a:ext uri="{9D8B030D-6E8A-4147-A177-3AD203B41FA5}">
                      <a16:colId xmlns:a16="http://schemas.microsoft.com/office/drawing/2014/main" val="2472121275"/>
                    </a:ext>
                  </a:extLst>
                </a:gridCol>
                <a:gridCol w="2144110">
                  <a:extLst>
                    <a:ext uri="{9D8B030D-6E8A-4147-A177-3AD203B41FA5}">
                      <a16:colId xmlns:a16="http://schemas.microsoft.com/office/drawing/2014/main" val="3825808841"/>
                    </a:ext>
                  </a:extLst>
                </a:gridCol>
              </a:tblGrid>
              <a:tr h="370840">
                <a:tc>
                  <a:txBody>
                    <a:bodyPr/>
                    <a:lstStyle/>
                    <a:p>
                      <a:pPr algn="ctr"/>
                      <a:r>
                        <a:rPr lang="es-CL" dirty="0"/>
                        <a:t>Color</a:t>
                      </a:r>
                    </a:p>
                  </a:txBody>
                  <a:tcPr/>
                </a:tc>
                <a:tc>
                  <a:txBody>
                    <a:bodyPr/>
                    <a:lstStyle/>
                    <a:p>
                      <a:pPr algn="ctr"/>
                      <a:r>
                        <a:rPr lang="es-CL" dirty="0" err="1"/>
                        <a:t>Prom</a:t>
                      </a:r>
                      <a:r>
                        <a:rPr lang="es-CL" dirty="0"/>
                        <a:t>. semillas</a:t>
                      </a:r>
                    </a:p>
                  </a:txBody>
                  <a:tcPr/>
                </a:tc>
                <a:tc>
                  <a:txBody>
                    <a:bodyPr/>
                    <a:lstStyle/>
                    <a:p>
                      <a:pPr algn="ctr"/>
                      <a:r>
                        <a:rPr lang="es-CL" dirty="0" err="1"/>
                        <a:t>Nº</a:t>
                      </a:r>
                      <a:r>
                        <a:rPr lang="es-CL" dirty="0"/>
                        <a:t> plantas </a:t>
                      </a:r>
                      <a:r>
                        <a:rPr lang="es-CL" dirty="0" err="1"/>
                        <a:t>exam</a:t>
                      </a:r>
                      <a:r>
                        <a:rPr lang="es-CL" dirty="0"/>
                        <a:t>.</a:t>
                      </a:r>
                    </a:p>
                  </a:txBody>
                  <a:tcPr/>
                </a:tc>
                <a:extLst>
                  <a:ext uri="{0D108BD9-81ED-4DB2-BD59-A6C34878D82A}">
                    <a16:rowId xmlns:a16="http://schemas.microsoft.com/office/drawing/2014/main" val="3863081021"/>
                  </a:ext>
                </a:extLst>
              </a:tr>
              <a:tr h="370840">
                <a:tc>
                  <a:txBody>
                    <a:bodyPr/>
                    <a:lstStyle/>
                    <a:p>
                      <a:pPr algn="ctr"/>
                      <a:r>
                        <a:rPr lang="es-CL" dirty="0"/>
                        <a:t>Azul</a:t>
                      </a:r>
                    </a:p>
                  </a:txBody>
                  <a:tcPr/>
                </a:tc>
                <a:tc>
                  <a:txBody>
                    <a:bodyPr/>
                    <a:lstStyle/>
                    <a:p>
                      <a:pPr algn="ctr"/>
                      <a:r>
                        <a:rPr lang="es-CL" dirty="0"/>
                        <a:t>19,33</a:t>
                      </a:r>
                    </a:p>
                  </a:txBody>
                  <a:tcPr/>
                </a:tc>
                <a:tc>
                  <a:txBody>
                    <a:bodyPr/>
                    <a:lstStyle/>
                    <a:p>
                      <a:pPr algn="ctr"/>
                      <a:r>
                        <a:rPr lang="es-CL" dirty="0"/>
                        <a:t>39</a:t>
                      </a:r>
                    </a:p>
                  </a:txBody>
                  <a:tcPr/>
                </a:tc>
                <a:extLst>
                  <a:ext uri="{0D108BD9-81ED-4DB2-BD59-A6C34878D82A}">
                    <a16:rowId xmlns:a16="http://schemas.microsoft.com/office/drawing/2014/main" val="1385636645"/>
                  </a:ext>
                </a:extLst>
              </a:tr>
              <a:tr h="370840">
                <a:tc>
                  <a:txBody>
                    <a:bodyPr/>
                    <a:lstStyle/>
                    <a:p>
                      <a:pPr algn="ctr"/>
                      <a:r>
                        <a:rPr lang="es-CL" dirty="0"/>
                        <a:t>Rosado</a:t>
                      </a:r>
                    </a:p>
                  </a:txBody>
                  <a:tcPr/>
                </a:tc>
                <a:tc>
                  <a:txBody>
                    <a:bodyPr/>
                    <a:lstStyle/>
                    <a:p>
                      <a:pPr algn="ctr"/>
                      <a:r>
                        <a:rPr lang="es-CL" dirty="0"/>
                        <a:t>13,08</a:t>
                      </a:r>
                    </a:p>
                  </a:txBody>
                  <a:tcPr/>
                </a:tc>
                <a:tc>
                  <a:txBody>
                    <a:bodyPr/>
                    <a:lstStyle/>
                    <a:p>
                      <a:pPr algn="ctr"/>
                      <a:r>
                        <a:rPr lang="es-CL" dirty="0"/>
                        <a:t>24</a:t>
                      </a:r>
                    </a:p>
                  </a:txBody>
                  <a:tcPr/>
                </a:tc>
                <a:extLst>
                  <a:ext uri="{0D108BD9-81ED-4DB2-BD59-A6C34878D82A}">
                    <a16:rowId xmlns:a16="http://schemas.microsoft.com/office/drawing/2014/main" val="4160976194"/>
                  </a:ext>
                </a:extLst>
              </a:tr>
            </a:tbl>
          </a:graphicData>
        </a:graphic>
      </p:graphicFrame>
      <p:sp>
        <p:nvSpPr>
          <p:cNvPr id="8" name="CuadroTexto 7">
            <a:extLst>
              <a:ext uri="{FF2B5EF4-FFF2-40B4-BE49-F238E27FC236}">
                <a16:creationId xmlns:a16="http://schemas.microsoft.com/office/drawing/2014/main" id="{2BFBCDA4-6717-D670-290B-FCB5B5FC2318}"/>
              </a:ext>
            </a:extLst>
          </p:cNvPr>
          <p:cNvSpPr txBox="1"/>
          <p:nvPr/>
        </p:nvSpPr>
        <p:spPr>
          <a:xfrm>
            <a:off x="6243147" y="3548145"/>
            <a:ext cx="4808453" cy="1200329"/>
          </a:xfrm>
          <a:prstGeom prst="rect">
            <a:avLst/>
          </a:prstGeom>
          <a:noFill/>
        </p:spPr>
        <p:txBody>
          <a:bodyPr wrap="square" rtlCol="0">
            <a:spAutoFit/>
          </a:bodyPr>
          <a:lstStyle/>
          <a:p>
            <a:pPr algn="just"/>
            <a:r>
              <a:rPr lang="es-CL" dirty="0"/>
              <a:t>Asumiendo que la eficacia biológica de los heterocigotos es igual a la de los homocigotos azules, calcule la eficacia biológica de cada genotipo: </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CF25E239-82E4-BFFA-B5AE-177B7FDFBB02}"/>
                  </a:ext>
                </a:extLst>
              </p:cNvPr>
              <p:cNvSpPr txBox="1"/>
              <p:nvPr/>
            </p:nvSpPr>
            <p:spPr>
              <a:xfrm>
                <a:off x="2072112" y="5265516"/>
                <a:ext cx="1109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𝑊</m:t>
                          </m:r>
                        </m:e>
                        <m:sub>
                          <m:r>
                            <a:rPr lang="es-CL" b="0" i="1" smtClean="0">
                              <a:latin typeface="Cambria Math" panose="02040503050406030204" pitchFamily="18" charset="0"/>
                            </a:rPr>
                            <m:t>𝐵𝐵</m:t>
                          </m:r>
                        </m:sub>
                      </m:sSub>
                      <m:r>
                        <a:rPr lang="es-CL" b="0" i="1" smtClean="0">
                          <a:latin typeface="Cambria Math" panose="02040503050406030204" pitchFamily="18" charset="0"/>
                        </a:rPr>
                        <m:t>=1</m:t>
                      </m:r>
                    </m:oMath>
                  </m:oMathPara>
                </a14:m>
                <a:endParaRPr lang="es-CL" dirty="0"/>
              </a:p>
            </p:txBody>
          </p:sp>
        </mc:Choice>
        <mc:Fallback xmlns="">
          <p:sp>
            <p:nvSpPr>
              <p:cNvPr id="9" name="CuadroTexto 8">
                <a:extLst>
                  <a:ext uri="{FF2B5EF4-FFF2-40B4-BE49-F238E27FC236}">
                    <a16:creationId xmlns:a16="http://schemas.microsoft.com/office/drawing/2014/main" id="{CF25E239-82E4-BFFA-B5AE-177B7FDFBB02}"/>
                  </a:ext>
                </a:extLst>
              </p:cNvPr>
              <p:cNvSpPr txBox="1">
                <a:spLocks noRot="1" noChangeAspect="1" noMove="1" noResize="1" noEditPoints="1" noAdjustHandles="1" noChangeArrowheads="1" noChangeShapeType="1" noTextEdit="1"/>
              </p:cNvSpPr>
              <p:nvPr/>
            </p:nvSpPr>
            <p:spPr>
              <a:xfrm>
                <a:off x="2072112" y="5265516"/>
                <a:ext cx="1109022" cy="369332"/>
              </a:xfrm>
              <a:prstGeom prst="rect">
                <a:avLst/>
              </a:prstGeom>
              <a:blipFill>
                <a:blip r:embed="rId3"/>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4E816524-DDB5-BEBF-10DD-ACE43F93E34D}"/>
                  </a:ext>
                </a:extLst>
              </p:cNvPr>
              <p:cNvSpPr txBox="1"/>
              <p:nvPr/>
            </p:nvSpPr>
            <p:spPr>
              <a:xfrm>
                <a:off x="5327186" y="5265516"/>
                <a:ext cx="1096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𝑊</m:t>
                          </m:r>
                        </m:e>
                        <m:sub>
                          <m:r>
                            <a:rPr lang="es-CL" b="0" i="1" smtClean="0">
                              <a:latin typeface="Cambria Math" panose="02040503050406030204" pitchFamily="18" charset="0"/>
                            </a:rPr>
                            <m:t>𝐵𝑏</m:t>
                          </m:r>
                        </m:sub>
                      </m:sSub>
                      <m:r>
                        <a:rPr lang="es-CL" b="0" i="1" smtClean="0">
                          <a:latin typeface="Cambria Math" panose="02040503050406030204" pitchFamily="18" charset="0"/>
                        </a:rPr>
                        <m:t>=1</m:t>
                      </m:r>
                    </m:oMath>
                  </m:oMathPara>
                </a14:m>
                <a:endParaRPr lang="es-CL" dirty="0"/>
              </a:p>
            </p:txBody>
          </p:sp>
        </mc:Choice>
        <mc:Fallback xmlns="">
          <p:sp>
            <p:nvSpPr>
              <p:cNvPr id="10" name="CuadroTexto 9">
                <a:extLst>
                  <a:ext uri="{FF2B5EF4-FFF2-40B4-BE49-F238E27FC236}">
                    <a16:creationId xmlns:a16="http://schemas.microsoft.com/office/drawing/2014/main" id="{4E816524-DDB5-BEBF-10DD-ACE43F93E34D}"/>
                  </a:ext>
                </a:extLst>
              </p:cNvPr>
              <p:cNvSpPr txBox="1">
                <a:spLocks noRot="1" noChangeAspect="1" noMove="1" noResize="1" noEditPoints="1" noAdjustHandles="1" noChangeArrowheads="1" noChangeShapeType="1" noTextEdit="1"/>
              </p:cNvSpPr>
              <p:nvPr/>
            </p:nvSpPr>
            <p:spPr>
              <a:xfrm>
                <a:off x="5327186" y="5265516"/>
                <a:ext cx="1096198" cy="369332"/>
              </a:xfrm>
              <a:prstGeom prst="rect">
                <a:avLst/>
              </a:prstGeom>
              <a:blipFill>
                <a:blip r:embed="rId4"/>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F3434B7-432F-043D-BD21-A56D51136AD1}"/>
                  </a:ext>
                </a:extLst>
              </p:cNvPr>
              <p:cNvSpPr txBox="1"/>
              <p:nvPr/>
            </p:nvSpPr>
            <p:spPr>
              <a:xfrm>
                <a:off x="7928305" y="5265516"/>
                <a:ext cx="21910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𝑊</m:t>
                          </m:r>
                        </m:e>
                        <m:sub>
                          <m:r>
                            <a:rPr lang="es-CL" b="0" i="1" smtClean="0">
                              <a:latin typeface="Cambria Math" panose="02040503050406030204" pitchFamily="18" charset="0"/>
                            </a:rPr>
                            <m:t>𝑏𝑏</m:t>
                          </m:r>
                        </m:sub>
                      </m:sSub>
                      <m:r>
                        <a:rPr lang="es-CL" b="0" i="1" smtClean="0">
                          <a:latin typeface="Cambria Math" panose="02040503050406030204" pitchFamily="18" charset="0"/>
                        </a:rPr>
                        <m:t>=13,08/19,33</m:t>
                      </m:r>
                    </m:oMath>
                  </m:oMathPara>
                </a14:m>
                <a:endParaRPr lang="es-CL" dirty="0"/>
              </a:p>
            </p:txBody>
          </p:sp>
        </mc:Choice>
        <mc:Fallback xmlns="">
          <p:sp>
            <p:nvSpPr>
              <p:cNvPr id="11" name="CuadroTexto 10">
                <a:extLst>
                  <a:ext uri="{FF2B5EF4-FFF2-40B4-BE49-F238E27FC236}">
                    <a16:creationId xmlns:a16="http://schemas.microsoft.com/office/drawing/2014/main" id="{BF3434B7-432F-043D-BD21-A56D51136AD1}"/>
                  </a:ext>
                </a:extLst>
              </p:cNvPr>
              <p:cNvSpPr txBox="1">
                <a:spLocks noRot="1" noChangeAspect="1" noMove="1" noResize="1" noEditPoints="1" noAdjustHandles="1" noChangeArrowheads="1" noChangeShapeType="1" noTextEdit="1"/>
              </p:cNvSpPr>
              <p:nvPr/>
            </p:nvSpPr>
            <p:spPr>
              <a:xfrm>
                <a:off x="7928305" y="5265516"/>
                <a:ext cx="2191049" cy="369332"/>
              </a:xfrm>
              <a:prstGeom prst="rect">
                <a:avLst/>
              </a:prstGeom>
              <a:blipFill>
                <a:blip r:embed="rId5"/>
                <a:stretch>
                  <a:fillRect b="-15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222C5B7-2AA2-2B22-9FDA-5784CEAFC99D}"/>
                  </a:ext>
                </a:extLst>
              </p:cNvPr>
              <p:cNvSpPr txBox="1"/>
              <p:nvPr/>
            </p:nvSpPr>
            <p:spPr>
              <a:xfrm>
                <a:off x="8329857" y="5783917"/>
                <a:ext cx="1387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𝑊</m:t>
                          </m:r>
                        </m:e>
                        <m:sub>
                          <m:r>
                            <a:rPr lang="es-CL" b="0" i="1" smtClean="0">
                              <a:latin typeface="Cambria Math" panose="02040503050406030204" pitchFamily="18" charset="0"/>
                            </a:rPr>
                            <m:t>𝑏𝑏</m:t>
                          </m:r>
                        </m:sub>
                      </m:sSub>
                      <m:r>
                        <a:rPr lang="es-CL" b="0" i="1" smtClean="0">
                          <a:latin typeface="Cambria Math" panose="02040503050406030204" pitchFamily="18" charset="0"/>
                        </a:rPr>
                        <m:t>=0,68</m:t>
                      </m:r>
                    </m:oMath>
                  </m:oMathPara>
                </a14:m>
                <a:endParaRPr lang="es-CL" dirty="0"/>
              </a:p>
            </p:txBody>
          </p:sp>
        </mc:Choice>
        <mc:Fallback xmlns="">
          <p:sp>
            <p:nvSpPr>
              <p:cNvPr id="18" name="CuadroTexto 17">
                <a:extLst>
                  <a:ext uri="{FF2B5EF4-FFF2-40B4-BE49-F238E27FC236}">
                    <a16:creationId xmlns:a16="http://schemas.microsoft.com/office/drawing/2014/main" id="{6222C5B7-2AA2-2B22-9FDA-5784CEAFC99D}"/>
                  </a:ext>
                </a:extLst>
              </p:cNvPr>
              <p:cNvSpPr txBox="1">
                <a:spLocks noRot="1" noChangeAspect="1" noMove="1" noResize="1" noEditPoints="1" noAdjustHandles="1" noChangeArrowheads="1" noChangeShapeType="1" noTextEdit="1"/>
              </p:cNvSpPr>
              <p:nvPr/>
            </p:nvSpPr>
            <p:spPr>
              <a:xfrm>
                <a:off x="8329857" y="5783917"/>
                <a:ext cx="1387944" cy="369332"/>
              </a:xfrm>
              <a:prstGeom prst="rect">
                <a:avLst/>
              </a:prstGeom>
              <a:blipFill>
                <a:blip r:embed="rId6"/>
                <a:stretch>
                  <a:fillRect b="-1667"/>
                </a:stretch>
              </a:blipFill>
            </p:spPr>
            <p:txBody>
              <a:bodyPr/>
              <a:lstStyle/>
              <a:p>
                <a:r>
                  <a:rPr lang="es-CL">
                    <a:noFill/>
                  </a:rPr>
                  <a:t> </a:t>
                </a:r>
              </a:p>
            </p:txBody>
          </p:sp>
        </mc:Fallback>
      </mc:AlternateContent>
      <p:sp>
        <p:nvSpPr>
          <p:cNvPr id="19" name="Rectángulo 18">
            <a:extLst>
              <a:ext uri="{FF2B5EF4-FFF2-40B4-BE49-F238E27FC236}">
                <a16:creationId xmlns:a16="http://schemas.microsoft.com/office/drawing/2014/main" id="{7281D6E2-AD2A-7A74-8AED-575D29714A5D}"/>
              </a:ext>
            </a:extLst>
          </p:cNvPr>
          <p:cNvSpPr/>
          <p:nvPr/>
        </p:nvSpPr>
        <p:spPr>
          <a:xfrm>
            <a:off x="2072112" y="5265516"/>
            <a:ext cx="1096198" cy="3693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09AE0415-56C3-7C6A-5B8C-B87EA52E181E}"/>
              </a:ext>
            </a:extLst>
          </p:cNvPr>
          <p:cNvSpPr/>
          <p:nvPr/>
        </p:nvSpPr>
        <p:spPr>
          <a:xfrm>
            <a:off x="5327186" y="5265516"/>
            <a:ext cx="1096198" cy="3693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24">
            <a:extLst>
              <a:ext uri="{FF2B5EF4-FFF2-40B4-BE49-F238E27FC236}">
                <a16:creationId xmlns:a16="http://schemas.microsoft.com/office/drawing/2014/main" id="{F895FF4E-C23D-06E9-DB45-402C3DF76909}"/>
              </a:ext>
            </a:extLst>
          </p:cNvPr>
          <p:cNvSpPr/>
          <p:nvPr/>
        </p:nvSpPr>
        <p:spPr>
          <a:xfrm>
            <a:off x="8329857" y="5783917"/>
            <a:ext cx="1387943" cy="3693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Picture 2" descr="Flower Sticker by Increase Creativity">
            <a:extLst>
              <a:ext uri="{FF2B5EF4-FFF2-40B4-BE49-F238E27FC236}">
                <a16:creationId xmlns:a16="http://schemas.microsoft.com/office/drawing/2014/main" id="{3FBDEF0F-01A3-603C-D23D-62AFE97B3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871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P spid="19"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36</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810084456"/>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810084456"/>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2050" name="Picture 2" descr="Flower Sticker by Increase Creativity">
            <a:extLst>
              <a:ext uri="{FF2B5EF4-FFF2-40B4-BE49-F238E27FC236}">
                <a16:creationId xmlns:a16="http://schemas.microsoft.com/office/drawing/2014/main" id="{94E21B81-03FD-3952-5916-B49CFF759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73751"/>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37</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3634190012"/>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3634190012"/>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5" name="Picture 2" descr="Flower Sticker by Increase Creativity">
            <a:extLst>
              <a:ext uri="{FF2B5EF4-FFF2-40B4-BE49-F238E27FC236}">
                <a16:creationId xmlns:a16="http://schemas.microsoft.com/office/drawing/2014/main" id="{2E01B367-A692-1C0C-244B-3D19C5D1D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4408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38</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3843749942"/>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3843749942"/>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5" name="Picture 2" descr="Flower Sticker by Increase Creativity">
            <a:extLst>
              <a:ext uri="{FF2B5EF4-FFF2-40B4-BE49-F238E27FC236}">
                <a16:creationId xmlns:a16="http://schemas.microsoft.com/office/drawing/2014/main" id="{41826403-52EF-1640-837E-4F83E74A7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6247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39</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559033604"/>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559033604"/>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5" name="Picture 2" descr="Flower Sticker by Increase Creativity">
            <a:extLst>
              <a:ext uri="{FF2B5EF4-FFF2-40B4-BE49-F238E27FC236}">
                <a16:creationId xmlns:a16="http://schemas.microsoft.com/office/drawing/2014/main" id="{C3E329F9-4539-2A38-F212-2D8958A16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046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558798" indent="-457200" algn="just">
                  <a:buFont typeface="+mj-lt"/>
                  <a:buAutoNum type="arabicPeriod"/>
                </a:pPr>
                <a:r>
                  <a:rPr lang="es-CL" dirty="0">
                    <a:latin typeface="Montserrat" panose="00000500000000000000" pitchFamily="50" charset="0"/>
                  </a:rPr>
                  <a:t>Se requiere seleccionar toros para un programa de mejora genética destinado a aumentar la producción láctea. Determine un ponderador para un índice de selección generado a partir de la información de una de las hijas de cada toro. Considere los siguientes valores:</a:t>
                </a:r>
              </a:p>
              <a:p>
                <a:pPr marL="101598" indent="0" algn="just">
                  <a:buNone/>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861" t="-2413" r="-1907"/>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4</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90DFA60E-07BC-52E3-132C-5E878BC6A295}"/>
                  </a:ext>
                </a:extLst>
              </p:cNvPr>
              <p:cNvSpPr txBox="1">
                <a:spLocks/>
              </p:cNvSpPr>
              <p:nvPr/>
            </p:nvSpPr>
            <p:spPr>
              <a:xfrm>
                <a:off x="6095999" y="3565284"/>
                <a:ext cx="2238703"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r>
                        <a:rPr lang="es-CL" b="0" i="1" kern="0" smtClean="0">
                          <a:latin typeface="Cambria Math" panose="02040503050406030204" pitchFamily="18" charset="0"/>
                        </a:rPr>
                        <m:t>𝑏</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oMath>
                  </m:oMathPara>
                </a14:m>
                <a:endParaRPr lang="es-CL" kern="0" dirty="0"/>
              </a:p>
            </p:txBody>
          </p:sp>
        </mc:Choice>
        <mc:Fallback xmlns="">
          <p:sp>
            <p:nvSpPr>
              <p:cNvPr id="5" name="Marcador de texto 2">
                <a:extLst>
                  <a:ext uri="{FF2B5EF4-FFF2-40B4-BE49-F238E27FC236}">
                    <a16:creationId xmlns:a16="http://schemas.microsoft.com/office/drawing/2014/main" id="{90DFA60E-07BC-52E3-132C-5E878BC6A295}"/>
                  </a:ext>
                </a:extLst>
              </p:cNvPr>
              <p:cNvSpPr txBox="1">
                <a:spLocks noRot="1" noChangeAspect="1" noMove="1" noResize="1" noEditPoints="1" noAdjustHandles="1" noChangeArrowheads="1" noChangeShapeType="1" noTextEdit="1"/>
              </p:cNvSpPr>
              <p:nvPr/>
            </p:nvSpPr>
            <p:spPr>
              <a:xfrm>
                <a:off x="6095999" y="3565284"/>
                <a:ext cx="2238703" cy="441436"/>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AF8A1DF3-6584-BD9C-6C14-4915CD30AE53}"/>
                  </a:ext>
                </a:extLst>
              </p:cNvPr>
              <p:cNvSpPr txBox="1">
                <a:spLocks/>
              </p:cNvSpPr>
              <p:nvPr/>
            </p:nvSpPr>
            <p:spPr>
              <a:xfrm>
                <a:off x="4130564" y="4269530"/>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num>
                        <m:den>
                          <m:r>
                            <a:rPr lang="es-CL" b="0" i="1" kern="0" smtClean="0">
                              <a:latin typeface="Cambria Math" panose="02040503050406030204" pitchFamily="18" charset="0"/>
                            </a:rPr>
                            <m:t>𝑉𝑎𝑟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den>
                      </m:f>
                    </m:oMath>
                  </m:oMathPara>
                </a14:m>
                <a:endParaRPr lang="es-CL" kern="0" dirty="0"/>
              </a:p>
            </p:txBody>
          </p:sp>
        </mc:Choice>
        <mc:Fallback xmlns="">
          <p:sp>
            <p:nvSpPr>
              <p:cNvPr id="6" name="Marcador de texto 2">
                <a:extLst>
                  <a:ext uri="{FF2B5EF4-FFF2-40B4-BE49-F238E27FC236}">
                    <a16:creationId xmlns:a16="http://schemas.microsoft.com/office/drawing/2014/main" id="{AF8A1DF3-6584-BD9C-6C14-4915CD30AE53}"/>
                  </a:ext>
                </a:extLst>
              </p:cNvPr>
              <p:cNvSpPr txBox="1">
                <a:spLocks noRot="1" noChangeAspect="1" noMove="1" noResize="1" noEditPoints="1" noAdjustHandles="1" noChangeArrowheads="1" noChangeShapeType="1" noTextEdit="1"/>
              </p:cNvSpPr>
              <p:nvPr/>
            </p:nvSpPr>
            <p:spPr>
              <a:xfrm>
                <a:off x="4130564" y="4269530"/>
                <a:ext cx="2238703"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CE900F93-A66E-5958-8132-8EF795224723}"/>
                  </a:ext>
                </a:extLst>
              </p:cNvPr>
              <p:cNvSpPr txBox="1">
                <a:spLocks/>
              </p:cNvSpPr>
              <p:nvPr/>
            </p:nvSpPr>
            <p:spPr>
              <a:xfrm>
                <a:off x="8003624" y="4482070"/>
                <a:ext cx="2238703"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𝑃</m:t>
                          </m:r>
                        </m:e>
                        <m:sup>
                          <m:r>
                            <a:rPr lang="es-CL" b="0" i="1" kern="0" smtClean="0">
                              <a:latin typeface="Cambria Math" panose="02040503050406030204" pitchFamily="18" charset="0"/>
                            </a:rPr>
                            <m:t>−1</m:t>
                          </m:r>
                        </m:sup>
                      </m:sSup>
                      <m:r>
                        <a:rPr lang="es-CL" b="0" i="1" kern="0" smtClean="0">
                          <a:latin typeface="Cambria Math" panose="02040503050406030204" pitchFamily="18" charset="0"/>
                        </a:rPr>
                        <m:t>𝐺</m:t>
                      </m:r>
                    </m:oMath>
                  </m:oMathPara>
                </a14:m>
                <a:endParaRPr lang="es-CL" kern="0" dirty="0"/>
              </a:p>
            </p:txBody>
          </p:sp>
        </mc:Choice>
        <mc:Fallback xmlns="">
          <p:sp>
            <p:nvSpPr>
              <p:cNvPr id="7" name="Marcador de texto 2">
                <a:extLst>
                  <a:ext uri="{FF2B5EF4-FFF2-40B4-BE49-F238E27FC236}">
                    <a16:creationId xmlns:a16="http://schemas.microsoft.com/office/drawing/2014/main" id="{CE900F93-A66E-5958-8132-8EF795224723}"/>
                  </a:ext>
                </a:extLst>
              </p:cNvPr>
              <p:cNvSpPr txBox="1">
                <a:spLocks noRot="1" noChangeAspect="1" noMove="1" noResize="1" noEditPoints="1" noAdjustHandles="1" noChangeArrowheads="1" noChangeShapeType="1" noTextEdit="1"/>
              </p:cNvSpPr>
              <p:nvPr/>
            </p:nvSpPr>
            <p:spPr>
              <a:xfrm>
                <a:off x="8003624" y="4482070"/>
                <a:ext cx="2238703" cy="441436"/>
              </a:xfrm>
              <a:prstGeom prst="rect">
                <a:avLst/>
              </a:prstGeom>
              <a:blipFill>
                <a:blip r:embed="rId6"/>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Marcador de texto 2">
                <a:extLst>
                  <a:ext uri="{FF2B5EF4-FFF2-40B4-BE49-F238E27FC236}">
                    <a16:creationId xmlns:a16="http://schemas.microsoft.com/office/drawing/2014/main" id="{FC9567EF-F108-E759-BAAC-BED8BDA1B386}"/>
                  </a:ext>
                </a:extLst>
              </p:cNvPr>
              <p:cNvSpPr txBox="1">
                <a:spLocks/>
              </p:cNvSpPr>
              <p:nvPr/>
            </p:nvSpPr>
            <p:spPr>
              <a:xfrm>
                <a:off x="4130563" y="5488625"/>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𝑖𝑗</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ea typeface="Cambria Math" panose="02040503050406030204" pitchFamily="18" charset="0"/>
                                </a:rPr>
                                <m:t>𝐴</m:t>
                              </m:r>
                            </m:sub>
                            <m:sup>
                              <m:r>
                                <a:rPr lang="es-CL" b="0" i="1" kern="0" smtClean="0">
                                  <a:latin typeface="Cambria Math" panose="02040503050406030204" pitchFamily="18" charset="0"/>
                                </a:rPr>
                                <m:t>2</m:t>
                              </m:r>
                            </m:sup>
                          </m:sSubSup>
                        </m:num>
                        <m:den>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𝑃</m:t>
                              </m:r>
                            </m:sub>
                            <m:sup>
                              <m:r>
                                <a:rPr lang="es-CL" b="0" i="1" kern="0" smtClean="0">
                                  <a:latin typeface="Cambria Math" panose="02040503050406030204" pitchFamily="18" charset="0"/>
                                </a:rPr>
                                <m:t>2</m:t>
                              </m:r>
                            </m:sup>
                          </m:sSubSup>
                        </m:den>
                      </m:f>
                    </m:oMath>
                  </m:oMathPara>
                </a14:m>
                <a:endParaRPr lang="es-CL" kern="0" dirty="0"/>
              </a:p>
            </p:txBody>
          </p:sp>
        </mc:Choice>
        <mc:Fallback xmlns="">
          <p:sp>
            <p:nvSpPr>
              <p:cNvPr id="9" name="Marcador de texto 2">
                <a:extLst>
                  <a:ext uri="{FF2B5EF4-FFF2-40B4-BE49-F238E27FC236}">
                    <a16:creationId xmlns:a16="http://schemas.microsoft.com/office/drawing/2014/main" id="{FC9567EF-F108-E759-BAAC-BED8BDA1B386}"/>
                  </a:ext>
                </a:extLst>
              </p:cNvPr>
              <p:cNvSpPr txBox="1">
                <a:spLocks noRot="1" noChangeAspect="1" noMove="1" noResize="1" noEditPoints="1" noAdjustHandles="1" noChangeArrowheads="1" noChangeShapeType="1" noTextEdit="1"/>
              </p:cNvSpPr>
              <p:nvPr/>
            </p:nvSpPr>
            <p:spPr>
              <a:xfrm>
                <a:off x="4130563" y="5488625"/>
                <a:ext cx="2238703" cy="796455"/>
              </a:xfrm>
              <a:prstGeom prst="rect">
                <a:avLst/>
              </a:prstGeom>
              <a:blipFill>
                <a:blip r:embed="rId7"/>
                <a:stretch>
                  <a:fillRect b="-5344"/>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Marcador de texto 2">
                <a:extLst>
                  <a:ext uri="{FF2B5EF4-FFF2-40B4-BE49-F238E27FC236}">
                    <a16:creationId xmlns:a16="http://schemas.microsoft.com/office/drawing/2014/main" id="{B3159362-F9CF-B69D-F387-6524B9B0EFE2}"/>
                  </a:ext>
                </a:extLst>
              </p:cNvPr>
              <p:cNvSpPr txBox="1">
                <a:spLocks/>
              </p:cNvSpPr>
              <p:nvPr/>
            </p:nvSpPr>
            <p:spPr>
              <a:xfrm>
                <a:off x="6873761" y="5743257"/>
                <a:ext cx="4498427"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m:t>
                          </m:r>
                          <m:r>
                            <a:rPr lang="es-CL" b="0" i="1" kern="0" smtClean="0">
                              <a:latin typeface="Cambria Math" panose="02040503050406030204" pitchFamily="18" charset="0"/>
                            </a:rPr>
                            <m:t>𝑉𝑎𝑟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e>
                        <m:sup>
                          <m:r>
                            <a:rPr lang="es-CL" b="0" i="1" kern="0" smtClean="0">
                              <a:latin typeface="Cambria Math" panose="02040503050406030204" pitchFamily="18" charset="0"/>
                            </a:rPr>
                            <m:t>−1</m:t>
                          </m:r>
                        </m:sup>
                      </m:sSup>
                      <m:r>
                        <a:rPr lang="es-CL" b="0" i="1" kern="0" smtClean="0">
                          <a:latin typeface="Cambria Math" panose="02040503050406030204" pitchFamily="18" charset="0"/>
                        </a:rPr>
                        <m:t>∗</m:t>
                      </m:r>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r>
                            <a:rPr lang="es-CL" b="0" i="1" kern="0" smtClean="0">
                              <a:latin typeface="Cambria Math" panose="02040503050406030204" pitchFamily="18" charset="0"/>
                            </a:rPr>
                            <m:t>,</m:t>
                          </m:r>
                        </m:sub>
                      </m:sSub>
                      <m:r>
                        <a:rPr lang="es-CL" b="0" i="1" kern="0" smtClean="0">
                          <a:latin typeface="Cambria Math" panose="02040503050406030204" pitchFamily="18" charset="0"/>
                        </a:rPr>
                        <m:t>𝐴</m:t>
                      </m:r>
                      <m:r>
                        <a:rPr lang="es-CL" b="0" i="1" kern="0" smtClean="0">
                          <a:latin typeface="Cambria Math" panose="02040503050406030204" pitchFamily="18" charset="0"/>
                        </a:rPr>
                        <m:t>)</m:t>
                      </m:r>
                    </m:oMath>
                  </m:oMathPara>
                </a14:m>
                <a:endParaRPr lang="es-CL" kern="0" dirty="0"/>
              </a:p>
            </p:txBody>
          </p:sp>
        </mc:Choice>
        <mc:Fallback xmlns="">
          <p:sp>
            <p:nvSpPr>
              <p:cNvPr id="10" name="Marcador de texto 2">
                <a:extLst>
                  <a:ext uri="{FF2B5EF4-FFF2-40B4-BE49-F238E27FC236}">
                    <a16:creationId xmlns:a16="http://schemas.microsoft.com/office/drawing/2014/main" id="{B3159362-F9CF-B69D-F387-6524B9B0EFE2}"/>
                  </a:ext>
                </a:extLst>
              </p:cNvPr>
              <p:cNvSpPr txBox="1">
                <a:spLocks noRot="1" noChangeAspect="1" noMove="1" noResize="1" noEditPoints="1" noAdjustHandles="1" noChangeArrowheads="1" noChangeShapeType="1" noTextEdit="1"/>
              </p:cNvSpPr>
              <p:nvPr/>
            </p:nvSpPr>
            <p:spPr>
              <a:xfrm>
                <a:off x="6873761" y="5743257"/>
                <a:ext cx="4498427" cy="441436"/>
              </a:xfrm>
              <a:prstGeom prst="rect">
                <a:avLst/>
              </a:prstGeom>
              <a:blipFill>
                <a:blip r:embed="rId8"/>
                <a:stretch>
                  <a:fillRect b="-15068"/>
                </a:stretch>
              </a:blipFill>
              <a:ln>
                <a:noFill/>
              </a:ln>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5A7E7353-D705-9E51-E813-67E1BF9AA4B2}"/>
              </a:ext>
            </a:extLst>
          </p:cNvPr>
          <p:cNvSpPr txBox="1"/>
          <p:nvPr/>
        </p:nvSpPr>
        <p:spPr>
          <a:xfrm>
            <a:off x="6424183" y="5666134"/>
            <a:ext cx="394660" cy="523220"/>
          </a:xfrm>
          <a:prstGeom prst="rect">
            <a:avLst/>
          </a:prstGeom>
          <a:noFill/>
        </p:spPr>
        <p:txBody>
          <a:bodyPr wrap="none" rtlCol="0">
            <a:spAutoFit/>
          </a:bodyPr>
          <a:lstStyle/>
          <a:p>
            <a:r>
              <a:rPr lang="es-CL" sz="2800" dirty="0">
                <a:solidFill>
                  <a:srgbClr val="FF0000"/>
                </a:solidFill>
              </a:rPr>
              <a:t>=</a:t>
            </a:r>
          </a:p>
        </p:txBody>
      </p:sp>
    </p:spTree>
    <p:extLst>
      <p:ext uri="{BB962C8B-B14F-4D97-AF65-F5344CB8AC3E}">
        <p14:creationId xmlns:p14="http://schemas.microsoft.com/office/powerpoint/2010/main" val="2914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40</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1581692117"/>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1581692117"/>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5" name="Picture 2" descr="Flower Sticker by Increase Creativity">
            <a:extLst>
              <a:ext uri="{FF2B5EF4-FFF2-40B4-BE49-F238E27FC236}">
                <a16:creationId xmlns:a16="http://schemas.microsoft.com/office/drawing/2014/main" id="{CDD12494-0082-0A7D-9FCE-2B64E925D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92742"/>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41</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934937697"/>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0,159</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0,005</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2934937697"/>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0,159</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0,005</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pic>
        <p:nvPicPr>
          <p:cNvPr id="5" name="Picture 2" descr="Flower Sticker by Increase Creativity">
            <a:extLst>
              <a:ext uri="{FF2B5EF4-FFF2-40B4-BE49-F238E27FC236}">
                <a16:creationId xmlns:a16="http://schemas.microsoft.com/office/drawing/2014/main" id="{4FFC7277-46A9-3572-554D-FDDA0AE02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8846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42</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mc:AlternateContent xmlns:mc="http://schemas.openxmlformats.org/markup-compatibility/2006" xmlns:a14="http://schemas.microsoft.com/office/drawing/2010/main">
        <mc:Choice Requires="a14">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1358936726"/>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𝑇𝑜𝑡𝑎𝑙</m:t>
                                </m:r>
                              </m:oMath>
                            </m:oMathPara>
                          </a14:m>
                          <a:endParaRPr lang="en-US" sz="1800"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0,159</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0,005</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0,997</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12" name="Tabla 11">
                <a:extLst>
                  <a:ext uri="{FF2B5EF4-FFF2-40B4-BE49-F238E27FC236}">
                    <a16:creationId xmlns:a16="http://schemas.microsoft.com/office/drawing/2014/main" id="{8B4476E4-990D-2FC3-C385-B537BBE9D957}"/>
                  </a:ext>
                </a:extLst>
              </p:cNvPr>
              <p:cNvGraphicFramePr>
                <a:graphicFrameLocks noGrp="1"/>
              </p:cNvGraphicFramePr>
              <p:nvPr>
                <p:extLst>
                  <p:ext uri="{D42A27DB-BD31-4B8C-83A1-F6EECF244321}">
                    <p14:modId xmlns:p14="http://schemas.microsoft.com/office/powerpoint/2010/main" val="1358936726"/>
                  </p:ext>
                </p:extLst>
              </p:nvPr>
            </p:nvGraphicFramePr>
            <p:xfrm>
              <a:off x="1243401" y="3337517"/>
              <a:ext cx="9326798" cy="3302000"/>
            </p:xfrm>
            <a:graphic>
              <a:graphicData uri="http://schemas.openxmlformats.org/drawingml/2006/table">
                <a:tbl>
                  <a:tblPr firstRow="1" bandRow="1">
                    <a:tableStyleId>{5C22544A-7EE6-4342-B048-85BDC9FD1C3A}</a:tableStyleId>
                  </a:tblPr>
                  <a:tblGrid>
                    <a:gridCol w="1742843">
                      <a:extLst>
                        <a:ext uri="{9D8B030D-6E8A-4147-A177-3AD203B41FA5}">
                          <a16:colId xmlns:a16="http://schemas.microsoft.com/office/drawing/2014/main" val="825901322"/>
                        </a:ext>
                      </a:extLst>
                    </a:gridCol>
                    <a:gridCol w="1700848">
                      <a:extLst>
                        <a:ext uri="{9D8B030D-6E8A-4147-A177-3AD203B41FA5}">
                          <a16:colId xmlns:a16="http://schemas.microsoft.com/office/drawing/2014/main" val="2264759701"/>
                        </a:ext>
                      </a:extLst>
                    </a:gridCol>
                    <a:gridCol w="1836255">
                      <a:extLst>
                        <a:ext uri="{9D8B030D-6E8A-4147-A177-3AD203B41FA5}">
                          <a16:colId xmlns:a16="http://schemas.microsoft.com/office/drawing/2014/main" val="691938501"/>
                        </a:ext>
                      </a:extLst>
                    </a:gridCol>
                    <a:gridCol w="2023426">
                      <a:extLst>
                        <a:ext uri="{9D8B030D-6E8A-4147-A177-3AD203B41FA5}">
                          <a16:colId xmlns:a16="http://schemas.microsoft.com/office/drawing/2014/main" val="1735181157"/>
                        </a:ext>
                      </a:extLst>
                    </a:gridCol>
                    <a:gridCol w="2023426">
                      <a:extLst>
                        <a:ext uri="{9D8B030D-6E8A-4147-A177-3AD203B41FA5}">
                          <a16:colId xmlns:a16="http://schemas.microsoft.com/office/drawing/2014/main" val="2940681769"/>
                        </a:ext>
                      </a:extLst>
                    </a:gridCol>
                  </a:tblGrid>
                  <a:tr h="370840">
                    <a:tc>
                      <a:txBody>
                        <a:bodyPr/>
                        <a:lstStyle/>
                        <a:p>
                          <a:pPr algn="ct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800" b="0" dirty="0">
                              <a:solidFill>
                                <a:schemeClr val="tx1"/>
                              </a:solidFill>
                            </a:rPr>
                            <a:t>Genotipos</a:t>
                          </a:r>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sz="1800"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baseline="0" dirty="0">
                              <a:solidFill>
                                <a:schemeClr val="tx1"/>
                              </a:solidFill>
                            </a:rPr>
                            <a:t>bb</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145" t="-108197" r="-301" b="-714754"/>
                          </a:stretch>
                        </a:blipFill>
                      </a:tcPr>
                    </a:tc>
                    <a:extLst>
                      <a:ext uri="{0D108BD9-81ED-4DB2-BD59-A6C34878D82A}">
                        <a16:rowId xmlns:a16="http://schemas.microsoft.com/office/drawing/2014/main" val="2543351766"/>
                      </a:ext>
                    </a:extLst>
                  </a:tr>
                  <a:tr h="640080">
                    <a:tc>
                      <a:txBody>
                        <a:bodyPr/>
                        <a:lstStyle/>
                        <a:p>
                          <a:pPr algn="ctr"/>
                          <a:r>
                            <a:rPr lang="en-US" sz="1800" dirty="0" err="1"/>
                            <a:t>Frecuencias</a:t>
                          </a:r>
                          <a:r>
                            <a:rPr lang="en-US" sz="1800" dirty="0"/>
                            <a:t> </a:t>
                          </a:r>
                          <a:r>
                            <a:rPr lang="en-US" sz="1800" dirty="0" err="1"/>
                            <a:t>iniciales</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0,159</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tx1"/>
                              </a:solidFill>
                            </a:rPr>
                            <a:t>0,008</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640080">
                    <a:tc>
                      <a:txBody>
                        <a:bodyPr/>
                        <a:lstStyle/>
                        <a:p>
                          <a:pPr algn="ctr"/>
                          <a:r>
                            <a:rPr lang="en-US" sz="1800" dirty="0" err="1"/>
                            <a:t>Coeficiente</a:t>
                          </a:r>
                          <a:r>
                            <a:rPr lang="en-US" sz="1800" dirty="0"/>
                            <a:t> de </a:t>
                          </a:r>
                          <a:r>
                            <a:rPr lang="en-US" sz="1800" dirty="0" err="1"/>
                            <a:t>selección</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0,32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40080">
                    <a:tc>
                      <a:txBody>
                        <a:bodyPr/>
                        <a:lstStyle/>
                        <a:p>
                          <a:pPr algn="ctr"/>
                          <a:r>
                            <a:rPr lang="en-US" sz="1800" dirty="0" err="1"/>
                            <a:t>Eficacia</a:t>
                          </a:r>
                          <a:r>
                            <a:rPr lang="en-US" sz="1800" dirty="0"/>
                            <a:t> </a:t>
                          </a:r>
                          <a:r>
                            <a:rPr lang="en-US" sz="1800" dirty="0" err="1"/>
                            <a:t>biológica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0,68</a:t>
                          </a: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40080">
                    <a:tc>
                      <a:txBody>
                        <a:bodyPr/>
                        <a:lstStyle/>
                        <a:p>
                          <a:pPr algn="ctr"/>
                          <a:r>
                            <a:rPr lang="en-US" sz="1800" b="0" dirty="0" err="1">
                              <a:solidFill>
                                <a:schemeClr val="tx1"/>
                              </a:solidFill>
                            </a:rPr>
                            <a:t>Contribución</a:t>
                          </a:r>
                          <a:r>
                            <a:rPr lang="en-US" sz="1800" b="0" dirty="0">
                              <a:solidFill>
                                <a:schemeClr val="tx1"/>
                              </a:solidFill>
                            </a:rPr>
                            <a:t> </a:t>
                          </a:r>
                          <a:r>
                            <a:rPr lang="en-US" sz="1800" b="0" dirty="0" err="1">
                              <a:solidFill>
                                <a:schemeClr val="tx1"/>
                              </a:solidFill>
                            </a:rPr>
                            <a:t>gamética</a:t>
                          </a:r>
                          <a:endParaRPr lang="en-US" sz="1800"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0,833</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0,159</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0,005</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0,997</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Fallback>
      </mc:AlternateContent>
      <p:sp>
        <p:nvSpPr>
          <p:cNvPr id="5" name="Rectángulo 4">
            <a:extLst>
              <a:ext uri="{FF2B5EF4-FFF2-40B4-BE49-F238E27FC236}">
                <a16:creationId xmlns:a16="http://schemas.microsoft.com/office/drawing/2014/main" id="{1F07CF29-60D5-E7DC-91C4-903B880D2ADF}"/>
              </a:ext>
            </a:extLst>
          </p:cNvPr>
          <p:cNvSpPr/>
          <p:nvPr/>
        </p:nvSpPr>
        <p:spPr>
          <a:xfrm>
            <a:off x="9014908" y="6131859"/>
            <a:ext cx="1065007" cy="39803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A189892-DD9C-5A6B-22EF-2FA81954AD1D}"/>
                  </a:ext>
                </a:extLst>
              </p:cNvPr>
              <p:cNvSpPr txBox="1"/>
              <p:nvPr/>
            </p:nvSpPr>
            <p:spPr>
              <a:xfrm>
                <a:off x="10079915" y="5986188"/>
                <a:ext cx="1667436" cy="646331"/>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Eficacia promedio (</a:t>
                </a:r>
                <a14:m>
                  <m:oMath xmlns:m="http://schemas.openxmlformats.org/officeDocument/2006/math">
                    <m:acc>
                      <m:accPr>
                        <m:chr m:val="̅"/>
                        <m:ctrlPr>
                          <a:rPr lang="es-CL" b="1" i="1" smtClean="0">
                            <a:latin typeface="Cambria Math" panose="02040503050406030204" pitchFamily="18" charset="0"/>
                          </a:rPr>
                        </m:ctrlPr>
                      </m:accPr>
                      <m:e>
                        <m:r>
                          <a:rPr lang="es-CL" b="1" i="1" smtClean="0">
                            <a:latin typeface="Cambria Math" panose="02040503050406030204" pitchFamily="18" charset="0"/>
                          </a:rPr>
                          <m:t>𝑾</m:t>
                        </m:r>
                      </m:e>
                    </m:acc>
                  </m:oMath>
                </a14:m>
                <a:r>
                  <a:rPr lang="es-CL" b="1" dirty="0">
                    <a:latin typeface="Calibri" panose="020F0502020204030204" pitchFamily="34" charset="0"/>
                    <a:cs typeface="Calibri" panose="020F0502020204030204" pitchFamily="34" charset="0"/>
                  </a:rPr>
                  <a:t>)</a:t>
                </a:r>
              </a:p>
            </p:txBody>
          </p:sp>
        </mc:Choice>
        <mc:Fallback xmlns="">
          <p:sp>
            <p:nvSpPr>
              <p:cNvPr id="6" name="CuadroTexto 5">
                <a:extLst>
                  <a:ext uri="{FF2B5EF4-FFF2-40B4-BE49-F238E27FC236}">
                    <a16:creationId xmlns:a16="http://schemas.microsoft.com/office/drawing/2014/main" id="{DA189892-DD9C-5A6B-22EF-2FA81954AD1D}"/>
                  </a:ext>
                </a:extLst>
              </p:cNvPr>
              <p:cNvSpPr txBox="1">
                <a:spLocks noRot="1" noChangeAspect="1" noMove="1" noResize="1" noEditPoints="1" noAdjustHandles="1" noChangeArrowheads="1" noChangeShapeType="1" noTextEdit="1"/>
              </p:cNvSpPr>
              <p:nvPr/>
            </p:nvSpPr>
            <p:spPr>
              <a:xfrm>
                <a:off x="10079915" y="5986188"/>
                <a:ext cx="1667436" cy="646331"/>
              </a:xfrm>
              <a:prstGeom prst="rect">
                <a:avLst/>
              </a:prstGeom>
              <a:blipFill>
                <a:blip r:embed="rId4"/>
                <a:stretch>
                  <a:fillRect l="-3297" t="-5660" b="-14151"/>
                </a:stretch>
              </a:blipFill>
            </p:spPr>
            <p:txBody>
              <a:bodyPr/>
              <a:lstStyle/>
              <a:p>
                <a:r>
                  <a:rPr lang="es-CL">
                    <a:noFill/>
                  </a:rPr>
                  <a:t> </a:t>
                </a:r>
              </a:p>
            </p:txBody>
          </p:sp>
        </mc:Fallback>
      </mc:AlternateContent>
      <p:pic>
        <p:nvPicPr>
          <p:cNvPr id="8" name="Picture 2" descr="Flower Sticker by Increase Creativity">
            <a:extLst>
              <a:ext uri="{FF2B5EF4-FFF2-40B4-BE49-F238E27FC236}">
                <a16:creationId xmlns:a16="http://schemas.microsoft.com/office/drawing/2014/main" id="{BA895695-DE88-CCB3-E4C0-33CA96899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48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43</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p:sp>
        <p:nvSpPr>
          <p:cNvPr id="3" name="CuadroTexto 2">
            <a:extLst>
              <a:ext uri="{FF2B5EF4-FFF2-40B4-BE49-F238E27FC236}">
                <a16:creationId xmlns:a16="http://schemas.microsoft.com/office/drawing/2014/main" id="{AE7005D3-1317-7121-8430-A79B779F4E8D}"/>
              </a:ext>
            </a:extLst>
          </p:cNvPr>
          <p:cNvSpPr txBox="1"/>
          <p:nvPr/>
        </p:nvSpPr>
        <p:spPr>
          <a:xfrm>
            <a:off x="762000" y="2869324"/>
            <a:ext cx="10545445" cy="369332"/>
          </a:xfrm>
          <a:prstGeom prst="rect">
            <a:avLst/>
          </a:prstGeom>
          <a:noFill/>
        </p:spPr>
        <p:txBody>
          <a:bodyPr wrap="square" rtlCol="0">
            <a:spAutoFit/>
          </a:bodyPr>
          <a:lstStyle/>
          <a:p>
            <a:r>
              <a:rPr lang="es-CL" dirty="0"/>
              <a:t>c) Prediga cuantitativamente el efecto de la selección natural luego de una generación:</a:t>
            </a:r>
          </a:p>
        </p:txBody>
      </p:sp>
      <p:sp>
        <p:nvSpPr>
          <p:cNvPr id="8" name="CuadroTexto 7">
            <a:extLst>
              <a:ext uri="{FF2B5EF4-FFF2-40B4-BE49-F238E27FC236}">
                <a16:creationId xmlns:a16="http://schemas.microsoft.com/office/drawing/2014/main" id="{3E97678D-014A-9F94-C0F7-7FFD6A4B7FA7}"/>
              </a:ext>
            </a:extLst>
          </p:cNvPr>
          <p:cNvSpPr txBox="1"/>
          <p:nvPr/>
        </p:nvSpPr>
        <p:spPr>
          <a:xfrm>
            <a:off x="8514088" y="3683000"/>
            <a:ext cx="2664512" cy="369332"/>
          </a:xfrm>
          <a:prstGeom prst="rect">
            <a:avLst/>
          </a:prstGeom>
          <a:noFill/>
        </p:spPr>
        <p:txBody>
          <a:bodyPr wrap="none" rtlCol="0">
            <a:spAutoFit/>
          </a:bodyPr>
          <a:lstStyle/>
          <a:p>
            <a:r>
              <a:rPr lang="es-CL" b="1" dirty="0">
                <a:latin typeface="Abadi" panose="020B0604020104020204" pitchFamily="34" charset="0"/>
              </a:rPr>
              <a:t>Contribuciones </a:t>
            </a:r>
            <a:r>
              <a:rPr lang="es-CL" b="1" dirty="0" err="1">
                <a:latin typeface="Abadi" panose="020B0604020104020204" pitchFamily="34" charset="0"/>
              </a:rPr>
              <a:t>gaméticas</a:t>
            </a:r>
            <a:endParaRPr lang="es-CL" b="1" dirty="0">
              <a:latin typeface="Abadi" panose="020B0604020104020204" pitchFamily="34"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0139D12-A399-50AA-2E03-364A8201930E}"/>
                  </a:ext>
                </a:extLst>
              </p:cNvPr>
              <p:cNvSpPr txBox="1"/>
              <p:nvPr/>
            </p:nvSpPr>
            <p:spPr>
              <a:xfrm>
                <a:off x="8442994" y="4050099"/>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𝑊𝑊</m:t>
                      </m:r>
                      <m:r>
                        <a:rPr lang="es-CL" b="0" i="1" smtClean="0">
                          <a:latin typeface="Cambria Math" panose="02040503050406030204" pitchFamily="18" charset="0"/>
                        </a:rPr>
                        <m:t>=0,833</m:t>
                      </m:r>
                    </m:oMath>
                  </m:oMathPara>
                </a14:m>
                <a:endParaRPr lang="es-CL" dirty="0"/>
              </a:p>
            </p:txBody>
          </p:sp>
        </mc:Choice>
        <mc:Fallback xmlns="">
          <p:sp>
            <p:nvSpPr>
              <p:cNvPr id="9" name="CuadroTexto 8">
                <a:extLst>
                  <a:ext uri="{FF2B5EF4-FFF2-40B4-BE49-F238E27FC236}">
                    <a16:creationId xmlns:a16="http://schemas.microsoft.com/office/drawing/2014/main" id="{D0139D12-A399-50AA-2E03-364A8201930E}"/>
                  </a:ext>
                </a:extLst>
              </p:cNvPr>
              <p:cNvSpPr txBox="1">
                <a:spLocks noRot="1" noChangeAspect="1" noMove="1" noResize="1" noEditPoints="1" noAdjustHandles="1" noChangeArrowheads="1" noChangeShapeType="1" noTextEdit="1"/>
              </p:cNvSpPr>
              <p:nvPr/>
            </p:nvSpPr>
            <p:spPr>
              <a:xfrm>
                <a:off x="8442994" y="4050099"/>
                <a:ext cx="2806700"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7208D83-EBE4-4E44-4DF9-BA9297F64C14}"/>
                  </a:ext>
                </a:extLst>
              </p:cNvPr>
              <p:cNvSpPr txBox="1"/>
              <p:nvPr/>
            </p:nvSpPr>
            <p:spPr>
              <a:xfrm>
                <a:off x="8582415" y="4498732"/>
                <a:ext cx="252785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𝑊𝑤</m:t>
                      </m:r>
                      <m:r>
                        <a:rPr lang="es-CL" b="0" i="1" smtClean="0">
                          <a:latin typeface="Cambria Math" panose="02040503050406030204" pitchFamily="18" charset="0"/>
                        </a:rPr>
                        <m:t>=</m:t>
                      </m:r>
                      <m:r>
                        <a:rPr lang="es-CL" b="0" i="0" smtClean="0">
                          <a:latin typeface="Cambria Math" panose="02040503050406030204" pitchFamily="18" charset="0"/>
                        </a:rPr>
                        <m:t>0,159</m:t>
                      </m:r>
                    </m:oMath>
                  </m:oMathPara>
                </a14:m>
                <a:endParaRPr lang="en-US" dirty="0"/>
              </a:p>
              <a:p>
                <a:endParaRPr lang="es-CL" dirty="0"/>
              </a:p>
            </p:txBody>
          </p:sp>
        </mc:Choice>
        <mc:Fallback xmlns="">
          <p:sp>
            <p:nvSpPr>
              <p:cNvPr id="10" name="CuadroTexto 9">
                <a:extLst>
                  <a:ext uri="{FF2B5EF4-FFF2-40B4-BE49-F238E27FC236}">
                    <a16:creationId xmlns:a16="http://schemas.microsoft.com/office/drawing/2014/main" id="{97208D83-EBE4-4E44-4DF9-BA9297F64C14}"/>
                  </a:ext>
                </a:extLst>
              </p:cNvPr>
              <p:cNvSpPr txBox="1">
                <a:spLocks noRot="1" noChangeAspect="1" noMove="1" noResize="1" noEditPoints="1" noAdjustHandles="1" noChangeArrowheads="1" noChangeShapeType="1" noTextEdit="1"/>
              </p:cNvSpPr>
              <p:nvPr/>
            </p:nvSpPr>
            <p:spPr>
              <a:xfrm>
                <a:off x="8582415" y="4498732"/>
                <a:ext cx="2527858" cy="64633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2CA047C-5740-A9F3-EC80-8B18C8787F21}"/>
                  </a:ext>
                </a:extLst>
              </p:cNvPr>
              <p:cNvSpPr txBox="1"/>
              <p:nvPr/>
            </p:nvSpPr>
            <p:spPr>
              <a:xfrm>
                <a:off x="8798752" y="4960397"/>
                <a:ext cx="2095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𝑤𝑤</m:t>
                      </m:r>
                      <m:r>
                        <a:rPr lang="es-CL" b="0" i="1" smtClean="0">
                          <a:latin typeface="Cambria Math" panose="02040503050406030204" pitchFamily="18" charset="0"/>
                        </a:rPr>
                        <m:t>=0,005</m:t>
                      </m:r>
                    </m:oMath>
                  </m:oMathPara>
                </a14:m>
                <a:endParaRPr lang="es-CL" dirty="0"/>
              </a:p>
            </p:txBody>
          </p:sp>
        </mc:Choice>
        <mc:Fallback xmlns="">
          <p:sp>
            <p:nvSpPr>
              <p:cNvPr id="11" name="CuadroTexto 10">
                <a:extLst>
                  <a:ext uri="{FF2B5EF4-FFF2-40B4-BE49-F238E27FC236}">
                    <a16:creationId xmlns:a16="http://schemas.microsoft.com/office/drawing/2014/main" id="{02CA047C-5740-A9F3-EC80-8B18C8787F21}"/>
                  </a:ext>
                </a:extLst>
              </p:cNvPr>
              <p:cNvSpPr txBox="1">
                <a:spLocks noRot="1" noChangeAspect="1" noMove="1" noResize="1" noEditPoints="1" noAdjustHandles="1" noChangeArrowheads="1" noChangeShapeType="1" noTextEdit="1"/>
              </p:cNvSpPr>
              <p:nvPr/>
            </p:nvSpPr>
            <p:spPr>
              <a:xfrm>
                <a:off x="8798752" y="4960397"/>
                <a:ext cx="2095184" cy="369332"/>
              </a:xfrm>
              <a:prstGeom prst="rect">
                <a:avLst/>
              </a:prstGeom>
              <a:blipFill>
                <a:blip r:embed="rId5"/>
                <a:stretch>
                  <a:fillRect/>
                </a:stretch>
              </a:blipFill>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7216CB6D-A60B-CF8A-AD80-B597F9693522}"/>
              </a:ext>
            </a:extLst>
          </p:cNvPr>
          <p:cNvSpPr txBox="1"/>
          <p:nvPr/>
        </p:nvSpPr>
        <p:spPr>
          <a:xfrm>
            <a:off x="1427076" y="3702465"/>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81047A1C-AB33-4843-3170-18C3B2B3B4F3}"/>
                  </a:ext>
                </a:extLst>
              </p:cNvPr>
              <p:cNvSpPr txBox="1"/>
              <p:nvPr/>
            </p:nvSpPr>
            <p:spPr>
              <a:xfrm>
                <a:off x="9240536" y="6148469"/>
                <a:ext cx="133882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CL" b="1" i="1" smtClean="0">
                              <a:latin typeface="Cambria Math" panose="02040503050406030204" pitchFamily="18" charset="0"/>
                            </a:rPr>
                          </m:ctrlPr>
                        </m:accPr>
                        <m:e>
                          <m:r>
                            <a:rPr lang="es-CL" b="1" i="1" smtClean="0">
                              <a:latin typeface="Cambria Math" panose="02040503050406030204" pitchFamily="18" charset="0"/>
                            </a:rPr>
                            <m:t>𝑾</m:t>
                          </m:r>
                        </m:e>
                      </m:acc>
                      <m:r>
                        <a:rPr lang="es-CL" b="0" i="1" smtClean="0">
                          <a:latin typeface="Cambria Math" panose="02040503050406030204" pitchFamily="18" charset="0"/>
                        </a:rPr>
                        <m:t>=0,997</m:t>
                      </m:r>
                    </m:oMath>
                  </m:oMathPara>
                </a14:m>
                <a:endParaRPr lang="es-CL" dirty="0"/>
              </a:p>
            </p:txBody>
          </p:sp>
        </mc:Choice>
        <mc:Fallback xmlns="">
          <p:sp>
            <p:nvSpPr>
              <p:cNvPr id="14" name="CuadroTexto 13">
                <a:extLst>
                  <a:ext uri="{FF2B5EF4-FFF2-40B4-BE49-F238E27FC236}">
                    <a16:creationId xmlns:a16="http://schemas.microsoft.com/office/drawing/2014/main" id="{81047A1C-AB33-4843-3170-18C3B2B3B4F3}"/>
                  </a:ext>
                </a:extLst>
              </p:cNvPr>
              <p:cNvSpPr txBox="1">
                <a:spLocks noRot="1" noChangeAspect="1" noMove="1" noResize="1" noEditPoints="1" noAdjustHandles="1" noChangeArrowheads="1" noChangeShapeType="1" noTextEdit="1"/>
              </p:cNvSpPr>
              <p:nvPr/>
            </p:nvSpPr>
            <p:spPr>
              <a:xfrm>
                <a:off x="9240536" y="6148469"/>
                <a:ext cx="1338828" cy="369332"/>
              </a:xfrm>
              <a:prstGeom prst="rect">
                <a:avLst/>
              </a:prstGeom>
              <a:blipFill>
                <a:blip r:embed="rId6"/>
                <a:stretch>
                  <a:fillRect/>
                </a:stretch>
              </a:blipFill>
              <a:ln>
                <a:noFill/>
              </a:ln>
            </p:spPr>
            <p:txBody>
              <a:bodyPr/>
              <a:lstStyle/>
              <a:p>
                <a:r>
                  <a:rPr lang="es-CL">
                    <a:noFill/>
                  </a:rPr>
                  <a:t> </a:t>
                </a:r>
              </a:p>
            </p:txBody>
          </p:sp>
        </mc:Fallback>
      </mc:AlternateContent>
      <p:sp>
        <p:nvSpPr>
          <p:cNvPr id="15" name="CuadroTexto 14">
            <a:extLst>
              <a:ext uri="{FF2B5EF4-FFF2-40B4-BE49-F238E27FC236}">
                <a16:creationId xmlns:a16="http://schemas.microsoft.com/office/drawing/2014/main" id="{3EC1518D-AAE7-8900-4AA4-3EA9509757C4}"/>
              </a:ext>
            </a:extLst>
          </p:cNvPr>
          <p:cNvSpPr txBox="1"/>
          <p:nvPr/>
        </p:nvSpPr>
        <p:spPr>
          <a:xfrm>
            <a:off x="8914037" y="5681065"/>
            <a:ext cx="1864613" cy="369332"/>
          </a:xfrm>
          <a:prstGeom prst="rect">
            <a:avLst/>
          </a:prstGeom>
          <a:noFill/>
        </p:spPr>
        <p:txBody>
          <a:bodyPr wrap="none" rtlCol="0">
            <a:spAutoFit/>
          </a:bodyPr>
          <a:lstStyle/>
          <a:p>
            <a:r>
              <a:rPr lang="es-CL" b="1" dirty="0">
                <a:latin typeface="Abadi" panose="020B0604020104020204" pitchFamily="34" charset="0"/>
              </a:rPr>
              <a:t>Fitness promedio</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94EAF2F2-0313-437B-9CD3-A47B24857302}"/>
                  </a:ext>
                </a:extLst>
              </p:cNvPr>
              <p:cNvSpPr txBox="1"/>
              <p:nvPr/>
            </p:nvSpPr>
            <p:spPr>
              <a:xfrm>
                <a:off x="1643065" y="4318362"/>
                <a:ext cx="1331070"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0,833</m:t>
                          </m:r>
                        </m:num>
                        <m:den>
                          <m:r>
                            <a:rPr lang="es-CL" b="0" i="1" smtClean="0">
                              <a:latin typeface="Cambria Math" panose="02040503050406030204" pitchFamily="18" charset="0"/>
                            </a:rPr>
                            <m:t>0,997</m:t>
                          </m:r>
                        </m:den>
                      </m:f>
                    </m:oMath>
                  </m:oMathPara>
                </a14:m>
                <a:endParaRPr lang="es-CL" dirty="0"/>
              </a:p>
            </p:txBody>
          </p:sp>
        </mc:Choice>
        <mc:Fallback xmlns="">
          <p:sp>
            <p:nvSpPr>
              <p:cNvPr id="16" name="CuadroTexto 15">
                <a:extLst>
                  <a:ext uri="{FF2B5EF4-FFF2-40B4-BE49-F238E27FC236}">
                    <a16:creationId xmlns:a16="http://schemas.microsoft.com/office/drawing/2014/main" id="{94EAF2F2-0313-437B-9CD3-A47B24857302}"/>
                  </a:ext>
                </a:extLst>
              </p:cNvPr>
              <p:cNvSpPr txBox="1">
                <a:spLocks noRot="1" noChangeAspect="1" noMove="1" noResize="1" noEditPoints="1" noAdjustHandles="1" noChangeArrowheads="1" noChangeShapeType="1" noTextEdit="1"/>
              </p:cNvSpPr>
              <p:nvPr/>
            </p:nvSpPr>
            <p:spPr>
              <a:xfrm>
                <a:off x="1643065" y="4318362"/>
                <a:ext cx="1331070" cy="642035"/>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D421C1C-5871-529B-2D77-0F11252969E5}"/>
                  </a:ext>
                </a:extLst>
              </p:cNvPr>
              <p:cNvSpPr txBox="1"/>
              <p:nvPr/>
            </p:nvSpPr>
            <p:spPr>
              <a:xfrm>
                <a:off x="3471863" y="4318362"/>
                <a:ext cx="1368003"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0,159</m:t>
                          </m:r>
                        </m:num>
                        <m:den>
                          <m:r>
                            <a:rPr lang="es-CL" b="0" i="1" smtClean="0">
                              <a:latin typeface="Cambria Math" panose="02040503050406030204" pitchFamily="18" charset="0"/>
                            </a:rPr>
                            <m:t>0,997</m:t>
                          </m:r>
                        </m:den>
                      </m:f>
                    </m:oMath>
                  </m:oMathPara>
                </a14:m>
                <a:endParaRPr lang="es-CL" dirty="0"/>
              </a:p>
            </p:txBody>
          </p:sp>
        </mc:Choice>
        <mc:Fallback xmlns="">
          <p:sp>
            <p:nvSpPr>
              <p:cNvPr id="17" name="CuadroTexto 16">
                <a:extLst>
                  <a:ext uri="{FF2B5EF4-FFF2-40B4-BE49-F238E27FC236}">
                    <a16:creationId xmlns:a16="http://schemas.microsoft.com/office/drawing/2014/main" id="{7D421C1C-5871-529B-2D77-0F11252969E5}"/>
                  </a:ext>
                </a:extLst>
              </p:cNvPr>
              <p:cNvSpPr txBox="1">
                <a:spLocks noRot="1" noChangeAspect="1" noMove="1" noResize="1" noEditPoints="1" noAdjustHandles="1" noChangeArrowheads="1" noChangeShapeType="1" noTextEdit="1"/>
              </p:cNvSpPr>
              <p:nvPr/>
            </p:nvSpPr>
            <p:spPr>
              <a:xfrm>
                <a:off x="3471863" y="4318362"/>
                <a:ext cx="1368003" cy="647613"/>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F4E624FA-0783-2CF2-A302-3C83105155DD}"/>
                  </a:ext>
                </a:extLst>
              </p:cNvPr>
              <p:cNvSpPr txBox="1"/>
              <p:nvPr/>
            </p:nvSpPr>
            <p:spPr>
              <a:xfrm>
                <a:off x="5337594" y="4312784"/>
                <a:ext cx="1361398"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0,005</m:t>
                          </m:r>
                        </m:num>
                        <m:den>
                          <m:r>
                            <a:rPr lang="es-CL" b="0" i="1" smtClean="0">
                              <a:latin typeface="Cambria Math" panose="02040503050406030204" pitchFamily="18" charset="0"/>
                            </a:rPr>
                            <m:t>0,997</m:t>
                          </m:r>
                        </m:den>
                      </m:f>
                    </m:oMath>
                  </m:oMathPara>
                </a14:m>
                <a:endParaRPr lang="es-CL" dirty="0"/>
              </a:p>
            </p:txBody>
          </p:sp>
        </mc:Choice>
        <mc:Fallback xmlns="">
          <p:sp>
            <p:nvSpPr>
              <p:cNvPr id="18" name="CuadroTexto 17">
                <a:extLst>
                  <a:ext uri="{FF2B5EF4-FFF2-40B4-BE49-F238E27FC236}">
                    <a16:creationId xmlns:a16="http://schemas.microsoft.com/office/drawing/2014/main" id="{F4E624FA-0783-2CF2-A302-3C83105155DD}"/>
                  </a:ext>
                </a:extLst>
              </p:cNvPr>
              <p:cNvSpPr txBox="1">
                <a:spLocks noRot="1" noChangeAspect="1" noMove="1" noResize="1" noEditPoints="1" noAdjustHandles="1" noChangeArrowheads="1" noChangeShapeType="1" noTextEdit="1"/>
              </p:cNvSpPr>
              <p:nvPr/>
            </p:nvSpPr>
            <p:spPr>
              <a:xfrm>
                <a:off x="5337594" y="4312784"/>
                <a:ext cx="1361398" cy="647613"/>
              </a:xfrm>
              <a:prstGeom prst="rect">
                <a:avLst/>
              </a:prstGeom>
              <a:blipFill>
                <a:blip r:embed="rId9"/>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B0A48AE-0F6B-476A-D196-A962CF0806D4}"/>
                  </a:ext>
                </a:extLst>
              </p:cNvPr>
              <p:cNvSpPr txBox="1"/>
              <p:nvPr/>
            </p:nvSpPr>
            <p:spPr>
              <a:xfrm>
                <a:off x="1643065" y="5681065"/>
                <a:ext cx="1331070"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=0,836</m:t>
                      </m:r>
                    </m:oMath>
                  </m:oMathPara>
                </a14:m>
                <a:endParaRPr lang="es-CL" dirty="0"/>
              </a:p>
            </p:txBody>
          </p:sp>
        </mc:Choice>
        <mc:Fallback xmlns="">
          <p:sp>
            <p:nvSpPr>
              <p:cNvPr id="19" name="CuadroTexto 18">
                <a:extLst>
                  <a:ext uri="{FF2B5EF4-FFF2-40B4-BE49-F238E27FC236}">
                    <a16:creationId xmlns:a16="http://schemas.microsoft.com/office/drawing/2014/main" id="{1B0A48AE-0F6B-476A-D196-A962CF0806D4}"/>
                  </a:ext>
                </a:extLst>
              </p:cNvPr>
              <p:cNvSpPr txBox="1">
                <a:spLocks noRot="1" noChangeAspect="1" noMove="1" noResize="1" noEditPoints="1" noAdjustHandles="1" noChangeArrowheads="1" noChangeShapeType="1" noTextEdit="1"/>
              </p:cNvSpPr>
              <p:nvPr/>
            </p:nvSpPr>
            <p:spPr>
              <a:xfrm>
                <a:off x="1643065" y="5681065"/>
                <a:ext cx="1331070" cy="369332"/>
              </a:xfrm>
              <a:prstGeom prst="rect">
                <a:avLst/>
              </a:prstGeom>
              <a:blipFill>
                <a:blip r:embed="rId10"/>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42695151-4D5C-4FC9-FF31-E76D00C93F01}"/>
                  </a:ext>
                </a:extLst>
              </p:cNvPr>
              <p:cNvSpPr txBox="1"/>
              <p:nvPr/>
            </p:nvSpPr>
            <p:spPr>
              <a:xfrm>
                <a:off x="3535983" y="5681065"/>
                <a:ext cx="1368003"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=0,159</m:t>
                      </m:r>
                    </m:oMath>
                  </m:oMathPara>
                </a14:m>
                <a:endParaRPr lang="es-CL" dirty="0"/>
              </a:p>
            </p:txBody>
          </p:sp>
        </mc:Choice>
        <mc:Fallback xmlns="">
          <p:sp>
            <p:nvSpPr>
              <p:cNvPr id="20" name="CuadroTexto 19">
                <a:extLst>
                  <a:ext uri="{FF2B5EF4-FFF2-40B4-BE49-F238E27FC236}">
                    <a16:creationId xmlns:a16="http://schemas.microsoft.com/office/drawing/2014/main" id="{42695151-4D5C-4FC9-FF31-E76D00C93F01}"/>
                  </a:ext>
                </a:extLst>
              </p:cNvPr>
              <p:cNvSpPr txBox="1">
                <a:spLocks noRot="1" noChangeAspect="1" noMove="1" noResize="1" noEditPoints="1" noAdjustHandles="1" noChangeArrowheads="1" noChangeShapeType="1" noTextEdit="1"/>
              </p:cNvSpPr>
              <p:nvPr/>
            </p:nvSpPr>
            <p:spPr>
              <a:xfrm>
                <a:off x="3535983" y="5681065"/>
                <a:ext cx="1368003" cy="369332"/>
              </a:xfrm>
              <a:prstGeom prst="rect">
                <a:avLst/>
              </a:prstGeom>
              <a:blipFill>
                <a:blip r:embed="rId11"/>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AE2B5319-B731-6CF2-D93D-92B31C864A87}"/>
                  </a:ext>
                </a:extLst>
              </p:cNvPr>
              <p:cNvSpPr txBox="1"/>
              <p:nvPr/>
            </p:nvSpPr>
            <p:spPr>
              <a:xfrm>
                <a:off x="5337594" y="5681065"/>
                <a:ext cx="1361398"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=0,005</m:t>
                      </m:r>
                    </m:oMath>
                  </m:oMathPara>
                </a14:m>
                <a:endParaRPr lang="es-CL" dirty="0"/>
              </a:p>
            </p:txBody>
          </p:sp>
        </mc:Choice>
        <mc:Fallback xmlns="">
          <p:sp>
            <p:nvSpPr>
              <p:cNvPr id="21" name="CuadroTexto 20">
                <a:extLst>
                  <a:ext uri="{FF2B5EF4-FFF2-40B4-BE49-F238E27FC236}">
                    <a16:creationId xmlns:a16="http://schemas.microsoft.com/office/drawing/2014/main" id="{AE2B5319-B731-6CF2-D93D-92B31C864A87}"/>
                  </a:ext>
                </a:extLst>
              </p:cNvPr>
              <p:cNvSpPr txBox="1">
                <a:spLocks noRot="1" noChangeAspect="1" noMove="1" noResize="1" noEditPoints="1" noAdjustHandles="1" noChangeArrowheads="1" noChangeShapeType="1" noTextEdit="1"/>
              </p:cNvSpPr>
              <p:nvPr/>
            </p:nvSpPr>
            <p:spPr>
              <a:xfrm>
                <a:off x="5337594" y="5681065"/>
                <a:ext cx="1361398" cy="369332"/>
              </a:xfrm>
              <a:prstGeom prst="rect">
                <a:avLst/>
              </a:prstGeom>
              <a:blipFill>
                <a:blip r:embed="rId12"/>
                <a:stretch>
                  <a:fillRect b="-7937"/>
                </a:stretch>
              </a:blipFill>
              <a:ln>
                <a:solidFill>
                  <a:schemeClr val="accent6">
                    <a:lumMod val="75000"/>
                  </a:schemeClr>
                </a:solidFill>
              </a:ln>
            </p:spPr>
            <p:txBody>
              <a:bodyPr/>
              <a:lstStyle/>
              <a:p>
                <a:r>
                  <a:rPr lang="es-CL">
                    <a:noFill/>
                  </a:rPr>
                  <a:t> </a:t>
                </a:r>
              </a:p>
            </p:txBody>
          </p:sp>
        </mc:Fallback>
      </mc:AlternateContent>
      <p:sp>
        <p:nvSpPr>
          <p:cNvPr id="22" name="CuadroTexto 21">
            <a:extLst>
              <a:ext uri="{FF2B5EF4-FFF2-40B4-BE49-F238E27FC236}">
                <a16:creationId xmlns:a16="http://schemas.microsoft.com/office/drawing/2014/main" id="{E1277E8F-DE20-4172-58EE-AFBDBE0A4268}"/>
              </a:ext>
            </a:extLst>
          </p:cNvPr>
          <p:cNvSpPr txBox="1"/>
          <p:nvPr/>
        </p:nvSpPr>
        <p:spPr>
          <a:xfrm>
            <a:off x="7074670" y="6102302"/>
            <a:ext cx="1839367"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sz="1200" b="1" dirty="0">
                <a:latin typeface="Abadi" panose="020B0604020104020204" pitchFamily="34" charset="0"/>
              </a:rPr>
              <a:t>Suma de contribuciones </a:t>
            </a:r>
            <a:r>
              <a:rPr lang="es-CL" sz="1200" b="1" dirty="0" err="1">
                <a:latin typeface="Abadi" panose="020B0604020104020204" pitchFamily="34" charset="0"/>
              </a:rPr>
              <a:t>gaméticas</a:t>
            </a:r>
            <a:endParaRPr lang="es-CL" sz="1200" b="1" dirty="0">
              <a:latin typeface="Abadi" panose="020B0604020104020204" pitchFamily="34" charset="0"/>
            </a:endParaRPr>
          </a:p>
        </p:txBody>
      </p:sp>
      <p:cxnSp>
        <p:nvCxnSpPr>
          <p:cNvPr id="23" name="Conector recto de flecha 22">
            <a:extLst>
              <a:ext uri="{FF2B5EF4-FFF2-40B4-BE49-F238E27FC236}">
                <a16:creationId xmlns:a16="http://schemas.microsoft.com/office/drawing/2014/main" id="{D4074DC2-31A5-6F18-0EEE-B941EBB2473C}"/>
              </a:ext>
            </a:extLst>
          </p:cNvPr>
          <p:cNvCxnSpPr>
            <a:stCxn id="22" idx="3"/>
            <a:endCxn id="14" idx="1"/>
          </p:cNvCxnSpPr>
          <p:nvPr/>
        </p:nvCxnSpPr>
        <p:spPr>
          <a:xfrm>
            <a:off x="8914037" y="6333135"/>
            <a:ext cx="326499"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24" name="Picture 2" descr="Flower Sticker by Increase Creativity">
            <a:extLst>
              <a:ext uri="{FF2B5EF4-FFF2-40B4-BE49-F238E27FC236}">
                <a16:creationId xmlns:a16="http://schemas.microsoft.com/office/drawing/2014/main" id="{591224C0-D14A-8BCF-06D1-76E56931EB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04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3</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44</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1749861"/>
          </a:xfrm>
        </p:spPr>
        <p:txBody>
          <a:bodyPr/>
          <a:lstStyle/>
          <a:p>
            <a:pPr marL="101598" indent="0" algn="just">
              <a:buNone/>
            </a:pPr>
            <a:r>
              <a:rPr lang="es-CL" sz="1800" dirty="0"/>
              <a:t>Una flor silvestre nativa de California, el lupino enano </a:t>
            </a:r>
            <a:r>
              <a:rPr lang="es-CL" sz="1800" i="1" dirty="0"/>
              <a:t>(</a:t>
            </a:r>
            <a:r>
              <a:rPr lang="es-CL" sz="1800" i="1" dirty="0" err="1"/>
              <a:t>Lupinus</a:t>
            </a:r>
            <a:r>
              <a:rPr lang="es-CL" sz="1800" i="1" dirty="0"/>
              <a:t> </a:t>
            </a:r>
            <a:r>
              <a:rPr lang="es-CL" sz="1800" i="1" dirty="0" err="1"/>
              <a:t>nanus</a:t>
            </a:r>
            <a:r>
              <a:rPr lang="es-CL" sz="1800" i="1" dirty="0"/>
              <a:t>)</a:t>
            </a:r>
            <a:r>
              <a:rPr lang="es-CL" sz="1800" dirty="0"/>
              <a:t>, normalmente flores azules. Ocasionalmente, flores rosadas son observadas en poblaciones silvestres. El color de la flor es definido por un solo </a:t>
            </a:r>
            <a:r>
              <a:rPr lang="es-CL" sz="1800" i="1" dirty="0"/>
              <a:t>locus</a:t>
            </a:r>
            <a:r>
              <a:rPr lang="es-CL" sz="1800" dirty="0"/>
              <a:t>, siendo el alelo rosado (recesivo) completamente recesivo respecto al alelo azul (dominante). Harding (1970) censaron muchas poblaciones de lupino en las costas de California. En una población de lupinos se encontraron 25 flores rosadas y 3.291 flores azules.</a:t>
            </a:r>
            <a:endParaRPr lang="es-CL" sz="1800" i="1" dirty="0"/>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141A5CE2-1DC9-5A26-EA26-6468CA71968B}"/>
                  </a:ext>
                </a:extLst>
              </p:cNvPr>
              <p:cNvGraphicFramePr>
                <a:graphicFrameLocks noGrp="1"/>
              </p:cNvGraphicFramePr>
              <p:nvPr>
                <p:extLst>
                  <p:ext uri="{D42A27DB-BD31-4B8C-83A1-F6EECF244321}">
                    <p14:modId xmlns:p14="http://schemas.microsoft.com/office/powerpoint/2010/main" val="2562617813"/>
                  </p:ext>
                </p:extLst>
              </p:nvPr>
            </p:nvGraphicFramePr>
            <p:xfrm>
              <a:off x="2032000" y="3975230"/>
              <a:ext cx="8127999" cy="150393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3384486"/>
                        </a:ext>
                      </a:extLst>
                    </a:gridCol>
                    <a:gridCol w="2709333">
                      <a:extLst>
                        <a:ext uri="{9D8B030D-6E8A-4147-A177-3AD203B41FA5}">
                          <a16:colId xmlns:a16="http://schemas.microsoft.com/office/drawing/2014/main" val="3376431177"/>
                        </a:ext>
                      </a:extLst>
                    </a:gridCol>
                    <a:gridCol w="2709333">
                      <a:extLst>
                        <a:ext uri="{9D8B030D-6E8A-4147-A177-3AD203B41FA5}">
                          <a16:colId xmlns:a16="http://schemas.microsoft.com/office/drawing/2014/main" val="3054987043"/>
                        </a:ext>
                      </a:extLst>
                    </a:gridCol>
                  </a:tblGrid>
                  <a:tr h="370840">
                    <a:tc>
                      <a:txBody>
                        <a:bodyPr/>
                        <a:lstStyle/>
                        <a:p>
                          <a:pPr algn="ctr"/>
                          <a:r>
                            <a:rPr lang="es-CL" dirty="0">
                              <a:solidFill>
                                <a:schemeClr val="bg1"/>
                              </a:solidFill>
                            </a:rPr>
                            <a:t>Valor</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𝟎</m:t>
                                    </m:r>
                                  </m:sub>
                                </m:sSub>
                              </m:oMath>
                            </m:oMathPara>
                          </a14:m>
                          <a:endParaRPr lang="es-C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𝟏</m:t>
                                    </m:r>
                                  </m:sub>
                                </m:sSub>
                              </m:oMath>
                            </m:oMathPara>
                          </a14:m>
                          <a:endParaRPr lang="es-CL" dirty="0"/>
                        </a:p>
                      </a:txBody>
                      <a:tcPr/>
                    </a:tc>
                    <a:extLst>
                      <a:ext uri="{0D108BD9-81ED-4DB2-BD59-A6C34878D82A}">
                        <a16:rowId xmlns:a16="http://schemas.microsoft.com/office/drawing/2014/main" val="3926211415"/>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𝑃</m:t>
                                </m:r>
                              </m:oMath>
                            </m:oMathPara>
                          </a14:m>
                          <a:endParaRPr lang="es-CL" dirty="0"/>
                        </a:p>
                      </a:txBody>
                      <a:tcPr/>
                    </a:tc>
                    <a:tc>
                      <a:txBody>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0,833</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0,836</m:t>
                                </m:r>
                              </m:oMath>
                            </m:oMathPara>
                          </a14:m>
                          <a:endParaRPr lang="es-CL" dirty="0"/>
                        </a:p>
                      </a:txBody>
                      <a:tcPr/>
                    </a:tc>
                    <a:extLst>
                      <a:ext uri="{0D108BD9-81ED-4DB2-BD59-A6C34878D82A}">
                        <a16:rowId xmlns:a16="http://schemas.microsoft.com/office/drawing/2014/main" val="153177671"/>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𝐻</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0,159</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0,159</m:t>
                                </m:r>
                              </m:oMath>
                            </m:oMathPara>
                          </a14:m>
                          <a:endParaRPr lang="es-CL" dirty="0"/>
                        </a:p>
                      </a:txBody>
                      <a:tcPr/>
                    </a:tc>
                    <a:extLst>
                      <a:ext uri="{0D108BD9-81ED-4DB2-BD59-A6C34878D82A}">
                        <a16:rowId xmlns:a16="http://schemas.microsoft.com/office/drawing/2014/main" val="2586844"/>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𝑄</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0,008</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0,005</m:t>
                                </m:r>
                              </m:oMath>
                            </m:oMathPara>
                          </a14:m>
                          <a:endParaRPr lang="es-CL" dirty="0"/>
                        </a:p>
                      </a:txBody>
                      <a:tcPr/>
                    </a:tc>
                    <a:extLst>
                      <a:ext uri="{0D108BD9-81ED-4DB2-BD59-A6C34878D82A}">
                        <a16:rowId xmlns:a16="http://schemas.microsoft.com/office/drawing/2014/main" val="790197813"/>
                      </a:ext>
                    </a:extLst>
                  </a:tr>
                </a:tbl>
              </a:graphicData>
            </a:graphic>
          </p:graphicFrame>
        </mc:Choice>
        <mc:Fallback xmlns="">
          <p:graphicFrame>
            <p:nvGraphicFramePr>
              <p:cNvPr id="5" name="Tabla 4">
                <a:extLst>
                  <a:ext uri="{FF2B5EF4-FFF2-40B4-BE49-F238E27FC236}">
                    <a16:creationId xmlns:a16="http://schemas.microsoft.com/office/drawing/2014/main" id="{141A5CE2-1DC9-5A26-EA26-6468CA71968B}"/>
                  </a:ext>
                </a:extLst>
              </p:cNvPr>
              <p:cNvGraphicFramePr>
                <a:graphicFrameLocks noGrp="1"/>
              </p:cNvGraphicFramePr>
              <p:nvPr>
                <p:extLst>
                  <p:ext uri="{D42A27DB-BD31-4B8C-83A1-F6EECF244321}">
                    <p14:modId xmlns:p14="http://schemas.microsoft.com/office/powerpoint/2010/main" val="2562617813"/>
                  </p:ext>
                </p:extLst>
              </p:nvPr>
            </p:nvGraphicFramePr>
            <p:xfrm>
              <a:off x="2032000" y="3975230"/>
              <a:ext cx="8127999" cy="150393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3384486"/>
                        </a:ext>
                      </a:extLst>
                    </a:gridCol>
                    <a:gridCol w="2709333">
                      <a:extLst>
                        <a:ext uri="{9D8B030D-6E8A-4147-A177-3AD203B41FA5}">
                          <a16:colId xmlns:a16="http://schemas.microsoft.com/office/drawing/2014/main" val="3376431177"/>
                        </a:ext>
                      </a:extLst>
                    </a:gridCol>
                    <a:gridCol w="2709333">
                      <a:extLst>
                        <a:ext uri="{9D8B030D-6E8A-4147-A177-3AD203B41FA5}">
                          <a16:colId xmlns:a16="http://schemas.microsoft.com/office/drawing/2014/main" val="3054987043"/>
                        </a:ext>
                      </a:extLst>
                    </a:gridCol>
                  </a:tblGrid>
                  <a:tr h="375984">
                    <a:tc>
                      <a:txBody>
                        <a:bodyPr/>
                        <a:lstStyle/>
                        <a:p>
                          <a:pPr algn="ctr"/>
                          <a:r>
                            <a:rPr lang="es-CL" dirty="0">
                              <a:solidFill>
                                <a:schemeClr val="bg1"/>
                              </a:solidFill>
                            </a:rPr>
                            <a:t>Valor</a:t>
                          </a:r>
                        </a:p>
                      </a:txBody>
                      <a:tcPr/>
                    </a:tc>
                    <a:tc>
                      <a:txBody>
                        <a:bodyPr/>
                        <a:lstStyle/>
                        <a:p>
                          <a:endParaRPr lang="es-CL"/>
                        </a:p>
                      </a:txBody>
                      <a:tcPr>
                        <a:blipFill>
                          <a:blip r:embed="rId3"/>
                          <a:stretch>
                            <a:fillRect l="-100450" t="-8065" r="-101126" b="-311290"/>
                          </a:stretch>
                        </a:blipFill>
                      </a:tcPr>
                    </a:tc>
                    <a:tc>
                      <a:txBody>
                        <a:bodyPr/>
                        <a:lstStyle/>
                        <a:p>
                          <a:endParaRPr lang="es-CL"/>
                        </a:p>
                      </a:txBody>
                      <a:tcPr>
                        <a:blipFill>
                          <a:blip r:embed="rId3"/>
                          <a:stretch>
                            <a:fillRect l="-200000" t="-8065" r="-899" b="-311290"/>
                          </a:stretch>
                        </a:blipFill>
                      </a:tcPr>
                    </a:tc>
                    <a:extLst>
                      <a:ext uri="{0D108BD9-81ED-4DB2-BD59-A6C34878D82A}">
                        <a16:rowId xmlns:a16="http://schemas.microsoft.com/office/drawing/2014/main" val="3926211415"/>
                      </a:ext>
                    </a:extLst>
                  </a:tr>
                  <a:tr h="375984">
                    <a:tc>
                      <a:txBody>
                        <a:bodyPr/>
                        <a:lstStyle/>
                        <a:p>
                          <a:endParaRPr lang="es-CL"/>
                        </a:p>
                      </a:txBody>
                      <a:tcPr>
                        <a:blipFill>
                          <a:blip r:embed="rId3"/>
                          <a:stretch>
                            <a:fillRect l="-225" t="-108065" r="-200674" b="-211290"/>
                          </a:stretch>
                        </a:blipFill>
                      </a:tcPr>
                    </a:tc>
                    <a:tc>
                      <a:txBody>
                        <a:bodyPr/>
                        <a:lstStyle/>
                        <a:p>
                          <a:endParaRPr lang="es-CL"/>
                        </a:p>
                      </a:txBody>
                      <a:tcPr>
                        <a:blipFill>
                          <a:blip r:embed="rId3"/>
                          <a:stretch>
                            <a:fillRect l="-100450" t="-108065" r="-101126" b="-211290"/>
                          </a:stretch>
                        </a:blipFill>
                      </a:tcPr>
                    </a:tc>
                    <a:tc>
                      <a:txBody>
                        <a:bodyPr/>
                        <a:lstStyle/>
                        <a:p>
                          <a:endParaRPr lang="es-CL"/>
                        </a:p>
                      </a:txBody>
                      <a:tcPr>
                        <a:blipFill>
                          <a:blip r:embed="rId3"/>
                          <a:stretch>
                            <a:fillRect l="-200000" t="-108065" r="-899" b="-211290"/>
                          </a:stretch>
                        </a:blipFill>
                      </a:tcPr>
                    </a:tc>
                    <a:extLst>
                      <a:ext uri="{0D108BD9-81ED-4DB2-BD59-A6C34878D82A}">
                        <a16:rowId xmlns:a16="http://schemas.microsoft.com/office/drawing/2014/main" val="153177671"/>
                      </a:ext>
                    </a:extLst>
                  </a:tr>
                  <a:tr h="375984">
                    <a:tc>
                      <a:txBody>
                        <a:bodyPr/>
                        <a:lstStyle/>
                        <a:p>
                          <a:endParaRPr lang="es-CL"/>
                        </a:p>
                      </a:txBody>
                      <a:tcPr>
                        <a:blipFill>
                          <a:blip r:embed="rId3"/>
                          <a:stretch>
                            <a:fillRect l="-225" t="-211475" r="-200674" b="-114754"/>
                          </a:stretch>
                        </a:blipFill>
                      </a:tcPr>
                    </a:tc>
                    <a:tc>
                      <a:txBody>
                        <a:bodyPr/>
                        <a:lstStyle/>
                        <a:p>
                          <a:endParaRPr lang="es-CL"/>
                        </a:p>
                      </a:txBody>
                      <a:tcPr>
                        <a:blipFill>
                          <a:blip r:embed="rId3"/>
                          <a:stretch>
                            <a:fillRect l="-100450" t="-211475" r="-101126" b="-114754"/>
                          </a:stretch>
                        </a:blipFill>
                      </a:tcPr>
                    </a:tc>
                    <a:tc>
                      <a:txBody>
                        <a:bodyPr/>
                        <a:lstStyle/>
                        <a:p>
                          <a:endParaRPr lang="es-CL"/>
                        </a:p>
                      </a:txBody>
                      <a:tcPr>
                        <a:blipFill>
                          <a:blip r:embed="rId3"/>
                          <a:stretch>
                            <a:fillRect l="-200000" t="-211475" r="-899" b="-114754"/>
                          </a:stretch>
                        </a:blipFill>
                      </a:tcPr>
                    </a:tc>
                    <a:extLst>
                      <a:ext uri="{0D108BD9-81ED-4DB2-BD59-A6C34878D82A}">
                        <a16:rowId xmlns:a16="http://schemas.microsoft.com/office/drawing/2014/main" val="2586844"/>
                      </a:ext>
                    </a:extLst>
                  </a:tr>
                  <a:tr h="375984">
                    <a:tc>
                      <a:txBody>
                        <a:bodyPr/>
                        <a:lstStyle/>
                        <a:p>
                          <a:endParaRPr lang="es-CL"/>
                        </a:p>
                      </a:txBody>
                      <a:tcPr>
                        <a:blipFill>
                          <a:blip r:embed="rId3"/>
                          <a:stretch>
                            <a:fillRect l="-225" t="-306452" r="-200674" b="-12903"/>
                          </a:stretch>
                        </a:blipFill>
                      </a:tcPr>
                    </a:tc>
                    <a:tc>
                      <a:txBody>
                        <a:bodyPr/>
                        <a:lstStyle/>
                        <a:p>
                          <a:endParaRPr lang="es-CL"/>
                        </a:p>
                      </a:txBody>
                      <a:tcPr>
                        <a:blipFill>
                          <a:blip r:embed="rId3"/>
                          <a:stretch>
                            <a:fillRect l="-100450" t="-306452" r="-101126" b="-12903"/>
                          </a:stretch>
                        </a:blipFill>
                      </a:tcPr>
                    </a:tc>
                    <a:tc>
                      <a:txBody>
                        <a:bodyPr/>
                        <a:lstStyle/>
                        <a:p>
                          <a:endParaRPr lang="es-CL"/>
                        </a:p>
                      </a:txBody>
                      <a:tcPr>
                        <a:blipFill>
                          <a:blip r:embed="rId3"/>
                          <a:stretch>
                            <a:fillRect l="-200000" t="-306452" r="-899" b="-12903"/>
                          </a:stretch>
                        </a:blipFill>
                      </a:tcPr>
                    </a:tc>
                    <a:extLst>
                      <a:ext uri="{0D108BD9-81ED-4DB2-BD59-A6C34878D82A}">
                        <a16:rowId xmlns:a16="http://schemas.microsoft.com/office/drawing/2014/main" val="790197813"/>
                      </a:ext>
                    </a:extLst>
                  </a:tr>
                </a:tbl>
              </a:graphicData>
            </a:graphic>
          </p:graphicFrame>
        </mc:Fallback>
      </mc:AlternateContent>
      <p:pic>
        <p:nvPicPr>
          <p:cNvPr id="6" name="Picture 2" descr="Flower Sticker by Increase Creativity">
            <a:extLst>
              <a:ext uri="{FF2B5EF4-FFF2-40B4-BE49-F238E27FC236}">
                <a16:creationId xmlns:a16="http://schemas.microsoft.com/office/drawing/2014/main" id="{0AC25D47-1ADF-3B3D-B6FD-432DD1ACC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143" y="647120"/>
            <a:ext cx="2222204" cy="2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51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4045200"/>
              </a:xfrm>
            </p:spPr>
            <p:txBody>
              <a:bodyPr/>
              <a:lstStyle/>
              <a:p>
                <a:pPr marL="558798" indent="-457200" algn="just">
                  <a:buFont typeface="+mj-lt"/>
                  <a:buAutoNum type="arabicPeriod"/>
                </a:pPr>
                <a:r>
                  <a:rPr lang="es-CL" dirty="0">
                    <a:latin typeface="Montserrat" panose="00000500000000000000" pitchFamily="50" charset="0"/>
                  </a:rPr>
                  <a:t>Se requiere seleccionar toros para un programa de mejora genética destinado a aumentar la producción láctea. Determine un ponderador para un índice de selección generado a partir de la información de una de las hijas de cada toro. Considere los siguientes valores:</a:t>
                </a:r>
              </a:p>
              <a:p>
                <a:pPr marL="101598" indent="0" algn="just">
                  <a:buNone/>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4045200"/>
              </a:xfrm>
              <a:blipFill>
                <a:blip r:embed="rId2"/>
                <a:stretch>
                  <a:fillRect l="-861" t="-2413" r="-1907"/>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5</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90DFA60E-07BC-52E3-132C-5E878BC6A295}"/>
                  </a:ext>
                </a:extLst>
              </p:cNvPr>
              <p:cNvSpPr txBox="1">
                <a:spLocks/>
              </p:cNvSpPr>
              <p:nvPr/>
            </p:nvSpPr>
            <p:spPr>
              <a:xfrm>
                <a:off x="6095999" y="3565284"/>
                <a:ext cx="2238703"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oMath>
                  </m:oMathPara>
                </a14:m>
                <a:endParaRPr lang="es-CL" kern="0" dirty="0"/>
              </a:p>
            </p:txBody>
          </p:sp>
        </mc:Choice>
        <mc:Fallback xmlns="">
          <p:sp>
            <p:nvSpPr>
              <p:cNvPr id="5" name="Marcador de texto 2">
                <a:extLst>
                  <a:ext uri="{FF2B5EF4-FFF2-40B4-BE49-F238E27FC236}">
                    <a16:creationId xmlns:a16="http://schemas.microsoft.com/office/drawing/2014/main" id="{90DFA60E-07BC-52E3-132C-5E878BC6A295}"/>
                  </a:ext>
                </a:extLst>
              </p:cNvPr>
              <p:cNvSpPr txBox="1">
                <a:spLocks noRot="1" noChangeAspect="1" noMove="1" noResize="1" noEditPoints="1" noAdjustHandles="1" noChangeArrowheads="1" noChangeShapeType="1" noTextEdit="1"/>
              </p:cNvSpPr>
              <p:nvPr/>
            </p:nvSpPr>
            <p:spPr>
              <a:xfrm>
                <a:off x="6095999" y="3565284"/>
                <a:ext cx="2238703" cy="441436"/>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AF8A1DF3-6584-BD9C-6C14-4915CD30AE53}"/>
                  </a:ext>
                </a:extLst>
              </p:cNvPr>
              <p:cNvSpPr txBox="1">
                <a:spLocks/>
              </p:cNvSpPr>
              <p:nvPr/>
            </p:nvSpPr>
            <p:spPr>
              <a:xfrm>
                <a:off x="4130564" y="4269530"/>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num>
                        <m:den>
                          <m:r>
                            <a:rPr lang="es-CL" b="0" i="1" kern="0" smtClean="0">
                              <a:latin typeface="Cambria Math" panose="02040503050406030204" pitchFamily="18" charset="0"/>
                            </a:rPr>
                            <m:t>𝑉𝑎𝑟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𝑖</m:t>
                              </m:r>
                            </m:sub>
                          </m:sSub>
                          <m:r>
                            <a:rPr lang="es-CL" b="0" i="1" kern="0" smtClean="0">
                              <a:latin typeface="Cambria Math" panose="02040503050406030204" pitchFamily="18" charset="0"/>
                            </a:rPr>
                            <m:t>)</m:t>
                          </m:r>
                        </m:den>
                      </m:f>
                    </m:oMath>
                  </m:oMathPara>
                </a14:m>
                <a:endParaRPr lang="es-CL" kern="0" dirty="0"/>
              </a:p>
            </p:txBody>
          </p:sp>
        </mc:Choice>
        <mc:Fallback xmlns="">
          <p:sp>
            <p:nvSpPr>
              <p:cNvPr id="6" name="Marcador de texto 2">
                <a:extLst>
                  <a:ext uri="{FF2B5EF4-FFF2-40B4-BE49-F238E27FC236}">
                    <a16:creationId xmlns:a16="http://schemas.microsoft.com/office/drawing/2014/main" id="{AF8A1DF3-6584-BD9C-6C14-4915CD30AE53}"/>
                  </a:ext>
                </a:extLst>
              </p:cNvPr>
              <p:cNvSpPr txBox="1">
                <a:spLocks noRot="1" noChangeAspect="1" noMove="1" noResize="1" noEditPoints="1" noAdjustHandles="1" noChangeArrowheads="1" noChangeShapeType="1" noTextEdit="1"/>
              </p:cNvSpPr>
              <p:nvPr/>
            </p:nvSpPr>
            <p:spPr>
              <a:xfrm>
                <a:off x="4130564" y="4269530"/>
                <a:ext cx="2238703"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Marcador de texto 2">
                <a:extLst>
                  <a:ext uri="{FF2B5EF4-FFF2-40B4-BE49-F238E27FC236}">
                    <a16:creationId xmlns:a16="http://schemas.microsoft.com/office/drawing/2014/main" id="{FC9567EF-F108-E759-BAAC-BED8BDA1B386}"/>
                  </a:ext>
                </a:extLst>
              </p:cNvPr>
              <p:cNvSpPr txBox="1">
                <a:spLocks/>
              </p:cNvSpPr>
              <p:nvPr/>
            </p:nvSpPr>
            <p:spPr>
              <a:xfrm>
                <a:off x="4130563" y="5488625"/>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𝑖𝑗</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ea typeface="Cambria Math" panose="02040503050406030204" pitchFamily="18" charset="0"/>
                                </a:rPr>
                                <m:t>𝐴</m:t>
                              </m:r>
                            </m:sub>
                            <m:sup>
                              <m:r>
                                <a:rPr lang="es-CL" b="0" i="1" kern="0" smtClean="0">
                                  <a:latin typeface="Cambria Math" panose="02040503050406030204" pitchFamily="18" charset="0"/>
                                </a:rPr>
                                <m:t>2</m:t>
                              </m:r>
                            </m:sup>
                          </m:sSubSup>
                        </m:num>
                        <m:den>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𝑃</m:t>
                              </m:r>
                            </m:sub>
                            <m:sup>
                              <m:r>
                                <a:rPr lang="es-CL" b="0" i="1" kern="0" smtClean="0">
                                  <a:latin typeface="Cambria Math" panose="02040503050406030204" pitchFamily="18" charset="0"/>
                                </a:rPr>
                                <m:t>2</m:t>
                              </m:r>
                            </m:sup>
                          </m:sSubSup>
                        </m:den>
                      </m:f>
                    </m:oMath>
                  </m:oMathPara>
                </a14:m>
                <a:endParaRPr lang="es-CL" kern="0" dirty="0"/>
              </a:p>
            </p:txBody>
          </p:sp>
        </mc:Choice>
        <mc:Fallback xmlns="">
          <p:sp>
            <p:nvSpPr>
              <p:cNvPr id="9" name="Marcador de texto 2">
                <a:extLst>
                  <a:ext uri="{FF2B5EF4-FFF2-40B4-BE49-F238E27FC236}">
                    <a16:creationId xmlns:a16="http://schemas.microsoft.com/office/drawing/2014/main" id="{FC9567EF-F108-E759-BAAC-BED8BDA1B386}"/>
                  </a:ext>
                </a:extLst>
              </p:cNvPr>
              <p:cNvSpPr txBox="1">
                <a:spLocks noRot="1" noChangeAspect="1" noMove="1" noResize="1" noEditPoints="1" noAdjustHandles="1" noChangeArrowheads="1" noChangeShapeType="1" noTextEdit="1"/>
              </p:cNvSpPr>
              <p:nvPr/>
            </p:nvSpPr>
            <p:spPr>
              <a:xfrm>
                <a:off x="4130563" y="5488625"/>
                <a:ext cx="2238703" cy="796455"/>
              </a:xfrm>
              <a:prstGeom prst="rect">
                <a:avLst/>
              </a:prstGeom>
              <a:blipFill>
                <a:blip r:embed="rId6"/>
                <a:stretch>
                  <a:fillRect b="-5344"/>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C6C61FFF-2935-F50B-6F8D-784334F41F4B}"/>
                  </a:ext>
                </a:extLst>
              </p:cNvPr>
              <p:cNvSpPr txBox="1">
                <a:spLocks/>
              </p:cNvSpPr>
              <p:nvPr/>
            </p:nvSpPr>
            <p:spPr>
              <a:xfrm>
                <a:off x="7803926" y="4158524"/>
                <a:ext cx="2238703"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f>
                        <m:fPr>
                          <m:ctrlPr>
                            <a:rPr lang="es-CL" i="1" kern="0" smtClean="0">
                              <a:latin typeface="Cambria Math" panose="02040503050406030204" pitchFamily="18" charset="0"/>
                            </a:rPr>
                          </m:ctrlPr>
                        </m:fPr>
                        <m:num>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2</m:t>
                              </m:r>
                            </m:den>
                          </m:f>
                          <m:r>
                            <a:rPr lang="es-CL" b="0" i="1" kern="0" smtClean="0">
                              <a:latin typeface="Cambria Math" panose="02040503050406030204" pitchFamily="18" charset="0"/>
                            </a:rPr>
                            <m:t>(36)</m:t>
                          </m:r>
                        </m:num>
                        <m:den>
                          <m:r>
                            <a:rPr lang="es-CL" b="0" i="1" kern="0" smtClean="0">
                              <a:latin typeface="Cambria Math" panose="02040503050406030204" pitchFamily="18" charset="0"/>
                            </a:rPr>
                            <m:t>60</m:t>
                          </m:r>
                        </m:den>
                      </m:f>
                    </m:oMath>
                  </m:oMathPara>
                </a14:m>
                <a:endParaRPr lang="es-CL" kern="0" dirty="0"/>
              </a:p>
            </p:txBody>
          </p:sp>
        </mc:Choice>
        <mc:Fallback xmlns="">
          <p:sp>
            <p:nvSpPr>
              <p:cNvPr id="8" name="Marcador de texto 2">
                <a:extLst>
                  <a:ext uri="{FF2B5EF4-FFF2-40B4-BE49-F238E27FC236}">
                    <a16:creationId xmlns:a16="http://schemas.microsoft.com/office/drawing/2014/main" id="{C6C61FFF-2935-F50B-6F8D-784334F41F4B}"/>
                  </a:ext>
                </a:extLst>
              </p:cNvPr>
              <p:cNvSpPr txBox="1">
                <a:spLocks noRot="1" noChangeAspect="1" noMove="1" noResize="1" noEditPoints="1" noAdjustHandles="1" noChangeArrowheads="1" noChangeShapeType="1" noTextEdit="1"/>
              </p:cNvSpPr>
              <p:nvPr/>
            </p:nvSpPr>
            <p:spPr>
              <a:xfrm>
                <a:off x="7803926" y="4158524"/>
                <a:ext cx="2238703" cy="796455"/>
              </a:xfrm>
              <a:prstGeom prst="rect">
                <a:avLst/>
              </a:prstGeom>
              <a:blipFill>
                <a:blip r:embed="rId7"/>
                <a:stretch>
                  <a:fillRect b="-16031"/>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Marcador de texto 2">
                <a:extLst>
                  <a:ext uri="{FF2B5EF4-FFF2-40B4-BE49-F238E27FC236}">
                    <a16:creationId xmlns:a16="http://schemas.microsoft.com/office/drawing/2014/main" id="{75A5C58A-2211-67B7-9CD1-7D5BED69EE3B}"/>
                  </a:ext>
                </a:extLst>
              </p:cNvPr>
              <p:cNvSpPr txBox="1">
                <a:spLocks/>
              </p:cNvSpPr>
              <p:nvPr/>
            </p:nvSpPr>
            <p:spPr>
              <a:xfrm>
                <a:off x="8006251" y="5751436"/>
                <a:ext cx="1834051" cy="398226"/>
              </a:xfrm>
              <a:prstGeom prst="rect">
                <a:avLst/>
              </a:prstGeom>
              <a:noFill/>
              <a:ln>
                <a:solidFill>
                  <a:schemeClr val="accent6">
                    <a:lumMod val="75000"/>
                  </a:schemeClr>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𝑏</m:t>
                      </m:r>
                      <m:r>
                        <a:rPr lang="es-CL" i="1" kern="0" smtClean="0">
                          <a:latin typeface="Cambria Math" panose="02040503050406030204" pitchFamily="18" charset="0"/>
                        </a:rPr>
                        <m:t>=</m:t>
                      </m:r>
                      <m:r>
                        <a:rPr lang="es-CL" b="0" i="1" kern="0" smtClean="0">
                          <a:latin typeface="Cambria Math" panose="02040503050406030204" pitchFamily="18" charset="0"/>
                        </a:rPr>
                        <m:t>0,3</m:t>
                      </m:r>
                    </m:oMath>
                  </m:oMathPara>
                </a14:m>
                <a:endParaRPr lang="es-CL" kern="0" dirty="0"/>
              </a:p>
            </p:txBody>
          </p:sp>
        </mc:Choice>
        <mc:Fallback xmlns="">
          <p:sp>
            <p:nvSpPr>
              <p:cNvPr id="12" name="Marcador de texto 2">
                <a:extLst>
                  <a:ext uri="{FF2B5EF4-FFF2-40B4-BE49-F238E27FC236}">
                    <a16:creationId xmlns:a16="http://schemas.microsoft.com/office/drawing/2014/main" id="{75A5C58A-2211-67B7-9CD1-7D5BED69EE3B}"/>
                  </a:ext>
                </a:extLst>
              </p:cNvPr>
              <p:cNvSpPr txBox="1">
                <a:spLocks noRot="1" noChangeAspect="1" noMove="1" noResize="1" noEditPoints="1" noAdjustHandles="1" noChangeArrowheads="1" noChangeShapeType="1" noTextEdit="1"/>
              </p:cNvSpPr>
              <p:nvPr/>
            </p:nvSpPr>
            <p:spPr>
              <a:xfrm>
                <a:off x="8006251" y="5751436"/>
                <a:ext cx="1834051" cy="398226"/>
              </a:xfrm>
              <a:prstGeom prst="rect">
                <a:avLst/>
              </a:prstGeom>
              <a:blipFill>
                <a:blip r:embed="rId8"/>
                <a:stretch>
                  <a:fillRect/>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14838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970053"/>
              </a:xfrm>
            </p:spPr>
            <p:txBody>
              <a:bodyPr/>
              <a:lstStyle/>
              <a:p>
                <a:pPr marL="558798" indent="-457200" algn="just">
                  <a:buFont typeface="+mj-lt"/>
                  <a:buAutoNum type="arabicPeriod" startAt="2"/>
                </a:pPr>
                <a:r>
                  <a:rPr lang="es-CL" dirty="0">
                    <a:latin typeface="Montserrat" panose="00000500000000000000" pitchFamily="50" charset="0"/>
                  </a:rPr>
                  <a:t>Posteriormente logras obtener la información referente a la producción láctea de las madres de los toros a seleccionar. Considerando tanto la información de la madre y una de las hijas, construya las matrices para el cálculo de un índice de selección. Considere los siguientes valores:</a:t>
                </a:r>
              </a:p>
              <a:p>
                <a:pPr marL="558798" indent="-457200" algn="just">
                  <a:buFont typeface="+mj-lt"/>
                  <a:buAutoNum type="arabicPeriod" startAt="2"/>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1970053"/>
              </a:xfrm>
              <a:blipFill>
                <a:blip r:embed="rId2"/>
                <a:stretch>
                  <a:fillRect l="-861" t="-4954" r="-1907" b="-57276"/>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6</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90DFA60E-07BC-52E3-132C-5E878BC6A295}"/>
                  </a:ext>
                </a:extLst>
              </p:cNvPr>
              <p:cNvSpPr txBox="1">
                <a:spLocks/>
              </p:cNvSpPr>
              <p:nvPr/>
            </p:nvSpPr>
            <p:spPr>
              <a:xfrm>
                <a:off x="5675585" y="356528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5" name="Marcador de texto 2">
                <a:extLst>
                  <a:ext uri="{FF2B5EF4-FFF2-40B4-BE49-F238E27FC236}">
                    <a16:creationId xmlns:a16="http://schemas.microsoft.com/office/drawing/2014/main" id="{90DFA60E-07BC-52E3-132C-5E878BC6A295}"/>
                  </a:ext>
                </a:extLst>
              </p:cNvPr>
              <p:cNvSpPr txBox="1">
                <a:spLocks noRot="1" noChangeAspect="1" noMove="1" noResize="1" noEditPoints="1" noAdjustHandles="1" noChangeArrowheads="1" noChangeShapeType="1" noTextEdit="1"/>
              </p:cNvSpPr>
              <p:nvPr/>
            </p:nvSpPr>
            <p:spPr>
              <a:xfrm>
                <a:off x="5675585" y="356528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AF8A1DF3-6584-BD9C-6C14-4915CD30AE53}"/>
                  </a:ext>
                </a:extLst>
              </p:cNvPr>
              <p:cNvSpPr txBox="1">
                <a:spLocks/>
              </p:cNvSpPr>
              <p:nvPr/>
            </p:nvSpPr>
            <p:spPr>
              <a:xfrm>
                <a:off x="3626067" y="4158524"/>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𝑉</m:t>
                                    </m:r>
                                    <m:r>
                                      <a:rPr lang="es-CL" b="0" i="1" kern="0" smtClean="0">
                                        <a:latin typeface="Cambria Math" panose="02040503050406030204" pitchFamily="18" charset="0"/>
                                      </a:rPr>
                                      <m:t>𝑎𝑟</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m:rPr>
                                        <m:brk m:alnAt="7"/>
                                      </m:rPr>
                                      <a:rPr lang="es-CL" b="0" i="1" kern="0" smtClean="0">
                                        <a:latin typeface="Cambria Math" panose="02040503050406030204" pitchFamily="18" charset="0"/>
                                      </a:rPr>
                                      <m:t>)</m:t>
                                    </m:r>
                                  </m:e>
                                  <m:e>
                                    <m:r>
                                      <a:rPr lang="es-CL" b="0" i="1" kern="0" smtClean="0">
                                        <a:latin typeface="Cambria Math" panose="02040503050406030204" pitchFamily="18" charset="0"/>
                                      </a:rPr>
                                      <m:t>𝐶𝑜𝑣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r>
                                      <a:rPr lang="es-CL" b="0" i="1" kern="0" smtClean="0">
                                        <a:latin typeface="Cambria Math" panose="02040503050406030204" pitchFamily="18" charset="0"/>
                                      </a:rPr>
                                      <m:t>)</m:t>
                                    </m:r>
                                  </m:e>
                                </m:mr>
                                <m:mr>
                                  <m:e>
                                    <m:r>
                                      <a:rPr lang="es-CL" i="1" kern="0">
                                        <a:latin typeface="Cambria Math" panose="02040503050406030204" pitchFamily="18" charset="0"/>
                                      </a:rPr>
                                      <m:t>𝐶𝑜𝑣</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1</m:t>
                                        </m:r>
                                      </m:sub>
                                    </m:sSub>
                                    <m:r>
                                      <a:rPr lang="es-CL" i="1" kern="0">
                                        <a:latin typeface="Cambria Math" panose="02040503050406030204" pitchFamily="18" charset="0"/>
                                      </a:rPr>
                                      <m:t>)</m:t>
                                    </m:r>
                                  </m:e>
                                  <m:e>
                                    <m:r>
                                      <m:rPr>
                                        <m:brk m:alnAt="7"/>
                                      </m:rPr>
                                      <a:rPr lang="es-CL" i="1" kern="0">
                                        <a:latin typeface="Cambria Math" panose="02040503050406030204" pitchFamily="18" charset="0"/>
                                      </a:rPr>
                                      <m:t>𝑉</m:t>
                                    </m:r>
                                    <m:r>
                                      <a:rPr lang="es-CL" i="1" kern="0">
                                        <a:latin typeface="Cambria Math" panose="02040503050406030204" pitchFamily="18" charset="0"/>
                                      </a:rPr>
                                      <m:t>𝑎𝑟</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m:rPr>
                                        <m:brk m:alnAt="7"/>
                                      </m:rPr>
                                      <a:rPr lang="es-CL" i="1" kern="0">
                                        <a:latin typeface="Cambria Math" panose="02040503050406030204" pitchFamily="18" charset="0"/>
                                      </a:rPr>
                                      <m:t>)</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𝐶</m:t>
                                </m:r>
                                <m:r>
                                  <a:rPr lang="es-CL" b="0" i="1" kern="0" smtClean="0">
                                    <a:latin typeface="Cambria Math" panose="02040503050406030204" pitchFamily="18" charset="0"/>
                                  </a:rPr>
                                  <m:t>𝑜𝑣</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m:rPr>
                                    <m:brk m:alnAt="7"/>
                                  </m:rPr>
                                  <a:rPr lang="es-CL" b="0" i="1" kern="0" smtClean="0">
                                    <a:latin typeface="Cambria Math" panose="02040503050406030204" pitchFamily="18" charset="0"/>
                                  </a:rPr>
                                  <m:t>,</m:t>
                                </m:r>
                                <m:r>
                                  <a:rPr lang="es-CL" b="0" i="1" kern="0" smtClean="0">
                                    <a:latin typeface="Cambria Math" panose="02040503050406030204" pitchFamily="18" charset="0"/>
                                  </a:rPr>
                                  <m:t>𝐴</m:t>
                                </m:r>
                                <m:r>
                                  <a:rPr lang="es-CL" b="0" i="1" kern="0" smtClean="0">
                                    <a:latin typeface="Cambria Math" panose="02040503050406030204" pitchFamily="18" charset="0"/>
                                  </a:rPr>
                                  <m:t>)</m:t>
                                </m:r>
                              </m:e>
                            </m:mr>
                            <m:mr>
                              <m:e>
                                <m:r>
                                  <m:rPr>
                                    <m:brk m:alnAt="7"/>
                                  </m:rPr>
                                  <a:rPr lang="es-CL" i="1" kern="0">
                                    <a:latin typeface="Cambria Math" panose="02040503050406030204" pitchFamily="18" charset="0"/>
                                  </a:rPr>
                                  <m:t>𝐶</m:t>
                                </m:r>
                                <m:r>
                                  <a:rPr lang="es-CL" i="1" kern="0">
                                    <a:latin typeface="Cambria Math" panose="02040503050406030204" pitchFamily="18" charset="0"/>
                                  </a:rPr>
                                  <m:t>𝑜𝑣</m:t>
                                </m:r>
                                <m:r>
                                  <a:rPr lang="es-CL" i="1" kern="0">
                                    <a:latin typeface="Cambria Math" panose="02040503050406030204" pitchFamily="18" charset="0"/>
                                  </a:rPr>
                                  <m:t>(</m:t>
                                </m:r>
                                <m:sSub>
                                  <m:sSubPr>
                                    <m:ctrlPr>
                                      <a:rPr lang="es-CL" i="1" kern="0">
                                        <a:latin typeface="Cambria Math" panose="02040503050406030204" pitchFamily="18" charset="0"/>
                                      </a:rPr>
                                    </m:ctrlPr>
                                  </m:sSubPr>
                                  <m:e>
                                    <m:r>
                                      <a:rPr lang="es-CL" i="1" kern="0">
                                        <a:latin typeface="Cambria Math" panose="02040503050406030204" pitchFamily="18" charset="0"/>
                                      </a:rPr>
                                      <m:t>𝑋</m:t>
                                    </m:r>
                                  </m:e>
                                  <m:sub>
                                    <m:r>
                                      <a:rPr lang="es-CL" b="0" i="1" kern="0" smtClean="0">
                                        <a:latin typeface="Cambria Math" panose="02040503050406030204" pitchFamily="18" charset="0"/>
                                      </a:rPr>
                                      <m:t>2</m:t>
                                    </m:r>
                                  </m:sub>
                                </m:sSub>
                                <m:r>
                                  <m:rPr>
                                    <m:brk m:alnAt="7"/>
                                  </m:rPr>
                                  <a:rPr lang="es-CL" i="1" kern="0">
                                    <a:latin typeface="Cambria Math" panose="02040503050406030204" pitchFamily="18" charset="0"/>
                                  </a:rPr>
                                  <m:t>,</m:t>
                                </m:r>
                                <m:r>
                                  <a:rPr lang="es-CL" i="1" kern="0">
                                    <a:latin typeface="Cambria Math" panose="02040503050406030204" pitchFamily="18" charset="0"/>
                                  </a:rPr>
                                  <m:t>𝐴</m:t>
                                </m:r>
                                <m:r>
                                  <a:rPr lang="es-CL" i="1" kern="0">
                                    <a:latin typeface="Cambria Math" panose="02040503050406030204" pitchFamily="18" charset="0"/>
                                  </a:rPr>
                                  <m:t>)</m:t>
                                </m:r>
                              </m:e>
                            </m:mr>
                          </m:m>
                        </m:e>
                      </m:d>
                    </m:oMath>
                  </m:oMathPara>
                </a14:m>
                <a:endParaRPr lang="es-CL" kern="0" dirty="0"/>
              </a:p>
            </p:txBody>
          </p:sp>
        </mc:Choice>
        <mc:Fallback xmlns="">
          <p:sp>
            <p:nvSpPr>
              <p:cNvPr id="6" name="Marcador de texto 2">
                <a:extLst>
                  <a:ext uri="{FF2B5EF4-FFF2-40B4-BE49-F238E27FC236}">
                    <a16:creationId xmlns:a16="http://schemas.microsoft.com/office/drawing/2014/main" id="{AF8A1DF3-6584-BD9C-6C14-4915CD30AE53}"/>
                  </a:ext>
                </a:extLst>
              </p:cNvPr>
              <p:cNvSpPr txBox="1">
                <a:spLocks noRot="1" noChangeAspect="1" noMove="1" noResize="1" noEditPoints="1" noAdjustHandles="1" noChangeArrowheads="1" noChangeShapeType="1" noTextEdit="1"/>
              </p:cNvSpPr>
              <p:nvPr/>
            </p:nvSpPr>
            <p:spPr>
              <a:xfrm>
                <a:off x="3626067" y="4158524"/>
                <a:ext cx="6831726" cy="796455"/>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08199E03-7B1E-9496-FBA1-03CD31794C20}"/>
                  </a:ext>
                </a:extLst>
              </p:cNvPr>
              <p:cNvSpPr txBox="1">
                <a:spLocks/>
              </p:cNvSpPr>
              <p:nvPr/>
            </p:nvSpPr>
            <p:spPr>
              <a:xfrm>
                <a:off x="3626067" y="5211888"/>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7" name="Marcador de texto 2">
                <a:extLst>
                  <a:ext uri="{FF2B5EF4-FFF2-40B4-BE49-F238E27FC236}">
                    <a16:creationId xmlns:a16="http://schemas.microsoft.com/office/drawing/2014/main" id="{08199E03-7B1E-9496-FBA1-03CD31794C20}"/>
                  </a:ext>
                </a:extLst>
              </p:cNvPr>
              <p:cNvSpPr txBox="1">
                <a:spLocks noRot="1" noChangeAspect="1" noMove="1" noResize="1" noEditPoints="1" noAdjustHandles="1" noChangeArrowheads="1" noChangeShapeType="1" noTextEdit="1"/>
              </p:cNvSpPr>
              <p:nvPr/>
            </p:nvSpPr>
            <p:spPr>
              <a:xfrm>
                <a:off x="3626067" y="5211888"/>
                <a:ext cx="6831726" cy="796455"/>
              </a:xfrm>
              <a:prstGeom prst="rect">
                <a:avLst/>
              </a:prstGeom>
              <a:blipFill>
                <a:blip r:embed="rId6"/>
                <a:stretch>
                  <a:fillRect b="-9924"/>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A7BC693-463A-BD89-0584-3CE6731747FF}"/>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h𝑖𝑗𝑎</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𝑚𝑎𝑑𝑟𝑒</m:t>
                      </m:r>
                    </m:oMath>
                  </m:oMathPara>
                </a14:m>
                <a:endParaRPr lang="es-CL" dirty="0"/>
              </a:p>
            </p:txBody>
          </p:sp>
        </mc:Choice>
        <mc:Fallback xmlns="">
          <p:sp>
            <p:nvSpPr>
              <p:cNvPr id="8" name="CuadroTexto 7">
                <a:extLst>
                  <a:ext uri="{FF2B5EF4-FFF2-40B4-BE49-F238E27FC236}">
                    <a16:creationId xmlns:a16="http://schemas.microsoft.com/office/drawing/2014/main" id="{AA7BC693-463A-BD89-0584-3CE6731747FF}"/>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7"/>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7135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970053"/>
              </a:xfrm>
            </p:spPr>
            <p:txBody>
              <a:bodyPr/>
              <a:lstStyle/>
              <a:p>
                <a:pPr marL="558798" indent="-457200" algn="just">
                  <a:buFont typeface="+mj-lt"/>
                  <a:buAutoNum type="arabicPeriod" startAt="2"/>
                </a:pPr>
                <a:r>
                  <a:rPr lang="es-CL" dirty="0">
                    <a:latin typeface="Montserrat" panose="00000500000000000000" pitchFamily="50" charset="0"/>
                  </a:rPr>
                  <a:t>Posteriormente logras obtener la información referente a la producción láctea de las madres de los toros a seleccionar. Considerando tanto la información de la madre y una de las hijas, construya las matrices para el cálculo de un índice de selección. Considere los siguientes valores:</a:t>
                </a:r>
              </a:p>
              <a:p>
                <a:pPr marL="558798" indent="-457200" algn="just">
                  <a:buFont typeface="+mj-lt"/>
                  <a:buAutoNum type="arabicPeriod" startAt="2"/>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1970053"/>
              </a:xfrm>
              <a:blipFill>
                <a:blip r:embed="rId2"/>
                <a:stretch>
                  <a:fillRect l="-861" t="-4954" r="-1907" b="-57276"/>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90DFA60E-07BC-52E3-132C-5E878BC6A295}"/>
                  </a:ext>
                </a:extLst>
              </p:cNvPr>
              <p:cNvSpPr txBox="1">
                <a:spLocks/>
              </p:cNvSpPr>
              <p:nvPr/>
            </p:nvSpPr>
            <p:spPr>
              <a:xfrm>
                <a:off x="5675585" y="356528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5" name="Marcador de texto 2">
                <a:extLst>
                  <a:ext uri="{FF2B5EF4-FFF2-40B4-BE49-F238E27FC236}">
                    <a16:creationId xmlns:a16="http://schemas.microsoft.com/office/drawing/2014/main" id="{90DFA60E-07BC-52E3-132C-5E878BC6A295}"/>
                  </a:ext>
                </a:extLst>
              </p:cNvPr>
              <p:cNvSpPr txBox="1">
                <a:spLocks noRot="1" noChangeAspect="1" noMove="1" noResize="1" noEditPoints="1" noAdjustHandles="1" noChangeArrowheads="1" noChangeShapeType="1" noTextEdit="1"/>
              </p:cNvSpPr>
              <p:nvPr/>
            </p:nvSpPr>
            <p:spPr>
              <a:xfrm>
                <a:off x="5675585" y="356528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08199E03-7B1E-9496-FBA1-03CD31794C20}"/>
                  </a:ext>
                </a:extLst>
              </p:cNvPr>
              <p:cNvSpPr txBox="1">
                <a:spLocks/>
              </p:cNvSpPr>
              <p:nvPr/>
            </p:nvSpPr>
            <p:spPr>
              <a:xfrm>
                <a:off x="3626067" y="4160853"/>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7" name="Marcador de texto 2">
                <a:extLst>
                  <a:ext uri="{FF2B5EF4-FFF2-40B4-BE49-F238E27FC236}">
                    <a16:creationId xmlns:a16="http://schemas.microsoft.com/office/drawing/2014/main" id="{08199E03-7B1E-9496-FBA1-03CD31794C20}"/>
                  </a:ext>
                </a:extLst>
              </p:cNvPr>
              <p:cNvSpPr txBox="1">
                <a:spLocks noRot="1" noChangeAspect="1" noMove="1" noResize="1" noEditPoints="1" noAdjustHandles="1" noChangeArrowheads="1" noChangeShapeType="1" noTextEdit="1"/>
              </p:cNvSpPr>
              <p:nvPr/>
            </p:nvSpPr>
            <p:spPr>
              <a:xfrm>
                <a:off x="3626067" y="4160853"/>
                <a:ext cx="6831726" cy="796455"/>
              </a:xfrm>
              <a:prstGeom prst="rect">
                <a:avLst/>
              </a:prstGeom>
              <a:blipFill>
                <a:blip r:embed="rId5"/>
                <a:stretch>
                  <a:fillRect b="-1076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9A296977-3995-2728-23AE-93B88076F2D2}"/>
                  </a:ext>
                </a:extLst>
              </p:cNvPr>
              <p:cNvSpPr txBox="1">
                <a:spLocks/>
              </p:cNvSpPr>
              <p:nvPr/>
            </p:nvSpPr>
            <p:spPr>
              <a:xfrm>
                <a:off x="3626067" y="5188613"/>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6</m:t>
                                    </m:r>
                                    <m:r>
                                      <a:rPr lang="es-CL" b="0" i="1" kern="0" smtClean="0">
                                        <a:latin typeface="Cambria Math" panose="02040503050406030204" pitchFamily="18" charset="0"/>
                                      </a:rPr>
                                      <m:t>0</m:t>
                                    </m:r>
                                  </m:e>
                                  <m:e>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4</m:t>
                                        </m:r>
                                      </m:den>
                                    </m:f>
                                    <m:r>
                                      <a:rPr lang="es-CL" i="1">
                                        <a:latin typeface="Cambria Math" panose="02040503050406030204" pitchFamily="18" charset="0"/>
                                      </a:rPr>
                                      <m:t>∗0,6∗60</m:t>
                                    </m:r>
                                  </m:e>
                                </m:mr>
                                <m:mr>
                                  <m:e>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4</m:t>
                                        </m:r>
                                      </m:den>
                                    </m:f>
                                    <m:r>
                                      <a:rPr lang="es-CL" b="0" i="1" smtClean="0">
                                        <a:latin typeface="Cambria Math" panose="02040503050406030204" pitchFamily="18" charset="0"/>
                                      </a:rPr>
                                      <m:t>∗0,6∗60</m:t>
                                    </m:r>
                                  </m:e>
                                  <m:e>
                                    <m:r>
                                      <a:rPr lang="es-CL" b="0" i="1" smtClean="0">
                                        <a:latin typeface="Cambria Math" panose="02040503050406030204" pitchFamily="18" charset="0"/>
                                      </a:rPr>
                                      <m:t>60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2</m:t>
                                    </m:r>
                                  </m:den>
                                </m:f>
                                <m:r>
                                  <m:rPr>
                                    <m:brk m:alnAt="7"/>
                                  </m:rPr>
                                  <a:rPr lang="es-CL" b="0" i="1" kern="0" smtClean="0">
                                    <a:latin typeface="Cambria Math" panose="02040503050406030204" pitchFamily="18" charset="0"/>
                                  </a:rPr>
                                  <m:t>∗</m:t>
                                </m:r>
                                <m:r>
                                  <a:rPr lang="es-CL" b="0" i="1" kern="0" smtClean="0">
                                    <a:latin typeface="Cambria Math" panose="02040503050406030204" pitchFamily="18" charset="0"/>
                                  </a:rPr>
                                  <m:t>36</m:t>
                                </m:r>
                              </m:e>
                            </m:mr>
                            <m:mr>
                              <m:e>
                                <m:f>
                                  <m:fPr>
                                    <m:ctrlPr>
                                      <a:rPr lang="es-CL" b="0"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2</m:t>
                                    </m:r>
                                  </m:den>
                                </m:f>
                                <m:r>
                                  <a:rPr lang="es-CL" b="0" i="1" kern="0" smtClean="0">
                                    <a:latin typeface="Cambria Math" panose="02040503050406030204" pitchFamily="18" charset="0"/>
                                  </a:rPr>
                                  <m:t>∗36</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9A296977-3995-2728-23AE-93B88076F2D2}"/>
                  </a:ext>
                </a:extLst>
              </p:cNvPr>
              <p:cNvSpPr txBox="1">
                <a:spLocks noRot="1" noChangeAspect="1" noMove="1" noResize="1" noEditPoints="1" noAdjustHandles="1" noChangeArrowheads="1" noChangeShapeType="1" noTextEdit="1"/>
              </p:cNvSpPr>
              <p:nvPr/>
            </p:nvSpPr>
            <p:spPr>
              <a:xfrm>
                <a:off x="3626067" y="5188613"/>
                <a:ext cx="6831726" cy="796455"/>
              </a:xfrm>
              <a:prstGeom prst="rect">
                <a:avLst/>
              </a:prstGeom>
              <a:blipFill>
                <a:blip r:embed="rId6"/>
                <a:stretch>
                  <a:fillRect b="-870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A59E3AA-C3FC-ED8C-9AE9-557958DE1B89}"/>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h𝑖𝑗𝑎</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𝑚𝑎𝑑𝑟𝑒</m:t>
                      </m:r>
                    </m:oMath>
                  </m:oMathPara>
                </a14:m>
                <a:endParaRPr lang="es-CL" dirty="0"/>
              </a:p>
            </p:txBody>
          </p:sp>
        </mc:Choice>
        <mc:Fallback xmlns="">
          <p:sp>
            <p:nvSpPr>
              <p:cNvPr id="6" name="CuadroTexto 5">
                <a:extLst>
                  <a:ext uri="{FF2B5EF4-FFF2-40B4-BE49-F238E27FC236}">
                    <a16:creationId xmlns:a16="http://schemas.microsoft.com/office/drawing/2014/main" id="{DA59E3AA-C3FC-ED8C-9AE9-557958DE1B89}"/>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5418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970053"/>
              </a:xfrm>
            </p:spPr>
            <p:txBody>
              <a:bodyPr/>
              <a:lstStyle/>
              <a:p>
                <a:pPr marL="558798" indent="-457200" algn="just">
                  <a:buFont typeface="+mj-lt"/>
                  <a:buAutoNum type="arabicPeriod" startAt="2"/>
                </a:pPr>
                <a:r>
                  <a:rPr lang="es-CL" dirty="0">
                    <a:latin typeface="Montserrat" panose="00000500000000000000" pitchFamily="50" charset="0"/>
                  </a:rPr>
                  <a:t>Posteriormente logras obtener la información referente a la producción láctea de las madres de los toros a seleccionar. Considerando tanto la información de la madre y una de las hijas, construya las matrices para el cálculo de un índice de selección. Considere los siguientes valores:</a:t>
                </a:r>
              </a:p>
              <a:p>
                <a:pPr marL="558798" indent="-457200" algn="just">
                  <a:buFont typeface="+mj-lt"/>
                  <a:buAutoNum type="arabicPeriod" startAt="2"/>
                </a:pPr>
                <a:endParaRPr lang="es-CL" dirty="0"/>
              </a:p>
              <a:p>
                <a:pPr algn="just"/>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r>
                      <a:rPr lang="es-CL" b="0" i="1" smtClean="0">
                        <a:latin typeface="Cambria Math" panose="02040503050406030204" pitchFamily="18" charset="0"/>
                      </a:rPr>
                      <m:t>=60</m:t>
                    </m:r>
                  </m:oMath>
                </a14:m>
                <a:endParaRPr lang="es-CL" dirty="0"/>
              </a:p>
              <a:p>
                <a:pPr algn="just"/>
                <a14:m>
                  <m:oMath xmlns:m="http://schemas.openxmlformats.org/officeDocument/2006/math">
                    <m:sSup>
                      <m:sSupPr>
                        <m:ctrlPr>
                          <a:rPr lang="es-CL" b="0" i="1" smtClean="0">
                            <a:latin typeface="Cambria Math" panose="02040503050406030204" pitchFamily="18" charset="0"/>
                          </a:rPr>
                        </m:ctrlPr>
                      </m:sSupPr>
                      <m:e>
                        <m:r>
                          <a:rPr lang="es-CL" b="0" i="1" smtClean="0">
                            <a:latin typeface="Cambria Math" panose="02040503050406030204" pitchFamily="18" charset="0"/>
                          </a:rPr>
                          <m:t>h</m:t>
                        </m:r>
                      </m:e>
                      <m:sup>
                        <m:r>
                          <a:rPr lang="es-CL" b="0" i="1" smtClean="0">
                            <a:latin typeface="Cambria Math" panose="02040503050406030204" pitchFamily="18" charset="0"/>
                          </a:rPr>
                          <m:t>2</m:t>
                        </m:r>
                      </m:sup>
                    </m:sSup>
                    <m:r>
                      <a:rPr lang="es-CL" b="0" i="1" smtClean="0">
                        <a:latin typeface="Cambria Math" panose="02040503050406030204" pitchFamily="18" charset="0"/>
                      </a:rPr>
                      <m:t>=0,6</m:t>
                    </m:r>
                  </m:oMath>
                </a14:m>
                <a:endParaRPr lang="es-CL" dirty="0"/>
              </a:p>
            </p:txBody>
          </p:sp>
        </mc:Choice>
        <mc:Fallback xmlns="">
          <p:sp>
            <p:nvSpPr>
              <p:cNvPr id="3" name="Marcador de texto 2">
                <a:extLst>
                  <a:ext uri="{FF2B5EF4-FFF2-40B4-BE49-F238E27FC236}">
                    <a16:creationId xmlns:a16="http://schemas.microsoft.com/office/drawing/2014/main" id="{100DDFBB-06C5-0225-0E01-A3594B6185CF}"/>
                  </a:ext>
                </a:extLst>
              </p:cNvPr>
              <p:cNvSpPr>
                <a:spLocks noGrp="1" noRot="1" noChangeAspect="1" noMove="1" noResize="1" noEditPoints="1" noAdjustHandles="1" noChangeArrowheads="1" noChangeShapeType="1" noTextEdit="1"/>
              </p:cNvSpPr>
              <p:nvPr>
                <p:ph type="body" idx="1"/>
              </p:nvPr>
            </p:nvSpPr>
            <p:spPr>
              <a:xfrm>
                <a:off x="1140400" y="1443425"/>
                <a:ext cx="9911200" cy="1970053"/>
              </a:xfrm>
              <a:blipFill>
                <a:blip r:embed="rId2"/>
                <a:stretch>
                  <a:fillRect l="-861" t="-4954" r="-1907" b="-57276"/>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90DFA60E-07BC-52E3-132C-5E878BC6A295}"/>
                  </a:ext>
                </a:extLst>
              </p:cNvPr>
              <p:cNvSpPr txBox="1">
                <a:spLocks/>
              </p:cNvSpPr>
              <p:nvPr/>
            </p:nvSpPr>
            <p:spPr>
              <a:xfrm>
                <a:off x="5675585" y="3565283"/>
                <a:ext cx="2732690" cy="4414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r>
                        <a:rPr lang="es-CL" b="0" i="1" kern="0" smtClean="0">
                          <a:latin typeface="Cambria Math" panose="02040503050406030204" pitchFamily="18" charset="0"/>
                        </a:rPr>
                        <m:t>𝐸𝐵𝑉</m:t>
                      </m:r>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1</m:t>
                          </m:r>
                        </m:sub>
                      </m:sSub>
                      <m:r>
                        <a:rPr lang="es-CL" b="0" i="1" kern="0" smtClean="0">
                          <a:latin typeface="Cambria Math" panose="02040503050406030204" pitchFamily="18" charset="0"/>
                        </a:rPr>
                        <m:t>+</m:t>
                      </m:r>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sSub>
                        <m:sSubPr>
                          <m:ctrlPr>
                            <a:rPr lang="es-CL" b="0" i="1" kern="0" smtClean="0">
                              <a:latin typeface="Cambria Math" panose="02040503050406030204" pitchFamily="18" charset="0"/>
                            </a:rPr>
                          </m:ctrlPr>
                        </m:sSubPr>
                        <m:e>
                          <m:r>
                            <a:rPr lang="es-CL" b="0" i="1" kern="0" smtClean="0">
                              <a:latin typeface="Cambria Math" panose="02040503050406030204" pitchFamily="18" charset="0"/>
                            </a:rPr>
                            <m:t>𝑋</m:t>
                          </m:r>
                        </m:e>
                        <m:sub>
                          <m:r>
                            <a:rPr lang="es-CL" b="0" i="1" kern="0" smtClean="0">
                              <a:latin typeface="Cambria Math" panose="02040503050406030204" pitchFamily="18" charset="0"/>
                            </a:rPr>
                            <m:t>2</m:t>
                          </m:r>
                        </m:sub>
                      </m:sSub>
                    </m:oMath>
                  </m:oMathPara>
                </a14:m>
                <a:endParaRPr lang="es-CL" kern="0" dirty="0"/>
              </a:p>
            </p:txBody>
          </p:sp>
        </mc:Choice>
        <mc:Fallback xmlns="">
          <p:sp>
            <p:nvSpPr>
              <p:cNvPr id="5" name="Marcador de texto 2">
                <a:extLst>
                  <a:ext uri="{FF2B5EF4-FFF2-40B4-BE49-F238E27FC236}">
                    <a16:creationId xmlns:a16="http://schemas.microsoft.com/office/drawing/2014/main" id="{90DFA60E-07BC-52E3-132C-5E878BC6A295}"/>
                  </a:ext>
                </a:extLst>
              </p:cNvPr>
              <p:cNvSpPr txBox="1">
                <a:spLocks noRot="1" noChangeAspect="1" noMove="1" noResize="1" noEditPoints="1" noAdjustHandles="1" noChangeArrowheads="1" noChangeShapeType="1" noTextEdit="1"/>
              </p:cNvSpPr>
              <p:nvPr/>
            </p:nvSpPr>
            <p:spPr>
              <a:xfrm>
                <a:off x="5675585" y="3565283"/>
                <a:ext cx="2732690" cy="441436"/>
              </a:xfrm>
              <a:prstGeom prst="rect">
                <a:avLst/>
              </a:prstGeom>
              <a:blipFill>
                <a:blip r:embed="rId4"/>
                <a:stretch>
                  <a:fillRect r="-22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08199E03-7B1E-9496-FBA1-03CD31794C20}"/>
                  </a:ext>
                </a:extLst>
              </p:cNvPr>
              <p:cNvSpPr txBox="1">
                <a:spLocks/>
              </p:cNvSpPr>
              <p:nvPr/>
            </p:nvSpPr>
            <p:spPr>
              <a:xfrm>
                <a:off x="3626067" y="4160853"/>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𝑎</m:t>
                                        </m:r>
                                      </m:e>
                                      <m:sub>
                                        <m:r>
                                          <a:rPr lang="es-CL" b="0" i="1" kern="0" smtClean="0">
                                            <a:latin typeface="Cambria Math" panose="02040503050406030204" pitchFamily="18" charset="0"/>
                                          </a:rPr>
                                          <m:t>12</m:t>
                                        </m:r>
                                      </m:sub>
                                    </m:sSub>
                                    <m:sSup>
                                      <m:sSupPr>
                                        <m:ctrlPr>
                                          <a:rPr lang="es-CL" i="1" kern="0" smtClean="0">
                                            <a:latin typeface="Cambria Math" panose="02040503050406030204" pitchFamily="18" charset="0"/>
                                          </a:rPr>
                                        </m:ctrlPr>
                                      </m:sSupPr>
                                      <m:e>
                                        <m:r>
                                          <a:rPr lang="es-CL" b="0" i="1" kern="0" smtClean="0">
                                            <a:latin typeface="Cambria Math" panose="02040503050406030204" pitchFamily="18" charset="0"/>
                                          </a:rPr>
                                          <m:t>h</m:t>
                                        </m:r>
                                      </m:e>
                                      <m:sup>
                                        <m:r>
                                          <a:rPr lang="es-CL" b="0" i="1" kern="0" smtClea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21</m:t>
                                        </m:r>
                                      </m:sub>
                                    </m:sSub>
                                    <m:sSup>
                                      <m:sSupPr>
                                        <m:ctrlPr>
                                          <a:rPr lang="es-CL" i="1" kern="0">
                                            <a:latin typeface="Cambria Math" panose="02040503050406030204" pitchFamily="18" charset="0"/>
                                          </a:rPr>
                                        </m:ctrlPr>
                                      </m:sSupPr>
                                      <m:e>
                                        <m:r>
                                          <a:rPr lang="es-CL" i="1" kern="0">
                                            <a:latin typeface="Cambria Math" panose="02040503050406030204" pitchFamily="18" charset="0"/>
                                          </a:rPr>
                                          <m:t>h</m:t>
                                        </m:r>
                                      </m:e>
                                      <m:sup>
                                        <m:r>
                                          <a:rPr lang="es-CL" i="1" kern="0">
                                            <a:latin typeface="Cambria Math" panose="02040503050406030204" pitchFamily="18" charset="0"/>
                                          </a:rPr>
                                          <m:t>2</m:t>
                                        </m:r>
                                      </m:sup>
                                    </m:sSup>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e>
                                    <m:sSubSup>
                                      <m:sSubSupPr>
                                        <m:ctrlPr>
                                          <a:rPr lang="es-CL" i="1">
                                            <a:latin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ea typeface="Cambria Math" panose="02040503050406030204" pitchFamily="18" charset="0"/>
                                          </a:rPr>
                                          <m:t>𝑃</m:t>
                                        </m:r>
                                      </m:sub>
                                      <m:sup>
                                        <m:r>
                                          <a:rPr lang="es-CL" i="1">
                                            <a:latin typeface="Cambria Math" panose="02040503050406030204" pitchFamily="18" charset="0"/>
                                          </a:rPr>
                                          <m:t>2</m:t>
                                        </m:r>
                                      </m:sup>
                                    </m:sSubSup>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i="1" kern="0">
                                        <a:latin typeface="Cambria Math" panose="02040503050406030204" pitchFamily="18" charset="0"/>
                                      </a:rPr>
                                      <m:t>1</m:t>
                                    </m:r>
                                    <m:r>
                                      <a:rPr lang="es-CL" b="0" i="1" kern="0" smtClean="0">
                                        <a:latin typeface="Cambria Math" panose="02040503050406030204" pitchFamily="18" charset="0"/>
                                      </a:rPr>
                                      <m:t>0</m:t>
                                    </m:r>
                                  </m:sub>
                                </m:sSub>
                                <m:sSubSup>
                                  <m:sSubSupPr>
                                    <m:ctrlPr>
                                      <a:rPr lang="es-CL" i="1" kern="0" smtClean="0">
                                        <a:latin typeface="Cambria Math" panose="02040503050406030204" pitchFamily="18" charset="0"/>
                                      </a:rPr>
                                    </m:ctrlPr>
                                  </m:sSubSupPr>
                                  <m:e>
                                    <m:r>
                                      <a:rPr lang="es-CL" i="1" kern="0" smtClean="0">
                                        <a:latin typeface="Cambria Math" panose="02040503050406030204" pitchFamily="18" charset="0"/>
                                        <a:ea typeface="Cambria Math" panose="02040503050406030204" pitchFamily="18" charset="0"/>
                                      </a:rPr>
                                      <m:t>𝜎</m:t>
                                    </m:r>
                                  </m:e>
                                  <m:sub>
                                    <m:r>
                                      <a:rPr lang="es-CL" b="0" i="1" kern="0" smtClean="0">
                                        <a:latin typeface="Cambria Math" panose="02040503050406030204" pitchFamily="18" charset="0"/>
                                      </a:rPr>
                                      <m:t>𝐴</m:t>
                                    </m:r>
                                  </m:sub>
                                  <m:sup>
                                    <m:r>
                                      <a:rPr lang="es-CL" b="0" i="1" kern="0" smtClean="0">
                                        <a:latin typeface="Cambria Math" panose="02040503050406030204" pitchFamily="18" charset="0"/>
                                      </a:rPr>
                                      <m:t>2</m:t>
                                    </m:r>
                                  </m:sup>
                                </m:sSubSup>
                              </m:e>
                            </m:mr>
                            <m:mr>
                              <m:e>
                                <m:sSub>
                                  <m:sSubPr>
                                    <m:ctrlPr>
                                      <a:rPr lang="es-CL" i="1" kern="0">
                                        <a:latin typeface="Cambria Math" panose="02040503050406030204" pitchFamily="18" charset="0"/>
                                      </a:rPr>
                                    </m:ctrlPr>
                                  </m:sSubPr>
                                  <m:e>
                                    <m:r>
                                      <a:rPr lang="es-CL" i="1" kern="0">
                                        <a:latin typeface="Cambria Math" panose="02040503050406030204" pitchFamily="18" charset="0"/>
                                      </a:rPr>
                                      <m:t>𝑎</m:t>
                                    </m:r>
                                  </m:e>
                                  <m:sub>
                                    <m:r>
                                      <a:rPr lang="es-CL" b="0" i="1" kern="0" smtClean="0">
                                        <a:latin typeface="Cambria Math" panose="02040503050406030204" pitchFamily="18" charset="0"/>
                                      </a:rPr>
                                      <m:t>20</m:t>
                                    </m:r>
                                  </m:sub>
                                </m:sSub>
                                <m:sSubSup>
                                  <m:sSubSupPr>
                                    <m:ctrlPr>
                                      <a:rPr lang="es-CL" i="1" kern="0">
                                        <a:latin typeface="Cambria Math" panose="02040503050406030204" pitchFamily="18" charset="0"/>
                                      </a:rPr>
                                    </m:ctrlPr>
                                  </m:sSubSupPr>
                                  <m:e>
                                    <m:r>
                                      <a:rPr lang="es-CL" i="1" kern="0">
                                        <a:latin typeface="Cambria Math" panose="02040503050406030204" pitchFamily="18" charset="0"/>
                                        <a:ea typeface="Cambria Math" panose="02040503050406030204" pitchFamily="18" charset="0"/>
                                      </a:rPr>
                                      <m:t>𝜎</m:t>
                                    </m:r>
                                  </m:e>
                                  <m:sub>
                                    <m:r>
                                      <a:rPr lang="es-CL" i="1" kern="0">
                                        <a:latin typeface="Cambria Math" panose="02040503050406030204" pitchFamily="18" charset="0"/>
                                      </a:rPr>
                                      <m:t>𝐴</m:t>
                                    </m:r>
                                  </m:sub>
                                  <m:sup>
                                    <m:r>
                                      <a:rPr lang="es-CL" i="1" kern="0">
                                        <a:latin typeface="Cambria Math" panose="02040503050406030204" pitchFamily="18" charset="0"/>
                                      </a:rPr>
                                      <m:t>2</m:t>
                                    </m:r>
                                  </m:sup>
                                </m:sSubSup>
                              </m:e>
                            </m:mr>
                          </m:m>
                        </m:e>
                      </m:d>
                    </m:oMath>
                  </m:oMathPara>
                </a14:m>
                <a:endParaRPr lang="es-CL" kern="0" dirty="0"/>
              </a:p>
            </p:txBody>
          </p:sp>
        </mc:Choice>
        <mc:Fallback xmlns="">
          <p:sp>
            <p:nvSpPr>
              <p:cNvPr id="7" name="Marcador de texto 2">
                <a:extLst>
                  <a:ext uri="{FF2B5EF4-FFF2-40B4-BE49-F238E27FC236}">
                    <a16:creationId xmlns:a16="http://schemas.microsoft.com/office/drawing/2014/main" id="{08199E03-7B1E-9496-FBA1-03CD31794C20}"/>
                  </a:ext>
                </a:extLst>
              </p:cNvPr>
              <p:cNvSpPr txBox="1">
                <a:spLocks noRot="1" noChangeAspect="1" noMove="1" noResize="1" noEditPoints="1" noAdjustHandles="1" noChangeArrowheads="1" noChangeShapeType="1" noTextEdit="1"/>
              </p:cNvSpPr>
              <p:nvPr/>
            </p:nvSpPr>
            <p:spPr>
              <a:xfrm>
                <a:off x="3626067" y="4160853"/>
                <a:ext cx="6831726" cy="796455"/>
              </a:xfrm>
              <a:prstGeom prst="rect">
                <a:avLst/>
              </a:prstGeom>
              <a:blipFill>
                <a:blip r:embed="rId5"/>
                <a:stretch>
                  <a:fillRect b="-1076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9A296977-3995-2728-23AE-93B88076F2D2}"/>
                  </a:ext>
                </a:extLst>
              </p:cNvPr>
              <p:cNvSpPr txBox="1">
                <a:spLocks/>
              </p:cNvSpPr>
              <p:nvPr/>
            </p:nvSpPr>
            <p:spPr>
              <a:xfrm>
                <a:off x="3626067" y="5414575"/>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6</m:t>
                                    </m:r>
                                    <m:r>
                                      <a:rPr lang="es-CL" b="0" i="1" kern="0" smtClean="0">
                                        <a:latin typeface="Cambria Math" panose="02040503050406030204" pitchFamily="18" charset="0"/>
                                      </a:rPr>
                                      <m:t>0</m:t>
                                    </m:r>
                                  </m:e>
                                  <m:e>
                                    <m:r>
                                      <a:rPr lang="es-CL" b="0" i="1" kern="0" smtClean="0">
                                        <a:latin typeface="Cambria Math" panose="02040503050406030204" pitchFamily="18" charset="0"/>
                                      </a:rPr>
                                      <m:t>9</m:t>
                                    </m:r>
                                  </m:e>
                                </m:mr>
                                <m:mr>
                                  <m:e>
                                    <m:r>
                                      <a:rPr lang="es-CL" b="0" i="1" smtClean="0">
                                        <a:latin typeface="Cambria Math" panose="02040503050406030204" pitchFamily="18" charset="0"/>
                                      </a:rPr>
                                      <m:t>9</m:t>
                                    </m:r>
                                  </m:e>
                                  <m:e>
                                    <m:r>
                                      <a:rPr lang="es-CL" b="0" i="1" smtClean="0">
                                        <a:latin typeface="Cambria Math" panose="02040503050406030204" pitchFamily="18" charset="0"/>
                                      </a:rPr>
                                      <m:t>60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b="0" i="1" kern="0" smtClean="0">
                                    <a:latin typeface="Cambria Math" panose="02040503050406030204" pitchFamily="18" charset="0"/>
                                  </a:rPr>
                                  <m:t>8</m:t>
                                </m:r>
                              </m:e>
                            </m:mr>
                            <m:mr>
                              <m:e>
                                <m:r>
                                  <a:rPr lang="es-CL" b="0" i="1" kern="0" smtClean="0">
                                    <a:latin typeface="Cambria Math" panose="02040503050406030204" pitchFamily="18" charset="0"/>
                                  </a:rPr>
                                  <m:t>18</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9A296977-3995-2728-23AE-93B88076F2D2}"/>
                  </a:ext>
                </a:extLst>
              </p:cNvPr>
              <p:cNvSpPr txBox="1">
                <a:spLocks noRot="1" noChangeAspect="1" noMove="1" noResize="1" noEditPoints="1" noAdjustHandles="1" noChangeArrowheads="1" noChangeShapeType="1" noTextEdit="1"/>
              </p:cNvSpPr>
              <p:nvPr/>
            </p:nvSpPr>
            <p:spPr>
              <a:xfrm>
                <a:off x="3626067" y="5414575"/>
                <a:ext cx="6831726" cy="796455"/>
              </a:xfrm>
              <a:prstGeom prst="rect">
                <a:avLst/>
              </a:prstGeom>
              <a:blipFill>
                <a:blip r:embed="rId6"/>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D2A1272-6993-DEBA-873A-717FEEE79E12}"/>
                  </a:ext>
                </a:extLst>
              </p:cNvPr>
              <p:cNvSpPr txBox="1"/>
              <p:nvPr/>
            </p:nvSpPr>
            <p:spPr>
              <a:xfrm>
                <a:off x="10307467" y="3080268"/>
                <a:ext cx="136577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m:t>
                      </m:r>
                      <m:r>
                        <a:rPr lang="es-CL" b="0" i="1" smtClean="0">
                          <a:latin typeface="Cambria Math" panose="02040503050406030204" pitchFamily="18" charset="0"/>
                        </a:rPr>
                        <m:t>𝑡𝑜𝑟𝑜</m:t>
                      </m:r>
                    </m:oMath>
                  </m:oMathPara>
                </a14:m>
                <a:endParaRPr lang="es-CL" dirty="0"/>
              </a:p>
              <a:p>
                <a:pPr/>
                <a14:m>
                  <m:oMathPara xmlns:m="http://schemas.openxmlformats.org/officeDocument/2006/math">
                    <m:oMathParaPr>
                      <m:jc m:val="centerGroup"/>
                    </m:oMathParaPr>
                    <m:oMath xmlns:m="http://schemas.openxmlformats.org/officeDocument/2006/math">
                      <m:r>
                        <a:rPr lang="es-CL" b="0" i="1">
                          <a:latin typeface="Cambria Math" panose="02040503050406030204" pitchFamily="18" charset="0"/>
                        </a:rPr>
                        <m:t>1</m:t>
                      </m:r>
                      <m:r>
                        <a:rPr lang="es-CL" b="0" i="1" smtClean="0">
                          <a:latin typeface="Cambria Math" panose="02040503050406030204" pitchFamily="18" charset="0"/>
                        </a:rPr>
                        <m:t>=</m:t>
                      </m:r>
                      <m:r>
                        <a:rPr lang="es-CL" b="0" i="1" smtClean="0">
                          <a:latin typeface="Cambria Math" panose="02040503050406030204" pitchFamily="18" charset="0"/>
                        </a:rPr>
                        <m:t>h𝑖𝑗𝑎</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m:t>
                      </m:r>
                      <m:r>
                        <a:rPr lang="es-CL" b="0" i="1" smtClean="0">
                          <a:latin typeface="Cambria Math" panose="02040503050406030204" pitchFamily="18" charset="0"/>
                        </a:rPr>
                        <m:t>𝑚𝑎𝑑𝑟𝑒</m:t>
                      </m:r>
                    </m:oMath>
                  </m:oMathPara>
                </a14:m>
                <a:endParaRPr lang="es-CL" dirty="0"/>
              </a:p>
            </p:txBody>
          </p:sp>
        </mc:Choice>
        <mc:Fallback xmlns="">
          <p:sp>
            <p:nvSpPr>
              <p:cNvPr id="6" name="CuadroTexto 5">
                <a:extLst>
                  <a:ext uri="{FF2B5EF4-FFF2-40B4-BE49-F238E27FC236}">
                    <a16:creationId xmlns:a16="http://schemas.microsoft.com/office/drawing/2014/main" id="{9D2A1272-6993-DEBA-873A-717FEEE79E12}"/>
                  </a:ext>
                </a:extLst>
              </p:cNvPr>
              <p:cNvSpPr txBox="1">
                <a:spLocks noRot="1" noChangeAspect="1" noMove="1" noResize="1" noEditPoints="1" noAdjustHandles="1" noChangeArrowheads="1" noChangeShapeType="1" noTextEdit="1"/>
              </p:cNvSpPr>
              <p:nvPr/>
            </p:nvSpPr>
            <p:spPr>
              <a:xfrm>
                <a:off x="10307467" y="3080268"/>
                <a:ext cx="1365778" cy="923330"/>
              </a:xfrm>
              <a:prstGeom prst="rect">
                <a:avLst/>
              </a:prstGeom>
              <a:blipFill>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51297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C3FF-3319-CCD5-9AB6-084FF4BF11A9}"/>
              </a:ext>
            </a:extLst>
          </p:cNvPr>
          <p:cNvSpPr>
            <a:spLocks noGrp="1"/>
          </p:cNvSpPr>
          <p:nvPr>
            <p:ph type="title"/>
          </p:nvPr>
        </p:nvSpPr>
        <p:spPr>
          <a:xfrm>
            <a:off x="1140400" y="652214"/>
            <a:ext cx="9911200" cy="528400"/>
          </a:xfrm>
        </p:spPr>
        <p:txBody>
          <a:bodyPr/>
          <a:lstStyle/>
          <a:p>
            <a:r>
              <a:rPr lang="es-CL" dirty="0"/>
              <a:t>Ejercicio 1</a:t>
            </a:r>
          </a:p>
        </p:txBody>
      </p:sp>
      <p:sp>
        <p:nvSpPr>
          <p:cNvPr id="3" name="Marcador de texto 2">
            <a:extLst>
              <a:ext uri="{FF2B5EF4-FFF2-40B4-BE49-F238E27FC236}">
                <a16:creationId xmlns:a16="http://schemas.microsoft.com/office/drawing/2014/main" id="{100DDFBB-06C5-0225-0E01-A3594B6185CF}"/>
              </a:ext>
            </a:extLst>
          </p:cNvPr>
          <p:cNvSpPr>
            <a:spLocks noGrp="1"/>
          </p:cNvSpPr>
          <p:nvPr>
            <p:ph type="body" idx="1"/>
          </p:nvPr>
        </p:nvSpPr>
        <p:spPr>
          <a:xfrm>
            <a:off x="1140400" y="1443425"/>
            <a:ext cx="9911200" cy="1173651"/>
          </a:xfrm>
        </p:spPr>
        <p:txBody>
          <a:bodyPr/>
          <a:lstStyle/>
          <a:p>
            <a:pPr marL="558798" indent="-457200" algn="just">
              <a:buFont typeface="+mj-lt"/>
              <a:buAutoNum type="arabicPeriod" startAt="3"/>
            </a:pPr>
            <a:r>
              <a:rPr lang="es-CL" dirty="0">
                <a:latin typeface="Montserrat" panose="00000500000000000000" pitchFamily="50" charset="0"/>
              </a:rPr>
              <a:t>Calcule los ponderadores a partir de las matrices obtenidas en la Pregunta 3 y estime en base a ello el valor de cría para los siguientes toros:</a:t>
            </a:r>
            <a:endParaRPr lang="es-CL" dirty="0"/>
          </a:p>
        </p:txBody>
      </p:sp>
      <p:sp>
        <p:nvSpPr>
          <p:cNvPr id="4" name="Marcador de número de diapositiva 3">
            <a:extLst>
              <a:ext uri="{FF2B5EF4-FFF2-40B4-BE49-F238E27FC236}">
                <a16:creationId xmlns:a16="http://schemas.microsoft.com/office/drawing/2014/main" id="{414912E7-8BFB-179C-582B-ED5D4E1466FF}"/>
              </a:ext>
            </a:extLst>
          </p:cNvPr>
          <p:cNvSpPr>
            <a:spLocks noGrp="1"/>
          </p:cNvSpPr>
          <p:nvPr>
            <p:ph type="sldNum" idx="12"/>
          </p:nvPr>
        </p:nvSpPr>
        <p:spPr/>
        <p:txBody>
          <a:bodyPr/>
          <a:lstStyle/>
          <a:p>
            <a:fld id="{00000000-1234-1234-1234-123412341234}" type="slidenum">
              <a:rPr lang="en-US" smtClean="0"/>
              <a:pPr/>
              <a:t>9</a:t>
            </a:fld>
            <a:endParaRPr lang="en-US"/>
          </a:p>
        </p:txBody>
      </p:sp>
      <p:pic>
        <p:nvPicPr>
          <p:cNvPr id="1026" name="Picture 2" descr="Download Bull PNG Image for Free">
            <a:extLst>
              <a:ext uri="{FF2B5EF4-FFF2-40B4-BE49-F238E27FC236}">
                <a16:creationId xmlns:a16="http://schemas.microsoft.com/office/drawing/2014/main" id="{5AB667D6-2A00-A7C1-D716-3A09FDC61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555" y="197253"/>
            <a:ext cx="1365779" cy="983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Marcador de texto 2">
                <a:extLst>
                  <a:ext uri="{FF2B5EF4-FFF2-40B4-BE49-F238E27FC236}">
                    <a16:creationId xmlns:a16="http://schemas.microsoft.com/office/drawing/2014/main" id="{9A296977-3995-2728-23AE-93B88076F2D2}"/>
                  </a:ext>
                </a:extLst>
              </p:cNvPr>
              <p:cNvSpPr txBox="1">
                <a:spLocks/>
              </p:cNvSpPr>
              <p:nvPr/>
            </p:nvSpPr>
            <p:spPr>
              <a:xfrm>
                <a:off x="2680137" y="2879887"/>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sSup>
                        <m:sSupPr>
                          <m:ctrlPr>
                            <a:rPr lang="es-CL" i="1" kern="0" smtClean="0">
                              <a:latin typeface="Cambria Math" panose="02040503050406030204" pitchFamily="18" charset="0"/>
                            </a:rPr>
                          </m:ctrlPr>
                        </m:sSupPr>
                        <m:e>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6</m:t>
                                    </m:r>
                                    <m:r>
                                      <a:rPr lang="es-CL" b="0" i="1" kern="0" smtClean="0">
                                        <a:latin typeface="Cambria Math" panose="02040503050406030204" pitchFamily="18" charset="0"/>
                                      </a:rPr>
                                      <m:t>0</m:t>
                                    </m:r>
                                  </m:e>
                                  <m:e>
                                    <m:r>
                                      <a:rPr lang="es-CL" b="0" i="1" kern="0" smtClean="0">
                                        <a:latin typeface="Cambria Math" panose="02040503050406030204" pitchFamily="18" charset="0"/>
                                      </a:rPr>
                                      <m:t>9</m:t>
                                    </m:r>
                                  </m:e>
                                </m:mr>
                                <m:mr>
                                  <m:e>
                                    <m:r>
                                      <a:rPr lang="es-CL" b="0" i="1" smtClean="0">
                                        <a:latin typeface="Cambria Math" panose="02040503050406030204" pitchFamily="18" charset="0"/>
                                      </a:rPr>
                                      <m:t>9</m:t>
                                    </m:r>
                                  </m:e>
                                  <m:e>
                                    <m:r>
                                      <a:rPr lang="es-CL" b="0" i="1" smtClean="0">
                                        <a:latin typeface="Cambria Math" panose="02040503050406030204" pitchFamily="18" charset="0"/>
                                      </a:rPr>
                                      <m:t>60</m:t>
                                    </m:r>
                                  </m:e>
                                </m:mr>
                              </m:m>
                            </m:e>
                          </m:d>
                        </m:e>
                        <m:sup>
                          <m:r>
                            <a:rPr lang="es-CL" b="0" i="1" kern="0" smtClean="0">
                              <a:latin typeface="Cambria Math" panose="02040503050406030204" pitchFamily="18" charset="0"/>
                            </a:rPr>
                            <m:t>−1</m:t>
                          </m:r>
                        </m:sup>
                      </m:sSup>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b="0" i="1" kern="0" smtClean="0">
                                    <a:latin typeface="Cambria Math" panose="02040503050406030204" pitchFamily="18" charset="0"/>
                                  </a:rPr>
                                  <m:t>8</m:t>
                                </m:r>
                              </m:e>
                            </m:mr>
                            <m:mr>
                              <m:e>
                                <m:r>
                                  <a:rPr lang="es-CL" b="0" i="1" kern="0" smtClean="0">
                                    <a:latin typeface="Cambria Math" panose="02040503050406030204" pitchFamily="18" charset="0"/>
                                  </a:rPr>
                                  <m:t>18</m:t>
                                </m:r>
                              </m:e>
                            </m:mr>
                          </m:m>
                        </m:e>
                      </m:d>
                    </m:oMath>
                  </m:oMathPara>
                </a14:m>
                <a:endParaRPr lang="es-CL" kern="0" dirty="0"/>
              </a:p>
            </p:txBody>
          </p:sp>
        </mc:Choice>
        <mc:Fallback xmlns="">
          <p:sp>
            <p:nvSpPr>
              <p:cNvPr id="8" name="Marcador de texto 2">
                <a:extLst>
                  <a:ext uri="{FF2B5EF4-FFF2-40B4-BE49-F238E27FC236}">
                    <a16:creationId xmlns:a16="http://schemas.microsoft.com/office/drawing/2014/main" id="{9A296977-3995-2728-23AE-93B88076F2D2}"/>
                  </a:ext>
                </a:extLst>
              </p:cNvPr>
              <p:cNvSpPr txBox="1">
                <a:spLocks noRot="1" noChangeAspect="1" noMove="1" noResize="1" noEditPoints="1" noAdjustHandles="1" noChangeArrowheads="1" noChangeShapeType="1" noTextEdit="1"/>
              </p:cNvSpPr>
              <p:nvPr/>
            </p:nvSpPr>
            <p:spPr>
              <a:xfrm>
                <a:off x="2680137" y="2879887"/>
                <a:ext cx="6831726" cy="796455"/>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texto 2">
                <a:extLst>
                  <a:ext uri="{FF2B5EF4-FFF2-40B4-BE49-F238E27FC236}">
                    <a16:creationId xmlns:a16="http://schemas.microsoft.com/office/drawing/2014/main" id="{00538949-4390-CA30-FE3E-C373319FBEF8}"/>
                  </a:ext>
                </a:extLst>
              </p:cNvPr>
              <p:cNvSpPr txBox="1">
                <a:spLocks/>
              </p:cNvSpPr>
              <p:nvPr/>
            </p:nvSpPr>
            <p:spPr>
              <a:xfrm>
                <a:off x="2680137" y="4041280"/>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f>
                        <m:fPr>
                          <m:ctrlPr>
                            <a:rPr lang="es-CL" i="1" kern="0" smtClean="0">
                              <a:latin typeface="Cambria Math" panose="02040503050406030204" pitchFamily="18" charset="0"/>
                            </a:rPr>
                          </m:ctrlPr>
                        </m:fPr>
                        <m:num>
                          <m:r>
                            <a:rPr lang="es-CL" b="0" i="1" kern="0" smtClean="0">
                              <a:latin typeface="Cambria Math" panose="02040503050406030204" pitchFamily="18" charset="0"/>
                            </a:rPr>
                            <m:t>1</m:t>
                          </m:r>
                        </m:num>
                        <m:den>
                          <m:r>
                            <a:rPr lang="es-CL" b="0" i="1" kern="0" smtClean="0">
                              <a:latin typeface="Cambria Math" panose="02040503050406030204" pitchFamily="18" charset="0"/>
                            </a:rPr>
                            <m:t>3.519</m:t>
                          </m:r>
                        </m:den>
                      </m:f>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6</m:t>
                                </m:r>
                                <m:r>
                                  <a:rPr lang="es-CL" b="0" i="1" kern="0" smtClean="0">
                                    <a:latin typeface="Cambria Math" panose="02040503050406030204" pitchFamily="18" charset="0"/>
                                  </a:rPr>
                                  <m:t>0</m:t>
                                </m:r>
                              </m:e>
                              <m:e>
                                <m:r>
                                  <a:rPr lang="es-CL" b="0" i="1" kern="0" smtClean="0">
                                    <a:latin typeface="Cambria Math" panose="02040503050406030204" pitchFamily="18" charset="0"/>
                                  </a:rPr>
                                  <m:t>−9</m:t>
                                </m:r>
                              </m:e>
                            </m:mr>
                            <m:mr>
                              <m:e>
                                <m:r>
                                  <a:rPr lang="es-CL" b="0" i="1" kern="0" smtClean="0">
                                    <a:latin typeface="Cambria Math" panose="02040503050406030204" pitchFamily="18" charset="0"/>
                                  </a:rPr>
                                  <m:t>−9</m:t>
                                </m:r>
                              </m:e>
                              <m:e>
                                <m:r>
                                  <a:rPr lang="es-CL" b="0" i="1" kern="0" smtClean="0">
                                    <a:latin typeface="Cambria Math" panose="02040503050406030204" pitchFamily="18" charset="0"/>
                                  </a:rPr>
                                  <m:t>60</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b="0" i="1" kern="0" smtClean="0">
                                    <a:latin typeface="Cambria Math" panose="02040503050406030204" pitchFamily="18" charset="0"/>
                                  </a:rPr>
                                  <m:t>8</m:t>
                                </m:r>
                              </m:e>
                            </m:mr>
                            <m:mr>
                              <m:e>
                                <m:r>
                                  <a:rPr lang="es-CL" b="0" i="1" kern="0" smtClean="0">
                                    <a:latin typeface="Cambria Math" panose="02040503050406030204" pitchFamily="18" charset="0"/>
                                  </a:rPr>
                                  <m:t>18</m:t>
                                </m:r>
                              </m:e>
                            </m:mr>
                          </m:m>
                        </m:e>
                      </m:d>
                    </m:oMath>
                  </m:oMathPara>
                </a14:m>
                <a:endParaRPr lang="es-CL" kern="0" dirty="0"/>
              </a:p>
            </p:txBody>
          </p:sp>
        </mc:Choice>
        <mc:Fallback xmlns="">
          <p:sp>
            <p:nvSpPr>
              <p:cNvPr id="6" name="Marcador de texto 2">
                <a:extLst>
                  <a:ext uri="{FF2B5EF4-FFF2-40B4-BE49-F238E27FC236}">
                    <a16:creationId xmlns:a16="http://schemas.microsoft.com/office/drawing/2014/main" id="{00538949-4390-CA30-FE3E-C373319FBEF8}"/>
                  </a:ext>
                </a:extLst>
              </p:cNvPr>
              <p:cNvSpPr txBox="1">
                <a:spLocks noRot="1" noChangeAspect="1" noMove="1" noResize="1" noEditPoints="1" noAdjustHandles="1" noChangeArrowheads="1" noChangeShapeType="1" noTextEdit="1"/>
              </p:cNvSpPr>
              <p:nvPr/>
            </p:nvSpPr>
            <p:spPr>
              <a:xfrm>
                <a:off x="2680137" y="4041280"/>
                <a:ext cx="6831726" cy="796455"/>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Marcador de texto 2">
                <a:extLst>
                  <a:ext uri="{FF2B5EF4-FFF2-40B4-BE49-F238E27FC236}">
                    <a16:creationId xmlns:a16="http://schemas.microsoft.com/office/drawing/2014/main" id="{3D96297E-C13E-47A2-ED47-1F235CBD5122}"/>
                  </a:ext>
                </a:extLst>
              </p:cNvPr>
              <p:cNvSpPr txBox="1">
                <a:spLocks/>
              </p:cNvSpPr>
              <p:nvPr/>
            </p:nvSpPr>
            <p:spPr>
              <a:xfrm>
                <a:off x="2680137" y="5249970"/>
                <a:ext cx="6831726" cy="796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None/>
                </a:pPr>
                <a14:m>
                  <m:oMathPara xmlns:m="http://schemas.openxmlformats.org/officeDocument/2006/math">
                    <m:oMathParaPr>
                      <m:jc m:val="center"/>
                    </m:oMathParaPr>
                    <m:oMath xmlns:m="http://schemas.openxmlformats.org/officeDocument/2006/math">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1</m:t>
                                    </m:r>
                                  </m:sub>
                                </m:sSub>
                              </m:e>
                            </m:mr>
                            <m:mr>
                              <m:e>
                                <m:sSub>
                                  <m:sSubPr>
                                    <m:ctrlPr>
                                      <a:rPr lang="es-CL" i="1" kern="0" smtClean="0">
                                        <a:latin typeface="Cambria Math" panose="02040503050406030204" pitchFamily="18" charset="0"/>
                                      </a:rPr>
                                    </m:ctrlPr>
                                  </m:sSubPr>
                                  <m:e>
                                    <m:r>
                                      <a:rPr lang="es-CL" b="0" i="1" kern="0" smtClean="0">
                                        <a:latin typeface="Cambria Math" panose="02040503050406030204" pitchFamily="18" charset="0"/>
                                      </a:rPr>
                                      <m:t>𝑏</m:t>
                                    </m:r>
                                  </m:e>
                                  <m:sub>
                                    <m:r>
                                      <a:rPr lang="es-CL" b="0" i="1" kern="0" smtClean="0">
                                        <a:latin typeface="Cambria Math" panose="02040503050406030204" pitchFamily="18" charset="0"/>
                                      </a:rPr>
                                      <m:t>2</m:t>
                                    </m:r>
                                  </m:sub>
                                </m:sSub>
                              </m:e>
                            </m:mr>
                          </m:m>
                        </m:e>
                      </m:d>
                      <m:r>
                        <a:rPr lang="es-CL" i="1" kern="0" smtClean="0">
                          <a:latin typeface="Cambria Math" panose="02040503050406030204" pitchFamily="18" charset="0"/>
                        </a:rPr>
                        <m:t>=</m:t>
                      </m:r>
                      <m:d>
                        <m:dPr>
                          <m:begChr m:val="["/>
                          <m:endChr m:val="]"/>
                          <m:ctrlPr>
                            <a:rPr lang="es-CL" i="1" kern="0" smtClean="0">
                              <a:latin typeface="Cambria Math" panose="02040503050406030204" pitchFamily="18" charset="0"/>
                            </a:rPr>
                          </m:ctrlPr>
                        </m:dPr>
                        <m:e>
                          <m:m>
                            <m:mPr>
                              <m:mcs>
                                <m:mc>
                                  <m:mcPr>
                                    <m:count m:val="2"/>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0</m:t>
                                </m:r>
                                <m:r>
                                  <a:rPr lang="es-CL" b="0" i="1" kern="0" smtClean="0">
                                    <a:latin typeface="Cambria Math" panose="02040503050406030204" pitchFamily="18" charset="0"/>
                                  </a:rPr>
                                  <m:t>,017</m:t>
                                </m:r>
                              </m:e>
                              <m:e>
                                <m:r>
                                  <a:rPr lang="es-CL" b="0" i="1" kern="0" smtClean="0">
                                    <a:latin typeface="Cambria Math" panose="02040503050406030204" pitchFamily="18" charset="0"/>
                                  </a:rPr>
                                  <m:t>−0,003</m:t>
                                </m:r>
                              </m:e>
                            </m:mr>
                            <m:mr>
                              <m:e>
                                <m:r>
                                  <a:rPr lang="es-CL" b="0" i="1" kern="0" smtClean="0">
                                    <a:latin typeface="Cambria Math" panose="02040503050406030204" pitchFamily="18" charset="0"/>
                                  </a:rPr>
                                  <m:t>−0,003</m:t>
                                </m:r>
                              </m:e>
                              <m:e>
                                <m:r>
                                  <a:rPr lang="es-CL" b="0" i="1" kern="0" smtClean="0">
                                    <a:latin typeface="Cambria Math" panose="02040503050406030204" pitchFamily="18" charset="0"/>
                                  </a:rPr>
                                  <m:t>0,017</m:t>
                                </m:r>
                              </m:e>
                            </m:mr>
                          </m:m>
                        </m:e>
                      </m:d>
                      <m:d>
                        <m:dPr>
                          <m:begChr m:val="["/>
                          <m:endChr m:val="]"/>
                          <m:ctrlPr>
                            <a:rPr lang="es-CL" i="1" kern="0" smtClean="0">
                              <a:latin typeface="Cambria Math" panose="02040503050406030204" pitchFamily="18" charset="0"/>
                            </a:rPr>
                          </m:ctrlPr>
                        </m:dPr>
                        <m:e>
                          <m:m>
                            <m:mPr>
                              <m:mcs>
                                <m:mc>
                                  <m:mcPr>
                                    <m:count m:val="1"/>
                                    <m:mcJc m:val="center"/>
                                  </m:mcPr>
                                </m:mc>
                              </m:mcs>
                              <m:ctrlPr>
                                <a:rPr lang="es-CL" i="1" kern="0" smtClean="0">
                                  <a:latin typeface="Cambria Math" panose="02040503050406030204" pitchFamily="18" charset="0"/>
                                </a:rPr>
                              </m:ctrlPr>
                            </m:mPr>
                            <m:mr>
                              <m:e>
                                <m:r>
                                  <m:rPr>
                                    <m:brk m:alnAt="7"/>
                                  </m:rPr>
                                  <a:rPr lang="es-CL" b="0" i="1" kern="0" smtClean="0">
                                    <a:latin typeface="Cambria Math" panose="02040503050406030204" pitchFamily="18" charset="0"/>
                                  </a:rPr>
                                  <m:t>1</m:t>
                                </m:r>
                                <m:r>
                                  <a:rPr lang="es-CL" b="0" i="1" kern="0" smtClean="0">
                                    <a:latin typeface="Cambria Math" panose="02040503050406030204" pitchFamily="18" charset="0"/>
                                  </a:rPr>
                                  <m:t>8</m:t>
                                </m:r>
                              </m:e>
                            </m:mr>
                            <m:mr>
                              <m:e>
                                <m:r>
                                  <a:rPr lang="es-CL" b="0" i="1" kern="0" smtClean="0">
                                    <a:latin typeface="Cambria Math" panose="02040503050406030204" pitchFamily="18" charset="0"/>
                                  </a:rPr>
                                  <m:t>18</m:t>
                                </m:r>
                              </m:e>
                            </m:mr>
                          </m:m>
                        </m:e>
                      </m:d>
                    </m:oMath>
                  </m:oMathPara>
                </a14:m>
                <a:endParaRPr lang="es-CL" kern="0" dirty="0"/>
              </a:p>
            </p:txBody>
          </p:sp>
        </mc:Choice>
        <mc:Fallback xmlns="">
          <p:sp>
            <p:nvSpPr>
              <p:cNvPr id="9" name="Marcador de texto 2">
                <a:extLst>
                  <a:ext uri="{FF2B5EF4-FFF2-40B4-BE49-F238E27FC236}">
                    <a16:creationId xmlns:a16="http://schemas.microsoft.com/office/drawing/2014/main" id="{3D96297E-C13E-47A2-ED47-1F235CBD5122}"/>
                  </a:ext>
                </a:extLst>
              </p:cNvPr>
              <p:cNvSpPr txBox="1">
                <a:spLocks noRot="1" noChangeAspect="1" noMove="1" noResize="1" noEditPoints="1" noAdjustHandles="1" noChangeArrowheads="1" noChangeShapeType="1" noTextEdit="1"/>
              </p:cNvSpPr>
              <p:nvPr/>
            </p:nvSpPr>
            <p:spPr>
              <a:xfrm>
                <a:off x="2680137" y="5249970"/>
                <a:ext cx="6831726" cy="796455"/>
              </a:xfrm>
              <a:prstGeom prst="rect">
                <a:avLst/>
              </a:prstGeom>
              <a:blipFill>
                <a:blip r:embed="rId5"/>
                <a:stretch>
                  <a:fillRect/>
                </a:stretch>
              </a:blipFill>
              <a:ln>
                <a:noFill/>
              </a:ln>
            </p:spPr>
            <p:txBody>
              <a:bodyPr/>
              <a:lstStyle/>
              <a:p>
                <a:r>
                  <a:rPr lang="es-CL">
                    <a:noFill/>
                  </a:rPr>
                  <a:t> </a:t>
                </a:r>
              </a:p>
            </p:txBody>
          </p:sp>
        </mc:Fallback>
      </mc:AlternateContent>
    </p:spTree>
    <p:extLst>
      <p:ext uri="{BB962C8B-B14F-4D97-AF65-F5344CB8AC3E}">
        <p14:creationId xmlns:p14="http://schemas.microsoft.com/office/powerpoint/2010/main" val="37907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12619</TotalTime>
  <Words>4608</Words>
  <Application>Microsoft Office PowerPoint</Application>
  <PresentationFormat>Panorámica</PresentationFormat>
  <Paragraphs>696</Paragraphs>
  <Slides>44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Abadi</vt:lpstr>
      <vt:lpstr>Arial</vt:lpstr>
      <vt:lpstr>Calibri</vt:lpstr>
      <vt:lpstr>Cambria Math</vt:lpstr>
      <vt:lpstr>Franklin Gothic Demi</vt:lpstr>
      <vt:lpstr>Montserrat</vt:lpstr>
      <vt:lpstr>Montserrat Light</vt:lpstr>
      <vt:lpstr>Nicholas template</vt:lpstr>
      <vt:lpstr>Módulo 4 – Genética Cuantitativa  Repaso de contenidos</vt:lpstr>
      <vt:lpstr>Ejercicios</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1</vt:lpstr>
      <vt:lpstr>Ejercicio 2</vt:lpstr>
      <vt:lpstr>Ejercicio 2</vt:lpstr>
      <vt:lpstr>Ejercicio 2</vt:lpstr>
      <vt:lpstr>Ejercicio 2</vt:lpstr>
      <vt:lpstr>Ejercicio 2</vt:lpstr>
      <vt:lpstr>Ejercicio 2</vt:lpstr>
      <vt:lpstr>Ejercicio 2</vt:lpstr>
      <vt:lpstr>Ejercicio 2</vt:lpstr>
      <vt:lpstr>Ejercicio 2</vt:lpstr>
      <vt:lpstr>Ejercicio 2</vt:lpstr>
      <vt:lpstr>Ejercicio 2</vt:lpstr>
      <vt:lpstr>Ejercicio 2</vt:lpstr>
      <vt:lpstr>Ejercicio 2</vt:lpstr>
      <vt:lpstr>Ejercicio 3</vt:lpstr>
      <vt:lpstr>Ejercicio 3</vt:lpstr>
      <vt:lpstr>Ejercicio 3</vt:lpstr>
      <vt:lpstr>Ejercicio 3</vt:lpstr>
      <vt:lpstr>Ejercicio 3</vt:lpstr>
      <vt:lpstr>Ejercicio 3</vt:lpstr>
      <vt:lpstr>Ejercicio 3</vt:lpstr>
      <vt:lpstr>Ejercicio 3</vt:lpstr>
      <vt:lpstr>Ejercicio 3</vt:lpstr>
      <vt:lpstr>Ejercicio 3</vt:lpstr>
      <vt:lpstr>Ejercicio 3</vt:lpstr>
      <vt:lpstr>Ejercicio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Tutoría Semestre Otoño 2020 Genética Básica S2</dc:title>
  <dc:creator>Bastian Ignacio Fernandez Sanhueza (bastian.fernandez.s)</dc:creator>
  <cp:lastModifiedBy>Bastian Ignacio Fernandez Sanhueza (bastian.fernandez.s)</cp:lastModifiedBy>
  <cp:revision>1108</cp:revision>
  <dcterms:created xsi:type="dcterms:W3CDTF">2020-10-31T04:16:38Z</dcterms:created>
  <dcterms:modified xsi:type="dcterms:W3CDTF">2022-12-05T23:43:50Z</dcterms:modified>
</cp:coreProperties>
</file>