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256" r:id="rId2"/>
    <p:sldId id="309" r:id="rId3"/>
    <p:sldId id="311" r:id="rId4"/>
    <p:sldId id="312" r:id="rId5"/>
    <p:sldId id="382" r:id="rId6"/>
    <p:sldId id="383" r:id="rId7"/>
    <p:sldId id="313" r:id="rId8"/>
    <p:sldId id="314" r:id="rId9"/>
    <p:sldId id="315" r:id="rId10"/>
    <p:sldId id="316" r:id="rId11"/>
    <p:sldId id="317" r:id="rId12"/>
    <p:sldId id="318" r:id="rId13"/>
    <p:sldId id="322" r:id="rId14"/>
    <p:sldId id="321" r:id="rId15"/>
    <p:sldId id="319" r:id="rId16"/>
    <p:sldId id="323" r:id="rId17"/>
    <p:sldId id="324" r:id="rId18"/>
    <p:sldId id="381"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38" r:id="rId33"/>
    <p:sldId id="340" r:id="rId34"/>
    <p:sldId id="339" r:id="rId35"/>
    <p:sldId id="341" r:id="rId36"/>
    <p:sldId id="343" r:id="rId37"/>
    <p:sldId id="344" r:id="rId38"/>
    <p:sldId id="345" r:id="rId39"/>
    <p:sldId id="346" r:id="rId40"/>
    <p:sldId id="347" r:id="rId41"/>
    <p:sldId id="348" r:id="rId42"/>
    <p:sldId id="349" r:id="rId43"/>
    <p:sldId id="350" r:id="rId44"/>
    <p:sldId id="351" r:id="rId45"/>
    <p:sldId id="352" r:id="rId46"/>
    <p:sldId id="353" r:id="rId47"/>
    <p:sldId id="354" r:id="rId48"/>
    <p:sldId id="355" r:id="rId49"/>
    <p:sldId id="357" r:id="rId50"/>
    <p:sldId id="358" r:id="rId51"/>
    <p:sldId id="359" r:id="rId52"/>
    <p:sldId id="360" r:id="rId53"/>
    <p:sldId id="361" r:id="rId54"/>
    <p:sldId id="362" r:id="rId55"/>
    <p:sldId id="374" r:id="rId56"/>
    <p:sldId id="375" r:id="rId57"/>
    <p:sldId id="376" r:id="rId58"/>
    <p:sldId id="377" r:id="rId59"/>
    <p:sldId id="378" r:id="rId60"/>
    <p:sldId id="379" r:id="rId61"/>
    <p:sldId id="380" r:id="rId62"/>
    <p:sldId id="373" r:id="rId63"/>
    <p:sldId id="363" r:id="rId64"/>
    <p:sldId id="364" r:id="rId65"/>
    <p:sldId id="365" r:id="rId66"/>
    <p:sldId id="366" r:id="rId67"/>
    <p:sldId id="368" r:id="rId68"/>
    <p:sldId id="369" r:id="rId69"/>
    <p:sldId id="370" r:id="rId70"/>
    <p:sldId id="371" r:id="rId71"/>
    <p:sldId id="372" r:id="rId72"/>
    <p:sldId id="262"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2056A12-4C98-4B87-B294-010B219B5805}">
          <p14:sldIdLst>
            <p14:sldId id="256"/>
            <p14:sldId id="309"/>
            <p14:sldId id="311"/>
            <p14:sldId id="312"/>
            <p14:sldId id="382"/>
            <p14:sldId id="383"/>
            <p14:sldId id="313"/>
            <p14:sldId id="314"/>
            <p14:sldId id="315"/>
            <p14:sldId id="316"/>
            <p14:sldId id="317"/>
            <p14:sldId id="318"/>
            <p14:sldId id="322"/>
            <p14:sldId id="321"/>
            <p14:sldId id="319"/>
          </p14:sldIdLst>
        </p14:section>
        <p14:section name="Apareamientos aleatorios" id="{269D1BF1-E717-4F07-B4EC-3FDDD5F640FD}">
          <p14:sldIdLst>
            <p14:sldId id="323"/>
            <p14:sldId id="324"/>
            <p14:sldId id="381"/>
            <p14:sldId id="325"/>
          </p14:sldIdLst>
        </p14:section>
        <p14:section name="Descendencia" id="{EB822826-0B91-4622-B20A-76D8A22097D4}">
          <p14:sldIdLst>
            <p14:sldId id="326"/>
            <p14:sldId id="327"/>
            <p14:sldId id="328"/>
            <p14:sldId id="329"/>
            <p14:sldId id="330"/>
            <p14:sldId id="331"/>
            <p14:sldId id="332"/>
            <p14:sldId id="333"/>
          </p14:sldIdLst>
        </p14:section>
        <p14:section name="Relación con H-W" id="{F3F0F417-FB80-4214-B063-DEBB04A8194A}">
          <p14:sldIdLst>
            <p14:sldId id="334"/>
            <p14:sldId id="335"/>
            <p14:sldId id="336"/>
            <p14:sldId id="337"/>
            <p14:sldId id="338"/>
            <p14:sldId id="340"/>
          </p14:sldIdLst>
        </p14:section>
        <p14:section name="Ejercicios" id="{E602973D-1EF1-4D9D-81C3-92BFF1854E08}">
          <p14:sldIdLst>
            <p14:sldId id="339"/>
            <p14:sldId id="341"/>
            <p14:sldId id="343"/>
            <p14:sldId id="344"/>
            <p14:sldId id="345"/>
            <p14:sldId id="346"/>
            <p14:sldId id="347"/>
            <p14:sldId id="348"/>
            <p14:sldId id="349"/>
            <p14:sldId id="350"/>
            <p14:sldId id="351"/>
            <p14:sldId id="352"/>
            <p14:sldId id="353"/>
            <p14:sldId id="354"/>
            <p14:sldId id="355"/>
            <p14:sldId id="357"/>
            <p14:sldId id="358"/>
            <p14:sldId id="359"/>
            <p14:sldId id="360"/>
            <p14:sldId id="361"/>
            <p14:sldId id="362"/>
            <p14:sldId id="374"/>
            <p14:sldId id="375"/>
            <p14:sldId id="376"/>
            <p14:sldId id="377"/>
            <p14:sldId id="378"/>
            <p14:sldId id="379"/>
            <p14:sldId id="380"/>
            <p14:sldId id="373"/>
            <p14:sldId id="363"/>
            <p14:sldId id="364"/>
            <p14:sldId id="365"/>
            <p14:sldId id="366"/>
            <p14:sldId id="368"/>
            <p14:sldId id="369"/>
            <p14:sldId id="370"/>
            <p14:sldId id="371"/>
            <p14:sldId id="372"/>
            <p14:sldId id="262"/>
          </p14:sldIdLst>
        </p14:section>
      </p14:sectionLst>
    </p:ex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288"/>
    <a:srgbClr val="D3D3D3"/>
    <a:srgbClr val="E26714"/>
    <a:srgbClr val="FFC000"/>
    <a:srgbClr val="CC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321" autoAdjust="0"/>
  </p:normalViewPr>
  <p:slideViewPr>
    <p:cSldViewPr snapToGrid="0">
      <p:cViewPr varScale="1">
        <p:scale>
          <a:sx n="100" d="100"/>
          <a:sy n="100" d="100"/>
        </p:scale>
        <p:origin x="852" y="90"/>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CL" dirty="0"/>
              <a:t>Distribución Equilibrio</a:t>
            </a:r>
            <a:r>
              <a:rPr lang="es-CL" baseline="0" dirty="0"/>
              <a:t> H-W</a:t>
            </a:r>
            <a:endParaRPr lang="es-CL"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Hoja1!$B$1</c:f>
              <c:strCache>
                <c:ptCount val="1"/>
                <c:pt idx="0">
                  <c:v>A1A1</c:v>
                </c:pt>
              </c:strCache>
            </c:strRef>
          </c:tx>
          <c:spPr>
            <a:solidFill>
              <a:schemeClr val="accent1"/>
            </a:solidFill>
            <a:ln>
              <a:noFill/>
            </a:ln>
            <a:effectLst/>
          </c:spPr>
          <c:invertIfNegative val="0"/>
          <c:cat>
            <c:numRef>
              <c:f>Hoja1!$A$2</c:f>
              <c:numCache>
                <c:formatCode>General</c:formatCode>
                <c:ptCount val="1"/>
              </c:numCache>
            </c:numRef>
          </c:cat>
          <c:val>
            <c:numRef>
              <c:f>Hoja1!$B$2</c:f>
              <c:numCache>
                <c:formatCode>General</c:formatCode>
                <c:ptCount val="1"/>
                <c:pt idx="0">
                  <c:v>0.25</c:v>
                </c:pt>
              </c:numCache>
            </c:numRef>
          </c:val>
          <c:extLst>
            <c:ext xmlns:c16="http://schemas.microsoft.com/office/drawing/2014/chart" uri="{C3380CC4-5D6E-409C-BE32-E72D297353CC}">
              <c16:uniqueId val="{00000000-6CC9-4680-94FD-634201263D09}"/>
            </c:ext>
          </c:extLst>
        </c:ser>
        <c:ser>
          <c:idx val="1"/>
          <c:order val="1"/>
          <c:tx>
            <c:strRef>
              <c:f>Hoja1!$C$1</c:f>
              <c:strCache>
                <c:ptCount val="1"/>
                <c:pt idx="0">
                  <c:v>A1A2</c:v>
                </c:pt>
              </c:strCache>
            </c:strRef>
          </c:tx>
          <c:spPr>
            <a:solidFill>
              <a:schemeClr val="accent2"/>
            </a:solidFill>
            <a:ln>
              <a:noFill/>
            </a:ln>
            <a:effectLst/>
          </c:spPr>
          <c:invertIfNegative val="0"/>
          <c:cat>
            <c:numRef>
              <c:f>Hoja1!$A$2</c:f>
              <c:numCache>
                <c:formatCode>General</c:formatCode>
                <c:ptCount val="1"/>
              </c:numCache>
            </c:numRef>
          </c:cat>
          <c:val>
            <c:numRef>
              <c:f>Hoja1!$C$2</c:f>
              <c:numCache>
                <c:formatCode>General</c:formatCode>
                <c:ptCount val="1"/>
                <c:pt idx="0">
                  <c:v>0.5</c:v>
                </c:pt>
              </c:numCache>
            </c:numRef>
          </c:val>
          <c:extLst>
            <c:ext xmlns:c16="http://schemas.microsoft.com/office/drawing/2014/chart" uri="{C3380CC4-5D6E-409C-BE32-E72D297353CC}">
              <c16:uniqueId val="{00000001-6CC9-4680-94FD-634201263D09}"/>
            </c:ext>
          </c:extLst>
        </c:ser>
        <c:ser>
          <c:idx val="2"/>
          <c:order val="2"/>
          <c:tx>
            <c:strRef>
              <c:f>Hoja1!$D$1</c:f>
              <c:strCache>
                <c:ptCount val="1"/>
                <c:pt idx="0">
                  <c:v>A2A2</c:v>
                </c:pt>
              </c:strCache>
            </c:strRef>
          </c:tx>
          <c:spPr>
            <a:solidFill>
              <a:schemeClr val="accent3"/>
            </a:solidFill>
            <a:ln>
              <a:noFill/>
            </a:ln>
            <a:effectLst/>
          </c:spPr>
          <c:invertIfNegative val="0"/>
          <c:cat>
            <c:numRef>
              <c:f>Hoja1!$A$2</c:f>
              <c:numCache>
                <c:formatCode>General</c:formatCode>
                <c:ptCount val="1"/>
              </c:numCache>
            </c:numRef>
          </c:cat>
          <c:val>
            <c:numRef>
              <c:f>Hoja1!$D$2</c:f>
              <c:numCache>
                <c:formatCode>General</c:formatCode>
                <c:ptCount val="1"/>
                <c:pt idx="0">
                  <c:v>0.25</c:v>
                </c:pt>
              </c:numCache>
            </c:numRef>
          </c:val>
          <c:extLst>
            <c:ext xmlns:c16="http://schemas.microsoft.com/office/drawing/2014/chart" uri="{C3380CC4-5D6E-409C-BE32-E72D297353CC}">
              <c16:uniqueId val="{00000002-6CC9-4680-94FD-634201263D09}"/>
            </c:ext>
          </c:extLst>
        </c:ser>
        <c:dLbls>
          <c:showLegendKey val="0"/>
          <c:showVal val="0"/>
          <c:showCatName val="0"/>
          <c:showSerName val="0"/>
          <c:showPercent val="0"/>
          <c:showBubbleSize val="0"/>
        </c:dLbls>
        <c:gapWidth val="219"/>
        <c:overlap val="-27"/>
        <c:axId val="660030719"/>
        <c:axId val="604293071"/>
      </c:barChart>
      <c:catAx>
        <c:axId val="660030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604293071"/>
        <c:crosses val="autoZero"/>
        <c:auto val="1"/>
        <c:lblAlgn val="ctr"/>
        <c:lblOffset val="100"/>
        <c:noMultiLvlLbl val="0"/>
      </c:catAx>
      <c:valAx>
        <c:axId val="604293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660030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CL" dirty="0"/>
              <a:t>Distribución Real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Hoja1!$B$1</c:f>
              <c:strCache>
                <c:ptCount val="1"/>
                <c:pt idx="0">
                  <c:v>A1A1</c:v>
                </c:pt>
              </c:strCache>
            </c:strRef>
          </c:tx>
          <c:spPr>
            <a:solidFill>
              <a:schemeClr val="accent1"/>
            </a:solidFill>
            <a:ln>
              <a:noFill/>
            </a:ln>
            <a:effectLst/>
          </c:spPr>
          <c:invertIfNegative val="0"/>
          <c:cat>
            <c:numRef>
              <c:f>Hoja1!$A$2</c:f>
              <c:numCache>
                <c:formatCode>General</c:formatCode>
                <c:ptCount val="1"/>
              </c:numCache>
            </c:numRef>
          </c:cat>
          <c:val>
            <c:numRef>
              <c:f>Hoja1!$B$2</c:f>
              <c:numCache>
                <c:formatCode>General</c:formatCode>
                <c:ptCount val="1"/>
                <c:pt idx="0">
                  <c:v>0.25</c:v>
                </c:pt>
              </c:numCache>
            </c:numRef>
          </c:val>
          <c:extLst>
            <c:ext xmlns:c16="http://schemas.microsoft.com/office/drawing/2014/chart" uri="{C3380CC4-5D6E-409C-BE32-E72D297353CC}">
              <c16:uniqueId val="{00000000-9D82-4591-9145-D0DEA4327EB8}"/>
            </c:ext>
          </c:extLst>
        </c:ser>
        <c:ser>
          <c:idx val="1"/>
          <c:order val="1"/>
          <c:tx>
            <c:strRef>
              <c:f>Hoja1!$C$1</c:f>
              <c:strCache>
                <c:ptCount val="1"/>
                <c:pt idx="0">
                  <c:v>A1A2</c:v>
                </c:pt>
              </c:strCache>
            </c:strRef>
          </c:tx>
          <c:spPr>
            <a:solidFill>
              <a:schemeClr val="accent2"/>
            </a:solidFill>
            <a:ln>
              <a:noFill/>
            </a:ln>
            <a:effectLst/>
          </c:spPr>
          <c:invertIfNegative val="0"/>
          <c:cat>
            <c:numRef>
              <c:f>Hoja1!$A$2</c:f>
              <c:numCache>
                <c:formatCode>General</c:formatCode>
                <c:ptCount val="1"/>
              </c:numCache>
            </c:numRef>
          </c:cat>
          <c:val>
            <c:numRef>
              <c:f>Hoja1!$C$2</c:f>
              <c:numCache>
                <c:formatCode>General</c:formatCode>
                <c:ptCount val="1"/>
                <c:pt idx="0">
                  <c:v>0.5</c:v>
                </c:pt>
              </c:numCache>
            </c:numRef>
          </c:val>
          <c:extLst>
            <c:ext xmlns:c16="http://schemas.microsoft.com/office/drawing/2014/chart" uri="{C3380CC4-5D6E-409C-BE32-E72D297353CC}">
              <c16:uniqueId val="{00000001-9D82-4591-9145-D0DEA4327EB8}"/>
            </c:ext>
          </c:extLst>
        </c:ser>
        <c:ser>
          <c:idx val="2"/>
          <c:order val="2"/>
          <c:tx>
            <c:strRef>
              <c:f>Hoja1!$D$1</c:f>
              <c:strCache>
                <c:ptCount val="1"/>
                <c:pt idx="0">
                  <c:v>A2A2</c:v>
                </c:pt>
              </c:strCache>
            </c:strRef>
          </c:tx>
          <c:spPr>
            <a:solidFill>
              <a:schemeClr val="accent3"/>
            </a:solidFill>
            <a:ln>
              <a:noFill/>
            </a:ln>
            <a:effectLst/>
          </c:spPr>
          <c:invertIfNegative val="0"/>
          <c:cat>
            <c:numRef>
              <c:f>Hoja1!$A$2</c:f>
              <c:numCache>
                <c:formatCode>General</c:formatCode>
                <c:ptCount val="1"/>
              </c:numCache>
            </c:numRef>
          </c:cat>
          <c:val>
            <c:numRef>
              <c:f>Hoja1!$D$2</c:f>
              <c:numCache>
                <c:formatCode>General</c:formatCode>
                <c:ptCount val="1"/>
                <c:pt idx="0">
                  <c:v>0.25</c:v>
                </c:pt>
              </c:numCache>
            </c:numRef>
          </c:val>
          <c:extLst>
            <c:ext xmlns:c16="http://schemas.microsoft.com/office/drawing/2014/chart" uri="{C3380CC4-5D6E-409C-BE32-E72D297353CC}">
              <c16:uniqueId val="{00000002-9D82-4591-9145-D0DEA4327EB8}"/>
            </c:ext>
          </c:extLst>
        </c:ser>
        <c:dLbls>
          <c:showLegendKey val="0"/>
          <c:showVal val="0"/>
          <c:showCatName val="0"/>
          <c:showSerName val="0"/>
          <c:showPercent val="0"/>
          <c:showBubbleSize val="0"/>
        </c:dLbls>
        <c:gapWidth val="219"/>
        <c:overlap val="-27"/>
        <c:axId val="660030719"/>
        <c:axId val="604293071"/>
      </c:barChart>
      <c:catAx>
        <c:axId val="660030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604293071"/>
        <c:crosses val="autoZero"/>
        <c:auto val="1"/>
        <c:lblAlgn val="ctr"/>
        <c:lblOffset val="100"/>
        <c:noMultiLvlLbl val="0"/>
      </c:catAx>
      <c:valAx>
        <c:axId val="604293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660030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CL" dirty="0"/>
              <a:t>Distribución Equilibrio</a:t>
            </a:r>
            <a:r>
              <a:rPr lang="es-CL" baseline="0" dirty="0"/>
              <a:t> H-W</a:t>
            </a:r>
            <a:endParaRPr lang="es-CL"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Hoja1!$B$1</c:f>
              <c:strCache>
                <c:ptCount val="1"/>
                <c:pt idx="0">
                  <c:v>A1A1</c:v>
                </c:pt>
              </c:strCache>
            </c:strRef>
          </c:tx>
          <c:spPr>
            <a:solidFill>
              <a:schemeClr val="accent1"/>
            </a:solidFill>
            <a:ln>
              <a:noFill/>
            </a:ln>
            <a:effectLst/>
          </c:spPr>
          <c:invertIfNegative val="0"/>
          <c:cat>
            <c:numRef>
              <c:f>Hoja1!$A$2</c:f>
              <c:numCache>
                <c:formatCode>General</c:formatCode>
                <c:ptCount val="1"/>
              </c:numCache>
            </c:numRef>
          </c:cat>
          <c:val>
            <c:numRef>
              <c:f>Hoja1!$B$2</c:f>
              <c:numCache>
                <c:formatCode>General</c:formatCode>
                <c:ptCount val="1"/>
                <c:pt idx="0">
                  <c:v>0.25</c:v>
                </c:pt>
              </c:numCache>
            </c:numRef>
          </c:val>
          <c:extLst>
            <c:ext xmlns:c16="http://schemas.microsoft.com/office/drawing/2014/chart" uri="{C3380CC4-5D6E-409C-BE32-E72D297353CC}">
              <c16:uniqueId val="{00000000-5FCA-4407-8375-8D73D27C3312}"/>
            </c:ext>
          </c:extLst>
        </c:ser>
        <c:ser>
          <c:idx val="1"/>
          <c:order val="1"/>
          <c:tx>
            <c:strRef>
              <c:f>Hoja1!$C$1</c:f>
              <c:strCache>
                <c:ptCount val="1"/>
                <c:pt idx="0">
                  <c:v>A1A2</c:v>
                </c:pt>
              </c:strCache>
            </c:strRef>
          </c:tx>
          <c:spPr>
            <a:solidFill>
              <a:schemeClr val="accent2"/>
            </a:solidFill>
            <a:ln>
              <a:noFill/>
            </a:ln>
            <a:effectLst/>
          </c:spPr>
          <c:invertIfNegative val="0"/>
          <c:cat>
            <c:numRef>
              <c:f>Hoja1!$A$2</c:f>
              <c:numCache>
                <c:formatCode>General</c:formatCode>
                <c:ptCount val="1"/>
              </c:numCache>
            </c:numRef>
          </c:cat>
          <c:val>
            <c:numRef>
              <c:f>Hoja1!$C$2</c:f>
              <c:numCache>
                <c:formatCode>General</c:formatCode>
                <c:ptCount val="1"/>
                <c:pt idx="0">
                  <c:v>0.5</c:v>
                </c:pt>
              </c:numCache>
            </c:numRef>
          </c:val>
          <c:extLst>
            <c:ext xmlns:c16="http://schemas.microsoft.com/office/drawing/2014/chart" uri="{C3380CC4-5D6E-409C-BE32-E72D297353CC}">
              <c16:uniqueId val="{00000001-5FCA-4407-8375-8D73D27C3312}"/>
            </c:ext>
          </c:extLst>
        </c:ser>
        <c:ser>
          <c:idx val="2"/>
          <c:order val="2"/>
          <c:tx>
            <c:strRef>
              <c:f>Hoja1!$D$1</c:f>
              <c:strCache>
                <c:ptCount val="1"/>
                <c:pt idx="0">
                  <c:v>A2A2</c:v>
                </c:pt>
              </c:strCache>
            </c:strRef>
          </c:tx>
          <c:spPr>
            <a:solidFill>
              <a:schemeClr val="accent3"/>
            </a:solidFill>
            <a:ln>
              <a:noFill/>
            </a:ln>
            <a:effectLst/>
          </c:spPr>
          <c:invertIfNegative val="0"/>
          <c:cat>
            <c:numRef>
              <c:f>Hoja1!$A$2</c:f>
              <c:numCache>
                <c:formatCode>General</c:formatCode>
                <c:ptCount val="1"/>
              </c:numCache>
            </c:numRef>
          </c:cat>
          <c:val>
            <c:numRef>
              <c:f>Hoja1!$D$2</c:f>
              <c:numCache>
                <c:formatCode>General</c:formatCode>
                <c:ptCount val="1"/>
                <c:pt idx="0">
                  <c:v>0.25</c:v>
                </c:pt>
              </c:numCache>
            </c:numRef>
          </c:val>
          <c:extLst>
            <c:ext xmlns:c16="http://schemas.microsoft.com/office/drawing/2014/chart" uri="{C3380CC4-5D6E-409C-BE32-E72D297353CC}">
              <c16:uniqueId val="{00000002-5FCA-4407-8375-8D73D27C3312}"/>
            </c:ext>
          </c:extLst>
        </c:ser>
        <c:dLbls>
          <c:showLegendKey val="0"/>
          <c:showVal val="0"/>
          <c:showCatName val="0"/>
          <c:showSerName val="0"/>
          <c:showPercent val="0"/>
          <c:showBubbleSize val="0"/>
        </c:dLbls>
        <c:gapWidth val="219"/>
        <c:overlap val="-27"/>
        <c:axId val="660030719"/>
        <c:axId val="604293071"/>
      </c:barChart>
      <c:catAx>
        <c:axId val="660030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604293071"/>
        <c:crosses val="autoZero"/>
        <c:auto val="1"/>
        <c:lblAlgn val="ctr"/>
        <c:lblOffset val="100"/>
        <c:noMultiLvlLbl val="0"/>
      </c:catAx>
      <c:valAx>
        <c:axId val="604293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660030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CL" dirty="0"/>
              <a:t>Distribución Real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Hoja1!$B$1</c:f>
              <c:strCache>
                <c:ptCount val="1"/>
                <c:pt idx="0">
                  <c:v>A1A1</c:v>
                </c:pt>
              </c:strCache>
            </c:strRef>
          </c:tx>
          <c:spPr>
            <a:solidFill>
              <a:schemeClr val="accent1"/>
            </a:solidFill>
            <a:ln>
              <a:noFill/>
            </a:ln>
            <a:effectLst/>
          </c:spPr>
          <c:invertIfNegative val="0"/>
          <c:cat>
            <c:numRef>
              <c:f>Hoja1!$A$2</c:f>
              <c:numCache>
                <c:formatCode>General</c:formatCode>
                <c:ptCount val="1"/>
              </c:numCache>
            </c:numRef>
          </c:cat>
          <c:val>
            <c:numRef>
              <c:f>Hoja1!$B$2</c:f>
              <c:numCache>
                <c:formatCode>General</c:formatCode>
                <c:ptCount val="1"/>
                <c:pt idx="0">
                  <c:v>0.5</c:v>
                </c:pt>
              </c:numCache>
            </c:numRef>
          </c:val>
          <c:extLst>
            <c:ext xmlns:c16="http://schemas.microsoft.com/office/drawing/2014/chart" uri="{C3380CC4-5D6E-409C-BE32-E72D297353CC}">
              <c16:uniqueId val="{00000000-2A4C-434E-AE5D-BF9E7439A616}"/>
            </c:ext>
          </c:extLst>
        </c:ser>
        <c:ser>
          <c:idx val="1"/>
          <c:order val="1"/>
          <c:tx>
            <c:strRef>
              <c:f>Hoja1!$C$1</c:f>
              <c:strCache>
                <c:ptCount val="1"/>
                <c:pt idx="0">
                  <c:v>A1A2</c:v>
                </c:pt>
              </c:strCache>
            </c:strRef>
          </c:tx>
          <c:spPr>
            <a:solidFill>
              <a:schemeClr val="accent2"/>
            </a:solidFill>
            <a:ln>
              <a:noFill/>
            </a:ln>
            <a:effectLst/>
          </c:spPr>
          <c:invertIfNegative val="0"/>
          <c:cat>
            <c:numRef>
              <c:f>Hoja1!$A$2</c:f>
              <c:numCache>
                <c:formatCode>General</c:formatCode>
                <c:ptCount val="1"/>
              </c:numCache>
            </c:numRef>
          </c:cat>
          <c:val>
            <c:numRef>
              <c:f>Hoja1!$C$2</c:f>
              <c:numCache>
                <c:formatCode>General</c:formatCode>
                <c:ptCount val="1"/>
                <c:pt idx="0">
                  <c:v>0.05</c:v>
                </c:pt>
              </c:numCache>
            </c:numRef>
          </c:val>
          <c:extLst>
            <c:ext xmlns:c16="http://schemas.microsoft.com/office/drawing/2014/chart" uri="{C3380CC4-5D6E-409C-BE32-E72D297353CC}">
              <c16:uniqueId val="{00000001-2A4C-434E-AE5D-BF9E7439A616}"/>
            </c:ext>
          </c:extLst>
        </c:ser>
        <c:ser>
          <c:idx val="2"/>
          <c:order val="2"/>
          <c:tx>
            <c:strRef>
              <c:f>Hoja1!$D$1</c:f>
              <c:strCache>
                <c:ptCount val="1"/>
                <c:pt idx="0">
                  <c:v>A2A2</c:v>
                </c:pt>
              </c:strCache>
            </c:strRef>
          </c:tx>
          <c:spPr>
            <a:solidFill>
              <a:schemeClr val="accent3"/>
            </a:solidFill>
            <a:ln>
              <a:noFill/>
            </a:ln>
            <a:effectLst/>
          </c:spPr>
          <c:invertIfNegative val="0"/>
          <c:cat>
            <c:numRef>
              <c:f>Hoja1!$A$2</c:f>
              <c:numCache>
                <c:formatCode>General</c:formatCode>
                <c:ptCount val="1"/>
              </c:numCache>
            </c:numRef>
          </c:cat>
          <c:val>
            <c:numRef>
              <c:f>Hoja1!$D$2</c:f>
              <c:numCache>
                <c:formatCode>General</c:formatCode>
                <c:ptCount val="1"/>
                <c:pt idx="0">
                  <c:v>0.45</c:v>
                </c:pt>
              </c:numCache>
            </c:numRef>
          </c:val>
          <c:extLst>
            <c:ext xmlns:c16="http://schemas.microsoft.com/office/drawing/2014/chart" uri="{C3380CC4-5D6E-409C-BE32-E72D297353CC}">
              <c16:uniqueId val="{00000002-2A4C-434E-AE5D-BF9E7439A616}"/>
            </c:ext>
          </c:extLst>
        </c:ser>
        <c:dLbls>
          <c:showLegendKey val="0"/>
          <c:showVal val="0"/>
          <c:showCatName val="0"/>
          <c:showSerName val="0"/>
          <c:showPercent val="0"/>
          <c:showBubbleSize val="0"/>
        </c:dLbls>
        <c:gapWidth val="219"/>
        <c:overlap val="-27"/>
        <c:axId val="660030719"/>
        <c:axId val="604293071"/>
      </c:barChart>
      <c:catAx>
        <c:axId val="660030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604293071"/>
        <c:crosses val="autoZero"/>
        <c:auto val="1"/>
        <c:lblAlgn val="ctr"/>
        <c:lblOffset val="100"/>
        <c:noMultiLvlLbl val="0"/>
      </c:catAx>
      <c:valAx>
        <c:axId val="604293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660030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41C4F-BE6B-4290-B741-1D017CCC123D}" type="datetimeFigureOut">
              <a:rPr lang="es-CL" smtClean="0"/>
              <a:t>19-10-2022</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6DE75-D854-4792-B872-3EA9B8883D9B}" type="slidenum">
              <a:rPr lang="es-CL" smtClean="0"/>
              <a:t>‹Nº›</a:t>
            </a:fld>
            <a:endParaRPr lang="es-CL"/>
          </a:p>
        </p:txBody>
      </p:sp>
    </p:spTree>
    <p:extLst>
      <p:ext uri="{BB962C8B-B14F-4D97-AF65-F5344CB8AC3E}">
        <p14:creationId xmlns:p14="http://schemas.microsoft.com/office/powerpoint/2010/main" val="100547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n-US" dirty="0"/>
          </a:p>
        </p:txBody>
      </p:sp>
      <p:sp>
        <p:nvSpPr>
          <p:cNvPr id="4" name="Marcador de número de diapositiva 3"/>
          <p:cNvSpPr>
            <a:spLocks noGrp="1"/>
          </p:cNvSpPr>
          <p:nvPr>
            <p:ph type="sldNum" sz="quarter" idx="5"/>
          </p:nvPr>
        </p:nvSpPr>
        <p:spPr/>
        <p:txBody>
          <a:bodyPr/>
          <a:lstStyle/>
          <a:p>
            <a:fld id="{2566DE75-D854-4792-B872-3EA9B8883D9B}" type="slidenum">
              <a:rPr lang="es-CL" smtClean="0"/>
              <a:t>1</a:t>
            </a:fld>
            <a:endParaRPr lang="es-CL"/>
          </a:p>
        </p:txBody>
      </p:sp>
    </p:spTree>
    <p:extLst>
      <p:ext uri="{BB962C8B-B14F-4D97-AF65-F5344CB8AC3E}">
        <p14:creationId xmlns:p14="http://schemas.microsoft.com/office/powerpoint/2010/main" val="3931788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297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710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93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2918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7673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0181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3562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9112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408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6311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273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9917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1899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147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1756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3272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715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965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2993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2316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641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465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3318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670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439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041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8500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428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86875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000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3409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1931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L" dirty="0"/>
              <a:t>• Comparar datos observados con esperados</a:t>
            </a:r>
          </a:p>
          <a:p>
            <a:pPr marL="0" lvl="0" indent="0" algn="l" rtl="0">
              <a:spcBef>
                <a:spcPts val="0"/>
              </a:spcBef>
              <a:spcAft>
                <a:spcPts val="0"/>
              </a:spcAft>
              <a:buNone/>
            </a:pPr>
            <a:r>
              <a:rPr lang="en-US" b="0" i="0" dirty="0">
                <a:solidFill>
                  <a:srgbClr val="000000"/>
                </a:solidFill>
                <a:effectLst/>
                <a:latin typeface="din-next-w01-light"/>
              </a:rPr>
              <a:t>• df = 1 is generally used for HW even when there are three phenotypes because the expected can be calculated starting with one of the two alleles</a:t>
            </a:r>
            <a:endParaRPr dirty="0"/>
          </a:p>
        </p:txBody>
      </p:sp>
    </p:spTree>
    <p:extLst>
      <p:ext uri="{BB962C8B-B14F-4D97-AF65-F5344CB8AC3E}">
        <p14:creationId xmlns:p14="http://schemas.microsoft.com/office/powerpoint/2010/main" val="505839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5271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3712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9502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551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4326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54745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2660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8052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41728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68291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9458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63457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34159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64782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87053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8901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14623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04746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4802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ea typeface="+mn-ea"/>
                <a:cs typeface="+mn-cs"/>
              </a:rPr>
              <a:t>Población en términos genéticos: grupo espacial y temporal de individuos que </a:t>
            </a:r>
            <a:r>
              <a:rPr lang="es-ES" sz="1200" b="1" kern="1200" dirty="0">
                <a:solidFill>
                  <a:schemeClr val="tx1"/>
                </a:solidFill>
                <a:latin typeface="+mn-lt"/>
                <a:ea typeface="+mn-ea"/>
                <a:cs typeface="+mn-cs"/>
              </a:rPr>
              <a:t>puede reproducirse dejando descendencia fértil</a:t>
            </a:r>
            <a:r>
              <a:rPr lang="es-ES" sz="1200" kern="1200" dirty="0">
                <a:solidFill>
                  <a:schemeClr val="tx1"/>
                </a:solidFill>
                <a:latin typeface="+mn-lt"/>
                <a:ea typeface="+mn-ea"/>
                <a:cs typeface="+mn-cs"/>
              </a:rPr>
              <a:t>, realizando una </a:t>
            </a:r>
            <a:r>
              <a:rPr lang="es-ES" sz="1200" b="1" kern="1200" dirty="0">
                <a:solidFill>
                  <a:schemeClr val="tx1"/>
                </a:solidFill>
                <a:latin typeface="+mn-lt"/>
                <a:ea typeface="+mn-ea"/>
                <a:cs typeface="+mn-cs"/>
              </a:rPr>
              <a:t>transmisión del material genético en cada generación.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139373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73469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07394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241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36518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902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369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7488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2014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4017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838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ea typeface="+mn-ea"/>
                <a:cs typeface="+mn-cs"/>
              </a:rPr>
              <a:t>Población en términos genéticos: grupo espacial y temporal de individuos que </a:t>
            </a:r>
            <a:r>
              <a:rPr lang="es-ES" sz="1200" b="1" kern="1200" dirty="0">
                <a:solidFill>
                  <a:schemeClr val="tx1"/>
                </a:solidFill>
                <a:latin typeface="+mn-lt"/>
                <a:ea typeface="+mn-ea"/>
                <a:cs typeface="+mn-cs"/>
              </a:rPr>
              <a:t>puede reproducirse dejando descendencia fértil</a:t>
            </a:r>
            <a:r>
              <a:rPr lang="es-ES" sz="1200" kern="1200" dirty="0">
                <a:solidFill>
                  <a:schemeClr val="tx1"/>
                </a:solidFill>
                <a:latin typeface="+mn-lt"/>
                <a:ea typeface="+mn-ea"/>
                <a:cs typeface="+mn-cs"/>
              </a:rPr>
              <a:t>, realizando una </a:t>
            </a:r>
            <a:r>
              <a:rPr lang="es-ES" sz="1200" b="1" kern="1200" dirty="0">
                <a:solidFill>
                  <a:schemeClr val="tx1"/>
                </a:solidFill>
                <a:latin typeface="+mn-lt"/>
                <a:ea typeface="+mn-ea"/>
                <a:cs typeface="+mn-cs"/>
              </a:rPr>
              <a:t>transmisión del material genético en cada generación.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577966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8068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reserve="1">
  <p:cSld name="Title">
    <p:bg>
      <p:bgPr>
        <a:gradFill>
          <a:gsLst>
            <a:gs pos="0">
              <a:schemeClr val="accent2"/>
            </a:gs>
            <a:gs pos="100000">
              <a:schemeClr val="accent1"/>
            </a:gs>
          </a:gsLst>
          <a:path path="circle">
            <a:fillToRect l="100000" t="100000"/>
          </a:path>
          <a:tileRect r="-100000" b="-100000"/>
        </a:gra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4104804" y="0"/>
            <a:ext cx="8087185" cy="6858189"/>
            <a:chOff x="2052402" y="0"/>
            <a:chExt cx="6065389" cy="5143642"/>
          </a:xfrm>
        </p:grpSpPr>
        <p:sp>
          <p:nvSpPr>
            <p:cNvPr id="11" name="Google Shape;11;p2"/>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gradFill>
              <a:gsLst>
                <a:gs pos="0">
                  <a:srgbClr val="00D0FF">
                    <a:alpha val="11764"/>
                    <a:alpha val="11730"/>
                  </a:srgbClr>
                </a:gs>
                <a:gs pos="100000">
                  <a:srgbClr val="00D0FF">
                    <a:alpha val="0"/>
                    <a:alpha val="11730"/>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D0FF">
                <a:alpha val="1173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D0FF">
                <a:alpha val="1173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4" name="Google Shape;14;p2"/>
          <p:cNvSpPr txBox="1">
            <a:spLocks noGrp="1"/>
          </p:cNvSpPr>
          <p:nvPr>
            <p:ph type="ctrTitle"/>
          </p:nvPr>
        </p:nvSpPr>
        <p:spPr>
          <a:xfrm>
            <a:off x="914400" y="2362067"/>
            <a:ext cx="10363200" cy="2134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8000">
                <a:solidFill>
                  <a:schemeClr val="lt1"/>
                </a:solidFill>
              </a:defRPr>
            </a:lvl1pPr>
            <a:lvl2pPr lvl="1" rtl="0">
              <a:spcBef>
                <a:spcPts val="0"/>
              </a:spcBef>
              <a:spcAft>
                <a:spcPts val="0"/>
              </a:spcAft>
              <a:buClr>
                <a:schemeClr val="lt1"/>
              </a:buClr>
              <a:buSzPts val="6000"/>
              <a:buNone/>
              <a:defRPr sz="8000">
                <a:solidFill>
                  <a:schemeClr val="lt1"/>
                </a:solidFill>
              </a:defRPr>
            </a:lvl2pPr>
            <a:lvl3pPr lvl="2" rtl="0">
              <a:spcBef>
                <a:spcPts val="0"/>
              </a:spcBef>
              <a:spcAft>
                <a:spcPts val="0"/>
              </a:spcAft>
              <a:buClr>
                <a:schemeClr val="lt1"/>
              </a:buClr>
              <a:buSzPts val="6000"/>
              <a:buNone/>
              <a:defRPr sz="8000">
                <a:solidFill>
                  <a:schemeClr val="lt1"/>
                </a:solidFill>
              </a:defRPr>
            </a:lvl3pPr>
            <a:lvl4pPr lvl="3" rtl="0">
              <a:spcBef>
                <a:spcPts val="0"/>
              </a:spcBef>
              <a:spcAft>
                <a:spcPts val="0"/>
              </a:spcAft>
              <a:buClr>
                <a:schemeClr val="lt1"/>
              </a:buClr>
              <a:buSzPts val="6000"/>
              <a:buNone/>
              <a:defRPr sz="8000">
                <a:solidFill>
                  <a:schemeClr val="lt1"/>
                </a:solidFill>
              </a:defRPr>
            </a:lvl4pPr>
            <a:lvl5pPr lvl="4" rtl="0">
              <a:spcBef>
                <a:spcPts val="0"/>
              </a:spcBef>
              <a:spcAft>
                <a:spcPts val="0"/>
              </a:spcAft>
              <a:buClr>
                <a:schemeClr val="lt1"/>
              </a:buClr>
              <a:buSzPts val="6000"/>
              <a:buNone/>
              <a:defRPr sz="8000">
                <a:solidFill>
                  <a:schemeClr val="lt1"/>
                </a:solidFill>
              </a:defRPr>
            </a:lvl5pPr>
            <a:lvl6pPr lvl="5" rtl="0">
              <a:spcBef>
                <a:spcPts val="0"/>
              </a:spcBef>
              <a:spcAft>
                <a:spcPts val="0"/>
              </a:spcAft>
              <a:buClr>
                <a:schemeClr val="lt1"/>
              </a:buClr>
              <a:buSzPts val="6000"/>
              <a:buNone/>
              <a:defRPr sz="8000">
                <a:solidFill>
                  <a:schemeClr val="lt1"/>
                </a:solidFill>
              </a:defRPr>
            </a:lvl6pPr>
            <a:lvl7pPr lvl="6" rtl="0">
              <a:spcBef>
                <a:spcPts val="0"/>
              </a:spcBef>
              <a:spcAft>
                <a:spcPts val="0"/>
              </a:spcAft>
              <a:buClr>
                <a:schemeClr val="lt1"/>
              </a:buClr>
              <a:buSzPts val="6000"/>
              <a:buNone/>
              <a:defRPr sz="8000">
                <a:solidFill>
                  <a:schemeClr val="lt1"/>
                </a:solidFill>
              </a:defRPr>
            </a:lvl7pPr>
            <a:lvl8pPr lvl="7" rtl="0">
              <a:spcBef>
                <a:spcPts val="0"/>
              </a:spcBef>
              <a:spcAft>
                <a:spcPts val="0"/>
              </a:spcAft>
              <a:buClr>
                <a:schemeClr val="lt1"/>
              </a:buClr>
              <a:buSzPts val="6000"/>
              <a:buNone/>
              <a:defRPr sz="8000">
                <a:solidFill>
                  <a:schemeClr val="lt1"/>
                </a:solidFill>
              </a:defRPr>
            </a:lvl8pPr>
            <a:lvl9pPr lvl="8" rtl="0">
              <a:spcBef>
                <a:spcPts val="0"/>
              </a:spcBef>
              <a:spcAft>
                <a:spcPts val="0"/>
              </a:spcAft>
              <a:buClr>
                <a:schemeClr val="lt1"/>
              </a:buClr>
              <a:buSzPts val="6000"/>
              <a:buNone/>
              <a:defRPr sz="8000">
                <a:solidFill>
                  <a:schemeClr val="lt1"/>
                </a:solidFill>
              </a:defRPr>
            </a:lvl9pPr>
          </a:lstStyle>
          <a:p>
            <a:endParaRPr/>
          </a:p>
        </p:txBody>
      </p:sp>
    </p:spTree>
    <p:extLst>
      <p:ext uri="{BB962C8B-B14F-4D97-AF65-F5344CB8AC3E}">
        <p14:creationId xmlns:p14="http://schemas.microsoft.com/office/powerpoint/2010/main" val="3755210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dark" preserve="1">
  <p:cSld name="Blank dark">
    <p:bg>
      <p:bgPr>
        <a:gradFill>
          <a:gsLst>
            <a:gs pos="0">
              <a:schemeClr val="accent2"/>
            </a:gs>
            <a:gs pos="100000">
              <a:schemeClr val="accent1"/>
            </a:gs>
          </a:gsLst>
          <a:path path="circle">
            <a:fillToRect l="100000" t="100000"/>
          </a:path>
          <a:tileRect r="-100000" b="-100000"/>
        </a:gradFill>
        <a:effectLst/>
      </p:bgPr>
    </p:bg>
    <p:spTree>
      <p:nvGrpSpPr>
        <p:cNvPr id="1" name="Shape 77"/>
        <p:cNvGrpSpPr/>
        <p:nvPr/>
      </p:nvGrpSpPr>
      <p:grpSpPr>
        <a:xfrm>
          <a:off x="0" y="0"/>
          <a:ext cx="0" cy="0"/>
          <a:chOff x="0" y="0"/>
          <a:chExt cx="0" cy="0"/>
        </a:xfrm>
      </p:grpSpPr>
      <p:grpSp>
        <p:nvGrpSpPr>
          <p:cNvPr id="78" name="Google Shape;78;p11"/>
          <p:cNvGrpSpPr/>
          <p:nvPr/>
        </p:nvGrpSpPr>
        <p:grpSpPr>
          <a:xfrm>
            <a:off x="4104804" y="0"/>
            <a:ext cx="8087185" cy="6858189"/>
            <a:chOff x="2052402" y="0"/>
            <a:chExt cx="6065389" cy="5143642"/>
          </a:xfrm>
        </p:grpSpPr>
        <p:sp>
          <p:nvSpPr>
            <p:cNvPr id="79" name="Google Shape;79;p11"/>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FFFFFF">
                <a:alpha val="503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80;p11"/>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FFFFFF">
                <a:alpha val="503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 name="Google Shape;81;p11"/>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FFFFFF">
                <a:alpha val="503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2" name="Google Shape;82;p11"/>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US" kern="0" smtClean="0">
                <a:solidFill>
                  <a:srgbClr val="FFFFFF"/>
                </a:solidFill>
              </a:rPr>
              <a:pPr defTabSz="1219170">
                <a:buClr>
                  <a:srgbClr val="000000"/>
                </a:buClr>
              </a:pPr>
              <a:t>‹Nº›</a:t>
            </a:fld>
            <a:endParaRPr lang="en-US" kern="0">
              <a:solidFill>
                <a:srgbClr val="FFFFFF"/>
              </a:solidFill>
            </a:endParaRPr>
          </a:p>
        </p:txBody>
      </p:sp>
    </p:spTree>
    <p:extLst>
      <p:ext uri="{BB962C8B-B14F-4D97-AF65-F5344CB8AC3E}">
        <p14:creationId xmlns:p14="http://schemas.microsoft.com/office/powerpoint/2010/main" val="3238175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C6C2D-BEF0-466C-A5DB-B293739D040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17B41123-4E04-4117-BF90-042BD2C328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E2F2A2D0-357D-4D08-A55E-AC89B97F0119}"/>
              </a:ext>
            </a:extLst>
          </p:cNvPr>
          <p:cNvSpPr>
            <a:spLocks noGrp="1"/>
          </p:cNvSpPr>
          <p:nvPr>
            <p:ph type="dt" sz="half" idx="10"/>
          </p:nvPr>
        </p:nvSpPr>
        <p:spPr/>
        <p:txBody>
          <a:bodyPr/>
          <a:lstStyle/>
          <a:p>
            <a:fld id="{90822296-F5E1-449A-905B-AF8E038E0B2E}" type="datetimeFigureOut">
              <a:rPr lang="en-US" smtClean="0"/>
              <a:t>10/19/2022</a:t>
            </a:fld>
            <a:endParaRPr lang="en-US"/>
          </a:p>
        </p:txBody>
      </p:sp>
      <p:sp>
        <p:nvSpPr>
          <p:cNvPr id="5" name="Marcador de pie de página 4">
            <a:extLst>
              <a:ext uri="{FF2B5EF4-FFF2-40B4-BE49-F238E27FC236}">
                <a16:creationId xmlns:a16="http://schemas.microsoft.com/office/drawing/2014/main" id="{C4AE6090-9E82-472E-B28C-5734C48D98A6}"/>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8C68157C-E5B6-43FA-A71C-0C425094BFCF}"/>
              </a:ext>
            </a:extLst>
          </p:cNvPr>
          <p:cNvSpPr>
            <a:spLocks noGrp="1"/>
          </p:cNvSpPr>
          <p:nvPr>
            <p:ph type="sldNum" sz="quarter" idx="12"/>
          </p:nvPr>
        </p:nvSpPr>
        <p:spPr/>
        <p:txBody>
          <a:bodyPr/>
          <a:lstStyle/>
          <a:p>
            <a:fld id="{0D154C5A-0805-4950-9918-CA254D9D3BB4}" type="slidenum">
              <a:rPr lang="en-US" smtClean="0"/>
              <a:t>‹Nº›</a:t>
            </a:fld>
            <a:endParaRPr lang="en-US"/>
          </a:p>
        </p:txBody>
      </p:sp>
    </p:spTree>
    <p:extLst>
      <p:ext uri="{BB962C8B-B14F-4D97-AF65-F5344CB8AC3E}">
        <p14:creationId xmlns:p14="http://schemas.microsoft.com/office/powerpoint/2010/main" val="2854134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reserve="1">
  <p:cSld name="Subtitle">
    <p:bg>
      <p:bgPr>
        <a:gradFill>
          <a:gsLst>
            <a:gs pos="0">
              <a:schemeClr val="accent1"/>
            </a:gs>
            <a:gs pos="100000">
              <a:srgbClr val="D1F6FF"/>
            </a:gs>
          </a:gsLst>
          <a:path path="circle">
            <a:fillToRect l="100000" t="100000"/>
          </a:path>
          <a:tileRect r="-100000" b="-100000"/>
        </a:grad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4104804" y="0"/>
            <a:ext cx="8087185" cy="6858189"/>
            <a:chOff x="2052402" y="0"/>
            <a:chExt cx="6065389" cy="5143642"/>
          </a:xfrm>
        </p:grpSpPr>
        <p:sp>
          <p:nvSpPr>
            <p:cNvPr id="17" name="Google Shape;17;p3"/>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3"/>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9;p3"/>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0" name="Google Shape;20;p3"/>
          <p:cNvSpPr txBox="1">
            <a:spLocks noGrp="1"/>
          </p:cNvSpPr>
          <p:nvPr>
            <p:ph type="ctrTitle"/>
          </p:nvPr>
        </p:nvSpPr>
        <p:spPr>
          <a:xfrm>
            <a:off x="914400" y="2224201"/>
            <a:ext cx="10363200" cy="17488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4800"/>
              <a:buNone/>
              <a:defRPr sz="6400">
                <a:solidFill>
                  <a:schemeClr val="accent2"/>
                </a:solidFill>
              </a:defRPr>
            </a:lvl1pPr>
            <a:lvl2pPr lvl="1" rtl="0">
              <a:spcBef>
                <a:spcPts val="0"/>
              </a:spcBef>
              <a:spcAft>
                <a:spcPts val="0"/>
              </a:spcAft>
              <a:buClr>
                <a:schemeClr val="accent2"/>
              </a:buClr>
              <a:buSzPts val="4800"/>
              <a:buNone/>
              <a:defRPr sz="6400">
                <a:solidFill>
                  <a:schemeClr val="accent2"/>
                </a:solidFill>
              </a:defRPr>
            </a:lvl2pPr>
            <a:lvl3pPr lvl="2" rtl="0">
              <a:spcBef>
                <a:spcPts val="0"/>
              </a:spcBef>
              <a:spcAft>
                <a:spcPts val="0"/>
              </a:spcAft>
              <a:buClr>
                <a:schemeClr val="accent2"/>
              </a:buClr>
              <a:buSzPts val="4800"/>
              <a:buNone/>
              <a:defRPr sz="6400">
                <a:solidFill>
                  <a:schemeClr val="accent2"/>
                </a:solidFill>
              </a:defRPr>
            </a:lvl3pPr>
            <a:lvl4pPr lvl="3" rtl="0">
              <a:spcBef>
                <a:spcPts val="0"/>
              </a:spcBef>
              <a:spcAft>
                <a:spcPts val="0"/>
              </a:spcAft>
              <a:buClr>
                <a:schemeClr val="accent2"/>
              </a:buClr>
              <a:buSzPts val="4800"/>
              <a:buNone/>
              <a:defRPr sz="6400">
                <a:solidFill>
                  <a:schemeClr val="accent2"/>
                </a:solidFill>
              </a:defRPr>
            </a:lvl4pPr>
            <a:lvl5pPr lvl="4" rtl="0">
              <a:spcBef>
                <a:spcPts val="0"/>
              </a:spcBef>
              <a:spcAft>
                <a:spcPts val="0"/>
              </a:spcAft>
              <a:buClr>
                <a:schemeClr val="accent2"/>
              </a:buClr>
              <a:buSzPts val="4800"/>
              <a:buNone/>
              <a:defRPr sz="6400">
                <a:solidFill>
                  <a:schemeClr val="accent2"/>
                </a:solidFill>
              </a:defRPr>
            </a:lvl5pPr>
            <a:lvl6pPr lvl="5" rtl="0">
              <a:spcBef>
                <a:spcPts val="0"/>
              </a:spcBef>
              <a:spcAft>
                <a:spcPts val="0"/>
              </a:spcAft>
              <a:buClr>
                <a:schemeClr val="accent2"/>
              </a:buClr>
              <a:buSzPts val="4800"/>
              <a:buNone/>
              <a:defRPr sz="6400">
                <a:solidFill>
                  <a:schemeClr val="accent2"/>
                </a:solidFill>
              </a:defRPr>
            </a:lvl6pPr>
            <a:lvl7pPr lvl="6" rtl="0">
              <a:spcBef>
                <a:spcPts val="0"/>
              </a:spcBef>
              <a:spcAft>
                <a:spcPts val="0"/>
              </a:spcAft>
              <a:buClr>
                <a:schemeClr val="accent2"/>
              </a:buClr>
              <a:buSzPts val="4800"/>
              <a:buNone/>
              <a:defRPr sz="6400">
                <a:solidFill>
                  <a:schemeClr val="accent2"/>
                </a:solidFill>
              </a:defRPr>
            </a:lvl7pPr>
            <a:lvl8pPr lvl="7" rtl="0">
              <a:spcBef>
                <a:spcPts val="0"/>
              </a:spcBef>
              <a:spcAft>
                <a:spcPts val="0"/>
              </a:spcAft>
              <a:buClr>
                <a:schemeClr val="accent2"/>
              </a:buClr>
              <a:buSzPts val="4800"/>
              <a:buNone/>
              <a:defRPr sz="6400">
                <a:solidFill>
                  <a:schemeClr val="accent2"/>
                </a:solidFill>
              </a:defRPr>
            </a:lvl8pPr>
            <a:lvl9pPr lvl="8" rtl="0">
              <a:spcBef>
                <a:spcPts val="0"/>
              </a:spcBef>
              <a:spcAft>
                <a:spcPts val="0"/>
              </a:spcAft>
              <a:buClr>
                <a:schemeClr val="accent2"/>
              </a:buClr>
              <a:buSzPts val="4800"/>
              <a:buNone/>
              <a:defRPr sz="6400">
                <a:solidFill>
                  <a:schemeClr val="accent2"/>
                </a:solidFill>
              </a:defRPr>
            </a:lvl9pPr>
          </a:lstStyle>
          <a:p>
            <a:endParaRPr/>
          </a:p>
        </p:txBody>
      </p:sp>
      <p:sp>
        <p:nvSpPr>
          <p:cNvPr id="21" name="Google Shape;21;p3"/>
          <p:cNvSpPr txBox="1">
            <a:spLocks noGrp="1"/>
          </p:cNvSpPr>
          <p:nvPr>
            <p:ph type="subTitle" idx="1"/>
          </p:nvPr>
        </p:nvSpPr>
        <p:spPr>
          <a:xfrm>
            <a:off x="914400" y="4102203"/>
            <a:ext cx="10363200" cy="5316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400"/>
              <a:buNone/>
              <a:defRPr/>
            </a:lvl1pPr>
            <a:lvl2pPr lvl="1" rtl="0">
              <a:spcBef>
                <a:spcPts val="800"/>
              </a:spcBef>
              <a:spcAft>
                <a:spcPts val="0"/>
              </a:spcAft>
              <a:buClr>
                <a:schemeClr val="dk1"/>
              </a:buClr>
              <a:buSzPts val="3000"/>
              <a:buNone/>
              <a:defRPr sz="4000"/>
            </a:lvl2pPr>
            <a:lvl3pPr lvl="2" rtl="0">
              <a:spcBef>
                <a:spcPts val="800"/>
              </a:spcBef>
              <a:spcAft>
                <a:spcPts val="0"/>
              </a:spcAft>
              <a:buSzPts val="3000"/>
              <a:buNone/>
              <a:defRPr sz="4000"/>
            </a:lvl3pPr>
            <a:lvl4pPr lvl="3" rtl="0">
              <a:spcBef>
                <a:spcPts val="800"/>
              </a:spcBef>
              <a:spcAft>
                <a:spcPts val="0"/>
              </a:spcAft>
              <a:buSzPts val="3000"/>
              <a:buNone/>
              <a:defRPr sz="4000"/>
            </a:lvl4pPr>
            <a:lvl5pPr lvl="4" rtl="0">
              <a:spcBef>
                <a:spcPts val="800"/>
              </a:spcBef>
              <a:spcAft>
                <a:spcPts val="0"/>
              </a:spcAft>
              <a:buSzPts val="3000"/>
              <a:buNone/>
              <a:defRPr sz="4000"/>
            </a:lvl5pPr>
            <a:lvl6pPr lvl="5" rtl="0">
              <a:spcBef>
                <a:spcPts val="800"/>
              </a:spcBef>
              <a:spcAft>
                <a:spcPts val="0"/>
              </a:spcAft>
              <a:buSzPts val="3000"/>
              <a:buNone/>
              <a:defRPr sz="4000"/>
            </a:lvl6pPr>
            <a:lvl7pPr lvl="6" rtl="0">
              <a:spcBef>
                <a:spcPts val="800"/>
              </a:spcBef>
              <a:spcAft>
                <a:spcPts val="0"/>
              </a:spcAft>
              <a:buSzPts val="3000"/>
              <a:buNone/>
              <a:defRPr sz="4000"/>
            </a:lvl7pPr>
            <a:lvl8pPr lvl="7" rtl="0">
              <a:spcBef>
                <a:spcPts val="800"/>
              </a:spcBef>
              <a:spcAft>
                <a:spcPts val="0"/>
              </a:spcAft>
              <a:buSzPts val="3000"/>
              <a:buNone/>
              <a:defRPr sz="4000"/>
            </a:lvl8pPr>
            <a:lvl9pPr lvl="8" rtl="0">
              <a:spcBef>
                <a:spcPts val="800"/>
              </a:spcBef>
              <a:spcAft>
                <a:spcPts val="800"/>
              </a:spcAft>
              <a:buSzPts val="3000"/>
              <a:buNone/>
              <a:defRPr sz="4000"/>
            </a:lvl9pPr>
          </a:lstStyle>
          <a:p>
            <a:endParaRPr/>
          </a:p>
        </p:txBody>
      </p:sp>
    </p:spTree>
    <p:extLst>
      <p:ext uri="{BB962C8B-B14F-4D97-AF65-F5344CB8AC3E}">
        <p14:creationId xmlns:p14="http://schemas.microsoft.com/office/powerpoint/2010/main" val="287035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reserve="1">
  <p:cSld name="Quote">
    <p:bg>
      <p:bgPr>
        <a:gradFill>
          <a:gsLst>
            <a:gs pos="0">
              <a:schemeClr val="dk1"/>
            </a:gs>
            <a:gs pos="100000">
              <a:schemeClr val="accent2"/>
            </a:gs>
          </a:gsLst>
          <a:path path="circle">
            <a:fillToRect l="100000" t="100000"/>
          </a:path>
          <a:tileRect r="-100000" b="-100000"/>
        </a:gradFill>
        <a:effectLst/>
      </p:bgPr>
    </p:bg>
    <p:spTree>
      <p:nvGrpSpPr>
        <p:cNvPr id="1" name="Shape 22"/>
        <p:cNvGrpSpPr/>
        <p:nvPr/>
      </p:nvGrpSpPr>
      <p:grpSpPr>
        <a:xfrm>
          <a:off x="0" y="0"/>
          <a:ext cx="0" cy="0"/>
          <a:chOff x="0" y="0"/>
          <a:chExt cx="0" cy="0"/>
        </a:xfrm>
      </p:grpSpPr>
      <p:grpSp>
        <p:nvGrpSpPr>
          <p:cNvPr id="23" name="Google Shape;23;p4"/>
          <p:cNvGrpSpPr/>
          <p:nvPr/>
        </p:nvGrpSpPr>
        <p:grpSpPr>
          <a:xfrm>
            <a:off x="4104804" y="0"/>
            <a:ext cx="8087185" cy="6858189"/>
            <a:chOff x="2052402" y="0"/>
            <a:chExt cx="6065389" cy="5143642"/>
          </a:xfrm>
        </p:grpSpPr>
        <p:sp>
          <p:nvSpPr>
            <p:cNvPr id="24" name="Google Shape;24;p4"/>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5;p4"/>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6;p4"/>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5CC2">
                <a:alpha val="838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7" name="Google Shape;27;p4"/>
          <p:cNvSpPr txBox="1">
            <a:spLocks noGrp="1"/>
          </p:cNvSpPr>
          <p:nvPr>
            <p:ph type="body" idx="1"/>
          </p:nvPr>
        </p:nvSpPr>
        <p:spPr>
          <a:xfrm>
            <a:off x="1080600" y="2124667"/>
            <a:ext cx="7711600" cy="3649200"/>
          </a:xfrm>
          <a:prstGeom prst="rect">
            <a:avLst/>
          </a:prstGeom>
        </p:spPr>
        <p:txBody>
          <a:bodyPr spcFirstLastPara="1" wrap="square" lIns="0" tIns="0" rIns="0" bIns="0" anchor="t" anchorCtr="0">
            <a:noAutofit/>
          </a:bodyPr>
          <a:lstStyle>
            <a:lvl1pPr marL="609585" lvl="0" indent="-575719" rtl="0">
              <a:spcBef>
                <a:spcPts val="0"/>
              </a:spcBef>
              <a:spcAft>
                <a:spcPts val="0"/>
              </a:spcAft>
              <a:buClr>
                <a:schemeClr val="lt1"/>
              </a:buClr>
              <a:buSzPts val="3200"/>
              <a:buChar char="●"/>
              <a:defRPr sz="4267">
                <a:solidFill>
                  <a:schemeClr val="lt1"/>
                </a:solidFill>
              </a:defRPr>
            </a:lvl1pPr>
            <a:lvl2pPr marL="1219170" lvl="1" indent="-575719" rtl="0">
              <a:spcBef>
                <a:spcPts val="800"/>
              </a:spcBef>
              <a:spcAft>
                <a:spcPts val="0"/>
              </a:spcAft>
              <a:buClr>
                <a:schemeClr val="lt1"/>
              </a:buClr>
              <a:buSzPts val="3200"/>
              <a:buChar char="○"/>
              <a:defRPr sz="4267">
                <a:solidFill>
                  <a:schemeClr val="lt1"/>
                </a:solidFill>
              </a:defRPr>
            </a:lvl2pPr>
            <a:lvl3pPr marL="1828754" lvl="2" indent="-575719" rtl="0">
              <a:spcBef>
                <a:spcPts val="800"/>
              </a:spcBef>
              <a:spcAft>
                <a:spcPts val="0"/>
              </a:spcAft>
              <a:buClr>
                <a:schemeClr val="lt1"/>
              </a:buClr>
              <a:buSzPts val="3200"/>
              <a:buChar char="■"/>
              <a:defRPr sz="4267">
                <a:solidFill>
                  <a:schemeClr val="lt1"/>
                </a:solidFill>
              </a:defRPr>
            </a:lvl3pPr>
            <a:lvl4pPr marL="2438339" lvl="3" indent="-575719" rtl="0">
              <a:spcBef>
                <a:spcPts val="800"/>
              </a:spcBef>
              <a:spcAft>
                <a:spcPts val="0"/>
              </a:spcAft>
              <a:buClr>
                <a:schemeClr val="lt1"/>
              </a:buClr>
              <a:buSzPts val="3200"/>
              <a:buChar char="●"/>
              <a:defRPr sz="4267">
                <a:solidFill>
                  <a:schemeClr val="lt1"/>
                </a:solidFill>
              </a:defRPr>
            </a:lvl4pPr>
            <a:lvl5pPr marL="3047924" lvl="4" indent="-575719" rtl="0">
              <a:spcBef>
                <a:spcPts val="800"/>
              </a:spcBef>
              <a:spcAft>
                <a:spcPts val="0"/>
              </a:spcAft>
              <a:buClr>
                <a:schemeClr val="lt1"/>
              </a:buClr>
              <a:buSzPts val="3200"/>
              <a:buChar char="○"/>
              <a:defRPr sz="4267">
                <a:solidFill>
                  <a:schemeClr val="lt1"/>
                </a:solidFill>
              </a:defRPr>
            </a:lvl5pPr>
            <a:lvl6pPr marL="3657509" lvl="5" indent="-575719" rtl="0">
              <a:spcBef>
                <a:spcPts val="800"/>
              </a:spcBef>
              <a:spcAft>
                <a:spcPts val="0"/>
              </a:spcAft>
              <a:buClr>
                <a:schemeClr val="lt1"/>
              </a:buClr>
              <a:buSzPts val="3200"/>
              <a:buChar char="■"/>
              <a:defRPr sz="4267">
                <a:solidFill>
                  <a:schemeClr val="lt1"/>
                </a:solidFill>
              </a:defRPr>
            </a:lvl6pPr>
            <a:lvl7pPr marL="4267093" lvl="6" indent="-575719" rtl="0">
              <a:spcBef>
                <a:spcPts val="800"/>
              </a:spcBef>
              <a:spcAft>
                <a:spcPts val="0"/>
              </a:spcAft>
              <a:buClr>
                <a:schemeClr val="lt1"/>
              </a:buClr>
              <a:buSzPts val="3200"/>
              <a:buChar char="●"/>
              <a:defRPr sz="4267">
                <a:solidFill>
                  <a:schemeClr val="lt1"/>
                </a:solidFill>
              </a:defRPr>
            </a:lvl7pPr>
            <a:lvl8pPr marL="4876678" lvl="7" indent="-575719" rtl="0">
              <a:spcBef>
                <a:spcPts val="800"/>
              </a:spcBef>
              <a:spcAft>
                <a:spcPts val="0"/>
              </a:spcAft>
              <a:buClr>
                <a:schemeClr val="lt1"/>
              </a:buClr>
              <a:buSzPts val="3200"/>
              <a:buChar char="○"/>
              <a:defRPr sz="4267">
                <a:solidFill>
                  <a:schemeClr val="lt1"/>
                </a:solidFill>
              </a:defRPr>
            </a:lvl8pPr>
            <a:lvl9pPr marL="5486263" lvl="8" indent="-575719" rtl="0">
              <a:spcBef>
                <a:spcPts val="800"/>
              </a:spcBef>
              <a:spcAft>
                <a:spcPts val="800"/>
              </a:spcAft>
              <a:buClr>
                <a:schemeClr val="lt1"/>
              </a:buClr>
              <a:buSzPts val="3200"/>
              <a:buChar char="■"/>
              <a:defRPr sz="4267">
                <a:solidFill>
                  <a:schemeClr val="lt1"/>
                </a:solidFill>
              </a:defRPr>
            </a:lvl9pPr>
          </a:lstStyle>
          <a:p>
            <a:endParaRPr/>
          </a:p>
        </p:txBody>
      </p:sp>
      <p:sp>
        <p:nvSpPr>
          <p:cNvPr id="28" name="Google Shape;28;p4"/>
          <p:cNvSpPr txBox="1"/>
          <p:nvPr/>
        </p:nvSpPr>
        <p:spPr>
          <a:xfrm>
            <a:off x="1080600" y="893692"/>
            <a:ext cx="2609600" cy="871600"/>
          </a:xfrm>
          <a:prstGeom prst="rect">
            <a:avLst/>
          </a:prstGeom>
          <a:noFill/>
          <a:ln>
            <a:noFill/>
          </a:ln>
        </p:spPr>
        <p:txBody>
          <a:bodyPr spcFirstLastPara="1" wrap="square" lIns="0" tIns="0" rIns="0" bIns="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2800" b="1" i="0" u="none" strike="noStrike" kern="0" cap="none" spc="0" normalizeH="0" baseline="0" noProof="0">
                <a:ln>
                  <a:noFill/>
                </a:ln>
                <a:solidFill>
                  <a:srgbClr val="FFFFFF"/>
                </a:solidFill>
                <a:effectLst/>
                <a:uLnTx/>
                <a:uFillTx/>
                <a:latin typeface="Montserrat"/>
                <a:ea typeface="Montserrat"/>
                <a:cs typeface="Montserrat"/>
                <a:sym typeface="Montserrat"/>
              </a:rPr>
              <a:t>“</a:t>
            </a:r>
            <a:endParaRPr kumimoji="0" sz="12800" b="1" i="0" u="none" strike="noStrike" kern="0" cap="none" spc="0" normalizeH="0" baseline="0" noProof="0">
              <a:ln>
                <a:noFill/>
              </a:ln>
              <a:solidFill>
                <a:srgbClr val="FFFFFF"/>
              </a:solidFill>
              <a:effectLst/>
              <a:uLnTx/>
              <a:uFillTx/>
              <a:latin typeface="Montserrat"/>
              <a:ea typeface="Montserrat"/>
              <a:cs typeface="Montserrat"/>
              <a:sym typeface="Montserrat"/>
            </a:endParaRPr>
          </a:p>
        </p:txBody>
      </p:sp>
      <p:sp>
        <p:nvSpPr>
          <p:cNvPr id="29" name="Google Shape;29;p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US" kern="0" smtClean="0">
                <a:solidFill>
                  <a:srgbClr val="FFFFFF"/>
                </a:solidFill>
              </a:rPr>
              <a:pPr defTabSz="1219170">
                <a:buClr>
                  <a:srgbClr val="000000"/>
                </a:buClr>
              </a:pPr>
              <a:t>‹Nº›</a:t>
            </a:fld>
            <a:endParaRPr lang="en-US" kern="0">
              <a:solidFill>
                <a:srgbClr val="FFFFFF"/>
              </a:solidFill>
            </a:endParaRPr>
          </a:p>
        </p:txBody>
      </p:sp>
    </p:spTree>
    <p:extLst>
      <p:ext uri="{BB962C8B-B14F-4D97-AF65-F5344CB8AC3E}">
        <p14:creationId xmlns:p14="http://schemas.microsoft.com/office/powerpoint/2010/main" val="3039306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Title + 1 column">
    <p:spTree>
      <p:nvGrpSpPr>
        <p:cNvPr id="1" name="Shape 30"/>
        <p:cNvGrpSpPr/>
        <p:nvPr/>
      </p:nvGrpSpPr>
      <p:grpSpPr>
        <a:xfrm>
          <a:off x="0" y="0"/>
          <a:ext cx="0" cy="0"/>
          <a:chOff x="0" y="0"/>
          <a:chExt cx="0" cy="0"/>
        </a:xfrm>
      </p:grpSpPr>
      <p:grpSp>
        <p:nvGrpSpPr>
          <p:cNvPr id="31" name="Google Shape;31;p5"/>
          <p:cNvGrpSpPr/>
          <p:nvPr/>
        </p:nvGrpSpPr>
        <p:grpSpPr>
          <a:xfrm>
            <a:off x="6673398" y="0"/>
            <a:ext cx="5518613" cy="6858189"/>
            <a:chOff x="5005048" y="0"/>
            <a:chExt cx="4138960" cy="5143642"/>
          </a:xfrm>
        </p:grpSpPr>
        <p:sp>
          <p:nvSpPr>
            <p:cNvPr id="32" name="Google Shape;32;p5"/>
            <p:cNvSpPr/>
            <p:nvPr/>
          </p:nvSpPr>
          <p:spPr>
            <a:xfrm>
              <a:off x="5005049" y="0"/>
              <a:ext cx="4138960" cy="5143500"/>
            </a:xfrm>
            <a:custGeom>
              <a:avLst/>
              <a:gdLst/>
              <a:ahLst/>
              <a:cxnLst/>
              <a:rect l="l" t="t" r="r" b="b"/>
              <a:pathLst>
                <a:path w="5518613" h="6858000" extrusionOk="0">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33;p5"/>
            <p:cNvSpPr/>
            <p:nvPr/>
          </p:nvSpPr>
          <p:spPr>
            <a:xfrm>
              <a:off x="5005048" y="0"/>
              <a:ext cx="4138960" cy="5143642"/>
            </a:xfrm>
            <a:custGeom>
              <a:avLst/>
              <a:gdLst/>
              <a:ahLst/>
              <a:cxnLst/>
              <a:rect l="l" t="t" r="r" b="b"/>
              <a:pathLst>
                <a:path w="5518613" h="6858190" extrusionOk="0">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34;p5"/>
            <p:cNvSpPr/>
            <p:nvPr/>
          </p:nvSpPr>
          <p:spPr>
            <a:xfrm>
              <a:off x="5330737" y="210583"/>
              <a:ext cx="3668526" cy="4753341"/>
            </a:xfrm>
            <a:custGeom>
              <a:avLst/>
              <a:gdLst/>
              <a:ahLst/>
              <a:cxnLst/>
              <a:rect l="l" t="t" r="r" b="b"/>
              <a:pathLst>
                <a:path w="4891368" h="6337788" extrusionOk="0">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5" name="Google Shape;35;p5"/>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5"/>
          <p:cNvSpPr txBox="1">
            <a:spLocks noGrp="1"/>
          </p:cNvSpPr>
          <p:nvPr>
            <p:ph type="body" idx="1"/>
          </p:nvPr>
        </p:nvSpPr>
        <p:spPr>
          <a:xfrm>
            <a:off x="1140400" y="1906863"/>
            <a:ext cx="99112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800"/>
              </a:spcBef>
              <a:spcAft>
                <a:spcPts val="0"/>
              </a:spcAft>
              <a:buSzPts val="2400"/>
              <a:buChar char="○"/>
              <a:defRPr/>
            </a:lvl2pPr>
            <a:lvl3pPr marL="1828754" lvl="2" indent="-507987" rtl="0">
              <a:spcBef>
                <a:spcPts val="800"/>
              </a:spcBef>
              <a:spcAft>
                <a:spcPts val="0"/>
              </a:spcAft>
              <a:buSzPts val="2400"/>
              <a:buChar char="■"/>
              <a:defRPr/>
            </a:lvl3pPr>
            <a:lvl4pPr marL="2438339" lvl="3" indent="-507987" rtl="0">
              <a:spcBef>
                <a:spcPts val="800"/>
              </a:spcBef>
              <a:spcAft>
                <a:spcPts val="0"/>
              </a:spcAft>
              <a:buSzPts val="2400"/>
              <a:buChar char="●"/>
              <a:defRPr/>
            </a:lvl4pPr>
            <a:lvl5pPr marL="3047924" lvl="4" indent="-507987" rtl="0">
              <a:spcBef>
                <a:spcPts val="800"/>
              </a:spcBef>
              <a:spcAft>
                <a:spcPts val="0"/>
              </a:spcAft>
              <a:buSzPts val="2400"/>
              <a:buChar char="○"/>
              <a:defRPr/>
            </a:lvl5pPr>
            <a:lvl6pPr marL="3657509" lvl="5" indent="-507987" rtl="0">
              <a:spcBef>
                <a:spcPts val="800"/>
              </a:spcBef>
              <a:spcAft>
                <a:spcPts val="0"/>
              </a:spcAft>
              <a:buSzPts val="2400"/>
              <a:buChar char="■"/>
              <a:defRPr/>
            </a:lvl6pPr>
            <a:lvl7pPr marL="4267093" lvl="6" indent="-507987" rtl="0">
              <a:spcBef>
                <a:spcPts val="800"/>
              </a:spcBef>
              <a:spcAft>
                <a:spcPts val="0"/>
              </a:spcAft>
              <a:buSzPts val="2400"/>
              <a:buChar char="●"/>
              <a:defRPr/>
            </a:lvl7pPr>
            <a:lvl8pPr marL="4876678" lvl="7" indent="-507987" rtl="0">
              <a:spcBef>
                <a:spcPts val="800"/>
              </a:spcBef>
              <a:spcAft>
                <a:spcPts val="0"/>
              </a:spcAft>
              <a:buSzPts val="2400"/>
              <a:buChar char="○"/>
              <a:defRPr/>
            </a:lvl8pPr>
            <a:lvl9pPr marL="5486263" lvl="8" indent="-507987" rtl="0">
              <a:spcBef>
                <a:spcPts val="800"/>
              </a:spcBef>
              <a:spcAft>
                <a:spcPts val="800"/>
              </a:spcAft>
              <a:buSzPts val="2400"/>
              <a:buChar char="■"/>
              <a:defRPr/>
            </a:lvl9pPr>
          </a:lstStyle>
          <a:p>
            <a:endParaRPr/>
          </a:p>
        </p:txBody>
      </p:sp>
      <p:sp>
        <p:nvSpPr>
          <p:cNvPr id="37" name="Google Shape;37;p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US" kern="0" smtClean="0">
                <a:solidFill>
                  <a:srgbClr val="7C8894"/>
                </a:solidFill>
              </a:rPr>
              <a:pPr defTabSz="1219170">
                <a:buClr>
                  <a:srgbClr val="000000"/>
                </a:buClr>
              </a:pPr>
              <a:t>‹Nº›</a:t>
            </a:fld>
            <a:endParaRPr lang="en-US" kern="0">
              <a:solidFill>
                <a:srgbClr val="7C8894"/>
              </a:solidFill>
            </a:endParaRPr>
          </a:p>
        </p:txBody>
      </p:sp>
    </p:spTree>
    <p:extLst>
      <p:ext uri="{BB962C8B-B14F-4D97-AF65-F5344CB8AC3E}">
        <p14:creationId xmlns:p14="http://schemas.microsoft.com/office/powerpoint/2010/main" val="4128220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reserve="1">
  <p:cSld name="Title + 2 columns">
    <p:spTree>
      <p:nvGrpSpPr>
        <p:cNvPr id="1" name="Shape 38"/>
        <p:cNvGrpSpPr/>
        <p:nvPr/>
      </p:nvGrpSpPr>
      <p:grpSpPr>
        <a:xfrm>
          <a:off x="0" y="0"/>
          <a:ext cx="0" cy="0"/>
          <a:chOff x="0" y="0"/>
          <a:chExt cx="0" cy="0"/>
        </a:xfrm>
      </p:grpSpPr>
      <p:grpSp>
        <p:nvGrpSpPr>
          <p:cNvPr id="39" name="Google Shape;39;p6"/>
          <p:cNvGrpSpPr/>
          <p:nvPr/>
        </p:nvGrpSpPr>
        <p:grpSpPr>
          <a:xfrm>
            <a:off x="6673398" y="0"/>
            <a:ext cx="5518613" cy="6858189"/>
            <a:chOff x="5005048" y="0"/>
            <a:chExt cx="4138960" cy="5143642"/>
          </a:xfrm>
        </p:grpSpPr>
        <p:sp>
          <p:nvSpPr>
            <p:cNvPr id="40" name="Google Shape;40;p6"/>
            <p:cNvSpPr/>
            <p:nvPr/>
          </p:nvSpPr>
          <p:spPr>
            <a:xfrm>
              <a:off x="5005049" y="0"/>
              <a:ext cx="4138960" cy="5143500"/>
            </a:xfrm>
            <a:custGeom>
              <a:avLst/>
              <a:gdLst/>
              <a:ahLst/>
              <a:cxnLst/>
              <a:rect l="l" t="t" r="r" b="b"/>
              <a:pathLst>
                <a:path w="5518613" h="6858000" extrusionOk="0">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6"/>
            <p:cNvSpPr/>
            <p:nvPr/>
          </p:nvSpPr>
          <p:spPr>
            <a:xfrm>
              <a:off x="5005048" y="0"/>
              <a:ext cx="4138960" cy="5143642"/>
            </a:xfrm>
            <a:custGeom>
              <a:avLst/>
              <a:gdLst/>
              <a:ahLst/>
              <a:cxnLst/>
              <a:rect l="l" t="t" r="r" b="b"/>
              <a:pathLst>
                <a:path w="5518613" h="6858190" extrusionOk="0">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6"/>
            <p:cNvSpPr/>
            <p:nvPr/>
          </p:nvSpPr>
          <p:spPr>
            <a:xfrm>
              <a:off x="5330737" y="210583"/>
              <a:ext cx="3668526" cy="4753341"/>
            </a:xfrm>
            <a:custGeom>
              <a:avLst/>
              <a:gdLst/>
              <a:ahLst/>
              <a:cxnLst/>
              <a:rect l="l" t="t" r="r" b="b"/>
              <a:pathLst>
                <a:path w="4891368" h="6337788" extrusionOk="0">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3" name="Google Shape;43;p6"/>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 name="Google Shape;44;p6"/>
          <p:cNvSpPr txBox="1">
            <a:spLocks noGrp="1"/>
          </p:cNvSpPr>
          <p:nvPr>
            <p:ph type="body" idx="1"/>
          </p:nvPr>
        </p:nvSpPr>
        <p:spPr>
          <a:xfrm>
            <a:off x="1140400" y="1906867"/>
            <a:ext cx="4630800" cy="44264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800"/>
              </a:spcBef>
              <a:spcAft>
                <a:spcPts val="0"/>
              </a:spcAft>
              <a:buSzPts val="2000"/>
              <a:buChar char="○"/>
              <a:defRPr sz="2667"/>
            </a:lvl2pPr>
            <a:lvl3pPr marL="1828754" lvl="2" indent="-474121" rtl="0">
              <a:spcBef>
                <a:spcPts val="800"/>
              </a:spcBef>
              <a:spcAft>
                <a:spcPts val="0"/>
              </a:spcAft>
              <a:buSzPts val="2000"/>
              <a:buChar char="■"/>
              <a:defRPr sz="2667"/>
            </a:lvl3pPr>
            <a:lvl4pPr marL="2438339" lvl="3" indent="-474121" rtl="0">
              <a:spcBef>
                <a:spcPts val="800"/>
              </a:spcBef>
              <a:spcAft>
                <a:spcPts val="0"/>
              </a:spcAft>
              <a:buSzPts val="2000"/>
              <a:buChar char="●"/>
              <a:defRPr sz="2667"/>
            </a:lvl4pPr>
            <a:lvl5pPr marL="3047924" lvl="4" indent="-474121" rtl="0">
              <a:spcBef>
                <a:spcPts val="800"/>
              </a:spcBef>
              <a:spcAft>
                <a:spcPts val="0"/>
              </a:spcAft>
              <a:buSzPts val="2000"/>
              <a:buChar char="○"/>
              <a:defRPr sz="2667"/>
            </a:lvl5pPr>
            <a:lvl6pPr marL="3657509" lvl="5" indent="-474121" rtl="0">
              <a:spcBef>
                <a:spcPts val="800"/>
              </a:spcBef>
              <a:spcAft>
                <a:spcPts val="0"/>
              </a:spcAft>
              <a:buSzPts val="2000"/>
              <a:buChar char="■"/>
              <a:defRPr sz="2667"/>
            </a:lvl6pPr>
            <a:lvl7pPr marL="4267093" lvl="6" indent="-474121" rtl="0">
              <a:spcBef>
                <a:spcPts val="800"/>
              </a:spcBef>
              <a:spcAft>
                <a:spcPts val="0"/>
              </a:spcAft>
              <a:buSzPts val="2000"/>
              <a:buChar char="●"/>
              <a:defRPr sz="2667"/>
            </a:lvl7pPr>
            <a:lvl8pPr marL="4876678" lvl="7" indent="-474121" rtl="0">
              <a:spcBef>
                <a:spcPts val="800"/>
              </a:spcBef>
              <a:spcAft>
                <a:spcPts val="0"/>
              </a:spcAft>
              <a:buSzPts val="2000"/>
              <a:buChar char="○"/>
              <a:defRPr sz="2667"/>
            </a:lvl8pPr>
            <a:lvl9pPr marL="5486263" lvl="8" indent="-474121" rtl="0">
              <a:spcBef>
                <a:spcPts val="800"/>
              </a:spcBef>
              <a:spcAft>
                <a:spcPts val="800"/>
              </a:spcAft>
              <a:buSzPts val="2000"/>
              <a:buChar char="■"/>
              <a:defRPr sz="2667"/>
            </a:lvl9pPr>
          </a:lstStyle>
          <a:p>
            <a:endParaRPr/>
          </a:p>
        </p:txBody>
      </p:sp>
      <p:sp>
        <p:nvSpPr>
          <p:cNvPr id="45" name="Google Shape;45;p6"/>
          <p:cNvSpPr txBox="1">
            <a:spLocks noGrp="1"/>
          </p:cNvSpPr>
          <p:nvPr>
            <p:ph type="body" idx="2"/>
          </p:nvPr>
        </p:nvSpPr>
        <p:spPr>
          <a:xfrm>
            <a:off x="6420807" y="1906867"/>
            <a:ext cx="4630800" cy="44264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800"/>
              </a:spcBef>
              <a:spcAft>
                <a:spcPts val="0"/>
              </a:spcAft>
              <a:buSzPts val="2000"/>
              <a:buChar char="○"/>
              <a:defRPr sz="2667"/>
            </a:lvl2pPr>
            <a:lvl3pPr marL="1828754" lvl="2" indent="-474121" rtl="0">
              <a:spcBef>
                <a:spcPts val="800"/>
              </a:spcBef>
              <a:spcAft>
                <a:spcPts val="0"/>
              </a:spcAft>
              <a:buSzPts val="2000"/>
              <a:buChar char="■"/>
              <a:defRPr sz="2667"/>
            </a:lvl3pPr>
            <a:lvl4pPr marL="2438339" lvl="3" indent="-474121" rtl="0">
              <a:spcBef>
                <a:spcPts val="800"/>
              </a:spcBef>
              <a:spcAft>
                <a:spcPts val="0"/>
              </a:spcAft>
              <a:buSzPts val="2000"/>
              <a:buChar char="●"/>
              <a:defRPr sz="2667"/>
            </a:lvl4pPr>
            <a:lvl5pPr marL="3047924" lvl="4" indent="-474121" rtl="0">
              <a:spcBef>
                <a:spcPts val="800"/>
              </a:spcBef>
              <a:spcAft>
                <a:spcPts val="0"/>
              </a:spcAft>
              <a:buSzPts val="2000"/>
              <a:buChar char="○"/>
              <a:defRPr sz="2667"/>
            </a:lvl5pPr>
            <a:lvl6pPr marL="3657509" lvl="5" indent="-474121" rtl="0">
              <a:spcBef>
                <a:spcPts val="800"/>
              </a:spcBef>
              <a:spcAft>
                <a:spcPts val="0"/>
              </a:spcAft>
              <a:buSzPts val="2000"/>
              <a:buChar char="■"/>
              <a:defRPr sz="2667"/>
            </a:lvl6pPr>
            <a:lvl7pPr marL="4267093" lvl="6" indent="-474121" rtl="0">
              <a:spcBef>
                <a:spcPts val="800"/>
              </a:spcBef>
              <a:spcAft>
                <a:spcPts val="0"/>
              </a:spcAft>
              <a:buSzPts val="2000"/>
              <a:buChar char="●"/>
              <a:defRPr sz="2667"/>
            </a:lvl7pPr>
            <a:lvl8pPr marL="4876678" lvl="7" indent="-474121" rtl="0">
              <a:spcBef>
                <a:spcPts val="800"/>
              </a:spcBef>
              <a:spcAft>
                <a:spcPts val="0"/>
              </a:spcAft>
              <a:buSzPts val="2000"/>
              <a:buChar char="○"/>
              <a:defRPr sz="2667"/>
            </a:lvl8pPr>
            <a:lvl9pPr marL="5486263" lvl="8" indent="-474121" rtl="0">
              <a:spcBef>
                <a:spcPts val="800"/>
              </a:spcBef>
              <a:spcAft>
                <a:spcPts val="800"/>
              </a:spcAft>
              <a:buSzPts val="2000"/>
              <a:buChar char="■"/>
              <a:defRPr sz="2667"/>
            </a:lvl9pPr>
          </a:lstStyle>
          <a:p>
            <a:endParaRPr/>
          </a:p>
        </p:txBody>
      </p:sp>
      <p:sp>
        <p:nvSpPr>
          <p:cNvPr id="46" name="Google Shape;46;p6"/>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US" kern="0" smtClean="0">
                <a:solidFill>
                  <a:srgbClr val="7C8894"/>
                </a:solidFill>
              </a:rPr>
              <a:pPr defTabSz="1219170">
                <a:buClr>
                  <a:srgbClr val="000000"/>
                </a:buClr>
              </a:pPr>
              <a:t>‹Nº›</a:t>
            </a:fld>
            <a:endParaRPr lang="en-US" kern="0">
              <a:solidFill>
                <a:srgbClr val="7C8894"/>
              </a:solidFill>
            </a:endParaRPr>
          </a:p>
        </p:txBody>
      </p:sp>
    </p:spTree>
    <p:extLst>
      <p:ext uri="{BB962C8B-B14F-4D97-AF65-F5344CB8AC3E}">
        <p14:creationId xmlns:p14="http://schemas.microsoft.com/office/powerpoint/2010/main" val="62134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spTree>
      <p:nvGrpSpPr>
        <p:cNvPr id="1" name="Shape 47"/>
        <p:cNvGrpSpPr/>
        <p:nvPr/>
      </p:nvGrpSpPr>
      <p:grpSpPr>
        <a:xfrm>
          <a:off x="0" y="0"/>
          <a:ext cx="0" cy="0"/>
          <a:chOff x="0" y="0"/>
          <a:chExt cx="0" cy="0"/>
        </a:xfrm>
      </p:grpSpPr>
      <p:grpSp>
        <p:nvGrpSpPr>
          <p:cNvPr id="48" name="Google Shape;48;p7"/>
          <p:cNvGrpSpPr/>
          <p:nvPr/>
        </p:nvGrpSpPr>
        <p:grpSpPr>
          <a:xfrm>
            <a:off x="6673398" y="0"/>
            <a:ext cx="5518613" cy="6858189"/>
            <a:chOff x="5005048" y="0"/>
            <a:chExt cx="4138960" cy="5143642"/>
          </a:xfrm>
        </p:grpSpPr>
        <p:sp>
          <p:nvSpPr>
            <p:cNvPr id="49" name="Google Shape;49;p7"/>
            <p:cNvSpPr/>
            <p:nvPr/>
          </p:nvSpPr>
          <p:spPr>
            <a:xfrm>
              <a:off x="5005049" y="0"/>
              <a:ext cx="4138960" cy="5143500"/>
            </a:xfrm>
            <a:custGeom>
              <a:avLst/>
              <a:gdLst/>
              <a:ahLst/>
              <a:cxnLst/>
              <a:rect l="l" t="t" r="r" b="b"/>
              <a:pathLst>
                <a:path w="5518613" h="6858000" extrusionOk="0">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7"/>
            <p:cNvSpPr/>
            <p:nvPr/>
          </p:nvSpPr>
          <p:spPr>
            <a:xfrm>
              <a:off x="5005048" y="0"/>
              <a:ext cx="4138960" cy="5143642"/>
            </a:xfrm>
            <a:custGeom>
              <a:avLst/>
              <a:gdLst/>
              <a:ahLst/>
              <a:cxnLst/>
              <a:rect l="l" t="t" r="r" b="b"/>
              <a:pathLst>
                <a:path w="5518613" h="6858190" extrusionOk="0">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7"/>
            <p:cNvSpPr/>
            <p:nvPr/>
          </p:nvSpPr>
          <p:spPr>
            <a:xfrm>
              <a:off x="5330737" y="210583"/>
              <a:ext cx="3668526" cy="4753341"/>
            </a:xfrm>
            <a:custGeom>
              <a:avLst/>
              <a:gdLst/>
              <a:ahLst/>
              <a:cxnLst/>
              <a:rect l="l" t="t" r="r" b="b"/>
              <a:pathLst>
                <a:path w="4891368" h="6337788" extrusionOk="0">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2" name="Google Shape;52;p7"/>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7"/>
          <p:cNvSpPr txBox="1">
            <a:spLocks noGrp="1"/>
          </p:cNvSpPr>
          <p:nvPr>
            <p:ph type="body" idx="1"/>
          </p:nvPr>
        </p:nvSpPr>
        <p:spPr>
          <a:xfrm>
            <a:off x="1140400" y="1906867"/>
            <a:ext cx="3087600" cy="44264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800"/>
              </a:spcBef>
              <a:spcAft>
                <a:spcPts val="0"/>
              </a:spcAft>
              <a:buSzPts val="1800"/>
              <a:buChar char="○"/>
              <a:defRPr sz="2400"/>
            </a:lvl2pPr>
            <a:lvl3pPr marL="1828754" lvl="2" indent="-457189" rtl="0">
              <a:spcBef>
                <a:spcPts val="800"/>
              </a:spcBef>
              <a:spcAft>
                <a:spcPts val="0"/>
              </a:spcAft>
              <a:buSzPts val="1800"/>
              <a:buChar char="■"/>
              <a:defRPr sz="2400"/>
            </a:lvl3pPr>
            <a:lvl4pPr marL="2438339" lvl="3" indent="-457189" rtl="0">
              <a:spcBef>
                <a:spcPts val="800"/>
              </a:spcBef>
              <a:spcAft>
                <a:spcPts val="0"/>
              </a:spcAft>
              <a:buSzPts val="1800"/>
              <a:buChar char="●"/>
              <a:defRPr sz="2400"/>
            </a:lvl4pPr>
            <a:lvl5pPr marL="3047924" lvl="4" indent="-457189" rtl="0">
              <a:spcBef>
                <a:spcPts val="800"/>
              </a:spcBef>
              <a:spcAft>
                <a:spcPts val="0"/>
              </a:spcAft>
              <a:buSzPts val="1800"/>
              <a:buChar char="○"/>
              <a:defRPr sz="2400"/>
            </a:lvl5pPr>
            <a:lvl6pPr marL="3657509" lvl="5" indent="-457189" rtl="0">
              <a:spcBef>
                <a:spcPts val="800"/>
              </a:spcBef>
              <a:spcAft>
                <a:spcPts val="0"/>
              </a:spcAft>
              <a:buSzPts val="1800"/>
              <a:buChar char="■"/>
              <a:defRPr sz="2400"/>
            </a:lvl6pPr>
            <a:lvl7pPr marL="4267093" lvl="6" indent="-457189" rtl="0">
              <a:spcBef>
                <a:spcPts val="800"/>
              </a:spcBef>
              <a:spcAft>
                <a:spcPts val="0"/>
              </a:spcAft>
              <a:buSzPts val="1800"/>
              <a:buChar char="●"/>
              <a:defRPr sz="2400"/>
            </a:lvl7pPr>
            <a:lvl8pPr marL="4876678" lvl="7" indent="-457189" rtl="0">
              <a:spcBef>
                <a:spcPts val="800"/>
              </a:spcBef>
              <a:spcAft>
                <a:spcPts val="0"/>
              </a:spcAft>
              <a:buSzPts val="1800"/>
              <a:buChar char="○"/>
              <a:defRPr sz="2400"/>
            </a:lvl8pPr>
            <a:lvl9pPr marL="5486263" lvl="8" indent="-457189" rtl="0">
              <a:spcBef>
                <a:spcPts val="800"/>
              </a:spcBef>
              <a:spcAft>
                <a:spcPts val="800"/>
              </a:spcAft>
              <a:buSzPts val="1800"/>
              <a:buChar char="■"/>
              <a:defRPr sz="2400"/>
            </a:lvl9pPr>
          </a:lstStyle>
          <a:p>
            <a:endParaRPr/>
          </a:p>
        </p:txBody>
      </p:sp>
      <p:sp>
        <p:nvSpPr>
          <p:cNvPr id="54" name="Google Shape;54;p7"/>
          <p:cNvSpPr txBox="1">
            <a:spLocks noGrp="1"/>
          </p:cNvSpPr>
          <p:nvPr>
            <p:ph type="body" idx="2"/>
          </p:nvPr>
        </p:nvSpPr>
        <p:spPr>
          <a:xfrm>
            <a:off x="4552281" y="1906867"/>
            <a:ext cx="3087600" cy="44264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800"/>
              </a:spcBef>
              <a:spcAft>
                <a:spcPts val="0"/>
              </a:spcAft>
              <a:buSzPts val="1800"/>
              <a:buChar char="○"/>
              <a:defRPr sz="2400"/>
            </a:lvl2pPr>
            <a:lvl3pPr marL="1828754" lvl="2" indent="-457189" rtl="0">
              <a:spcBef>
                <a:spcPts val="800"/>
              </a:spcBef>
              <a:spcAft>
                <a:spcPts val="0"/>
              </a:spcAft>
              <a:buSzPts val="1800"/>
              <a:buChar char="■"/>
              <a:defRPr sz="2400"/>
            </a:lvl3pPr>
            <a:lvl4pPr marL="2438339" lvl="3" indent="-457189" rtl="0">
              <a:spcBef>
                <a:spcPts val="800"/>
              </a:spcBef>
              <a:spcAft>
                <a:spcPts val="0"/>
              </a:spcAft>
              <a:buSzPts val="1800"/>
              <a:buChar char="●"/>
              <a:defRPr sz="2400"/>
            </a:lvl4pPr>
            <a:lvl5pPr marL="3047924" lvl="4" indent="-457189" rtl="0">
              <a:spcBef>
                <a:spcPts val="800"/>
              </a:spcBef>
              <a:spcAft>
                <a:spcPts val="0"/>
              </a:spcAft>
              <a:buSzPts val="1800"/>
              <a:buChar char="○"/>
              <a:defRPr sz="2400"/>
            </a:lvl5pPr>
            <a:lvl6pPr marL="3657509" lvl="5" indent="-457189" rtl="0">
              <a:spcBef>
                <a:spcPts val="800"/>
              </a:spcBef>
              <a:spcAft>
                <a:spcPts val="0"/>
              </a:spcAft>
              <a:buSzPts val="1800"/>
              <a:buChar char="■"/>
              <a:defRPr sz="2400"/>
            </a:lvl6pPr>
            <a:lvl7pPr marL="4267093" lvl="6" indent="-457189" rtl="0">
              <a:spcBef>
                <a:spcPts val="800"/>
              </a:spcBef>
              <a:spcAft>
                <a:spcPts val="0"/>
              </a:spcAft>
              <a:buSzPts val="1800"/>
              <a:buChar char="●"/>
              <a:defRPr sz="2400"/>
            </a:lvl7pPr>
            <a:lvl8pPr marL="4876678" lvl="7" indent="-457189" rtl="0">
              <a:spcBef>
                <a:spcPts val="800"/>
              </a:spcBef>
              <a:spcAft>
                <a:spcPts val="0"/>
              </a:spcAft>
              <a:buSzPts val="1800"/>
              <a:buChar char="○"/>
              <a:defRPr sz="2400"/>
            </a:lvl8pPr>
            <a:lvl9pPr marL="5486263" lvl="8" indent="-457189" rtl="0">
              <a:spcBef>
                <a:spcPts val="800"/>
              </a:spcBef>
              <a:spcAft>
                <a:spcPts val="800"/>
              </a:spcAft>
              <a:buSzPts val="1800"/>
              <a:buChar char="■"/>
              <a:defRPr sz="2400"/>
            </a:lvl9pPr>
          </a:lstStyle>
          <a:p>
            <a:endParaRPr/>
          </a:p>
        </p:txBody>
      </p:sp>
      <p:sp>
        <p:nvSpPr>
          <p:cNvPr id="55" name="Google Shape;55;p7"/>
          <p:cNvSpPr txBox="1">
            <a:spLocks noGrp="1"/>
          </p:cNvSpPr>
          <p:nvPr>
            <p:ph type="body" idx="3"/>
          </p:nvPr>
        </p:nvSpPr>
        <p:spPr>
          <a:xfrm>
            <a:off x="7964163" y="1906867"/>
            <a:ext cx="3087600" cy="44264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800"/>
              </a:spcBef>
              <a:spcAft>
                <a:spcPts val="0"/>
              </a:spcAft>
              <a:buSzPts val="1800"/>
              <a:buChar char="○"/>
              <a:defRPr sz="2400"/>
            </a:lvl2pPr>
            <a:lvl3pPr marL="1828754" lvl="2" indent="-457189" rtl="0">
              <a:spcBef>
                <a:spcPts val="800"/>
              </a:spcBef>
              <a:spcAft>
                <a:spcPts val="0"/>
              </a:spcAft>
              <a:buSzPts val="1800"/>
              <a:buChar char="■"/>
              <a:defRPr sz="2400"/>
            </a:lvl3pPr>
            <a:lvl4pPr marL="2438339" lvl="3" indent="-457189" rtl="0">
              <a:spcBef>
                <a:spcPts val="800"/>
              </a:spcBef>
              <a:spcAft>
                <a:spcPts val="0"/>
              </a:spcAft>
              <a:buSzPts val="1800"/>
              <a:buChar char="●"/>
              <a:defRPr sz="2400"/>
            </a:lvl4pPr>
            <a:lvl5pPr marL="3047924" lvl="4" indent="-457189" rtl="0">
              <a:spcBef>
                <a:spcPts val="800"/>
              </a:spcBef>
              <a:spcAft>
                <a:spcPts val="0"/>
              </a:spcAft>
              <a:buSzPts val="1800"/>
              <a:buChar char="○"/>
              <a:defRPr sz="2400"/>
            </a:lvl5pPr>
            <a:lvl6pPr marL="3657509" lvl="5" indent="-457189" rtl="0">
              <a:spcBef>
                <a:spcPts val="800"/>
              </a:spcBef>
              <a:spcAft>
                <a:spcPts val="0"/>
              </a:spcAft>
              <a:buSzPts val="1800"/>
              <a:buChar char="■"/>
              <a:defRPr sz="2400"/>
            </a:lvl6pPr>
            <a:lvl7pPr marL="4267093" lvl="6" indent="-457189" rtl="0">
              <a:spcBef>
                <a:spcPts val="800"/>
              </a:spcBef>
              <a:spcAft>
                <a:spcPts val="0"/>
              </a:spcAft>
              <a:buSzPts val="1800"/>
              <a:buChar char="●"/>
              <a:defRPr sz="2400"/>
            </a:lvl7pPr>
            <a:lvl8pPr marL="4876678" lvl="7" indent="-457189" rtl="0">
              <a:spcBef>
                <a:spcPts val="800"/>
              </a:spcBef>
              <a:spcAft>
                <a:spcPts val="0"/>
              </a:spcAft>
              <a:buSzPts val="1800"/>
              <a:buChar char="○"/>
              <a:defRPr sz="2400"/>
            </a:lvl8pPr>
            <a:lvl9pPr marL="5486263" lvl="8" indent="-457189" rtl="0">
              <a:spcBef>
                <a:spcPts val="800"/>
              </a:spcBef>
              <a:spcAft>
                <a:spcPts val="800"/>
              </a:spcAft>
              <a:buSzPts val="1800"/>
              <a:buChar char="■"/>
              <a:defRPr sz="2400"/>
            </a:lvl9pPr>
          </a:lstStyle>
          <a:p>
            <a:endParaRPr/>
          </a:p>
        </p:txBody>
      </p:sp>
      <p:sp>
        <p:nvSpPr>
          <p:cNvPr id="56" name="Google Shape;56;p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US" kern="0" smtClean="0">
                <a:solidFill>
                  <a:srgbClr val="7C8894"/>
                </a:solidFill>
              </a:rPr>
              <a:pPr defTabSz="1219170">
                <a:buClr>
                  <a:srgbClr val="000000"/>
                </a:buClr>
              </a:pPr>
              <a:t>‹Nº›</a:t>
            </a:fld>
            <a:endParaRPr lang="en-US" kern="0">
              <a:solidFill>
                <a:srgbClr val="7C8894"/>
              </a:solidFill>
            </a:endParaRPr>
          </a:p>
        </p:txBody>
      </p:sp>
    </p:spTree>
    <p:extLst>
      <p:ext uri="{BB962C8B-B14F-4D97-AF65-F5344CB8AC3E}">
        <p14:creationId xmlns:p14="http://schemas.microsoft.com/office/powerpoint/2010/main" val="2848549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7"/>
        <p:cNvGrpSpPr/>
        <p:nvPr/>
      </p:nvGrpSpPr>
      <p:grpSpPr>
        <a:xfrm>
          <a:off x="0" y="0"/>
          <a:ext cx="0" cy="0"/>
          <a:chOff x="0" y="0"/>
          <a:chExt cx="0" cy="0"/>
        </a:xfrm>
      </p:grpSpPr>
      <p:grpSp>
        <p:nvGrpSpPr>
          <p:cNvPr id="58" name="Google Shape;58;p8"/>
          <p:cNvGrpSpPr/>
          <p:nvPr/>
        </p:nvGrpSpPr>
        <p:grpSpPr>
          <a:xfrm>
            <a:off x="6673398" y="0"/>
            <a:ext cx="5518613" cy="6858189"/>
            <a:chOff x="5005048" y="0"/>
            <a:chExt cx="4138960" cy="5143642"/>
          </a:xfrm>
        </p:grpSpPr>
        <p:sp>
          <p:nvSpPr>
            <p:cNvPr id="59" name="Google Shape;59;p8"/>
            <p:cNvSpPr/>
            <p:nvPr/>
          </p:nvSpPr>
          <p:spPr>
            <a:xfrm>
              <a:off x="5005049" y="0"/>
              <a:ext cx="4138960" cy="5143500"/>
            </a:xfrm>
            <a:custGeom>
              <a:avLst/>
              <a:gdLst/>
              <a:ahLst/>
              <a:cxnLst/>
              <a:rect l="l" t="t" r="r" b="b"/>
              <a:pathLst>
                <a:path w="5518613" h="6858000" extrusionOk="0">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8"/>
            <p:cNvSpPr/>
            <p:nvPr/>
          </p:nvSpPr>
          <p:spPr>
            <a:xfrm>
              <a:off x="5005048" y="0"/>
              <a:ext cx="4138960" cy="5143642"/>
            </a:xfrm>
            <a:custGeom>
              <a:avLst/>
              <a:gdLst/>
              <a:ahLst/>
              <a:cxnLst/>
              <a:rect l="l" t="t" r="r" b="b"/>
              <a:pathLst>
                <a:path w="5518613" h="6858190" extrusionOk="0">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61;p8"/>
            <p:cNvSpPr/>
            <p:nvPr/>
          </p:nvSpPr>
          <p:spPr>
            <a:xfrm>
              <a:off x="5330737" y="210583"/>
              <a:ext cx="3668526" cy="4753341"/>
            </a:xfrm>
            <a:custGeom>
              <a:avLst/>
              <a:gdLst/>
              <a:ahLst/>
              <a:cxnLst/>
              <a:rect l="l" t="t" r="r" b="b"/>
              <a:pathLst>
                <a:path w="4891368" h="6337788" extrusionOk="0">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2" name="Google Shape;62;p8"/>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3" name="Google Shape;63;p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US" kern="0" smtClean="0">
                <a:solidFill>
                  <a:srgbClr val="7C8894"/>
                </a:solidFill>
              </a:rPr>
              <a:pPr defTabSz="1219170">
                <a:buClr>
                  <a:srgbClr val="000000"/>
                </a:buClr>
              </a:pPr>
              <a:t>‹Nº›</a:t>
            </a:fld>
            <a:endParaRPr lang="en-US" kern="0">
              <a:solidFill>
                <a:srgbClr val="7C8894"/>
              </a:solidFill>
            </a:endParaRPr>
          </a:p>
        </p:txBody>
      </p:sp>
    </p:spTree>
    <p:extLst>
      <p:ext uri="{BB962C8B-B14F-4D97-AF65-F5344CB8AC3E}">
        <p14:creationId xmlns:p14="http://schemas.microsoft.com/office/powerpoint/2010/main" val="1769923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64"/>
        <p:cNvGrpSpPr/>
        <p:nvPr/>
      </p:nvGrpSpPr>
      <p:grpSpPr>
        <a:xfrm>
          <a:off x="0" y="0"/>
          <a:ext cx="0" cy="0"/>
          <a:chOff x="0" y="0"/>
          <a:chExt cx="0" cy="0"/>
        </a:xfrm>
      </p:grpSpPr>
      <p:grpSp>
        <p:nvGrpSpPr>
          <p:cNvPr id="65" name="Google Shape;65;p9"/>
          <p:cNvGrpSpPr/>
          <p:nvPr/>
        </p:nvGrpSpPr>
        <p:grpSpPr>
          <a:xfrm>
            <a:off x="6673398" y="0"/>
            <a:ext cx="5518613" cy="6858189"/>
            <a:chOff x="5005048" y="0"/>
            <a:chExt cx="4138960" cy="5143642"/>
          </a:xfrm>
        </p:grpSpPr>
        <p:sp>
          <p:nvSpPr>
            <p:cNvPr id="66" name="Google Shape;66;p9"/>
            <p:cNvSpPr/>
            <p:nvPr/>
          </p:nvSpPr>
          <p:spPr>
            <a:xfrm>
              <a:off x="5005049" y="0"/>
              <a:ext cx="4138960" cy="5143500"/>
            </a:xfrm>
            <a:custGeom>
              <a:avLst/>
              <a:gdLst/>
              <a:ahLst/>
              <a:cxnLst/>
              <a:rect l="l" t="t" r="r" b="b"/>
              <a:pathLst>
                <a:path w="5518613" h="6858000" extrusionOk="0">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67;p9"/>
            <p:cNvSpPr/>
            <p:nvPr/>
          </p:nvSpPr>
          <p:spPr>
            <a:xfrm>
              <a:off x="5005048" y="0"/>
              <a:ext cx="4138960" cy="5143642"/>
            </a:xfrm>
            <a:custGeom>
              <a:avLst/>
              <a:gdLst/>
              <a:ahLst/>
              <a:cxnLst/>
              <a:rect l="l" t="t" r="r" b="b"/>
              <a:pathLst>
                <a:path w="5518613" h="6858190" extrusionOk="0">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68;p9"/>
            <p:cNvSpPr/>
            <p:nvPr/>
          </p:nvSpPr>
          <p:spPr>
            <a:xfrm>
              <a:off x="5330737" y="210583"/>
              <a:ext cx="3668526" cy="4753341"/>
            </a:xfrm>
            <a:custGeom>
              <a:avLst/>
              <a:gdLst/>
              <a:ahLst/>
              <a:cxnLst/>
              <a:rect l="l" t="t" r="r" b="b"/>
              <a:pathLst>
                <a:path w="4891368" h="6337788" extrusionOk="0">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9" name="Google Shape;69;p9"/>
          <p:cNvSpPr txBox="1">
            <a:spLocks noGrp="1"/>
          </p:cNvSpPr>
          <p:nvPr>
            <p:ph type="body" idx="1"/>
          </p:nvPr>
        </p:nvSpPr>
        <p:spPr>
          <a:xfrm>
            <a:off x="1140400" y="5875067"/>
            <a:ext cx="9911200" cy="400000"/>
          </a:xfrm>
          <a:prstGeom prst="rect">
            <a:avLst/>
          </a:prstGeom>
        </p:spPr>
        <p:txBody>
          <a:bodyPr spcFirstLastPara="1" wrap="square" lIns="0" tIns="0" rIns="0" bIns="0" anchor="t" anchorCtr="0">
            <a:noAutofit/>
          </a:bodyPr>
          <a:lstStyle>
            <a:lvl1pPr marL="609585" lvl="0" indent="-304792" rtl="0">
              <a:spcBef>
                <a:spcPts val="0"/>
              </a:spcBef>
              <a:spcAft>
                <a:spcPts val="800"/>
              </a:spcAft>
              <a:buClr>
                <a:schemeClr val="accent2"/>
              </a:buClr>
              <a:buSzPts val="1800"/>
              <a:buNone/>
              <a:defRPr sz="2400">
                <a:solidFill>
                  <a:schemeClr val="accent2"/>
                </a:solidFill>
              </a:defRPr>
            </a:lvl1pPr>
          </a:lstStyle>
          <a:p>
            <a:endParaRPr/>
          </a:p>
        </p:txBody>
      </p:sp>
      <p:sp>
        <p:nvSpPr>
          <p:cNvPr id="70" name="Google Shape;70;p9"/>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US" kern="0" smtClean="0">
                <a:solidFill>
                  <a:srgbClr val="7C8894"/>
                </a:solidFill>
              </a:rPr>
              <a:pPr defTabSz="1219170">
                <a:buClr>
                  <a:srgbClr val="000000"/>
                </a:buClr>
              </a:pPr>
              <a:t>‹Nº›</a:t>
            </a:fld>
            <a:endParaRPr lang="en-US" kern="0">
              <a:solidFill>
                <a:srgbClr val="7C8894"/>
              </a:solidFill>
            </a:endParaRPr>
          </a:p>
        </p:txBody>
      </p:sp>
    </p:spTree>
    <p:extLst>
      <p:ext uri="{BB962C8B-B14F-4D97-AF65-F5344CB8AC3E}">
        <p14:creationId xmlns:p14="http://schemas.microsoft.com/office/powerpoint/2010/main" val="3576086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71"/>
        <p:cNvGrpSpPr/>
        <p:nvPr/>
      </p:nvGrpSpPr>
      <p:grpSpPr>
        <a:xfrm>
          <a:off x="0" y="0"/>
          <a:ext cx="0" cy="0"/>
          <a:chOff x="0" y="0"/>
          <a:chExt cx="0" cy="0"/>
        </a:xfrm>
      </p:grpSpPr>
      <p:grpSp>
        <p:nvGrpSpPr>
          <p:cNvPr id="72" name="Google Shape;72;p10"/>
          <p:cNvGrpSpPr/>
          <p:nvPr/>
        </p:nvGrpSpPr>
        <p:grpSpPr>
          <a:xfrm>
            <a:off x="4104804" y="0"/>
            <a:ext cx="8087185" cy="6858189"/>
            <a:chOff x="2052402" y="0"/>
            <a:chExt cx="6065389" cy="5143642"/>
          </a:xfrm>
        </p:grpSpPr>
        <p:sp>
          <p:nvSpPr>
            <p:cNvPr id="73" name="Google Shape;73;p10"/>
            <p:cNvSpPr/>
            <p:nvPr/>
          </p:nvSpPr>
          <p:spPr>
            <a:xfrm>
              <a:off x="2052402" y="0"/>
              <a:ext cx="6065388" cy="5143500"/>
            </a:xfrm>
            <a:custGeom>
              <a:avLst/>
              <a:gdLst/>
              <a:ahLst/>
              <a:cxnLst/>
              <a:rect l="l" t="t" r="r" b="b"/>
              <a:pathLst>
                <a:path w="8087184" h="6858000" extrusionOk="0">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74;p10"/>
            <p:cNvSpPr/>
            <p:nvPr/>
          </p:nvSpPr>
          <p:spPr>
            <a:xfrm>
              <a:off x="2052402" y="0"/>
              <a:ext cx="6065388" cy="5143642"/>
            </a:xfrm>
            <a:custGeom>
              <a:avLst/>
              <a:gdLst/>
              <a:ahLst/>
              <a:cxnLst/>
              <a:rect l="l" t="t" r="r" b="b"/>
              <a:pathLst>
                <a:path w="8087184" h="6858190" extrusionOk="0">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75;p10"/>
            <p:cNvSpPr/>
            <p:nvPr/>
          </p:nvSpPr>
          <p:spPr>
            <a:xfrm>
              <a:off x="2377837" y="210583"/>
              <a:ext cx="5576288" cy="4831090"/>
            </a:xfrm>
            <a:custGeom>
              <a:avLst/>
              <a:gdLst/>
              <a:ahLst/>
              <a:cxnLst/>
              <a:rect l="l" t="t" r="r" b="b"/>
              <a:pathLst>
                <a:path w="7435051" h="6441453" extrusionOk="0">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4591">
                <a:alpha val="4470"/>
              </a:srgbClr>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6" name="Google Shape;76;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US" kern="0" smtClean="0">
                <a:solidFill>
                  <a:srgbClr val="7C8894"/>
                </a:solidFill>
              </a:rPr>
              <a:pPr defTabSz="1219170">
                <a:buClr>
                  <a:srgbClr val="000000"/>
                </a:buClr>
              </a:pPr>
              <a:t>‹Nº›</a:t>
            </a:fld>
            <a:endParaRPr lang="en-US" kern="0">
              <a:solidFill>
                <a:srgbClr val="7C8894"/>
              </a:solidFill>
            </a:endParaRPr>
          </a:p>
        </p:txBody>
      </p:sp>
    </p:spTree>
    <p:extLst>
      <p:ext uri="{BB962C8B-B14F-4D97-AF65-F5344CB8AC3E}">
        <p14:creationId xmlns:p14="http://schemas.microsoft.com/office/powerpoint/2010/main" val="507001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0400" y="1114667"/>
            <a:ext cx="99112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1pPr>
            <a:lvl2pPr lvl="1"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2pPr>
            <a:lvl3pPr lvl="2"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3pPr>
            <a:lvl4pPr lvl="3"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4pPr>
            <a:lvl5pPr lvl="4"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5pPr>
            <a:lvl6pPr lvl="5"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6pPr>
            <a:lvl7pPr lvl="6"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7pPr>
            <a:lvl8pPr lvl="7"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8pPr>
            <a:lvl9pPr lvl="8" rtl="0">
              <a:lnSpc>
                <a:spcPct val="90000"/>
              </a:lnSpc>
              <a:spcBef>
                <a:spcPts val="0"/>
              </a:spcBef>
              <a:spcAft>
                <a:spcPts val="0"/>
              </a:spcAft>
              <a:buClr>
                <a:schemeClr val="accent1"/>
              </a:buClr>
              <a:buSzPts val="3000"/>
              <a:buFont typeface="Montserrat"/>
              <a:buNone/>
              <a:defRPr sz="3000" b="1">
                <a:solidFill>
                  <a:schemeClr val="accen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1140400" y="1906863"/>
            <a:ext cx="9911200" cy="4045200"/>
          </a:xfrm>
          <a:prstGeom prst="rect">
            <a:avLst/>
          </a:prstGeom>
          <a:noFill/>
          <a:ln>
            <a:noFill/>
          </a:ln>
        </p:spPr>
        <p:txBody>
          <a:bodyPr spcFirstLastPara="1" wrap="square" lIns="0" tIns="0" rIns="0" bIns="0" anchor="t" anchorCtr="0">
            <a:noAutofit/>
          </a:bodyPr>
          <a:lstStyle>
            <a:lvl1pPr marL="457200" lvl="0" indent="-381000" rtl="0">
              <a:spcBef>
                <a:spcPts val="0"/>
              </a:spcBef>
              <a:spcAft>
                <a:spcPts val="0"/>
              </a:spcAft>
              <a:buClr>
                <a:schemeClr val="accent1"/>
              </a:buClr>
              <a:buSzPts val="2400"/>
              <a:buFont typeface="Montserrat Light"/>
              <a:buChar char="●"/>
              <a:defRPr sz="2400">
                <a:solidFill>
                  <a:schemeClr val="dk1"/>
                </a:solidFill>
                <a:latin typeface="Montserrat Light"/>
                <a:ea typeface="Montserrat Light"/>
                <a:cs typeface="Montserrat Light"/>
                <a:sym typeface="Montserrat Light"/>
              </a:defRPr>
            </a:lvl1pPr>
            <a:lvl2pPr marL="914400" lvl="1" indent="-381000" rtl="0">
              <a:spcBef>
                <a:spcPts val="600"/>
              </a:spcBef>
              <a:spcAft>
                <a:spcPts val="0"/>
              </a:spcAft>
              <a:buClr>
                <a:schemeClr val="accent1"/>
              </a:buClr>
              <a:buSzPts val="2400"/>
              <a:buFont typeface="Montserrat Light"/>
              <a:buChar char="○"/>
              <a:defRPr sz="2400">
                <a:solidFill>
                  <a:schemeClr val="dk1"/>
                </a:solidFill>
                <a:latin typeface="Montserrat Light"/>
                <a:ea typeface="Montserrat Light"/>
                <a:cs typeface="Montserrat Light"/>
                <a:sym typeface="Montserrat Light"/>
              </a:defRPr>
            </a:lvl2pPr>
            <a:lvl3pPr marL="1371600" lvl="2"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3pPr>
            <a:lvl4pPr marL="1828800" lvl="3"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4pPr>
            <a:lvl5pPr marL="2286000" lvl="4"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5pPr>
            <a:lvl6pPr marL="2743200" lvl="5"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6pPr>
            <a:lvl7pPr marL="3200400" lvl="6"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7pPr>
            <a:lvl8pPr marL="3657600" lvl="7" indent="-381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8pPr>
            <a:lvl9pPr marL="4114800" lvl="8" indent="-381000" rtl="0">
              <a:spcBef>
                <a:spcPts val="600"/>
              </a:spcBef>
              <a:spcAft>
                <a:spcPts val="60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rtl="0">
              <a:buNone/>
              <a:defRPr sz="1733" b="1">
                <a:solidFill>
                  <a:schemeClr val="dk2"/>
                </a:solidFill>
                <a:latin typeface="Montserrat"/>
                <a:ea typeface="Montserrat"/>
                <a:cs typeface="Montserrat"/>
                <a:sym typeface="Montserrat"/>
              </a:defRPr>
            </a:lvl1pPr>
            <a:lvl2pPr lvl="1" algn="r" rtl="0">
              <a:buNone/>
              <a:defRPr sz="1733" b="1">
                <a:solidFill>
                  <a:schemeClr val="dk2"/>
                </a:solidFill>
                <a:latin typeface="Montserrat"/>
                <a:ea typeface="Montserrat"/>
                <a:cs typeface="Montserrat"/>
                <a:sym typeface="Montserrat"/>
              </a:defRPr>
            </a:lvl2pPr>
            <a:lvl3pPr lvl="2" algn="r" rtl="0">
              <a:buNone/>
              <a:defRPr sz="1733" b="1">
                <a:solidFill>
                  <a:schemeClr val="dk2"/>
                </a:solidFill>
                <a:latin typeface="Montserrat"/>
                <a:ea typeface="Montserrat"/>
                <a:cs typeface="Montserrat"/>
                <a:sym typeface="Montserrat"/>
              </a:defRPr>
            </a:lvl3pPr>
            <a:lvl4pPr lvl="3" algn="r" rtl="0">
              <a:buNone/>
              <a:defRPr sz="1733" b="1">
                <a:solidFill>
                  <a:schemeClr val="dk2"/>
                </a:solidFill>
                <a:latin typeface="Montserrat"/>
                <a:ea typeface="Montserrat"/>
                <a:cs typeface="Montserrat"/>
                <a:sym typeface="Montserrat"/>
              </a:defRPr>
            </a:lvl4pPr>
            <a:lvl5pPr lvl="4" algn="r" rtl="0">
              <a:buNone/>
              <a:defRPr sz="1733" b="1">
                <a:solidFill>
                  <a:schemeClr val="dk2"/>
                </a:solidFill>
                <a:latin typeface="Montserrat"/>
                <a:ea typeface="Montserrat"/>
                <a:cs typeface="Montserrat"/>
                <a:sym typeface="Montserrat"/>
              </a:defRPr>
            </a:lvl5pPr>
            <a:lvl6pPr lvl="5" algn="r" rtl="0">
              <a:buNone/>
              <a:defRPr sz="1733" b="1">
                <a:solidFill>
                  <a:schemeClr val="dk2"/>
                </a:solidFill>
                <a:latin typeface="Montserrat"/>
                <a:ea typeface="Montserrat"/>
                <a:cs typeface="Montserrat"/>
                <a:sym typeface="Montserrat"/>
              </a:defRPr>
            </a:lvl6pPr>
            <a:lvl7pPr lvl="6" algn="r" rtl="0">
              <a:buNone/>
              <a:defRPr sz="1733" b="1">
                <a:solidFill>
                  <a:schemeClr val="dk2"/>
                </a:solidFill>
                <a:latin typeface="Montserrat"/>
                <a:ea typeface="Montserrat"/>
                <a:cs typeface="Montserrat"/>
                <a:sym typeface="Montserrat"/>
              </a:defRPr>
            </a:lvl7pPr>
            <a:lvl8pPr lvl="7" algn="r" rtl="0">
              <a:buNone/>
              <a:defRPr sz="1733" b="1">
                <a:solidFill>
                  <a:schemeClr val="dk2"/>
                </a:solidFill>
                <a:latin typeface="Montserrat"/>
                <a:ea typeface="Montserrat"/>
                <a:cs typeface="Montserrat"/>
                <a:sym typeface="Montserrat"/>
              </a:defRPr>
            </a:lvl8pPr>
            <a:lvl9pPr lvl="8" algn="r" rtl="0">
              <a:buNone/>
              <a:defRPr sz="1733" b="1">
                <a:solidFill>
                  <a:schemeClr val="dk2"/>
                </a:solidFill>
                <a:latin typeface="Montserrat"/>
                <a:ea typeface="Montserrat"/>
                <a:cs typeface="Montserrat"/>
                <a:sym typeface="Montserrat"/>
              </a:defRPr>
            </a:lvl9pPr>
          </a:lstStyle>
          <a:p>
            <a:pPr defTabSz="1219170">
              <a:buClr>
                <a:srgbClr val="000000"/>
              </a:buClr>
            </a:pPr>
            <a:fld id="{00000000-1234-1234-1234-123412341234}" type="slidenum">
              <a:rPr lang="en-US" kern="0" smtClean="0">
                <a:solidFill>
                  <a:srgbClr val="7C8894"/>
                </a:solidFill>
              </a:rPr>
              <a:pPr defTabSz="1219170">
                <a:buClr>
                  <a:srgbClr val="000000"/>
                </a:buClr>
              </a:pPr>
              <a:t>‹Nº›</a:t>
            </a:fld>
            <a:endParaRPr lang="en-US" kern="0">
              <a:solidFill>
                <a:srgbClr val="7C8894"/>
              </a:solidFill>
            </a:endParaRPr>
          </a:p>
        </p:txBody>
      </p:sp>
    </p:spTree>
    <p:extLst>
      <p:ext uri="{BB962C8B-B14F-4D97-AF65-F5344CB8AC3E}">
        <p14:creationId xmlns:p14="http://schemas.microsoft.com/office/powerpoint/2010/main" val="369819627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6.png"/><Relationship Id="rId7"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91.png"/><Relationship Id="rId5" Type="http://schemas.openxmlformats.org/officeDocument/2006/relationships/image" Target="../media/image8.png"/><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60.png"/></Relationships>
</file>

<file path=ppt/slides/_rels/slide3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70.png"/></Relationships>
</file>

<file path=ppt/slides/_rels/slide3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70.png"/></Relationships>
</file>

<file path=ppt/slides/_rels/slide3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0.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21.gif"/><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2.gif"/></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2.gif"/></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2.gif"/></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chart" Target="../charts/chart2.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chart" Target="../charts/chart4.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17" Type="http://schemas.microsoft.com/office/2007/relationships/hdphoto" Target="../media/hdphoto2.wdp"/><Relationship Id="rId2" Type="http://schemas.openxmlformats.org/officeDocument/2006/relationships/image" Target="../media/image2.jpeg"/><Relationship Id="rId16"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25.gif"/></Relationships>
</file>

<file path=ppt/slides/_rels/slide5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3.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image" Target="../media/image16.png"/><Relationship Id="rId9" Type="http://schemas.microsoft.com/office/2007/relationships/hdphoto" Target="../media/hdphoto3.wdp"/></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25.gif"/></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5.gif"/><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25.gif"/><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25.gif"/><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25.gif"/><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25.gif"/><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26.jpe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agua, azul, computadora, baloncesto&#10;&#10;Descripción generada automáticamente">
            <a:extLst>
              <a:ext uri="{FF2B5EF4-FFF2-40B4-BE49-F238E27FC236}">
                <a16:creationId xmlns:a16="http://schemas.microsoft.com/office/drawing/2014/main" id="{C19AC4FA-B534-452D-A80B-596A117F2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 y="0"/>
            <a:ext cx="12190095" cy="6858000"/>
          </a:xfrm>
          <a:prstGeom prst="rect">
            <a:avLst/>
          </a:prstGeom>
        </p:spPr>
      </p:pic>
      <p:sp>
        <p:nvSpPr>
          <p:cNvPr id="2" name="Título 1">
            <a:extLst>
              <a:ext uri="{FF2B5EF4-FFF2-40B4-BE49-F238E27FC236}">
                <a16:creationId xmlns:a16="http://schemas.microsoft.com/office/drawing/2014/main" id="{19FE81E2-4037-40A9-ACB1-C1D4F0F8DF36}"/>
              </a:ext>
            </a:extLst>
          </p:cNvPr>
          <p:cNvSpPr>
            <a:spLocks noGrp="1"/>
          </p:cNvSpPr>
          <p:nvPr>
            <p:ph type="ctrTitle"/>
          </p:nvPr>
        </p:nvSpPr>
        <p:spPr>
          <a:xfrm>
            <a:off x="1523999" y="1444386"/>
            <a:ext cx="9144000" cy="4014680"/>
          </a:xfrm>
          <a:solidFill>
            <a:schemeClr val="bg2">
              <a:lumMod val="75000"/>
              <a:alpha val="52000"/>
            </a:schemeClr>
          </a:solidFill>
        </p:spPr>
        <p:txBody>
          <a:bodyPr anchor="ctr">
            <a:normAutofit/>
            <a:scene3d>
              <a:camera prst="orthographicFront"/>
              <a:lightRig rig="harsh" dir="t"/>
            </a:scene3d>
            <a:sp3d prstMaterial="matte">
              <a:contourClr>
                <a:schemeClr val="bg1">
                  <a:lumMod val="65000"/>
                </a:schemeClr>
              </a:contourClr>
            </a:sp3d>
          </a:bodyPr>
          <a:lstStyle/>
          <a:p>
            <a:r>
              <a:rPr lang="es-CL" sz="3200" b="1">
                <a:ln>
                  <a:solidFill>
                    <a:schemeClr val="tx1"/>
                  </a:solidFill>
                </a:ln>
              </a:rPr>
              <a:t>Módulo 2 </a:t>
            </a:r>
            <a:r>
              <a:rPr lang="es-CL" sz="3200" b="1" dirty="0">
                <a:ln>
                  <a:solidFill>
                    <a:schemeClr val="tx1"/>
                  </a:solidFill>
                </a:ln>
              </a:rPr>
              <a:t>– Constitución Genética de una Población</a:t>
            </a:r>
            <a:br>
              <a:rPr lang="es-CL" sz="3200" b="1" dirty="0">
                <a:ln/>
              </a:rPr>
            </a:br>
            <a:br>
              <a:rPr lang="es-CL" sz="3600" b="1" dirty="0">
                <a:ln/>
                <a:solidFill>
                  <a:schemeClr val="accent3"/>
                </a:solidFill>
              </a:rPr>
            </a:br>
            <a:r>
              <a:rPr lang="es-CL" sz="4400" b="1" dirty="0">
                <a:ln w="10160">
                  <a:noFill/>
                  <a:prstDash val="solid"/>
                </a:ln>
                <a:solidFill>
                  <a:srgbClr val="FFFFFF"/>
                </a:solidFill>
                <a:effectLst>
                  <a:outerShdw blurRad="50800" dist="38100" dir="2700000" algn="tl" rotWithShape="0">
                    <a:prstClr val="black">
                      <a:alpha val="40000"/>
                    </a:prstClr>
                  </a:outerShdw>
                </a:effectLst>
              </a:rPr>
              <a:t>Equilibrio Hardy-Weinberg y Apareamientos Aleatorios</a:t>
            </a:r>
            <a:endParaRPr lang="en-US" sz="4400" b="1" dirty="0">
              <a:ln w="10160">
                <a:noFill/>
                <a:prstDash val="solid"/>
              </a:ln>
              <a:solidFill>
                <a:schemeClr val="accent3"/>
              </a:solidFill>
              <a:effectLst>
                <a:outerShdw blurRad="50800" dist="38100" dir="2700000" algn="tl" rotWithShape="0">
                  <a:prstClr val="black">
                    <a:alpha val="40000"/>
                  </a:prstClr>
                </a:outerShdw>
              </a:effectLst>
            </a:endParaRPr>
          </a:p>
        </p:txBody>
      </p:sp>
      <p:sp>
        <p:nvSpPr>
          <p:cNvPr id="3" name="Subtítulo 2">
            <a:extLst>
              <a:ext uri="{FF2B5EF4-FFF2-40B4-BE49-F238E27FC236}">
                <a16:creationId xmlns:a16="http://schemas.microsoft.com/office/drawing/2014/main" id="{086ED76C-4FA5-47BB-9D8C-915E38C0F277}"/>
              </a:ext>
            </a:extLst>
          </p:cNvPr>
          <p:cNvSpPr>
            <a:spLocks noGrp="1"/>
          </p:cNvSpPr>
          <p:nvPr>
            <p:ph type="subTitle" idx="1"/>
          </p:nvPr>
        </p:nvSpPr>
        <p:spPr>
          <a:xfrm>
            <a:off x="97654" y="97654"/>
            <a:ext cx="5036321" cy="896645"/>
          </a:xfrm>
        </p:spPr>
        <p:txBody>
          <a:bodyPr anchor="ctr"/>
          <a:lstStyle/>
          <a:p>
            <a:pPr algn="l"/>
            <a:r>
              <a:rPr lang="es-CL" dirty="0">
                <a:solidFill>
                  <a:schemeClr val="bg1"/>
                </a:solidFill>
              </a:rPr>
              <a:t>Tutoría Semestre Primavera 2022</a:t>
            </a:r>
            <a:br>
              <a:rPr lang="es-CL" dirty="0">
                <a:solidFill>
                  <a:schemeClr val="bg1"/>
                </a:solidFill>
              </a:rPr>
            </a:br>
            <a:r>
              <a:rPr lang="es-CL" dirty="0">
                <a:solidFill>
                  <a:schemeClr val="bg1"/>
                </a:solidFill>
              </a:rPr>
              <a:t>Genética Básica G1</a:t>
            </a:r>
            <a:endParaRPr lang="en-US" dirty="0">
              <a:ln>
                <a:solidFill>
                  <a:schemeClr val="tx1"/>
                </a:solidFill>
              </a:ln>
            </a:endParaRPr>
          </a:p>
        </p:txBody>
      </p:sp>
      <p:sp>
        <p:nvSpPr>
          <p:cNvPr id="6" name="CuadroTexto 5">
            <a:extLst>
              <a:ext uri="{FF2B5EF4-FFF2-40B4-BE49-F238E27FC236}">
                <a16:creationId xmlns:a16="http://schemas.microsoft.com/office/drawing/2014/main" id="{599A2B71-F7C4-4BB6-9B0E-9AE9B42B1A6E}"/>
              </a:ext>
            </a:extLst>
          </p:cNvPr>
          <p:cNvSpPr txBox="1"/>
          <p:nvPr/>
        </p:nvSpPr>
        <p:spPr>
          <a:xfrm>
            <a:off x="7734300" y="5604535"/>
            <a:ext cx="3238500" cy="369332"/>
          </a:xfrm>
          <a:prstGeom prst="rect">
            <a:avLst/>
          </a:prstGeom>
          <a:noFill/>
        </p:spPr>
        <p:txBody>
          <a:bodyPr wrap="square" rtlCol="0">
            <a:spAutoFit/>
          </a:bodyPr>
          <a:lstStyle/>
          <a:p>
            <a:r>
              <a:rPr lang="es-CL" dirty="0">
                <a:ln w="3175">
                  <a:solidFill>
                    <a:schemeClr val="tx1"/>
                  </a:solidFill>
                </a:ln>
                <a:solidFill>
                  <a:schemeClr val="bg1"/>
                </a:solidFill>
                <a:latin typeface="Franklin Gothic Demi" panose="020B0703020102020204" pitchFamily="34" charset="0"/>
              </a:rPr>
              <a:t>Tutor: Bastián Fernández S.</a:t>
            </a:r>
          </a:p>
        </p:txBody>
      </p:sp>
    </p:spTree>
    <p:extLst>
      <p:ext uri="{BB962C8B-B14F-4D97-AF65-F5344CB8AC3E}">
        <p14:creationId xmlns:p14="http://schemas.microsoft.com/office/powerpoint/2010/main" val="3345279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43" name="Google Shape;143;p1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solidFill>
                  <a:schemeClr val="lt1"/>
                </a:solidFill>
              </a:rPr>
              <a:pPr/>
              <a:t>10</a:t>
            </a:fld>
            <a:endParaRPr>
              <a:solidFill>
                <a:schemeClr val="lt1"/>
              </a:solidFill>
            </a:endParaRPr>
          </a:p>
        </p:txBody>
      </p:sp>
      <p:sp>
        <p:nvSpPr>
          <p:cNvPr id="24" name="Título 1">
            <a:extLst>
              <a:ext uri="{FF2B5EF4-FFF2-40B4-BE49-F238E27FC236}">
                <a16:creationId xmlns:a16="http://schemas.microsoft.com/office/drawing/2014/main" id="{DA5D2B01-FFB9-4588-B061-09EAD75E6115}"/>
              </a:ext>
            </a:extLst>
          </p:cNvPr>
          <p:cNvSpPr txBox="1">
            <a:spLocks/>
          </p:cNvSpPr>
          <p:nvPr/>
        </p:nvSpPr>
        <p:spPr>
          <a:xfrm>
            <a:off x="1658884" y="664487"/>
            <a:ext cx="9367203" cy="84248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s-CL" sz="4800" i="1" kern="0" dirty="0">
                <a:solidFill>
                  <a:schemeClr val="bg1"/>
                </a:solidFill>
                <a:effectLst>
                  <a:outerShdw blurRad="50800" dist="38100" dir="2700000" algn="tl" rotWithShape="0">
                    <a:prstClr val="black">
                      <a:alpha val="40000"/>
                    </a:prstClr>
                  </a:outerShdw>
                </a:effectLst>
                <a:latin typeface="+mj-lt"/>
              </a:rPr>
              <a:t>Equilibrio Hardy-Weinberg</a:t>
            </a:r>
            <a:endParaRPr lang="en-US" sz="4800" i="1" kern="0" dirty="0">
              <a:solidFill>
                <a:schemeClr val="bg1"/>
              </a:solidFill>
              <a:effectLst>
                <a:outerShdw blurRad="50800" dist="38100" dir="2700000" algn="tl" rotWithShape="0">
                  <a:prstClr val="black">
                    <a:alpha val="40000"/>
                  </a:prstClr>
                </a:outerShdw>
              </a:effectLst>
              <a:latin typeface="+mj-lt"/>
            </a:endParaRPr>
          </a:p>
        </p:txBody>
      </p:sp>
      <p:sp>
        <p:nvSpPr>
          <p:cNvPr id="25" name="CuadroTexto 24">
            <a:extLst>
              <a:ext uri="{FF2B5EF4-FFF2-40B4-BE49-F238E27FC236}">
                <a16:creationId xmlns:a16="http://schemas.microsoft.com/office/drawing/2014/main" id="{26839230-8A48-418D-9366-9A5A6B3E1DCE}"/>
              </a:ext>
            </a:extLst>
          </p:cNvPr>
          <p:cNvSpPr txBox="1"/>
          <p:nvPr/>
        </p:nvSpPr>
        <p:spPr>
          <a:xfrm>
            <a:off x="1653363" y="1903234"/>
            <a:ext cx="8670508" cy="2954655"/>
          </a:xfrm>
          <a:prstGeom prst="rect">
            <a:avLst/>
          </a:prstGeom>
          <a:noFill/>
        </p:spPr>
        <p:txBody>
          <a:bodyPr wrap="square" rtlCol="0">
            <a:spAutoFit/>
          </a:bodyPr>
          <a:lstStyle/>
          <a:p>
            <a:pPr algn="just"/>
            <a:r>
              <a:rPr lang="es-ES" sz="2800" dirty="0">
                <a:latin typeface="Abadi" panose="020B0604020104020204" pitchFamily="34" charset="0"/>
              </a:rPr>
              <a:t>Bajo </a:t>
            </a:r>
            <a:r>
              <a:rPr lang="es-ES" sz="2800" b="1" dirty="0">
                <a:solidFill>
                  <a:schemeClr val="accent5"/>
                </a:solidFill>
                <a:latin typeface="Abadi" panose="020B0604020104020204" pitchFamily="34" charset="0"/>
              </a:rPr>
              <a:t>equilibrio</a:t>
            </a:r>
            <a:r>
              <a:rPr lang="es-ES" sz="2800" dirty="0">
                <a:latin typeface="Abadi" panose="020B0604020104020204" pitchFamily="34" charset="0"/>
              </a:rPr>
              <a:t>, las </a:t>
            </a:r>
            <a:r>
              <a:rPr lang="es-ES" sz="2800" b="1" dirty="0">
                <a:solidFill>
                  <a:schemeClr val="accent5"/>
                </a:solidFill>
                <a:latin typeface="Abadi" panose="020B0604020104020204" pitchFamily="34" charset="0"/>
              </a:rPr>
              <a:t>frecuencias génicas y genotípicas</a:t>
            </a:r>
            <a:r>
              <a:rPr lang="es-ES" sz="2800" b="1" dirty="0">
                <a:latin typeface="Abadi" panose="020B0604020104020204" pitchFamily="34" charset="0"/>
              </a:rPr>
              <a:t> </a:t>
            </a:r>
            <a:r>
              <a:rPr lang="es-ES" sz="2800" dirty="0">
                <a:latin typeface="Abadi" panose="020B0604020104020204" pitchFamily="34" charset="0"/>
              </a:rPr>
              <a:t>se mantendrán </a:t>
            </a:r>
            <a:r>
              <a:rPr lang="es-ES" sz="2800" b="1" dirty="0">
                <a:solidFill>
                  <a:schemeClr val="accent5"/>
                </a:solidFill>
                <a:latin typeface="Abadi" panose="020B0604020104020204" pitchFamily="34" charset="0"/>
              </a:rPr>
              <a:t>constantes de generación en generación</a:t>
            </a:r>
            <a:r>
              <a:rPr lang="es-ES" sz="2800" dirty="0">
                <a:latin typeface="Abadi" panose="020B0604020104020204" pitchFamily="34" charset="0"/>
              </a:rPr>
              <a:t>, siendo las </a:t>
            </a:r>
            <a:r>
              <a:rPr lang="es-ES" sz="2800" b="1" dirty="0">
                <a:solidFill>
                  <a:schemeClr val="accent5"/>
                </a:solidFill>
                <a:latin typeface="Abadi" panose="020B0604020104020204" pitchFamily="34" charset="0"/>
              </a:rPr>
              <a:t>frecuencias genotípicas una expresión binomial de las frecuencias génicas</a:t>
            </a:r>
            <a:r>
              <a:rPr lang="es-ES" sz="2800" dirty="0">
                <a:latin typeface="Abadi" panose="020B0604020104020204" pitchFamily="34" charset="0"/>
              </a:rPr>
              <a:t>, manteniéndose de esta forma  la composición genotípica y la variabilidad genética de la población.</a:t>
            </a:r>
          </a:p>
          <a:p>
            <a:endParaRPr lang="es-CL" dirty="0"/>
          </a:p>
        </p:txBody>
      </p:sp>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BBAFC25C-B666-40C7-97F5-D7DFC802833B}"/>
                  </a:ext>
                </a:extLst>
              </p:cNvPr>
              <p:cNvSpPr txBox="1"/>
              <p:nvPr/>
            </p:nvSpPr>
            <p:spPr>
              <a:xfrm>
                <a:off x="4301296" y="5214112"/>
                <a:ext cx="337464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CL" sz="3200" i="1" smtClean="0">
                              <a:ln>
                                <a:noFill/>
                              </a:ln>
                              <a:solidFill>
                                <a:schemeClr val="bg1"/>
                              </a:solidFill>
                              <a:effectLst>
                                <a:outerShdw blurRad="50800" dist="38100" dir="5400000" algn="t" rotWithShape="0">
                                  <a:prstClr val="black">
                                    <a:alpha val="40000"/>
                                  </a:prstClr>
                                </a:outerShdw>
                              </a:effectLst>
                              <a:latin typeface="Cambria Math" panose="02040503050406030204" pitchFamily="18" charset="0"/>
                            </a:rPr>
                          </m:ctrlPr>
                        </m:sSupPr>
                        <m:e>
                          <m:r>
                            <a:rPr lang="es-CL" sz="3200" b="0" i="1" smtClean="0">
                              <a:ln>
                                <a:noFill/>
                              </a:ln>
                              <a:solidFill>
                                <a:schemeClr val="bg1"/>
                              </a:solidFill>
                              <a:effectLst>
                                <a:outerShdw blurRad="50800" dist="38100" dir="5400000" algn="t" rotWithShape="0">
                                  <a:prstClr val="black">
                                    <a:alpha val="40000"/>
                                  </a:prstClr>
                                </a:outerShdw>
                              </a:effectLst>
                              <a:latin typeface="Cambria Math" panose="02040503050406030204" pitchFamily="18" charset="0"/>
                            </a:rPr>
                            <m:t>𝑝</m:t>
                          </m:r>
                        </m:e>
                        <m:sup>
                          <m:r>
                            <a:rPr lang="es-CL" sz="3200" b="0" i="1" smtClean="0">
                              <a:ln>
                                <a:noFill/>
                              </a:ln>
                              <a:solidFill>
                                <a:schemeClr val="bg1"/>
                              </a:solidFill>
                              <a:effectLst>
                                <a:outerShdw blurRad="50800" dist="38100" dir="5400000" algn="t" rotWithShape="0">
                                  <a:prstClr val="black">
                                    <a:alpha val="40000"/>
                                  </a:prstClr>
                                </a:outerShdw>
                              </a:effectLst>
                              <a:latin typeface="Cambria Math" panose="02040503050406030204" pitchFamily="18" charset="0"/>
                            </a:rPr>
                            <m:t>2</m:t>
                          </m:r>
                        </m:sup>
                      </m:sSup>
                      <m:r>
                        <a:rPr lang="es-CL" sz="3200" b="0" i="1" smtClean="0">
                          <a:ln>
                            <a:noFill/>
                          </a:ln>
                          <a:solidFill>
                            <a:schemeClr val="bg1"/>
                          </a:solidFill>
                          <a:effectLst>
                            <a:outerShdw blurRad="50800" dist="38100" dir="5400000" algn="t" rotWithShape="0">
                              <a:prstClr val="black">
                                <a:alpha val="40000"/>
                              </a:prstClr>
                            </a:outerShdw>
                          </a:effectLst>
                          <a:latin typeface="Cambria Math" panose="02040503050406030204" pitchFamily="18" charset="0"/>
                        </a:rPr>
                        <m:t>+2</m:t>
                      </m:r>
                      <m:r>
                        <a:rPr lang="es-CL" sz="3200" b="0" i="1" smtClean="0">
                          <a:ln>
                            <a:noFill/>
                          </a:ln>
                          <a:solidFill>
                            <a:schemeClr val="bg1"/>
                          </a:solidFill>
                          <a:effectLst>
                            <a:outerShdw blurRad="50800" dist="38100" dir="5400000" algn="t" rotWithShape="0">
                              <a:prstClr val="black">
                                <a:alpha val="40000"/>
                              </a:prstClr>
                            </a:outerShdw>
                          </a:effectLst>
                          <a:latin typeface="Cambria Math" panose="02040503050406030204" pitchFamily="18" charset="0"/>
                        </a:rPr>
                        <m:t>𝑝𝑞</m:t>
                      </m:r>
                      <m:r>
                        <a:rPr lang="es-CL" sz="3200" b="0" i="1" smtClean="0">
                          <a:ln>
                            <a:noFill/>
                          </a:ln>
                          <a:solidFill>
                            <a:schemeClr val="bg1"/>
                          </a:solidFill>
                          <a:effectLst>
                            <a:outerShdw blurRad="50800" dist="38100" dir="5400000" algn="t" rotWithShape="0">
                              <a:prstClr val="black">
                                <a:alpha val="40000"/>
                              </a:prstClr>
                            </a:outerShdw>
                          </a:effectLst>
                          <a:latin typeface="Cambria Math" panose="02040503050406030204" pitchFamily="18" charset="0"/>
                        </a:rPr>
                        <m:t>+</m:t>
                      </m:r>
                      <m:sSup>
                        <m:sSupPr>
                          <m:ctrlPr>
                            <a:rPr lang="es-CL" sz="3200" b="0" i="1" smtClean="0">
                              <a:ln>
                                <a:noFill/>
                              </a:ln>
                              <a:solidFill>
                                <a:schemeClr val="bg1"/>
                              </a:solidFill>
                              <a:effectLst>
                                <a:outerShdw blurRad="50800" dist="38100" dir="5400000" algn="t" rotWithShape="0">
                                  <a:prstClr val="black">
                                    <a:alpha val="40000"/>
                                  </a:prstClr>
                                </a:outerShdw>
                              </a:effectLst>
                              <a:latin typeface="Cambria Math" panose="02040503050406030204" pitchFamily="18" charset="0"/>
                            </a:rPr>
                          </m:ctrlPr>
                        </m:sSupPr>
                        <m:e>
                          <m:r>
                            <a:rPr lang="es-CL" sz="3200" b="0" i="1" smtClean="0">
                              <a:ln>
                                <a:noFill/>
                              </a:ln>
                              <a:solidFill>
                                <a:schemeClr val="bg1"/>
                              </a:solidFill>
                              <a:effectLst>
                                <a:outerShdw blurRad="50800" dist="38100" dir="5400000" algn="t" rotWithShape="0">
                                  <a:prstClr val="black">
                                    <a:alpha val="40000"/>
                                  </a:prstClr>
                                </a:outerShdw>
                              </a:effectLst>
                              <a:latin typeface="Cambria Math" panose="02040503050406030204" pitchFamily="18" charset="0"/>
                            </a:rPr>
                            <m:t>𝑞</m:t>
                          </m:r>
                        </m:e>
                        <m:sup>
                          <m:r>
                            <a:rPr lang="es-CL" sz="3200" b="0" i="1" smtClean="0">
                              <a:ln>
                                <a:noFill/>
                              </a:ln>
                              <a:solidFill>
                                <a:schemeClr val="bg1"/>
                              </a:solidFill>
                              <a:effectLst>
                                <a:outerShdw blurRad="50800" dist="38100" dir="5400000" algn="t" rotWithShape="0">
                                  <a:prstClr val="black">
                                    <a:alpha val="40000"/>
                                  </a:prstClr>
                                </a:outerShdw>
                              </a:effectLst>
                              <a:latin typeface="Cambria Math" panose="02040503050406030204" pitchFamily="18" charset="0"/>
                            </a:rPr>
                            <m:t>2</m:t>
                          </m:r>
                        </m:sup>
                      </m:sSup>
                      <m:r>
                        <a:rPr lang="es-CL" sz="3200" b="0" i="1" smtClean="0">
                          <a:ln>
                            <a:noFill/>
                          </a:ln>
                          <a:solidFill>
                            <a:schemeClr val="bg1"/>
                          </a:solidFill>
                          <a:effectLst>
                            <a:outerShdw blurRad="50800" dist="38100" dir="5400000" algn="t" rotWithShape="0">
                              <a:prstClr val="black">
                                <a:alpha val="40000"/>
                              </a:prstClr>
                            </a:outerShdw>
                          </a:effectLst>
                          <a:latin typeface="Cambria Math" panose="02040503050406030204" pitchFamily="18" charset="0"/>
                        </a:rPr>
                        <m:t>=1</m:t>
                      </m:r>
                    </m:oMath>
                  </m:oMathPara>
                </a14:m>
                <a:endParaRPr lang="es-CL" dirty="0">
                  <a:ln>
                    <a:noFill/>
                  </a:ln>
                  <a:solidFill>
                    <a:schemeClr val="bg1"/>
                  </a:solidFill>
                  <a:effectLst>
                    <a:outerShdw blurRad="50800" dist="38100" dir="5400000" algn="t" rotWithShape="0">
                      <a:prstClr val="black">
                        <a:alpha val="40000"/>
                      </a:prstClr>
                    </a:outerShdw>
                  </a:effectLst>
                </a:endParaRPr>
              </a:p>
            </p:txBody>
          </p:sp>
        </mc:Choice>
        <mc:Fallback xmlns="">
          <p:sp>
            <p:nvSpPr>
              <p:cNvPr id="26" name="CuadroTexto 25">
                <a:extLst>
                  <a:ext uri="{FF2B5EF4-FFF2-40B4-BE49-F238E27FC236}">
                    <a16:creationId xmlns:a16="http://schemas.microsoft.com/office/drawing/2014/main" id="{BBAFC25C-B666-40C7-97F5-D7DFC802833B}"/>
                  </a:ext>
                </a:extLst>
              </p:cNvPr>
              <p:cNvSpPr txBox="1">
                <a:spLocks noRot="1" noChangeAspect="1" noMove="1" noResize="1" noEditPoints="1" noAdjustHandles="1" noChangeArrowheads="1" noChangeShapeType="1" noTextEdit="1"/>
              </p:cNvSpPr>
              <p:nvPr/>
            </p:nvSpPr>
            <p:spPr>
              <a:xfrm>
                <a:off x="4301296" y="5214112"/>
                <a:ext cx="3374642" cy="492443"/>
              </a:xfrm>
              <a:prstGeom prst="rect">
                <a:avLst/>
              </a:prstGeom>
              <a:blipFill>
                <a:blip r:embed="rId3"/>
                <a:stretch>
                  <a:fillRect b="-8642"/>
                </a:stretch>
              </a:blipFill>
            </p:spPr>
            <p:txBody>
              <a:bodyPr/>
              <a:lstStyle/>
              <a:p>
                <a:r>
                  <a:rPr lang="en-US">
                    <a:noFill/>
                  </a:rPr>
                  <a:t> </a:t>
                </a:r>
              </a:p>
            </p:txBody>
          </p:sp>
        </mc:Fallback>
      </mc:AlternateContent>
      <p:grpSp>
        <p:nvGrpSpPr>
          <p:cNvPr id="2" name="Grupo 1">
            <a:extLst>
              <a:ext uri="{FF2B5EF4-FFF2-40B4-BE49-F238E27FC236}">
                <a16:creationId xmlns:a16="http://schemas.microsoft.com/office/drawing/2014/main" id="{F1CA2862-D49F-4CEA-A2F4-CE92F5DE17E1}"/>
              </a:ext>
            </a:extLst>
          </p:cNvPr>
          <p:cNvGrpSpPr/>
          <p:nvPr/>
        </p:nvGrpSpPr>
        <p:grpSpPr>
          <a:xfrm>
            <a:off x="8077201" y="4749800"/>
            <a:ext cx="3900032" cy="1625600"/>
            <a:chOff x="8077201" y="4749800"/>
            <a:chExt cx="3900032" cy="1625600"/>
          </a:xfrm>
        </p:grpSpPr>
        <p:sp>
          <p:nvSpPr>
            <p:cNvPr id="27" name="Bocadillo nube: nube 26">
              <a:extLst>
                <a:ext uri="{FF2B5EF4-FFF2-40B4-BE49-F238E27FC236}">
                  <a16:creationId xmlns:a16="http://schemas.microsoft.com/office/drawing/2014/main" id="{915F0D65-6E98-46FC-8843-082CD68F0D45}"/>
                </a:ext>
              </a:extLst>
            </p:cNvPr>
            <p:cNvSpPr/>
            <p:nvPr/>
          </p:nvSpPr>
          <p:spPr>
            <a:xfrm>
              <a:off x="8077201" y="4749800"/>
              <a:ext cx="3900032" cy="1625600"/>
            </a:xfrm>
            <a:prstGeom prst="cloudCallout">
              <a:avLst>
                <a:gd name="adj1" fmla="val -26694"/>
                <a:gd name="adj2" fmla="val 6681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CuadroTexto 27">
              <a:extLst>
                <a:ext uri="{FF2B5EF4-FFF2-40B4-BE49-F238E27FC236}">
                  <a16:creationId xmlns:a16="http://schemas.microsoft.com/office/drawing/2014/main" id="{7C22635F-90AA-40D7-AB4F-E7B6DD854F64}"/>
                </a:ext>
              </a:extLst>
            </p:cNvPr>
            <p:cNvSpPr txBox="1"/>
            <p:nvPr/>
          </p:nvSpPr>
          <p:spPr>
            <a:xfrm>
              <a:off x="8873370" y="4981694"/>
              <a:ext cx="2384566" cy="369332"/>
            </a:xfrm>
            <a:prstGeom prst="rect">
              <a:avLst/>
            </a:prstGeom>
            <a:noFill/>
          </p:spPr>
          <p:txBody>
            <a:bodyPr wrap="square" rtlCol="0">
              <a:spAutoFit/>
            </a:bodyPr>
            <a:lstStyle/>
            <a:p>
              <a:r>
                <a:rPr lang="es-CL" dirty="0">
                  <a:latin typeface="Abadi" panose="020B0604020104020204" pitchFamily="34" charset="0"/>
                </a:rPr>
                <a:t>Cuadrado del Binomio</a:t>
              </a:r>
            </a:p>
          </p:txBody>
        </p:sp>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F13A8D80-7475-4C3A-974A-4D86FB52BD45}"/>
                    </a:ext>
                  </a:extLst>
                </p:cNvPr>
                <p:cNvSpPr txBox="1"/>
                <p:nvPr/>
              </p:nvSpPr>
              <p:spPr>
                <a:xfrm>
                  <a:off x="8274181" y="5340424"/>
                  <a:ext cx="3506071"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CL" sz="2000" i="1" smtClean="0">
                                <a:latin typeface="Cambria Math" panose="02040503050406030204" pitchFamily="18" charset="0"/>
                              </a:rPr>
                            </m:ctrlPr>
                          </m:sSupPr>
                          <m:e>
                            <m:sSup>
                              <m:sSupPr>
                                <m:ctrlPr>
                                  <a:rPr lang="es-CL" sz="2000" i="1" smtClean="0">
                                    <a:latin typeface="Cambria Math" panose="02040503050406030204" pitchFamily="18" charset="0"/>
                                  </a:rPr>
                                </m:ctrlPr>
                              </m:sSupPr>
                              <m:e>
                                <m:r>
                                  <a:rPr lang="es-CL" sz="2000" b="0" i="1" smtClean="0">
                                    <a:latin typeface="Cambria Math" panose="02040503050406030204" pitchFamily="18" charset="0"/>
                                  </a:rPr>
                                  <m:t>(</m:t>
                                </m:r>
                                <m:r>
                                  <a:rPr lang="es-CL" sz="2000" b="0" i="1" smtClean="0">
                                    <a:latin typeface="Cambria Math" panose="02040503050406030204" pitchFamily="18" charset="0"/>
                                  </a:rPr>
                                  <m:t>𝑎</m:t>
                                </m:r>
                                <m:r>
                                  <a:rPr lang="es-CL" sz="2000" b="0" i="1" smtClean="0">
                                    <a:latin typeface="Cambria Math" panose="02040503050406030204" pitchFamily="18" charset="0"/>
                                  </a:rPr>
                                  <m:t>+</m:t>
                                </m:r>
                                <m:r>
                                  <a:rPr lang="es-CL" sz="2000" b="0" i="1" smtClean="0">
                                    <a:latin typeface="Cambria Math" panose="02040503050406030204" pitchFamily="18" charset="0"/>
                                  </a:rPr>
                                  <m:t>𝑏</m:t>
                                </m:r>
                                <m:r>
                                  <a:rPr lang="es-CL" sz="2000" b="0" i="1" smtClean="0">
                                    <a:latin typeface="Cambria Math" panose="02040503050406030204" pitchFamily="18" charset="0"/>
                                  </a:rPr>
                                  <m:t>)</m:t>
                                </m:r>
                              </m:e>
                              <m:sup>
                                <m:r>
                                  <a:rPr lang="es-CL" sz="2000" b="0" i="1" smtClean="0">
                                    <a:latin typeface="Cambria Math" panose="02040503050406030204" pitchFamily="18" charset="0"/>
                                  </a:rPr>
                                  <m:t>2</m:t>
                                </m:r>
                              </m:sup>
                            </m:sSup>
                            <m:r>
                              <a:rPr lang="es-CL" sz="2000" b="0" i="1" smtClean="0">
                                <a:latin typeface="Cambria Math" panose="02040503050406030204" pitchFamily="18" charset="0"/>
                              </a:rPr>
                              <m:t>=</m:t>
                            </m:r>
                            <m:r>
                              <a:rPr lang="es-CL" sz="2000" b="0" i="1" smtClean="0">
                                <a:latin typeface="Cambria Math" panose="02040503050406030204" pitchFamily="18" charset="0"/>
                              </a:rPr>
                              <m:t>𝑎</m:t>
                            </m:r>
                          </m:e>
                          <m:sup>
                            <m:r>
                              <a:rPr lang="es-CL" sz="2000" b="0" i="1" smtClean="0">
                                <a:latin typeface="Cambria Math" panose="02040503050406030204" pitchFamily="18" charset="0"/>
                              </a:rPr>
                              <m:t>2</m:t>
                            </m:r>
                          </m:sup>
                        </m:sSup>
                        <m:r>
                          <a:rPr lang="es-CL" sz="2000" b="0" i="1" smtClean="0">
                            <a:latin typeface="Cambria Math" panose="02040503050406030204" pitchFamily="18" charset="0"/>
                          </a:rPr>
                          <m:t>+2</m:t>
                        </m:r>
                        <m:r>
                          <a:rPr lang="es-CL" sz="2000" b="0" i="1" smtClean="0">
                            <a:latin typeface="Cambria Math" panose="02040503050406030204" pitchFamily="18" charset="0"/>
                          </a:rPr>
                          <m:t>𝑎𝑏</m:t>
                        </m:r>
                        <m:r>
                          <a:rPr lang="es-CL" sz="2000" b="0" i="1" smtClean="0">
                            <a:latin typeface="Cambria Math" panose="02040503050406030204" pitchFamily="18" charset="0"/>
                          </a:rPr>
                          <m:t>+</m:t>
                        </m:r>
                        <m:sSup>
                          <m:sSupPr>
                            <m:ctrlPr>
                              <a:rPr lang="es-CL" sz="2000" b="0" i="1" smtClean="0">
                                <a:latin typeface="Cambria Math" panose="02040503050406030204" pitchFamily="18" charset="0"/>
                              </a:rPr>
                            </m:ctrlPr>
                          </m:sSupPr>
                          <m:e>
                            <m:r>
                              <a:rPr lang="es-CL" sz="2000" b="0" i="1" smtClean="0">
                                <a:latin typeface="Cambria Math" panose="02040503050406030204" pitchFamily="18" charset="0"/>
                              </a:rPr>
                              <m:t>𝑏</m:t>
                            </m:r>
                          </m:e>
                          <m:sup>
                            <m:r>
                              <a:rPr lang="es-CL" sz="2000" b="0" i="1" smtClean="0">
                                <a:latin typeface="Cambria Math" panose="02040503050406030204" pitchFamily="18" charset="0"/>
                              </a:rPr>
                              <m:t>2</m:t>
                            </m:r>
                          </m:sup>
                        </m:sSup>
                      </m:oMath>
                    </m:oMathPara>
                  </a14:m>
                  <a:endParaRPr lang="es-CL" dirty="0"/>
                </a:p>
              </p:txBody>
            </p:sp>
          </mc:Choice>
          <mc:Fallback xmlns="">
            <p:sp>
              <p:nvSpPr>
                <p:cNvPr id="29" name="CuadroTexto 28">
                  <a:extLst>
                    <a:ext uri="{FF2B5EF4-FFF2-40B4-BE49-F238E27FC236}">
                      <a16:creationId xmlns:a16="http://schemas.microsoft.com/office/drawing/2014/main" id="{F13A8D80-7475-4C3A-974A-4D86FB52BD45}"/>
                    </a:ext>
                  </a:extLst>
                </p:cNvPr>
                <p:cNvSpPr txBox="1">
                  <a:spLocks noRot="1" noChangeAspect="1" noMove="1" noResize="1" noEditPoints="1" noAdjustHandles="1" noChangeArrowheads="1" noChangeShapeType="1" noTextEdit="1"/>
                </p:cNvSpPr>
                <p:nvPr/>
              </p:nvSpPr>
              <p:spPr>
                <a:xfrm>
                  <a:off x="8274181" y="5340424"/>
                  <a:ext cx="3506071" cy="307777"/>
                </a:xfrm>
                <a:prstGeom prst="rect">
                  <a:avLst/>
                </a:prstGeom>
                <a:blipFill>
                  <a:blip r:embed="rId4"/>
                  <a:stretch>
                    <a:fillRect b="-37255"/>
                  </a:stretch>
                </a:blipFill>
              </p:spPr>
              <p:txBody>
                <a:bodyPr/>
                <a:lstStyle/>
                <a:p>
                  <a:r>
                    <a:rPr lang="en-US">
                      <a:noFill/>
                    </a:rPr>
                    <a:t> </a:t>
                  </a:r>
                </a:p>
              </p:txBody>
            </p:sp>
          </mc:Fallback>
        </mc:AlternateContent>
      </p:grpSp>
      <p:grpSp>
        <p:nvGrpSpPr>
          <p:cNvPr id="12" name="Grupo 11">
            <a:extLst>
              <a:ext uri="{FF2B5EF4-FFF2-40B4-BE49-F238E27FC236}">
                <a16:creationId xmlns:a16="http://schemas.microsoft.com/office/drawing/2014/main" id="{5E7314E4-96C6-A539-EB70-3622ED954D6F}"/>
              </a:ext>
            </a:extLst>
          </p:cNvPr>
          <p:cNvGrpSpPr/>
          <p:nvPr/>
        </p:nvGrpSpPr>
        <p:grpSpPr>
          <a:xfrm>
            <a:off x="3802456" y="5801983"/>
            <a:ext cx="3156329" cy="805340"/>
            <a:chOff x="3802456" y="5801983"/>
            <a:chExt cx="3156329" cy="805340"/>
          </a:xfrm>
        </p:grpSpPr>
        <p:grpSp>
          <p:nvGrpSpPr>
            <p:cNvPr id="10" name="Grupo 9">
              <a:extLst>
                <a:ext uri="{FF2B5EF4-FFF2-40B4-BE49-F238E27FC236}">
                  <a16:creationId xmlns:a16="http://schemas.microsoft.com/office/drawing/2014/main" id="{1289AD98-E816-FBCA-602B-2D55A2C35F90}"/>
                </a:ext>
              </a:extLst>
            </p:cNvPr>
            <p:cNvGrpSpPr/>
            <p:nvPr/>
          </p:nvGrpSpPr>
          <p:grpSpPr>
            <a:xfrm>
              <a:off x="4178995" y="5801983"/>
              <a:ext cx="2779790" cy="805340"/>
              <a:chOff x="4178995" y="5801983"/>
              <a:chExt cx="2779790" cy="805340"/>
            </a:xfrm>
          </p:grpSpPr>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F40910C8-0B41-6E5B-1090-96307E979188}"/>
                      </a:ext>
                    </a:extLst>
                  </p:cNvPr>
                  <p:cNvSpPr txBox="1"/>
                  <p:nvPr/>
                </p:nvSpPr>
                <p:spPr>
                  <a:xfrm>
                    <a:off x="4316292" y="6114880"/>
                    <a:ext cx="378693" cy="4924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s-CL" sz="3200" i="1" smtClean="0">
                              <a:ln>
                                <a:noFill/>
                              </a:ln>
                              <a:solidFill>
                                <a:schemeClr val="bg1"/>
                              </a:solidFill>
                              <a:effectLst>
                                <a:outerShdw blurRad="50800" dist="38100" dir="5400000" algn="t" rotWithShape="0">
                                  <a:prstClr val="black">
                                    <a:alpha val="40000"/>
                                  </a:prstClr>
                                </a:outerShdw>
                              </a:effectLst>
                              <a:latin typeface="Cambria Math" panose="02040503050406030204" pitchFamily="18" charset="0"/>
                            </a:rPr>
                            <m:t>𝑃</m:t>
                          </m:r>
                        </m:oMath>
                      </m:oMathPara>
                    </a14:m>
                    <a:endParaRPr lang="es-CL" dirty="0">
                      <a:ln>
                        <a:noFill/>
                      </a:ln>
                      <a:solidFill>
                        <a:schemeClr val="bg1"/>
                      </a:solidFill>
                      <a:effectLst>
                        <a:outerShdw blurRad="50800" dist="38100" dir="5400000" algn="t" rotWithShape="0">
                          <a:prstClr val="black">
                            <a:alpha val="40000"/>
                          </a:prstClr>
                        </a:outerShdw>
                      </a:effectLst>
                    </a:endParaRPr>
                  </a:p>
                </p:txBody>
              </p:sp>
            </mc:Choice>
            <mc:Fallback xmlns="">
              <p:sp>
                <p:nvSpPr>
                  <p:cNvPr id="3" name="CuadroTexto 2">
                    <a:extLst>
                      <a:ext uri="{FF2B5EF4-FFF2-40B4-BE49-F238E27FC236}">
                        <a16:creationId xmlns:a16="http://schemas.microsoft.com/office/drawing/2014/main" id="{F40910C8-0B41-6E5B-1090-96307E979188}"/>
                      </a:ext>
                    </a:extLst>
                  </p:cNvPr>
                  <p:cNvSpPr txBox="1">
                    <a:spLocks noRot="1" noChangeAspect="1" noMove="1" noResize="1" noEditPoints="1" noAdjustHandles="1" noChangeArrowheads="1" noChangeShapeType="1" noTextEdit="1"/>
                  </p:cNvSpPr>
                  <p:nvPr/>
                </p:nvSpPr>
                <p:spPr>
                  <a:xfrm>
                    <a:off x="4316292" y="6114880"/>
                    <a:ext cx="378693" cy="492443"/>
                  </a:xfrm>
                  <a:prstGeom prst="rect">
                    <a:avLst/>
                  </a:prstGeom>
                  <a:blipFill>
                    <a:blip r:embed="rId5"/>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17F34DF8-A581-39CC-A09D-315F63E9CFDA}"/>
                      </a:ext>
                    </a:extLst>
                  </p:cNvPr>
                  <p:cNvSpPr txBox="1"/>
                  <p:nvPr/>
                </p:nvSpPr>
                <p:spPr>
                  <a:xfrm>
                    <a:off x="5408359" y="6110665"/>
                    <a:ext cx="424027" cy="4924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s-CL" sz="3200" b="0" i="1" smtClean="0">
                              <a:ln>
                                <a:noFill/>
                              </a:ln>
                              <a:solidFill>
                                <a:schemeClr val="bg1"/>
                              </a:solidFill>
                              <a:effectLst>
                                <a:outerShdw blurRad="50800" dist="38100" dir="5400000" algn="t" rotWithShape="0">
                                  <a:prstClr val="black">
                                    <a:alpha val="40000"/>
                                  </a:prstClr>
                                </a:outerShdw>
                              </a:effectLst>
                              <a:latin typeface="Cambria Math" panose="02040503050406030204" pitchFamily="18" charset="0"/>
                            </a:rPr>
                            <m:t>𝐻</m:t>
                          </m:r>
                        </m:oMath>
                      </m:oMathPara>
                    </a14:m>
                    <a:endParaRPr lang="es-CL" dirty="0">
                      <a:ln>
                        <a:noFill/>
                      </a:ln>
                      <a:solidFill>
                        <a:schemeClr val="bg1"/>
                      </a:solidFill>
                      <a:effectLst>
                        <a:outerShdw blurRad="50800" dist="38100" dir="5400000" algn="t" rotWithShape="0">
                          <a:prstClr val="black">
                            <a:alpha val="40000"/>
                          </a:prstClr>
                        </a:outerShdw>
                      </a:effectLst>
                    </a:endParaRPr>
                  </a:p>
                </p:txBody>
              </p:sp>
            </mc:Choice>
            <mc:Fallback xmlns="">
              <p:sp>
                <p:nvSpPr>
                  <p:cNvPr id="4" name="CuadroTexto 3">
                    <a:extLst>
                      <a:ext uri="{FF2B5EF4-FFF2-40B4-BE49-F238E27FC236}">
                        <a16:creationId xmlns:a16="http://schemas.microsoft.com/office/drawing/2014/main" id="{17F34DF8-A581-39CC-A09D-315F63E9CFDA}"/>
                      </a:ext>
                    </a:extLst>
                  </p:cNvPr>
                  <p:cNvSpPr txBox="1">
                    <a:spLocks noRot="1" noChangeAspect="1" noMove="1" noResize="1" noEditPoints="1" noAdjustHandles="1" noChangeArrowheads="1" noChangeShapeType="1" noTextEdit="1"/>
                  </p:cNvSpPr>
                  <p:nvPr/>
                </p:nvSpPr>
                <p:spPr>
                  <a:xfrm>
                    <a:off x="5408359" y="6110665"/>
                    <a:ext cx="424027" cy="492443"/>
                  </a:xfrm>
                  <a:prstGeom prst="rect">
                    <a:avLst/>
                  </a:prstGeom>
                  <a:blipFill>
                    <a:blip r:embed="rId6"/>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C87CFBB8-F42E-2BF7-0DC5-DC59702C0A44}"/>
                      </a:ext>
                    </a:extLst>
                  </p:cNvPr>
                  <p:cNvSpPr txBox="1"/>
                  <p:nvPr/>
                </p:nvSpPr>
                <p:spPr>
                  <a:xfrm>
                    <a:off x="6440072" y="6086913"/>
                    <a:ext cx="403187" cy="4924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s-CL" sz="3200" b="0" i="1" smtClean="0">
                              <a:ln>
                                <a:noFill/>
                              </a:ln>
                              <a:solidFill>
                                <a:schemeClr val="bg1"/>
                              </a:solidFill>
                              <a:effectLst>
                                <a:outerShdw blurRad="50800" dist="38100" dir="5400000" algn="t" rotWithShape="0">
                                  <a:prstClr val="black">
                                    <a:alpha val="40000"/>
                                  </a:prstClr>
                                </a:outerShdw>
                              </a:effectLst>
                              <a:latin typeface="Cambria Math" panose="02040503050406030204" pitchFamily="18" charset="0"/>
                            </a:rPr>
                            <m:t>𝑄</m:t>
                          </m:r>
                        </m:oMath>
                      </m:oMathPara>
                    </a14:m>
                    <a:endParaRPr lang="es-CL" dirty="0">
                      <a:ln>
                        <a:noFill/>
                      </a:ln>
                      <a:solidFill>
                        <a:schemeClr val="bg1"/>
                      </a:solidFill>
                      <a:effectLst>
                        <a:outerShdw blurRad="50800" dist="38100" dir="5400000" algn="t" rotWithShape="0">
                          <a:prstClr val="black">
                            <a:alpha val="40000"/>
                          </a:prstClr>
                        </a:outerShdw>
                      </a:effectLst>
                    </a:endParaRPr>
                  </a:p>
                </p:txBody>
              </p:sp>
            </mc:Choice>
            <mc:Fallback xmlns="">
              <p:sp>
                <p:nvSpPr>
                  <p:cNvPr id="5" name="CuadroTexto 4">
                    <a:extLst>
                      <a:ext uri="{FF2B5EF4-FFF2-40B4-BE49-F238E27FC236}">
                        <a16:creationId xmlns:a16="http://schemas.microsoft.com/office/drawing/2014/main" id="{C87CFBB8-F42E-2BF7-0DC5-DC59702C0A44}"/>
                      </a:ext>
                    </a:extLst>
                  </p:cNvPr>
                  <p:cNvSpPr txBox="1">
                    <a:spLocks noRot="1" noChangeAspect="1" noMove="1" noResize="1" noEditPoints="1" noAdjustHandles="1" noChangeArrowheads="1" noChangeShapeType="1" noTextEdit="1"/>
                  </p:cNvSpPr>
                  <p:nvPr/>
                </p:nvSpPr>
                <p:spPr>
                  <a:xfrm>
                    <a:off x="6440072" y="6086913"/>
                    <a:ext cx="403187" cy="492443"/>
                  </a:xfrm>
                  <a:prstGeom prst="rect">
                    <a:avLst/>
                  </a:prstGeom>
                  <a:blipFill>
                    <a:blip r:embed="rId7"/>
                    <a:stretch>
                      <a:fillRect b="-7500"/>
                    </a:stretch>
                  </a:blipFill>
                </p:spPr>
                <p:txBody>
                  <a:bodyPr/>
                  <a:lstStyle/>
                  <a:p>
                    <a:r>
                      <a:rPr lang="es-CL">
                        <a:noFill/>
                      </a:rPr>
                      <a:t> </a:t>
                    </a:r>
                  </a:p>
                </p:txBody>
              </p:sp>
            </mc:Fallback>
          </mc:AlternateContent>
          <p:sp>
            <p:nvSpPr>
              <p:cNvPr id="6" name="Abrir llave 5">
                <a:extLst>
                  <a:ext uri="{FF2B5EF4-FFF2-40B4-BE49-F238E27FC236}">
                    <a16:creationId xmlns:a16="http://schemas.microsoft.com/office/drawing/2014/main" id="{35573197-629B-D3B9-66BE-3B06FDEEA422}"/>
                  </a:ext>
                </a:extLst>
              </p:cNvPr>
              <p:cNvSpPr/>
              <p:nvPr/>
            </p:nvSpPr>
            <p:spPr>
              <a:xfrm rot="16200000">
                <a:off x="4381093" y="5599886"/>
                <a:ext cx="230042" cy="634238"/>
              </a:xfrm>
              <a:prstGeom prst="lef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s-CL"/>
              </a:p>
            </p:txBody>
          </p:sp>
          <p:sp>
            <p:nvSpPr>
              <p:cNvPr id="7" name="Abrir llave 6">
                <a:extLst>
                  <a:ext uri="{FF2B5EF4-FFF2-40B4-BE49-F238E27FC236}">
                    <a16:creationId xmlns:a16="http://schemas.microsoft.com/office/drawing/2014/main" id="{D68196F6-A990-9F6C-6800-13EDBB42C579}"/>
                  </a:ext>
                </a:extLst>
              </p:cNvPr>
              <p:cNvSpPr/>
              <p:nvPr/>
            </p:nvSpPr>
            <p:spPr>
              <a:xfrm rot="16200000">
                <a:off x="5505352" y="5555622"/>
                <a:ext cx="230042" cy="722763"/>
              </a:xfrm>
              <a:prstGeom prst="lef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s-CL"/>
              </a:p>
            </p:txBody>
          </p:sp>
          <p:sp>
            <p:nvSpPr>
              <p:cNvPr id="9" name="Abrir llave 8">
                <a:extLst>
                  <a:ext uri="{FF2B5EF4-FFF2-40B4-BE49-F238E27FC236}">
                    <a16:creationId xmlns:a16="http://schemas.microsoft.com/office/drawing/2014/main" id="{8101F9C9-4738-2244-B640-7433A54C4F4D}"/>
                  </a:ext>
                </a:extLst>
              </p:cNvPr>
              <p:cNvSpPr/>
              <p:nvPr/>
            </p:nvSpPr>
            <p:spPr>
              <a:xfrm rot="16200000">
                <a:off x="6526645" y="5599885"/>
                <a:ext cx="230042" cy="634238"/>
              </a:xfrm>
              <a:prstGeom prst="lef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s-CL"/>
              </a:p>
            </p:txBody>
          </p:sp>
        </p:gr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EAFF58C9-8638-1DEC-05BA-465ED5A27F45}"/>
                    </a:ext>
                  </a:extLst>
                </p:cNvPr>
                <p:cNvSpPr txBox="1"/>
                <p:nvPr/>
              </p:nvSpPr>
              <p:spPr>
                <a:xfrm>
                  <a:off x="3802456" y="6086912"/>
                  <a:ext cx="419987" cy="4924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s-CL" sz="3200" b="0" i="1" smtClean="0">
                            <a:ln>
                              <a:noFill/>
                            </a:ln>
                            <a:solidFill>
                              <a:schemeClr val="accent6"/>
                            </a:solidFill>
                            <a:effectLst>
                              <a:outerShdw blurRad="50800" dist="38100" dir="5400000" algn="t" rotWithShape="0">
                                <a:prstClr val="black">
                                  <a:alpha val="40000"/>
                                </a:prstClr>
                              </a:outerShdw>
                            </a:effectLst>
                            <a:latin typeface="Cambria Math" panose="02040503050406030204" pitchFamily="18" charset="0"/>
                          </a:rPr>
                          <m:t>=</m:t>
                        </m:r>
                      </m:oMath>
                    </m:oMathPara>
                  </a14:m>
                  <a:endParaRPr lang="es-CL" dirty="0">
                    <a:ln>
                      <a:noFill/>
                    </a:ln>
                    <a:solidFill>
                      <a:schemeClr val="accent6"/>
                    </a:solidFill>
                    <a:effectLst>
                      <a:outerShdw blurRad="50800" dist="38100" dir="5400000" algn="t" rotWithShape="0">
                        <a:prstClr val="black">
                          <a:alpha val="40000"/>
                        </a:prstClr>
                      </a:outerShdw>
                    </a:effectLst>
                  </a:endParaRPr>
                </a:p>
              </p:txBody>
            </p:sp>
          </mc:Choice>
          <mc:Fallback xmlns="">
            <p:sp>
              <p:nvSpPr>
                <p:cNvPr id="11" name="CuadroTexto 10">
                  <a:extLst>
                    <a:ext uri="{FF2B5EF4-FFF2-40B4-BE49-F238E27FC236}">
                      <a16:creationId xmlns:a16="http://schemas.microsoft.com/office/drawing/2014/main" id="{EAFF58C9-8638-1DEC-05BA-465ED5A27F45}"/>
                    </a:ext>
                  </a:extLst>
                </p:cNvPr>
                <p:cNvSpPr txBox="1">
                  <a:spLocks noRot="1" noChangeAspect="1" noMove="1" noResize="1" noEditPoints="1" noAdjustHandles="1" noChangeArrowheads="1" noChangeShapeType="1" noTextEdit="1"/>
                </p:cNvSpPr>
                <p:nvPr/>
              </p:nvSpPr>
              <p:spPr>
                <a:xfrm>
                  <a:off x="3802456" y="6086912"/>
                  <a:ext cx="419987" cy="492443"/>
                </a:xfrm>
                <a:prstGeom prst="rect">
                  <a:avLst/>
                </a:prstGeom>
                <a:blipFill>
                  <a:blip r:embed="rId8"/>
                  <a:stretch>
                    <a:fillRect/>
                  </a:stretch>
                </a:blipFill>
              </p:spPr>
              <p:txBody>
                <a:bodyPr/>
                <a:lstStyle/>
                <a:p>
                  <a:r>
                    <a:rPr lang="es-CL">
                      <a:noFill/>
                    </a:rPr>
                    <a:t> </a:t>
                  </a:r>
                </a:p>
              </p:txBody>
            </p:sp>
          </mc:Fallback>
        </mc:AlternateContent>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11</a:t>
            </a:fld>
            <a:endParaRPr/>
          </a:p>
        </p:txBody>
      </p:sp>
      <p:sp>
        <p:nvSpPr>
          <p:cNvPr id="25" name="Título 1">
            <a:extLst>
              <a:ext uri="{FF2B5EF4-FFF2-40B4-BE49-F238E27FC236}">
                <a16:creationId xmlns:a16="http://schemas.microsoft.com/office/drawing/2014/main" id="{2DD8DBE9-F59E-4ABB-A5EE-E3A4A86BEA0F}"/>
              </a:ext>
            </a:extLst>
          </p:cNvPr>
          <p:cNvSpPr>
            <a:spLocks noGrp="1"/>
          </p:cNvSpPr>
          <p:nvPr>
            <p:ph type="title"/>
          </p:nvPr>
        </p:nvSpPr>
        <p:spPr>
          <a:xfrm>
            <a:off x="1412398" y="108585"/>
            <a:ext cx="9367203" cy="1188720"/>
          </a:xfrm>
        </p:spPr>
        <p:txBody>
          <a:bodyPr>
            <a:normAutofit/>
          </a:bodyPr>
          <a:lstStyle/>
          <a:p>
            <a:r>
              <a:rPr lang="es-CL" i="1" dirty="0"/>
              <a:t>Equilibrio Hardy-Weinberg</a:t>
            </a:r>
            <a:endParaRPr lang="en-US" i="1" dirty="0"/>
          </a:p>
        </p:txBody>
      </p:sp>
      <p:sp>
        <p:nvSpPr>
          <p:cNvPr id="26" name="CuadroTexto 25">
            <a:extLst>
              <a:ext uri="{FF2B5EF4-FFF2-40B4-BE49-F238E27FC236}">
                <a16:creationId xmlns:a16="http://schemas.microsoft.com/office/drawing/2014/main" id="{FC77A124-3208-4ACB-A689-6493C8C391C1}"/>
              </a:ext>
            </a:extLst>
          </p:cNvPr>
          <p:cNvSpPr txBox="1"/>
          <p:nvPr/>
        </p:nvSpPr>
        <p:spPr>
          <a:xfrm>
            <a:off x="1523135" y="1528848"/>
            <a:ext cx="8670508" cy="954107"/>
          </a:xfrm>
          <a:prstGeom prst="rect">
            <a:avLst/>
          </a:prstGeom>
          <a:noFill/>
        </p:spPr>
        <p:txBody>
          <a:bodyPr wrap="square" rtlCol="0">
            <a:spAutoFit/>
          </a:bodyPr>
          <a:lstStyle/>
          <a:p>
            <a:pPr algn="just"/>
            <a:r>
              <a:rPr lang="es-ES" sz="2000" dirty="0">
                <a:latin typeface="Abadi" panose="020B0604020104020204" pitchFamily="34" charset="0"/>
              </a:rPr>
              <a:t>Condiciones o supuestos para que tanto las frecuencias génicas como genotípicas se mantengan en la relación de Equilibrio de Hardy-Weinberg</a:t>
            </a:r>
          </a:p>
          <a:p>
            <a:endParaRPr lang="es-CL" sz="1400" dirty="0">
              <a:latin typeface="Abadi" panose="020B0604020104020204" pitchFamily="34" charset="0"/>
            </a:endParaRPr>
          </a:p>
        </p:txBody>
      </p:sp>
      <p:pic>
        <p:nvPicPr>
          <p:cNvPr id="27" name="Imagen 26">
            <a:extLst>
              <a:ext uri="{FF2B5EF4-FFF2-40B4-BE49-F238E27FC236}">
                <a16:creationId xmlns:a16="http://schemas.microsoft.com/office/drawing/2014/main" id="{211A8D12-B82F-4E53-B9E6-26D42550B0D3}"/>
              </a:ext>
            </a:extLst>
          </p:cNvPr>
          <p:cNvPicPr>
            <a:picLocks noChangeAspect="1"/>
          </p:cNvPicPr>
          <p:nvPr/>
        </p:nvPicPr>
        <p:blipFill>
          <a:blip r:embed="rId3"/>
          <a:stretch>
            <a:fillRect/>
          </a:stretch>
        </p:blipFill>
        <p:spPr>
          <a:xfrm>
            <a:off x="2480628" y="2291532"/>
            <a:ext cx="6748813" cy="4196462"/>
          </a:xfrm>
          <a:prstGeom prst="rect">
            <a:avLst/>
          </a:prstGeom>
        </p:spPr>
      </p:pic>
      <p:sp>
        <p:nvSpPr>
          <p:cNvPr id="28" name="CuadroTexto 27">
            <a:extLst>
              <a:ext uri="{FF2B5EF4-FFF2-40B4-BE49-F238E27FC236}">
                <a16:creationId xmlns:a16="http://schemas.microsoft.com/office/drawing/2014/main" id="{80B3118C-8E41-4BF1-8924-CF9DEDE9224B}"/>
              </a:ext>
            </a:extLst>
          </p:cNvPr>
          <p:cNvSpPr txBox="1"/>
          <p:nvPr/>
        </p:nvSpPr>
        <p:spPr>
          <a:xfrm>
            <a:off x="9899774" y="3789598"/>
            <a:ext cx="1304009" cy="1200329"/>
          </a:xfrm>
          <a:prstGeom prst="rect">
            <a:avLst/>
          </a:prstGeom>
          <a:noFill/>
        </p:spPr>
        <p:txBody>
          <a:bodyPr wrap="square" rtlCol="0">
            <a:spAutoFit/>
          </a:bodyPr>
          <a:lstStyle/>
          <a:p>
            <a:r>
              <a:rPr lang="es-CL" dirty="0">
                <a:ln w="0"/>
                <a:solidFill>
                  <a:schemeClr val="accent1"/>
                </a:solidFill>
                <a:effectLst>
                  <a:outerShdw blurRad="38100" dist="25400" dir="5400000" algn="ctr" rotWithShape="0">
                    <a:srgbClr val="6E747A">
                      <a:alpha val="43000"/>
                    </a:srgbClr>
                  </a:outerShdw>
                </a:effectLst>
                <a:latin typeface="Abadi" panose="020B0604020104020204" pitchFamily="34" charset="0"/>
              </a:rPr>
              <a:t>“Población ideal” en términos genéticos</a:t>
            </a:r>
          </a:p>
        </p:txBody>
      </p:sp>
      <p:sp>
        <p:nvSpPr>
          <p:cNvPr id="29" name="CuadroTexto 28">
            <a:extLst>
              <a:ext uri="{FF2B5EF4-FFF2-40B4-BE49-F238E27FC236}">
                <a16:creationId xmlns:a16="http://schemas.microsoft.com/office/drawing/2014/main" id="{5F1CF202-C346-4EC7-A587-EC69AA85A0DC}"/>
              </a:ext>
            </a:extLst>
          </p:cNvPr>
          <p:cNvSpPr txBox="1"/>
          <p:nvPr/>
        </p:nvSpPr>
        <p:spPr>
          <a:xfrm flipH="1">
            <a:off x="9393646" y="4116142"/>
            <a:ext cx="340184" cy="461665"/>
          </a:xfrm>
          <a:prstGeom prst="rect">
            <a:avLst/>
          </a:prstGeom>
          <a:noFill/>
        </p:spPr>
        <p:txBody>
          <a:bodyPr wrap="square" rtlCol="0">
            <a:spAutoFit/>
          </a:bodyPr>
          <a:lstStyle/>
          <a:p>
            <a:r>
              <a:rPr lang="es-CL" sz="2400" dirty="0">
                <a:latin typeface="Abadi" panose="020B0604020104020204" pitchFamily="34" charset="0"/>
              </a:rPr>
              <a:t>=</a:t>
            </a:r>
          </a:p>
        </p:txBody>
      </p:sp>
      <p:sp>
        <p:nvSpPr>
          <p:cNvPr id="2" name="CuadroTexto 1">
            <a:extLst>
              <a:ext uri="{FF2B5EF4-FFF2-40B4-BE49-F238E27FC236}">
                <a16:creationId xmlns:a16="http://schemas.microsoft.com/office/drawing/2014/main" id="{4200C443-5000-4275-94EF-3F9FA622395B}"/>
              </a:ext>
            </a:extLst>
          </p:cNvPr>
          <p:cNvSpPr txBox="1"/>
          <p:nvPr/>
        </p:nvSpPr>
        <p:spPr>
          <a:xfrm>
            <a:off x="6590319" y="5672205"/>
            <a:ext cx="2639122" cy="923330"/>
          </a:xfrm>
          <a:prstGeom prst="rect">
            <a:avLst/>
          </a:prstGeom>
          <a:solidFill>
            <a:schemeClr val="bg1"/>
          </a:solidFill>
        </p:spPr>
        <p:txBody>
          <a:bodyPr wrap="square" rtlCol="0">
            <a:spAutoFit/>
          </a:bodyPr>
          <a:lstStyle/>
          <a:p>
            <a:pPr algn="ctr"/>
            <a:r>
              <a:rPr lang="es-CL" dirty="0">
                <a:solidFill>
                  <a:srgbClr val="7030A0"/>
                </a:solidFill>
                <a:latin typeface="Abadi" panose="020B0604020104020204" pitchFamily="34" charset="0"/>
              </a:rPr>
              <a:t>+</a:t>
            </a:r>
          </a:p>
          <a:p>
            <a:r>
              <a:rPr lang="es-CL" dirty="0">
                <a:solidFill>
                  <a:srgbClr val="7030A0"/>
                </a:solidFill>
                <a:latin typeface="Abadi" panose="020B0604020104020204" pitchFamily="34" charset="0"/>
              </a:rPr>
              <a:t>Sin </a:t>
            </a:r>
            <a:r>
              <a:rPr lang="es-CL" dirty="0">
                <a:solidFill>
                  <a:schemeClr val="accent6">
                    <a:lumMod val="50000"/>
                  </a:schemeClr>
                </a:solidFill>
                <a:latin typeface="Abadi" panose="020B0604020104020204" pitchFamily="34" charset="0"/>
              </a:rPr>
              <a:t>mutación</a:t>
            </a:r>
            <a:r>
              <a:rPr lang="es-CL" dirty="0">
                <a:solidFill>
                  <a:srgbClr val="7030A0"/>
                </a:solidFill>
                <a:latin typeface="Abadi" panose="020B0604020104020204" pitchFamily="34" charset="0"/>
              </a:rPr>
              <a:t>, </a:t>
            </a:r>
            <a:r>
              <a:rPr lang="es-CL" dirty="0">
                <a:solidFill>
                  <a:schemeClr val="accent6">
                    <a:lumMod val="50000"/>
                  </a:schemeClr>
                </a:solidFill>
                <a:latin typeface="Abadi" panose="020B0604020104020204" pitchFamily="34" charset="0"/>
              </a:rPr>
              <a:t>migración</a:t>
            </a:r>
            <a:r>
              <a:rPr lang="es-CL" dirty="0">
                <a:solidFill>
                  <a:srgbClr val="7030A0"/>
                </a:solidFill>
                <a:latin typeface="Abadi" panose="020B0604020104020204" pitchFamily="34" charset="0"/>
              </a:rPr>
              <a:t> o </a:t>
            </a:r>
            <a:r>
              <a:rPr lang="es-CL" dirty="0">
                <a:solidFill>
                  <a:schemeClr val="accent6">
                    <a:lumMod val="50000"/>
                  </a:schemeClr>
                </a:solidFill>
                <a:latin typeface="Abadi" panose="020B0604020104020204" pitchFamily="34" charset="0"/>
              </a:rPr>
              <a:t>selección natural</a:t>
            </a:r>
            <a:endParaRPr lang="en-US" dirty="0">
              <a:solidFill>
                <a:schemeClr val="accent6">
                  <a:lumMod val="50000"/>
                </a:schemeClr>
              </a:solidFill>
              <a:latin typeface="Abadi" panose="020B0604020104020204" pitchFamily="34" charset="0"/>
            </a:endParaRPr>
          </a:p>
        </p:txBody>
      </p:sp>
    </p:spTree>
    <p:extLst>
      <p:ext uri="{BB962C8B-B14F-4D97-AF65-F5344CB8AC3E}">
        <p14:creationId xmlns:p14="http://schemas.microsoft.com/office/powerpoint/2010/main" val="741687906"/>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12</a:t>
            </a:fld>
            <a:endParaRPr/>
          </a:p>
        </p:txBody>
      </p:sp>
      <p:sp>
        <p:nvSpPr>
          <p:cNvPr id="10" name="Título 1">
            <a:extLst>
              <a:ext uri="{FF2B5EF4-FFF2-40B4-BE49-F238E27FC236}">
                <a16:creationId xmlns:a16="http://schemas.microsoft.com/office/drawing/2014/main" id="{EEB67012-8517-4154-B2E8-1D6E1344BD73}"/>
              </a:ext>
            </a:extLst>
          </p:cNvPr>
          <p:cNvSpPr>
            <a:spLocks noGrp="1"/>
          </p:cNvSpPr>
          <p:nvPr>
            <p:ph type="title"/>
          </p:nvPr>
        </p:nvSpPr>
        <p:spPr>
          <a:xfrm>
            <a:off x="1329210" y="213360"/>
            <a:ext cx="9367203" cy="1188720"/>
          </a:xfrm>
        </p:spPr>
        <p:txBody>
          <a:bodyPr>
            <a:normAutofit/>
          </a:bodyPr>
          <a:lstStyle/>
          <a:p>
            <a:r>
              <a:rPr lang="es-CL" i="1" dirty="0"/>
              <a:t>Ejemplo 2</a:t>
            </a:r>
            <a:endParaRPr lang="en-US" i="1" dirty="0"/>
          </a:p>
        </p:txBody>
      </p:sp>
      <p:sp>
        <p:nvSpPr>
          <p:cNvPr id="11" name="CuadroTexto 10">
            <a:extLst>
              <a:ext uri="{FF2B5EF4-FFF2-40B4-BE49-F238E27FC236}">
                <a16:creationId xmlns:a16="http://schemas.microsoft.com/office/drawing/2014/main" id="{31ABA8E4-DE19-4F0F-B4BE-7F985C8FEED9}"/>
              </a:ext>
            </a:extLst>
          </p:cNvPr>
          <p:cNvSpPr txBox="1"/>
          <p:nvPr/>
        </p:nvSpPr>
        <p:spPr>
          <a:xfrm>
            <a:off x="1815461" y="1958340"/>
            <a:ext cx="8077200" cy="1938992"/>
          </a:xfrm>
          <a:prstGeom prst="rect">
            <a:avLst/>
          </a:prstGeom>
          <a:noFill/>
        </p:spPr>
        <p:txBody>
          <a:bodyPr wrap="square" rtlCol="0">
            <a:spAutoFit/>
          </a:bodyPr>
          <a:lstStyle/>
          <a:p>
            <a:pPr algn="just"/>
            <a:r>
              <a:rPr lang="es-CL" sz="2000" dirty="0">
                <a:latin typeface="Abadi" panose="020B0604020104020204" pitchFamily="34" charset="0"/>
              </a:rPr>
              <a:t>Consideremos que la población de aves nombrada anteriormente se compone de </a:t>
            </a:r>
            <a:r>
              <a:rPr lang="es-CL" sz="2000" b="1" dirty="0">
                <a:latin typeface="Abadi" panose="020B0604020104020204" pitchFamily="34" charset="0"/>
              </a:rPr>
              <a:t>20 machos</a:t>
            </a:r>
            <a:r>
              <a:rPr lang="es-CL" sz="2000" dirty="0">
                <a:latin typeface="Abadi" panose="020B0604020104020204" pitchFamily="34" charset="0"/>
              </a:rPr>
              <a:t> y </a:t>
            </a:r>
            <a:r>
              <a:rPr lang="es-CL" sz="2000" b="1" dirty="0">
                <a:latin typeface="Abadi" panose="020B0604020104020204" pitchFamily="34" charset="0"/>
              </a:rPr>
              <a:t>80 hembras</a:t>
            </a:r>
            <a:r>
              <a:rPr lang="es-CL" sz="2000" dirty="0">
                <a:latin typeface="Abadi" panose="020B0604020104020204" pitchFamily="34" charset="0"/>
              </a:rPr>
              <a:t>. Además, ésta se encuentra en equilibrio Hardy-Weinberg.</a:t>
            </a:r>
          </a:p>
          <a:p>
            <a:pPr algn="just"/>
            <a:endParaRPr lang="es-CL" sz="2000" dirty="0">
              <a:latin typeface="Abadi" panose="020B0604020104020204" pitchFamily="34" charset="0"/>
            </a:endParaRPr>
          </a:p>
          <a:p>
            <a:pPr algn="just"/>
            <a:r>
              <a:rPr lang="es-CL" sz="2000" dirty="0">
                <a:latin typeface="Abadi" panose="020B0604020104020204" pitchFamily="34" charset="0"/>
              </a:rPr>
              <a:t>Tanto para </a:t>
            </a:r>
            <a:r>
              <a:rPr lang="es-CL" sz="2000" b="1" dirty="0">
                <a:latin typeface="Abadi" panose="020B0604020104020204" pitchFamily="34" charset="0"/>
              </a:rPr>
              <a:t>machos</a:t>
            </a:r>
            <a:r>
              <a:rPr lang="es-CL" sz="2000" dirty="0">
                <a:latin typeface="Abadi" panose="020B0604020104020204" pitchFamily="34" charset="0"/>
              </a:rPr>
              <a:t> como </a:t>
            </a:r>
            <a:r>
              <a:rPr lang="es-CL" sz="2000" b="1" dirty="0">
                <a:latin typeface="Abadi" panose="020B0604020104020204" pitchFamily="34" charset="0"/>
              </a:rPr>
              <a:t>hembras</a:t>
            </a:r>
            <a:r>
              <a:rPr lang="es-CL" sz="2000" dirty="0">
                <a:latin typeface="Abadi" panose="020B0604020104020204" pitchFamily="34" charset="0"/>
              </a:rPr>
              <a:t> calcule la </a:t>
            </a:r>
            <a:r>
              <a:rPr lang="es-CL" sz="2000" b="1" dirty="0">
                <a:latin typeface="Abadi" panose="020B0604020104020204" pitchFamily="34" charset="0"/>
              </a:rPr>
              <a:t>cantidad</a:t>
            </a:r>
            <a:r>
              <a:rPr lang="es-CL" sz="2000" dirty="0">
                <a:latin typeface="Abadi" panose="020B0604020104020204" pitchFamily="34" charset="0"/>
              </a:rPr>
              <a:t> (número o frecuencia absoluta) de </a:t>
            </a:r>
            <a:r>
              <a:rPr lang="es-CL" sz="2000" b="1" dirty="0">
                <a:latin typeface="Abadi" panose="020B0604020104020204" pitchFamily="34" charset="0"/>
              </a:rPr>
              <a:t>homocigotos (</a:t>
            </a:r>
            <a:r>
              <a:rPr lang="es-CL" b="1" dirty="0">
                <a:latin typeface="Abadi" panose="020B0604020104020204" pitchFamily="34" charset="0"/>
              </a:rPr>
              <a:t>para</a:t>
            </a:r>
            <a:r>
              <a:rPr lang="es-CL" sz="2000" b="1" dirty="0">
                <a:latin typeface="Abadi" panose="020B0604020104020204" pitchFamily="34" charset="0"/>
              </a:rPr>
              <a:t> cada alelo) </a:t>
            </a:r>
            <a:r>
              <a:rPr lang="es-CL" sz="2000" dirty="0">
                <a:latin typeface="Abadi" panose="020B0604020104020204" pitchFamily="34" charset="0"/>
              </a:rPr>
              <a:t>y </a:t>
            </a:r>
            <a:r>
              <a:rPr lang="es-CL" sz="2000" b="1" dirty="0">
                <a:latin typeface="Abadi" panose="020B0604020104020204" pitchFamily="34" charset="0"/>
              </a:rPr>
              <a:t>heterocigotos</a:t>
            </a:r>
            <a:r>
              <a:rPr lang="es-CL" sz="2000" dirty="0">
                <a:latin typeface="Abadi" panose="020B0604020104020204" pitchFamily="34" charset="0"/>
              </a:rPr>
              <a:t>.</a:t>
            </a:r>
          </a:p>
        </p:txBody>
      </p:sp>
      <p:graphicFrame>
        <p:nvGraphicFramePr>
          <p:cNvPr id="12" name="Tabla 13">
            <a:extLst>
              <a:ext uri="{FF2B5EF4-FFF2-40B4-BE49-F238E27FC236}">
                <a16:creationId xmlns:a16="http://schemas.microsoft.com/office/drawing/2014/main" id="{C7F247C6-B049-4DCE-9DE5-29BCA3AC3B29}"/>
              </a:ext>
            </a:extLst>
          </p:cNvPr>
          <p:cNvGraphicFramePr>
            <a:graphicFrameLocks noGrp="1"/>
          </p:cNvGraphicFramePr>
          <p:nvPr>
            <p:extLst>
              <p:ext uri="{D42A27DB-BD31-4B8C-83A1-F6EECF244321}">
                <p14:modId xmlns:p14="http://schemas.microsoft.com/office/powerpoint/2010/main" val="733213399"/>
              </p:ext>
            </p:extLst>
          </p:nvPr>
        </p:nvGraphicFramePr>
        <p:xfrm>
          <a:off x="1815461" y="4795822"/>
          <a:ext cx="8128000" cy="1127952"/>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703033048"/>
                    </a:ext>
                  </a:extLst>
                </a:gridCol>
                <a:gridCol w="2032000">
                  <a:extLst>
                    <a:ext uri="{9D8B030D-6E8A-4147-A177-3AD203B41FA5}">
                      <a16:colId xmlns:a16="http://schemas.microsoft.com/office/drawing/2014/main" val="532309300"/>
                    </a:ext>
                  </a:extLst>
                </a:gridCol>
                <a:gridCol w="2032000">
                  <a:extLst>
                    <a:ext uri="{9D8B030D-6E8A-4147-A177-3AD203B41FA5}">
                      <a16:colId xmlns:a16="http://schemas.microsoft.com/office/drawing/2014/main" val="3684296331"/>
                    </a:ext>
                  </a:extLst>
                </a:gridCol>
                <a:gridCol w="2032000">
                  <a:extLst>
                    <a:ext uri="{9D8B030D-6E8A-4147-A177-3AD203B41FA5}">
                      <a16:colId xmlns:a16="http://schemas.microsoft.com/office/drawing/2014/main" val="3351923631"/>
                    </a:ext>
                  </a:extLst>
                </a:gridCol>
              </a:tblGrid>
              <a:tr h="370840">
                <a:tc>
                  <a:txBody>
                    <a:bodyPr/>
                    <a:lstStyle/>
                    <a:p>
                      <a:pPr algn="ctr"/>
                      <a:r>
                        <a:rPr lang="es-CL" dirty="0"/>
                        <a:t>Progenitores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a:t>A</a:t>
                      </a:r>
                      <a:r>
                        <a:rPr lang="es-CL" baseline="-25000"/>
                        <a:t>1</a:t>
                      </a:r>
                      <a:r>
                        <a:rPr lang="es-CL"/>
                        <a:t>A</a:t>
                      </a:r>
                      <a:r>
                        <a:rPr lang="es-CL" baseline="-25000"/>
                        <a:t>1</a:t>
                      </a:r>
                      <a:endParaRPr lang="es-C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A</a:t>
                      </a:r>
                      <a:r>
                        <a:rPr lang="es-CL" baseline="-25000" dirty="0"/>
                        <a:t>1</a:t>
                      </a:r>
                      <a:r>
                        <a:rPr lang="es-CL" dirty="0"/>
                        <a:t>A</a:t>
                      </a:r>
                      <a:r>
                        <a:rPr lang="es-CL" baseline="-25000" dirty="0"/>
                        <a:t>2</a:t>
                      </a:r>
                      <a:endParaRPr lang="es-C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a:t>A</a:t>
                      </a:r>
                      <a:r>
                        <a:rPr lang="es-CL" baseline="-25000"/>
                        <a:t>2</a:t>
                      </a:r>
                      <a:r>
                        <a:rPr lang="es-CL"/>
                        <a:t>A</a:t>
                      </a:r>
                      <a:r>
                        <a:rPr lang="es-CL" baseline="-25000"/>
                        <a:t>2</a:t>
                      </a:r>
                      <a:endParaRPr lang="es-CL"/>
                    </a:p>
                  </a:txBody>
                  <a:tcPr/>
                </a:tc>
                <a:extLst>
                  <a:ext uri="{0D108BD9-81ED-4DB2-BD59-A6C34878D82A}">
                    <a16:rowId xmlns:a16="http://schemas.microsoft.com/office/drawing/2014/main" val="4115749635"/>
                  </a:ext>
                </a:extLst>
              </a:tr>
              <a:tr h="370840">
                <a:tc>
                  <a:txBody>
                    <a:bodyPr/>
                    <a:lstStyle/>
                    <a:p>
                      <a:pPr algn="ctr"/>
                      <a:r>
                        <a:rPr lang="es-CL" dirty="0"/>
                        <a:t>Machos</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3492866669"/>
                  </a:ext>
                </a:extLst>
              </a:tr>
              <a:tr h="370840">
                <a:tc>
                  <a:txBody>
                    <a:bodyPr/>
                    <a:lstStyle/>
                    <a:p>
                      <a:pPr algn="ctr"/>
                      <a:r>
                        <a:rPr lang="es-CL" dirty="0"/>
                        <a:t>Hembras</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3721285874"/>
                  </a:ext>
                </a:extLst>
              </a:tr>
            </a:tbl>
          </a:graphicData>
        </a:graphic>
      </p:graphicFrame>
      <p:sp>
        <p:nvSpPr>
          <p:cNvPr id="13" name="CuadroTexto 12">
            <a:extLst>
              <a:ext uri="{FF2B5EF4-FFF2-40B4-BE49-F238E27FC236}">
                <a16:creationId xmlns:a16="http://schemas.microsoft.com/office/drawing/2014/main" id="{1DA1BA56-CDFF-481D-ACB5-A4B078C0BC53}"/>
              </a:ext>
            </a:extLst>
          </p:cNvPr>
          <p:cNvSpPr txBox="1"/>
          <p:nvPr/>
        </p:nvSpPr>
        <p:spPr>
          <a:xfrm>
            <a:off x="10211762" y="3295650"/>
            <a:ext cx="1229033" cy="1015663"/>
          </a:xfrm>
          <a:prstGeom prst="rect">
            <a:avLst/>
          </a:prstGeom>
          <a:noFill/>
          <a:ln>
            <a:solidFill>
              <a:schemeClr val="accent2"/>
            </a:solidFill>
          </a:ln>
        </p:spPr>
        <p:txBody>
          <a:bodyPr wrap="square" rtlCol="0">
            <a:spAutoFit/>
          </a:bodyPr>
          <a:lstStyle/>
          <a:p>
            <a:r>
              <a:rPr lang="es-CL" sz="2000" dirty="0"/>
              <a:t>P = 0,45</a:t>
            </a:r>
          </a:p>
          <a:p>
            <a:r>
              <a:rPr lang="es-CL" sz="2000" dirty="0"/>
              <a:t>H = 0,5</a:t>
            </a:r>
          </a:p>
          <a:p>
            <a:r>
              <a:rPr lang="es-CL" sz="2000" dirty="0"/>
              <a:t>Q = 0,05</a:t>
            </a:r>
          </a:p>
        </p:txBody>
      </p:sp>
      <p:graphicFrame>
        <p:nvGraphicFramePr>
          <p:cNvPr id="14" name="Tabla 13">
            <a:extLst>
              <a:ext uri="{FF2B5EF4-FFF2-40B4-BE49-F238E27FC236}">
                <a16:creationId xmlns:a16="http://schemas.microsoft.com/office/drawing/2014/main" id="{E9C060A3-0300-47A5-86C4-7C0BF7B4CB1D}"/>
              </a:ext>
            </a:extLst>
          </p:cNvPr>
          <p:cNvGraphicFramePr>
            <a:graphicFrameLocks noGrp="1"/>
          </p:cNvGraphicFramePr>
          <p:nvPr>
            <p:extLst>
              <p:ext uri="{D42A27DB-BD31-4B8C-83A1-F6EECF244321}">
                <p14:modId xmlns:p14="http://schemas.microsoft.com/office/powerpoint/2010/main" val="4263153653"/>
              </p:ext>
            </p:extLst>
          </p:nvPr>
        </p:nvGraphicFramePr>
        <p:xfrm>
          <a:off x="1815461" y="4800175"/>
          <a:ext cx="8128000" cy="1127952"/>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703033048"/>
                    </a:ext>
                  </a:extLst>
                </a:gridCol>
                <a:gridCol w="2032000">
                  <a:extLst>
                    <a:ext uri="{9D8B030D-6E8A-4147-A177-3AD203B41FA5}">
                      <a16:colId xmlns:a16="http://schemas.microsoft.com/office/drawing/2014/main" val="532309300"/>
                    </a:ext>
                  </a:extLst>
                </a:gridCol>
                <a:gridCol w="2032000">
                  <a:extLst>
                    <a:ext uri="{9D8B030D-6E8A-4147-A177-3AD203B41FA5}">
                      <a16:colId xmlns:a16="http://schemas.microsoft.com/office/drawing/2014/main" val="3684296331"/>
                    </a:ext>
                  </a:extLst>
                </a:gridCol>
                <a:gridCol w="2032000">
                  <a:extLst>
                    <a:ext uri="{9D8B030D-6E8A-4147-A177-3AD203B41FA5}">
                      <a16:colId xmlns:a16="http://schemas.microsoft.com/office/drawing/2014/main" val="3351923631"/>
                    </a:ext>
                  </a:extLst>
                </a:gridCol>
              </a:tblGrid>
              <a:tr h="370840">
                <a:tc>
                  <a:txBody>
                    <a:bodyPr/>
                    <a:lstStyle/>
                    <a:p>
                      <a:pPr algn="ctr"/>
                      <a:r>
                        <a:rPr lang="es-CL" dirty="0"/>
                        <a:t>Progenitores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A</a:t>
                      </a:r>
                      <a:r>
                        <a:rPr lang="es-CL" baseline="-25000" dirty="0"/>
                        <a:t>1</a:t>
                      </a:r>
                      <a:r>
                        <a:rPr lang="es-CL" dirty="0"/>
                        <a:t>A</a:t>
                      </a:r>
                      <a:r>
                        <a:rPr lang="es-CL" baseline="-25000" dirty="0"/>
                        <a:t>1</a:t>
                      </a:r>
                      <a:endParaRPr lang="es-C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A</a:t>
                      </a:r>
                      <a:r>
                        <a:rPr lang="es-CL" baseline="-25000" dirty="0"/>
                        <a:t>1</a:t>
                      </a:r>
                      <a:r>
                        <a:rPr lang="es-CL" dirty="0"/>
                        <a:t>A</a:t>
                      </a:r>
                      <a:r>
                        <a:rPr lang="es-CL" baseline="-25000" dirty="0"/>
                        <a:t>2</a:t>
                      </a:r>
                      <a:endParaRPr lang="es-C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a:t>A</a:t>
                      </a:r>
                      <a:r>
                        <a:rPr lang="es-CL" baseline="-25000"/>
                        <a:t>2</a:t>
                      </a:r>
                      <a:r>
                        <a:rPr lang="es-CL"/>
                        <a:t>A</a:t>
                      </a:r>
                      <a:r>
                        <a:rPr lang="es-CL" baseline="-25000"/>
                        <a:t>2</a:t>
                      </a:r>
                      <a:endParaRPr lang="es-CL"/>
                    </a:p>
                  </a:txBody>
                  <a:tcPr/>
                </a:tc>
                <a:extLst>
                  <a:ext uri="{0D108BD9-81ED-4DB2-BD59-A6C34878D82A}">
                    <a16:rowId xmlns:a16="http://schemas.microsoft.com/office/drawing/2014/main" val="4115749635"/>
                  </a:ext>
                </a:extLst>
              </a:tr>
              <a:tr h="370840">
                <a:tc>
                  <a:txBody>
                    <a:bodyPr/>
                    <a:lstStyle/>
                    <a:p>
                      <a:pPr algn="ctr"/>
                      <a:r>
                        <a:rPr lang="es-CL" dirty="0"/>
                        <a:t>Machos</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3492866669"/>
                  </a:ext>
                </a:extLst>
              </a:tr>
              <a:tr h="370840">
                <a:tc>
                  <a:txBody>
                    <a:bodyPr/>
                    <a:lstStyle/>
                    <a:p>
                      <a:pPr algn="ctr"/>
                      <a:r>
                        <a:rPr lang="es-CL" dirty="0"/>
                        <a:t>Hembras</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3721285874"/>
                  </a:ext>
                </a:extLst>
              </a:tr>
            </a:tbl>
          </a:graphicData>
        </a:graphic>
      </p:graphicFrame>
    </p:spTree>
    <p:extLst>
      <p:ext uri="{BB962C8B-B14F-4D97-AF65-F5344CB8AC3E}">
        <p14:creationId xmlns:p14="http://schemas.microsoft.com/office/powerpoint/2010/main" val="7268626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13</a:t>
            </a:fld>
            <a:endParaRPr/>
          </a:p>
        </p:txBody>
      </p:sp>
      <p:sp>
        <p:nvSpPr>
          <p:cNvPr id="10" name="Título 1">
            <a:extLst>
              <a:ext uri="{FF2B5EF4-FFF2-40B4-BE49-F238E27FC236}">
                <a16:creationId xmlns:a16="http://schemas.microsoft.com/office/drawing/2014/main" id="{EEB67012-8517-4154-B2E8-1D6E1344BD73}"/>
              </a:ext>
            </a:extLst>
          </p:cNvPr>
          <p:cNvSpPr>
            <a:spLocks noGrp="1"/>
          </p:cNvSpPr>
          <p:nvPr>
            <p:ph type="title"/>
          </p:nvPr>
        </p:nvSpPr>
        <p:spPr>
          <a:xfrm>
            <a:off x="1329210" y="213360"/>
            <a:ext cx="9367203" cy="1188720"/>
          </a:xfrm>
        </p:spPr>
        <p:txBody>
          <a:bodyPr>
            <a:normAutofit/>
          </a:bodyPr>
          <a:lstStyle/>
          <a:p>
            <a:r>
              <a:rPr lang="es-CL" i="1" dirty="0"/>
              <a:t>Ejemplo 2</a:t>
            </a:r>
            <a:endParaRPr lang="en-US" i="1" dirty="0"/>
          </a:p>
        </p:txBody>
      </p:sp>
      <p:sp>
        <p:nvSpPr>
          <p:cNvPr id="11" name="CuadroTexto 10">
            <a:extLst>
              <a:ext uri="{FF2B5EF4-FFF2-40B4-BE49-F238E27FC236}">
                <a16:creationId xmlns:a16="http://schemas.microsoft.com/office/drawing/2014/main" id="{31ABA8E4-DE19-4F0F-B4BE-7F985C8FEED9}"/>
              </a:ext>
            </a:extLst>
          </p:cNvPr>
          <p:cNvSpPr txBox="1"/>
          <p:nvPr/>
        </p:nvSpPr>
        <p:spPr>
          <a:xfrm>
            <a:off x="1815461" y="1958340"/>
            <a:ext cx="8077200" cy="1938992"/>
          </a:xfrm>
          <a:prstGeom prst="rect">
            <a:avLst/>
          </a:prstGeom>
          <a:noFill/>
        </p:spPr>
        <p:txBody>
          <a:bodyPr wrap="square" rtlCol="0">
            <a:spAutoFit/>
          </a:bodyPr>
          <a:lstStyle/>
          <a:p>
            <a:pPr algn="just"/>
            <a:r>
              <a:rPr lang="es-CL" sz="2000" dirty="0">
                <a:latin typeface="Abadi" panose="020B0604020104020204" pitchFamily="34" charset="0"/>
              </a:rPr>
              <a:t>Consideremos que la población de aves nombrada anteriormente se compone de </a:t>
            </a:r>
            <a:r>
              <a:rPr lang="es-CL" sz="2000" b="1" dirty="0">
                <a:latin typeface="Abadi" panose="020B0604020104020204" pitchFamily="34" charset="0"/>
              </a:rPr>
              <a:t>20 machos</a:t>
            </a:r>
            <a:r>
              <a:rPr lang="es-CL" sz="2000" dirty="0">
                <a:latin typeface="Abadi" panose="020B0604020104020204" pitchFamily="34" charset="0"/>
              </a:rPr>
              <a:t> y </a:t>
            </a:r>
            <a:r>
              <a:rPr lang="es-CL" sz="2000" b="1" dirty="0">
                <a:latin typeface="Abadi" panose="020B0604020104020204" pitchFamily="34" charset="0"/>
              </a:rPr>
              <a:t>80 hembras</a:t>
            </a:r>
            <a:r>
              <a:rPr lang="es-CL" sz="2000" dirty="0">
                <a:latin typeface="Abadi" panose="020B0604020104020204" pitchFamily="34" charset="0"/>
              </a:rPr>
              <a:t>. Además, ésta se encuentra en equilibrio Hardy-Weinberg.</a:t>
            </a:r>
          </a:p>
          <a:p>
            <a:pPr algn="just"/>
            <a:endParaRPr lang="es-CL" sz="2000" dirty="0">
              <a:latin typeface="Abadi" panose="020B0604020104020204" pitchFamily="34" charset="0"/>
            </a:endParaRPr>
          </a:p>
          <a:p>
            <a:pPr algn="just"/>
            <a:r>
              <a:rPr lang="es-CL" sz="2000" dirty="0">
                <a:latin typeface="Abadi" panose="020B0604020104020204" pitchFamily="34" charset="0"/>
              </a:rPr>
              <a:t>Tanto para </a:t>
            </a:r>
            <a:r>
              <a:rPr lang="es-CL" sz="2000" b="1" dirty="0">
                <a:latin typeface="Abadi" panose="020B0604020104020204" pitchFamily="34" charset="0"/>
              </a:rPr>
              <a:t>machos</a:t>
            </a:r>
            <a:r>
              <a:rPr lang="es-CL" sz="2000" dirty="0">
                <a:latin typeface="Abadi" panose="020B0604020104020204" pitchFamily="34" charset="0"/>
              </a:rPr>
              <a:t> como </a:t>
            </a:r>
            <a:r>
              <a:rPr lang="es-CL" sz="2000" b="1" dirty="0">
                <a:latin typeface="Abadi" panose="020B0604020104020204" pitchFamily="34" charset="0"/>
              </a:rPr>
              <a:t>hembras</a:t>
            </a:r>
            <a:r>
              <a:rPr lang="es-CL" sz="2000" dirty="0">
                <a:latin typeface="Abadi" panose="020B0604020104020204" pitchFamily="34" charset="0"/>
              </a:rPr>
              <a:t> calcule la </a:t>
            </a:r>
            <a:r>
              <a:rPr lang="es-CL" sz="2000" b="1" dirty="0">
                <a:latin typeface="Abadi" panose="020B0604020104020204" pitchFamily="34" charset="0"/>
              </a:rPr>
              <a:t>cantidad</a:t>
            </a:r>
            <a:r>
              <a:rPr lang="es-CL" sz="2000" dirty="0">
                <a:latin typeface="Abadi" panose="020B0604020104020204" pitchFamily="34" charset="0"/>
              </a:rPr>
              <a:t> (número o frecuencia absoluta) de </a:t>
            </a:r>
            <a:r>
              <a:rPr lang="es-CL" sz="2000" b="1" dirty="0">
                <a:latin typeface="Abadi" panose="020B0604020104020204" pitchFamily="34" charset="0"/>
              </a:rPr>
              <a:t>homocigotos (</a:t>
            </a:r>
            <a:r>
              <a:rPr lang="es-CL" b="1" dirty="0">
                <a:latin typeface="Abadi" panose="020B0604020104020204" pitchFamily="34" charset="0"/>
              </a:rPr>
              <a:t>para</a:t>
            </a:r>
            <a:r>
              <a:rPr lang="es-CL" sz="2000" b="1" dirty="0">
                <a:latin typeface="Abadi" panose="020B0604020104020204" pitchFamily="34" charset="0"/>
              </a:rPr>
              <a:t> cada alelo) </a:t>
            </a:r>
            <a:r>
              <a:rPr lang="es-CL" sz="2000" dirty="0">
                <a:latin typeface="Abadi" panose="020B0604020104020204" pitchFamily="34" charset="0"/>
              </a:rPr>
              <a:t>y </a:t>
            </a:r>
            <a:r>
              <a:rPr lang="es-CL" sz="2000" b="1" dirty="0">
                <a:latin typeface="Abadi" panose="020B0604020104020204" pitchFamily="34" charset="0"/>
              </a:rPr>
              <a:t>heterocigotos</a:t>
            </a:r>
            <a:r>
              <a:rPr lang="es-CL" sz="2000" dirty="0">
                <a:latin typeface="Abadi" panose="020B0604020104020204" pitchFamily="34" charset="0"/>
              </a:rPr>
              <a:t>.</a:t>
            </a:r>
          </a:p>
        </p:txBody>
      </p:sp>
      <p:graphicFrame>
        <p:nvGraphicFramePr>
          <p:cNvPr id="12" name="Tabla 13">
            <a:extLst>
              <a:ext uri="{FF2B5EF4-FFF2-40B4-BE49-F238E27FC236}">
                <a16:creationId xmlns:a16="http://schemas.microsoft.com/office/drawing/2014/main" id="{C7F247C6-B049-4DCE-9DE5-29BCA3AC3B29}"/>
              </a:ext>
            </a:extLst>
          </p:cNvPr>
          <p:cNvGraphicFramePr>
            <a:graphicFrameLocks noGrp="1"/>
          </p:cNvGraphicFramePr>
          <p:nvPr/>
        </p:nvGraphicFramePr>
        <p:xfrm>
          <a:off x="1815461" y="4795822"/>
          <a:ext cx="8128000" cy="1127952"/>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703033048"/>
                    </a:ext>
                  </a:extLst>
                </a:gridCol>
                <a:gridCol w="2032000">
                  <a:extLst>
                    <a:ext uri="{9D8B030D-6E8A-4147-A177-3AD203B41FA5}">
                      <a16:colId xmlns:a16="http://schemas.microsoft.com/office/drawing/2014/main" val="532309300"/>
                    </a:ext>
                  </a:extLst>
                </a:gridCol>
                <a:gridCol w="2032000">
                  <a:extLst>
                    <a:ext uri="{9D8B030D-6E8A-4147-A177-3AD203B41FA5}">
                      <a16:colId xmlns:a16="http://schemas.microsoft.com/office/drawing/2014/main" val="3684296331"/>
                    </a:ext>
                  </a:extLst>
                </a:gridCol>
                <a:gridCol w="2032000">
                  <a:extLst>
                    <a:ext uri="{9D8B030D-6E8A-4147-A177-3AD203B41FA5}">
                      <a16:colId xmlns:a16="http://schemas.microsoft.com/office/drawing/2014/main" val="3351923631"/>
                    </a:ext>
                  </a:extLst>
                </a:gridCol>
              </a:tblGrid>
              <a:tr h="370840">
                <a:tc>
                  <a:txBody>
                    <a:bodyPr/>
                    <a:lstStyle/>
                    <a:p>
                      <a:pPr algn="ctr"/>
                      <a:r>
                        <a:rPr lang="es-CL" dirty="0"/>
                        <a:t>Progenitores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a:t>A</a:t>
                      </a:r>
                      <a:r>
                        <a:rPr lang="es-CL" baseline="-25000"/>
                        <a:t>1</a:t>
                      </a:r>
                      <a:r>
                        <a:rPr lang="es-CL"/>
                        <a:t>A</a:t>
                      </a:r>
                      <a:r>
                        <a:rPr lang="es-CL" baseline="-25000"/>
                        <a:t>1</a:t>
                      </a:r>
                      <a:endParaRPr lang="es-C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A</a:t>
                      </a:r>
                      <a:r>
                        <a:rPr lang="es-CL" baseline="-25000" dirty="0"/>
                        <a:t>1</a:t>
                      </a:r>
                      <a:r>
                        <a:rPr lang="es-CL" dirty="0"/>
                        <a:t>A</a:t>
                      </a:r>
                      <a:r>
                        <a:rPr lang="es-CL" baseline="-25000" dirty="0"/>
                        <a:t>2</a:t>
                      </a:r>
                      <a:endParaRPr lang="es-C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a:t>A</a:t>
                      </a:r>
                      <a:r>
                        <a:rPr lang="es-CL" baseline="-25000"/>
                        <a:t>2</a:t>
                      </a:r>
                      <a:r>
                        <a:rPr lang="es-CL"/>
                        <a:t>A</a:t>
                      </a:r>
                      <a:r>
                        <a:rPr lang="es-CL" baseline="-25000"/>
                        <a:t>2</a:t>
                      </a:r>
                      <a:endParaRPr lang="es-CL"/>
                    </a:p>
                  </a:txBody>
                  <a:tcPr/>
                </a:tc>
                <a:extLst>
                  <a:ext uri="{0D108BD9-81ED-4DB2-BD59-A6C34878D82A}">
                    <a16:rowId xmlns:a16="http://schemas.microsoft.com/office/drawing/2014/main" val="4115749635"/>
                  </a:ext>
                </a:extLst>
              </a:tr>
              <a:tr h="370840">
                <a:tc>
                  <a:txBody>
                    <a:bodyPr/>
                    <a:lstStyle/>
                    <a:p>
                      <a:pPr algn="ctr"/>
                      <a:r>
                        <a:rPr lang="es-CL" dirty="0"/>
                        <a:t>Machos</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3492866669"/>
                  </a:ext>
                </a:extLst>
              </a:tr>
              <a:tr h="370840">
                <a:tc>
                  <a:txBody>
                    <a:bodyPr/>
                    <a:lstStyle/>
                    <a:p>
                      <a:pPr algn="ctr"/>
                      <a:r>
                        <a:rPr lang="es-CL" dirty="0"/>
                        <a:t>Hembras</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3721285874"/>
                  </a:ext>
                </a:extLst>
              </a:tr>
            </a:tbl>
          </a:graphicData>
        </a:graphic>
      </p:graphicFrame>
      <p:sp>
        <p:nvSpPr>
          <p:cNvPr id="13" name="CuadroTexto 12">
            <a:extLst>
              <a:ext uri="{FF2B5EF4-FFF2-40B4-BE49-F238E27FC236}">
                <a16:creationId xmlns:a16="http://schemas.microsoft.com/office/drawing/2014/main" id="{1DA1BA56-CDFF-481D-ACB5-A4B078C0BC53}"/>
              </a:ext>
            </a:extLst>
          </p:cNvPr>
          <p:cNvSpPr txBox="1"/>
          <p:nvPr/>
        </p:nvSpPr>
        <p:spPr>
          <a:xfrm>
            <a:off x="10211762" y="3295650"/>
            <a:ext cx="1229033" cy="1015663"/>
          </a:xfrm>
          <a:prstGeom prst="rect">
            <a:avLst/>
          </a:prstGeom>
          <a:noFill/>
          <a:ln>
            <a:solidFill>
              <a:schemeClr val="accent2"/>
            </a:solidFill>
          </a:ln>
        </p:spPr>
        <p:txBody>
          <a:bodyPr wrap="square" rtlCol="0">
            <a:spAutoFit/>
          </a:bodyPr>
          <a:lstStyle/>
          <a:p>
            <a:r>
              <a:rPr lang="es-CL" sz="2000" dirty="0"/>
              <a:t>P = 0,45</a:t>
            </a:r>
          </a:p>
          <a:p>
            <a:r>
              <a:rPr lang="es-CL" sz="2000" dirty="0"/>
              <a:t>H = 0,5</a:t>
            </a:r>
          </a:p>
          <a:p>
            <a:r>
              <a:rPr lang="es-CL" sz="2000" dirty="0"/>
              <a:t>Q = 0,05</a:t>
            </a:r>
          </a:p>
        </p:txBody>
      </p:sp>
      <p:graphicFrame>
        <p:nvGraphicFramePr>
          <p:cNvPr id="14" name="Tabla 13">
            <a:extLst>
              <a:ext uri="{FF2B5EF4-FFF2-40B4-BE49-F238E27FC236}">
                <a16:creationId xmlns:a16="http://schemas.microsoft.com/office/drawing/2014/main" id="{E9C060A3-0300-47A5-86C4-7C0BF7B4CB1D}"/>
              </a:ext>
            </a:extLst>
          </p:cNvPr>
          <p:cNvGraphicFramePr>
            <a:graphicFrameLocks noGrp="1"/>
          </p:cNvGraphicFramePr>
          <p:nvPr/>
        </p:nvGraphicFramePr>
        <p:xfrm>
          <a:off x="1815461" y="4800175"/>
          <a:ext cx="8128000" cy="1127952"/>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703033048"/>
                    </a:ext>
                  </a:extLst>
                </a:gridCol>
                <a:gridCol w="2032000">
                  <a:extLst>
                    <a:ext uri="{9D8B030D-6E8A-4147-A177-3AD203B41FA5}">
                      <a16:colId xmlns:a16="http://schemas.microsoft.com/office/drawing/2014/main" val="532309300"/>
                    </a:ext>
                  </a:extLst>
                </a:gridCol>
                <a:gridCol w="2032000">
                  <a:extLst>
                    <a:ext uri="{9D8B030D-6E8A-4147-A177-3AD203B41FA5}">
                      <a16:colId xmlns:a16="http://schemas.microsoft.com/office/drawing/2014/main" val="3684296331"/>
                    </a:ext>
                  </a:extLst>
                </a:gridCol>
                <a:gridCol w="2032000">
                  <a:extLst>
                    <a:ext uri="{9D8B030D-6E8A-4147-A177-3AD203B41FA5}">
                      <a16:colId xmlns:a16="http://schemas.microsoft.com/office/drawing/2014/main" val="3351923631"/>
                    </a:ext>
                  </a:extLst>
                </a:gridCol>
              </a:tblGrid>
              <a:tr h="370840">
                <a:tc>
                  <a:txBody>
                    <a:bodyPr/>
                    <a:lstStyle/>
                    <a:p>
                      <a:pPr algn="ctr"/>
                      <a:r>
                        <a:rPr lang="es-CL" dirty="0"/>
                        <a:t>Progenitores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A</a:t>
                      </a:r>
                      <a:r>
                        <a:rPr lang="es-CL" baseline="-25000" dirty="0"/>
                        <a:t>1</a:t>
                      </a:r>
                      <a:r>
                        <a:rPr lang="es-CL" dirty="0"/>
                        <a:t>A</a:t>
                      </a:r>
                      <a:r>
                        <a:rPr lang="es-CL" baseline="-25000" dirty="0"/>
                        <a:t>1</a:t>
                      </a:r>
                      <a:endParaRPr lang="es-C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A</a:t>
                      </a:r>
                      <a:r>
                        <a:rPr lang="es-CL" baseline="-25000" dirty="0"/>
                        <a:t>1</a:t>
                      </a:r>
                      <a:r>
                        <a:rPr lang="es-CL" dirty="0"/>
                        <a:t>A</a:t>
                      </a:r>
                      <a:r>
                        <a:rPr lang="es-CL" baseline="-25000" dirty="0"/>
                        <a:t>2</a:t>
                      </a:r>
                      <a:endParaRPr lang="es-C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a:t>A</a:t>
                      </a:r>
                      <a:r>
                        <a:rPr lang="es-CL" baseline="-25000"/>
                        <a:t>2</a:t>
                      </a:r>
                      <a:r>
                        <a:rPr lang="es-CL"/>
                        <a:t>A</a:t>
                      </a:r>
                      <a:r>
                        <a:rPr lang="es-CL" baseline="-25000"/>
                        <a:t>2</a:t>
                      </a:r>
                      <a:endParaRPr lang="es-CL"/>
                    </a:p>
                  </a:txBody>
                  <a:tcPr/>
                </a:tc>
                <a:extLst>
                  <a:ext uri="{0D108BD9-81ED-4DB2-BD59-A6C34878D82A}">
                    <a16:rowId xmlns:a16="http://schemas.microsoft.com/office/drawing/2014/main" val="4115749635"/>
                  </a:ext>
                </a:extLst>
              </a:tr>
              <a:tr h="370840">
                <a:tc>
                  <a:txBody>
                    <a:bodyPr/>
                    <a:lstStyle/>
                    <a:p>
                      <a:pPr algn="ctr"/>
                      <a:r>
                        <a:rPr lang="es-CL" dirty="0"/>
                        <a:t>Machos</a:t>
                      </a:r>
                    </a:p>
                  </a:txBody>
                  <a:tcPr/>
                </a:tc>
                <a:tc>
                  <a:txBody>
                    <a:bodyPr/>
                    <a:lstStyle/>
                    <a:p>
                      <a:pPr algn="ctr"/>
                      <a:r>
                        <a:rPr lang="es-CL" dirty="0"/>
                        <a:t>20*P</a:t>
                      </a:r>
                    </a:p>
                  </a:txBody>
                  <a:tcPr/>
                </a:tc>
                <a:tc>
                  <a:txBody>
                    <a:bodyPr/>
                    <a:lstStyle/>
                    <a:p>
                      <a:pPr algn="ctr"/>
                      <a:r>
                        <a:rPr lang="es-CL" dirty="0"/>
                        <a:t>20*H</a:t>
                      </a:r>
                    </a:p>
                  </a:txBody>
                  <a:tcPr/>
                </a:tc>
                <a:tc>
                  <a:txBody>
                    <a:bodyPr/>
                    <a:lstStyle/>
                    <a:p>
                      <a:pPr algn="ctr"/>
                      <a:r>
                        <a:rPr lang="es-CL" dirty="0"/>
                        <a:t>20*Q</a:t>
                      </a:r>
                    </a:p>
                  </a:txBody>
                  <a:tcPr/>
                </a:tc>
                <a:extLst>
                  <a:ext uri="{0D108BD9-81ED-4DB2-BD59-A6C34878D82A}">
                    <a16:rowId xmlns:a16="http://schemas.microsoft.com/office/drawing/2014/main" val="3492866669"/>
                  </a:ext>
                </a:extLst>
              </a:tr>
              <a:tr h="370840">
                <a:tc>
                  <a:txBody>
                    <a:bodyPr/>
                    <a:lstStyle/>
                    <a:p>
                      <a:pPr algn="ctr"/>
                      <a:r>
                        <a:rPr lang="es-CL" dirty="0"/>
                        <a:t>Hembras</a:t>
                      </a:r>
                    </a:p>
                  </a:txBody>
                  <a:tcPr/>
                </a:tc>
                <a:tc>
                  <a:txBody>
                    <a:bodyPr/>
                    <a:lstStyle/>
                    <a:p>
                      <a:pPr algn="ctr"/>
                      <a:r>
                        <a:rPr lang="es-CL" dirty="0"/>
                        <a:t>80*P</a:t>
                      </a:r>
                    </a:p>
                  </a:txBody>
                  <a:tcPr/>
                </a:tc>
                <a:tc>
                  <a:txBody>
                    <a:bodyPr/>
                    <a:lstStyle/>
                    <a:p>
                      <a:pPr algn="ctr"/>
                      <a:r>
                        <a:rPr lang="es-CL" dirty="0"/>
                        <a:t>80*H</a:t>
                      </a:r>
                    </a:p>
                  </a:txBody>
                  <a:tcPr/>
                </a:tc>
                <a:tc>
                  <a:txBody>
                    <a:bodyPr/>
                    <a:lstStyle/>
                    <a:p>
                      <a:pPr algn="ctr"/>
                      <a:r>
                        <a:rPr lang="es-CL" dirty="0"/>
                        <a:t>80*Q</a:t>
                      </a:r>
                    </a:p>
                  </a:txBody>
                  <a:tcPr/>
                </a:tc>
                <a:extLst>
                  <a:ext uri="{0D108BD9-81ED-4DB2-BD59-A6C34878D82A}">
                    <a16:rowId xmlns:a16="http://schemas.microsoft.com/office/drawing/2014/main" val="3721285874"/>
                  </a:ext>
                </a:extLst>
              </a:tr>
            </a:tbl>
          </a:graphicData>
        </a:graphic>
      </p:graphicFrame>
    </p:spTree>
    <p:extLst>
      <p:ext uri="{BB962C8B-B14F-4D97-AF65-F5344CB8AC3E}">
        <p14:creationId xmlns:p14="http://schemas.microsoft.com/office/powerpoint/2010/main" val="37834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14</a:t>
            </a:fld>
            <a:endParaRPr/>
          </a:p>
        </p:txBody>
      </p:sp>
      <p:sp>
        <p:nvSpPr>
          <p:cNvPr id="10" name="Título 1">
            <a:extLst>
              <a:ext uri="{FF2B5EF4-FFF2-40B4-BE49-F238E27FC236}">
                <a16:creationId xmlns:a16="http://schemas.microsoft.com/office/drawing/2014/main" id="{EEB67012-8517-4154-B2E8-1D6E1344BD73}"/>
              </a:ext>
            </a:extLst>
          </p:cNvPr>
          <p:cNvSpPr>
            <a:spLocks noGrp="1"/>
          </p:cNvSpPr>
          <p:nvPr>
            <p:ph type="title"/>
          </p:nvPr>
        </p:nvSpPr>
        <p:spPr>
          <a:xfrm>
            <a:off x="1329210" y="213360"/>
            <a:ext cx="9367203" cy="1188720"/>
          </a:xfrm>
        </p:spPr>
        <p:txBody>
          <a:bodyPr>
            <a:normAutofit/>
          </a:bodyPr>
          <a:lstStyle/>
          <a:p>
            <a:r>
              <a:rPr lang="es-CL" i="1" dirty="0"/>
              <a:t>Ejemplo 2</a:t>
            </a:r>
            <a:endParaRPr lang="en-US" i="1" dirty="0"/>
          </a:p>
        </p:txBody>
      </p:sp>
      <p:sp>
        <p:nvSpPr>
          <p:cNvPr id="11" name="CuadroTexto 10">
            <a:extLst>
              <a:ext uri="{FF2B5EF4-FFF2-40B4-BE49-F238E27FC236}">
                <a16:creationId xmlns:a16="http://schemas.microsoft.com/office/drawing/2014/main" id="{31ABA8E4-DE19-4F0F-B4BE-7F985C8FEED9}"/>
              </a:ext>
            </a:extLst>
          </p:cNvPr>
          <p:cNvSpPr txBox="1"/>
          <p:nvPr/>
        </p:nvSpPr>
        <p:spPr>
          <a:xfrm>
            <a:off x="1815461" y="1958340"/>
            <a:ext cx="8077200" cy="1938992"/>
          </a:xfrm>
          <a:prstGeom prst="rect">
            <a:avLst/>
          </a:prstGeom>
          <a:noFill/>
        </p:spPr>
        <p:txBody>
          <a:bodyPr wrap="square" rtlCol="0">
            <a:spAutoFit/>
          </a:bodyPr>
          <a:lstStyle/>
          <a:p>
            <a:pPr algn="just"/>
            <a:r>
              <a:rPr lang="es-CL" sz="2000" dirty="0">
                <a:latin typeface="Abadi" panose="020B0604020104020204" pitchFamily="34" charset="0"/>
              </a:rPr>
              <a:t>Consideremos que la población de aves nombrada anteriormente se compone de </a:t>
            </a:r>
            <a:r>
              <a:rPr lang="es-CL" sz="2000" b="1" dirty="0">
                <a:latin typeface="Abadi" panose="020B0604020104020204" pitchFamily="34" charset="0"/>
              </a:rPr>
              <a:t>20 machos</a:t>
            </a:r>
            <a:r>
              <a:rPr lang="es-CL" sz="2000" dirty="0">
                <a:latin typeface="Abadi" panose="020B0604020104020204" pitchFamily="34" charset="0"/>
              </a:rPr>
              <a:t> y </a:t>
            </a:r>
            <a:r>
              <a:rPr lang="es-CL" sz="2000" b="1" dirty="0">
                <a:latin typeface="Abadi" panose="020B0604020104020204" pitchFamily="34" charset="0"/>
              </a:rPr>
              <a:t>80 hembras</a:t>
            </a:r>
            <a:r>
              <a:rPr lang="es-CL" sz="2000" dirty="0">
                <a:latin typeface="Abadi" panose="020B0604020104020204" pitchFamily="34" charset="0"/>
              </a:rPr>
              <a:t>. Además, ésta se encuentra en equilibrio Hardy-Weinberg.</a:t>
            </a:r>
          </a:p>
          <a:p>
            <a:pPr algn="just"/>
            <a:endParaRPr lang="es-CL" sz="2000" dirty="0">
              <a:latin typeface="Abadi" panose="020B0604020104020204" pitchFamily="34" charset="0"/>
            </a:endParaRPr>
          </a:p>
          <a:p>
            <a:pPr algn="just"/>
            <a:r>
              <a:rPr lang="es-CL" sz="2000" dirty="0">
                <a:latin typeface="Abadi" panose="020B0604020104020204" pitchFamily="34" charset="0"/>
              </a:rPr>
              <a:t>Tanto para </a:t>
            </a:r>
            <a:r>
              <a:rPr lang="es-CL" sz="2000" b="1" dirty="0">
                <a:latin typeface="Abadi" panose="020B0604020104020204" pitchFamily="34" charset="0"/>
              </a:rPr>
              <a:t>machos</a:t>
            </a:r>
            <a:r>
              <a:rPr lang="es-CL" sz="2000" dirty="0">
                <a:latin typeface="Abadi" panose="020B0604020104020204" pitchFamily="34" charset="0"/>
              </a:rPr>
              <a:t> como </a:t>
            </a:r>
            <a:r>
              <a:rPr lang="es-CL" sz="2000" b="1" dirty="0">
                <a:latin typeface="Abadi" panose="020B0604020104020204" pitchFamily="34" charset="0"/>
              </a:rPr>
              <a:t>hembras</a:t>
            </a:r>
            <a:r>
              <a:rPr lang="es-CL" sz="2000" dirty="0">
                <a:latin typeface="Abadi" panose="020B0604020104020204" pitchFamily="34" charset="0"/>
              </a:rPr>
              <a:t> calcule la </a:t>
            </a:r>
            <a:r>
              <a:rPr lang="es-CL" sz="2000" b="1" dirty="0">
                <a:latin typeface="Abadi" panose="020B0604020104020204" pitchFamily="34" charset="0"/>
              </a:rPr>
              <a:t>cantidad</a:t>
            </a:r>
            <a:r>
              <a:rPr lang="es-CL" sz="2000" dirty="0">
                <a:latin typeface="Abadi" panose="020B0604020104020204" pitchFamily="34" charset="0"/>
              </a:rPr>
              <a:t> (número o frecuencia absoluta) de </a:t>
            </a:r>
            <a:r>
              <a:rPr lang="es-CL" sz="2000" b="1" dirty="0">
                <a:latin typeface="Abadi" panose="020B0604020104020204" pitchFamily="34" charset="0"/>
              </a:rPr>
              <a:t>homocigotos (</a:t>
            </a:r>
            <a:r>
              <a:rPr lang="es-CL" b="1" dirty="0">
                <a:latin typeface="Abadi" panose="020B0604020104020204" pitchFamily="34" charset="0"/>
              </a:rPr>
              <a:t>para</a:t>
            </a:r>
            <a:r>
              <a:rPr lang="es-CL" sz="2000" b="1" dirty="0">
                <a:latin typeface="Abadi" panose="020B0604020104020204" pitchFamily="34" charset="0"/>
              </a:rPr>
              <a:t> cada alelo) </a:t>
            </a:r>
            <a:r>
              <a:rPr lang="es-CL" sz="2000" dirty="0">
                <a:latin typeface="Abadi" panose="020B0604020104020204" pitchFamily="34" charset="0"/>
              </a:rPr>
              <a:t>y </a:t>
            </a:r>
            <a:r>
              <a:rPr lang="es-CL" sz="2000" b="1" dirty="0">
                <a:latin typeface="Abadi" panose="020B0604020104020204" pitchFamily="34" charset="0"/>
              </a:rPr>
              <a:t>heterocigotos</a:t>
            </a:r>
            <a:r>
              <a:rPr lang="es-CL" sz="2000" dirty="0">
                <a:latin typeface="Abadi" panose="020B0604020104020204" pitchFamily="34" charset="0"/>
              </a:rPr>
              <a:t>.</a:t>
            </a:r>
          </a:p>
        </p:txBody>
      </p:sp>
      <p:graphicFrame>
        <p:nvGraphicFramePr>
          <p:cNvPr id="12" name="Tabla 13">
            <a:extLst>
              <a:ext uri="{FF2B5EF4-FFF2-40B4-BE49-F238E27FC236}">
                <a16:creationId xmlns:a16="http://schemas.microsoft.com/office/drawing/2014/main" id="{C7F247C6-B049-4DCE-9DE5-29BCA3AC3B29}"/>
              </a:ext>
            </a:extLst>
          </p:cNvPr>
          <p:cNvGraphicFramePr>
            <a:graphicFrameLocks noGrp="1"/>
          </p:cNvGraphicFramePr>
          <p:nvPr/>
        </p:nvGraphicFramePr>
        <p:xfrm>
          <a:off x="1815461" y="4795822"/>
          <a:ext cx="8128000" cy="1127952"/>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703033048"/>
                    </a:ext>
                  </a:extLst>
                </a:gridCol>
                <a:gridCol w="2032000">
                  <a:extLst>
                    <a:ext uri="{9D8B030D-6E8A-4147-A177-3AD203B41FA5}">
                      <a16:colId xmlns:a16="http://schemas.microsoft.com/office/drawing/2014/main" val="532309300"/>
                    </a:ext>
                  </a:extLst>
                </a:gridCol>
                <a:gridCol w="2032000">
                  <a:extLst>
                    <a:ext uri="{9D8B030D-6E8A-4147-A177-3AD203B41FA5}">
                      <a16:colId xmlns:a16="http://schemas.microsoft.com/office/drawing/2014/main" val="3684296331"/>
                    </a:ext>
                  </a:extLst>
                </a:gridCol>
                <a:gridCol w="2032000">
                  <a:extLst>
                    <a:ext uri="{9D8B030D-6E8A-4147-A177-3AD203B41FA5}">
                      <a16:colId xmlns:a16="http://schemas.microsoft.com/office/drawing/2014/main" val="3351923631"/>
                    </a:ext>
                  </a:extLst>
                </a:gridCol>
              </a:tblGrid>
              <a:tr h="370840">
                <a:tc>
                  <a:txBody>
                    <a:bodyPr/>
                    <a:lstStyle/>
                    <a:p>
                      <a:pPr algn="ctr"/>
                      <a:r>
                        <a:rPr lang="es-CL" dirty="0"/>
                        <a:t>Progenitores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a:t>A</a:t>
                      </a:r>
                      <a:r>
                        <a:rPr lang="es-CL" baseline="-25000"/>
                        <a:t>1</a:t>
                      </a:r>
                      <a:r>
                        <a:rPr lang="es-CL"/>
                        <a:t>A</a:t>
                      </a:r>
                      <a:r>
                        <a:rPr lang="es-CL" baseline="-25000"/>
                        <a:t>1</a:t>
                      </a:r>
                      <a:endParaRPr lang="es-C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A</a:t>
                      </a:r>
                      <a:r>
                        <a:rPr lang="es-CL" baseline="-25000" dirty="0"/>
                        <a:t>1</a:t>
                      </a:r>
                      <a:r>
                        <a:rPr lang="es-CL" dirty="0"/>
                        <a:t>A</a:t>
                      </a:r>
                      <a:r>
                        <a:rPr lang="es-CL" baseline="-25000" dirty="0"/>
                        <a:t>2</a:t>
                      </a:r>
                      <a:endParaRPr lang="es-C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a:t>A</a:t>
                      </a:r>
                      <a:r>
                        <a:rPr lang="es-CL" baseline="-25000"/>
                        <a:t>2</a:t>
                      </a:r>
                      <a:r>
                        <a:rPr lang="es-CL"/>
                        <a:t>A</a:t>
                      </a:r>
                      <a:r>
                        <a:rPr lang="es-CL" baseline="-25000"/>
                        <a:t>2</a:t>
                      </a:r>
                      <a:endParaRPr lang="es-CL"/>
                    </a:p>
                  </a:txBody>
                  <a:tcPr/>
                </a:tc>
                <a:extLst>
                  <a:ext uri="{0D108BD9-81ED-4DB2-BD59-A6C34878D82A}">
                    <a16:rowId xmlns:a16="http://schemas.microsoft.com/office/drawing/2014/main" val="4115749635"/>
                  </a:ext>
                </a:extLst>
              </a:tr>
              <a:tr h="370840">
                <a:tc>
                  <a:txBody>
                    <a:bodyPr/>
                    <a:lstStyle/>
                    <a:p>
                      <a:pPr algn="ctr"/>
                      <a:r>
                        <a:rPr lang="es-CL" dirty="0"/>
                        <a:t>Machos</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3492866669"/>
                  </a:ext>
                </a:extLst>
              </a:tr>
              <a:tr h="370840">
                <a:tc>
                  <a:txBody>
                    <a:bodyPr/>
                    <a:lstStyle/>
                    <a:p>
                      <a:pPr algn="ctr"/>
                      <a:r>
                        <a:rPr lang="es-CL" dirty="0"/>
                        <a:t>Hembras</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3721285874"/>
                  </a:ext>
                </a:extLst>
              </a:tr>
            </a:tbl>
          </a:graphicData>
        </a:graphic>
      </p:graphicFrame>
      <p:sp>
        <p:nvSpPr>
          <p:cNvPr id="13" name="CuadroTexto 12">
            <a:extLst>
              <a:ext uri="{FF2B5EF4-FFF2-40B4-BE49-F238E27FC236}">
                <a16:creationId xmlns:a16="http://schemas.microsoft.com/office/drawing/2014/main" id="{1DA1BA56-CDFF-481D-ACB5-A4B078C0BC53}"/>
              </a:ext>
            </a:extLst>
          </p:cNvPr>
          <p:cNvSpPr txBox="1"/>
          <p:nvPr/>
        </p:nvSpPr>
        <p:spPr>
          <a:xfrm>
            <a:off x="10211762" y="3295650"/>
            <a:ext cx="1229033" cy="1015663"/>
          </a:xfrm>
          <a:prstGeom prst="rect">
            <a:avLst/>
          </a:prstGeom>
          <a:noFill/>
          <a:ln>
            <a:solidFill>
              <a:schemeClr val="accent2"/>
            </a:solidFill>
          </a:ln>
        </p:spPr>
        <p:txBody>
          <a:bodyPr wrap="square" rtlCol="0">
            <a:spAutoFit/>
          </a:bodyPr>
          <a:lstStyle/>
          <a:p>
            <a:r>
              <a:rPr lang="es-CL" sz="2000" dirty="0"/>
              <a:t>P = 0,45</a:t>
            </a:r>
          </a:p>
          <a:p>
            <a:r>
              <a:rPr lang="es-CL" sz="2000" dirty="0"/>
              <a:t>H = 0,5</a:t>
            </a:r>
          </a:p>
          <a:p>
            <a:r>
              <a:rPr lang="es-CL" sz="2000" dirty="0"/>
              <a:t>Q = 0,05</a:t>
            </a:r>
          </a:p>
        </p:txBody>
      </p:sp>
      <p:graphicFrame>
        <p:nvGraphicFramePr>
          <p:cNvPr id="14" name="Tabla 13">
            <a:extLst>
              <a:ext uri="{FF2B5EF4-FFF2-40B4-BE49-F238E27FC236}">
                <a16:creationId xmlns:a16="http://schemas.microsoft.com/office/drawing/2014/main" id="{E9C060A3-0300-47A5-86C4-7C0BF7B4CB1D}"/>
              </a:ext>
            </a:extLst>
          </p:cNvPr>
          <p:cNvGraphicFramePr>
            <a:graphicFrameLocks noGrp="1"/>
          </p:cNvGraphicFramePr>
          <p:nvPr>
            <p:extLst>
              <p:ext uri="{D42A27DB-BD31-4B8C-83A1-F6EECF244321}">
                <p14:modId xmlns:p14="http://schemas.microsoft.com/office/powerpoint/2010/main" val="2620795073"/>
              </p:ext>
            </p:extLst>
          </p:nvPr>
        </p:nvGraphicFramePr>
        <p:xfrm>
          <a:off x="1815461" y="4800175"/>
          <a:ext cx="8128000" cy="1127952"/>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703033048"/>
                    </a:ext>
                  </a:extLst>
                </a:gridCol>
                <a:gridCol w="2032000">
                  <a:extLst>
                    <a:ext uri="{9D8B030D-6E8A-4147-A177-3AD203B41FA5}">
                      <a16:colId xmlns:a16="http://schemas.microsoft.com/office/drawing/2014/main" val="532309300"/>
                    </a:ext>
                  </a:extLst>
                </a:gridCol>
                <a:gridCol w="2032000">
                  <a:extLst>
                    <a:ext uri="{9D8B030D-6E8A-4147-A177-3AD203B41FA5}">
                      <a16:colId xmlns:a16="http://schemas.microsoft.com/office/drawing/2014/main" val="3684296331"/>
                    </a:ext>
                  </a:extLst>
                </a:gridCol>
                <a:gridCol w="2032000">
                  <a:extLst>
                    <a:ext uri="{9D8B030D-6E8A-4147-A177-3AD203B41FA5}">
                      <a16:colId xmlns:a16="http://schemas.microsoft.com/office/drawing/2014/main" val="3351923631"/>
                    </a:ext>
                  </a:extLst>
                </a:gridCol>
              </a:tblGrid>
              <a:tr h="370840">
                <a:tc>
                  <a:txBody>
                    <a:bodyPr/>
                    <a:lstStyle/>
                    <a:p>
                      <a:pPr algn="ctr"/>
                      <a:r>
                        <a:rPr lang="es-CL" dirty="0"/>
                        <a:t>Progenitores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A</a:t>
                      </a:r>
                      <a:r>
                        <a:rPr lang="es-CL" baseline="-25000" dirty="0"/>
                        <a:t>1</a:t>
                      </a:r>
                      <a:r>
                        <a:rPr lang="es-CL" dirty="0"/>
                        <a:t>A</a:t>
                      </a:r>
                      <a:r>
                        <a:rPr lang="es-CL" baseline="-25000" dirty="0"/>
                        <a:t>1</a:t>
                      </a:r>
                      <a:endParaRPr lang="es-C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A</a:t>
                      </a:r>
                      <a:r>
                        <a:rPr lang="es-CL" baseline="-25000" dirty="0"/>
                        <a:t>1</a:t>
                      </a:r>
                      <a:r>
                        <a:rPr lang="es-CL" dirty="0"/>
                        <a:t>A</a:t>
                      </a:r>
                      <a:r>
                        <a:rPr lang="es-CL" baseline="-25000" dirty="0"/>
                        <a:t>2</a:t>
                      </a:r>
                      <a:endParaRPr lang="es-C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a:t>A</a:t>
                      </a:r>
                      <a:r>
                        <a:rPr lang="es-CL" baseline="-25000"/>
                        <a:t>2</a:t>
                      </a:r>
                      <a:r>
                        <a:rPr lang="es-CL"/>
                        <a:t>A</a:t>
                      </a:r>
                      <a:r>
                        <a:rPr lang="es-CL" baseline="-25000"/>
                        <a:t>2</a:t>
                      </a:r>
                      <a:endParaRPr lang="es-CL"/>
                    </a:p>
                  </a:txBody>
                  <a:tcPr/>
                </a:tc>
                <a:extLst>
                  <a:ext uri="{0D108BD9-81ED-4DB2-BD59-A6C34878D82A}">
                    <a16:rowId xmlns:a16="http://schemas.microsoft.com/office/drawing/2014/main" val="4115749635"/>
                  </a:ext>
                </a:extLst>
              </a:tr>
              <a:tr h="370840">
                <a:tc>
                  <a:txBody>
                    <a:bodyPr/>
                    <a:lstStyle/>
                    <a:p>
                      <a:pPr algn="ctr"/>
                      <a:r>
                        <a:rPr lang="es-CL" dirty="0"/>
                        <a:t>Machos</a:t>
                      </a:r>
                    </a:p>
                  </a:txBody>
                  <a:tcPr/>
                </a:tc>
                <a:tc>
                  <a:txBody>
                    <a:bodyPr/>
                    <a:lstStyle/>
                    <a:p>
                      <a:pPr algn="ctr"/>
                      <a:r>
                        <a:rPr lang="es-CL" dirty="0"/>
                        <a:t>20*0,45</a:t>
                      </a:r>
                    </a:p>
                  </a:txBody>
                  <a:tcPr/>
                </a:tc>
                <a:tc>
                  <a:txBody>
                    <a:bodyPr/>
                    <a:lstStyle/>
                    <a:p>
                      <a:pPr algn="ctr"/>
                      <a:r>
                        <a:rPr lang="es-CL" dirty="0"/>
                        <a:t>20*0,5</a:t>
                      </a:r>
                    </a:p>
                  </a:txBody>
                  <a:tcPr/>
                </a:tc>
                <a:tc>
                  <a:txBody>
                    <a:bodyPr/>
                    <a:lstStyle/>
                    <a:p>
                      <a:pPr algn="ctr"/>
                      <a:r>
                        <a:rPr lang="es-CL" dirty="0"/>
                        <a:t>20*0,05</a:t>
                      </a:r>
                    </a:p>
                  </a:txBody>
                  <a:tcPr/>
                </a:tc>
                <a:extLst>
                  <a:ext uri="{0D108BD9-81ED-4DB2-BD59-A6C34878D82A}">
                    <a16:rowId xmlns:a16="http://schemas.microsoft.com/office/drawing/2014/main" val="3492866669"/>
                  </a:ext>
                </a:extLst>
              </a:tr>
              <a:tr h="370840">
                <a:tc>
                  <a:txBody>
                    <a:bodyPr/>
                    <a:lstStyle/>
                    <a:p>
                      <a:pPr algn="ctr"/>
                      <a:r>
                        <a:rPr lang="es-CL" dirty="0"/>
                        <a:t>Hembras</a:t>
                      </a:r>
                    </a:p>
                  </a:txBody>
                  <a:tcPr/>
                </a:tc>
                <a:tc>
                  <a:txBody>
                    <a:bodyPr/>
                    <a:lstStyle/>
                    <a:p>
                      <a:pPr algn="ctr"/>
                      <a:r>
                        <a:rPr lang="es-CL" dirty="0"/>
                        <a:t>80*0,45</a:t>
                      </a:r>
                    </a:p>
                  </a:txBody>
                  <a:tcPr/>
                </a:tc>
                <a:tc>
                  <a:txBody>
                    <a:bodyPr/>
                    <a:lstStyle/>
                    <a:p>
                      <a:pPr algn="ctr"/>
                      <a:r>
                        <a:rPr lang="es-CL" dirty="0"/>
                        <a:t>80*0,5</a:t>
                      </a:r>
                    </a:p>
                  </a:txBody>
                  <a:tcPr/>
                </a:tc>
                <a:tc>
                  <a:txBody>
                    <a:bodyPr/>
                    <a:lstStyle/>
                    <a:p>
                      <a:pPr algn="ctr"/>
                      <a:r>
                        <a:rPr lang="es-CL" dirty="0"/>
                        <a:t>80*0,05</a:t>
                      </a:r>
                    </a:p>
                  </a:txBody>
                  <a:tcPr/>
                </a:tc>
                <a:extLst>
                  <a:ext uri="{0D108BD9-81ED-4DB2-BD59-A6C34878D82A}">
                    <a16:rowId xmlns:a16="http://schemas.microsoft.com/office/drawing/2014/main" val="3721285874"/>
                  </a:ext>
                </a:extLst>
              </a:tr>
            </a:tbl>
          </a:graphicData>
        </a:graphic>
      </p:graphicFrame>
    </p:spTree>
    <p:extLst>
      <p:ext uri="{BB962C8B-B14F-4D97-AF65-F5344CB8AC3E}">
        <p14:creationId xmlns:p14="http://schemas.microsoft.com/office/powerpoint/2010/main" val="156725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15</a:t>
            </a:fld>
            <a:endParaRPr/>
          </a:p>
        </p:txBody>
      </p:sp>
      <p:sp>
        <p:nvSpPr>
          <p:cNvPr id="10" name="Título 1">
            <a:extLst>
              <a:ext uri="{FF2B5EF4-FFF2-40B4-BE49-F238E27FC236}">
                <a16:creationId xmlns:a16="http://schemas.microsoft.com/office/drawing/2014/main" id="{EEB67012-8517-4154-B2E8-1D6E1344BD73}"/>
              </a:ext>
            </a:extLst>
          </p:cNvPr>
          <p:cNvSpPr>
            <a:spLocks noGrp="1"/>
          </p:cNvSpPr>
          <p:nvPr>
            <p:ph type="title"/>
          </p:nvPr>
        </p:nvSpPr>
        <p:spPr>
          <a:xfrm>
            <a:off x="1329210" y="213360"/>
            <a:ext cx="9367203" cy="1188720"/>
          </a:xfrm>
        </p:spPr>
        <p:txBody>
          <a:bodyPr>
            <a:normAutofit/>
          </a:bodyPr>
          <a:lstStyle/>
          <a:p>
            <a:r>
              <a:rPr lang="es-CL" i="1" dirty="0"/>
              <a:t>Ejemplo 2</a:t>
            </a:r>
            <a:endParaRPr lang="en-US" i="1" dirty="0"/>
          </a:p>
        </p:txBody>
      </p:sp>
      <p:sp>
        <p:nvSpPr>
          <p:cNvPr id="11" name="CuadroTexto 10">
            <a:extLst>
              <a:ext uri="{FF2B5EF4-FFF2-40B4-BE49-F238E27FC236}">
                <a16:creationId xmlns:a16="http://schemas.microsoft.com/office/drawing/2014/main" id="{31ABA8E4-DE19-4F0F-B4BE-7F985C8FEED9}"/>
              </a:ext>
            </a:extLst>
          </p:cNvPr>
          <p:cNvSpPr txBox="1"/>
          <p:nvPr/>
        </p:nvSpPr>
        <p:spPr>
          <a:xfrm>
            <a:off x="1815461" y="1958340"/>
            <a:ext cx="8077200" cy="1938992"/>
          </a:xfrm>
          <a:prstGeom prst="rect">
            <a:avLst/>
          </a:prstGeom>
          <a:noFill/>
        </p:spPr>
        <p:txBody>
          <a:bodyPr wrap="square" rtlCol="0">
            <a:spAutoFit/>
          </a:bodyPr>
          <a:lstStyle/>
          <a:p>
            <a:pPr algn="just"/>
            <a:r>
              <a:rPr lang="es-CL" sz="2000" dirty="0">
                <a:latin typeface="Abadi" panose="020B0604020104020204" pitchFamily="34" charset="0"/>
              </a:rPr>
              <a:t>Consideremos que la población de aves nombrada anteriormente se compone de </a:t>
            </a:r>
            <a:r>
              <a:rPr lang="es-CL" sz="2000" b="1" dirty="0">
                <a:latin typeface="Abadi" panose="020B0604020104020204" pitchFamily="34" charset="0"/>
              </a:rPr>
              <a:t>20 machos</a:t>
            </a:r>
            <a:r>
              <a:rPr lang="es-CL" sz="2000" dirty="0">
                <a:latin typeface="Abadi" panose="020B0604020104020204" pitchFamily="34" charset="0"/>
              </a:rPr>
              <a:t> y </a:t>
            </a:r>
            <a:r>
              <a:rPr lang="es-CL" sz="2000" b="1" dirty="0">
                <a:latin typeface="Abadi" panose="020B0604020104020204" pitchFamily="34" charset="0"/>
              </a:rPr>
              <a:t>80 hembras</a:t>
            </a:r>
            <a:r>
              <a:rPr lang="es-CL" sz="2000" dirty="0">
                <a:latin typeface="Abadi" panose="020B0604020104020204" pitchFamily="34" charset="0"/>
              </a:rPr>
              <a:t>. Además, ésta se encuentra en equilibrio Hardy-Weinberg.</a:t>
            </a:r>
          </a:p>
          <a:p>
            <a:pPr algn="just"/>
            <a:endParaRPr lang="es-CL" sz="2000" dirty="0">
              <a:latin typeface="Abadi" panose="020B0604020104020204" pitchFamily="34" charset="0"/>
            </a:endParaRPr>
          </a:p>
          <a:p>
            <a:pPr algn="just"/>
            <a:r>
              <a:rPr lang="es-CL" sz="2000" dirty="0">
                <a:latin typeface="Abadi" panose="020B0604020104020204" pitchFamily="34" charset="0"/>
              </a:rPr>
              <a:t>Tanto para </a:t>
            </a:r>
            <a:r>
              <a:rPr lang="es-CL" sz="2000" b="1" dirty="0">
                <a:latin typeface="Abadi" panose="020B0604020104020204" pitchFamily="34" charset="0"/>
              </a:rPr>
              <a:t>machos</a:t>
            </a:r>
            <a:r>
              <a:rPr lang="es-CL" sz="2000" dirty="0">
                <a:latin typeface="Abadi" panose="020B0604020104020204" pitchFamily="34" charset="0"/>
              </a:rPr>
              <a:t> como </a:t>
            </a:r>
            <a:r>
              <a:rPr lang="es-CL" sz="2000" b="1" dirty="0">
                <a:latin typeface="Abadi" panose="020B0604020104020204" pitchFamily="34" charset="0"/>
              </a:rPr>
              <a:t>hembras</a:t>
            </a:r>
            <a:r>
              <a:rPr lang="es-CL" sz="2000" dirty="0">
                <a:latin typeface="Abadi" panose="020B0604020104020204" pitchFamily="34" charset="0"/>
              </a:rPr>
              <a:t> calcule la </a:t>
            </a:r>
            <a:r>
              <a:rPr lang="es-CL" sz="2000" b="1" dirty="0">
                <a:latin typeface="Abadi" panose="020B0604020104020204" pitchFamily="34" charset="0"/>
              </a:rPr>
              <a:t>cantidad</a:t>
            </a:r>
            <a:r>
              <a:rPr lang="es-CL" sz="2000" dirty="0">
                <a:latin typeface="Abadi" panose="020B0604020104020204" pitchFamily="34" charset="0"/>
              </a:rPr>
              <a:t> (número o frecuencia absoluta) de </a:t>
            </a:r>
            <a:r>
              <a:rPr lang="es-CL" sz="2000" b="1" dirty="0">
                <a:latin typeface="Abadi" panose="020B0604020104020204" pitchFamily="34" charset="0"/>
              </a:rPr>
              <a:t>homocigotos (</a:t>
            </a:r>
            <a:r>
              <a:rPr lang="es-CL" b="1" dirty="0">
                <a:latin typeface="Abadi" panose="020B0604020104020204" pitchFamily="34" charset="0"/>
              </a:rPr>
              <a:t>para</a:t>
            </a:r>
            <a:r>
              <a:rPr lang="es-CL" sz="2000" b="1" dirty="0">
                <a:latin typeface="Abadi" panose="020B0604020104020204" pitchFamily="34" charset="0"/>
              </a:rPr>
              <a:t> cada alelo) </a:t>
            </a:r>
            <a:r>
              <a:rPr lang="es-CL" sz="2000" dirty="0">
                <a:latin typeface="Abadi" panose="020B0604020104020204" pitchFamily="34" charset="0"/>
              </a:rPr>
              <a:t>y </a:t>
            </a:r>
            <a:r>
              <a:rPr lang="es-CL" sz="2000" b="1" dirty="0">
                <a:latin typeface="Abadi" panose="020B0604020104020204" pitchFamily="34" charset="0"/>
              </a:rPr>
              <a:t>heterocigotos</a:t>
            </a:r>
            <a:r>
              <a:rPr lang="es-CL" sz="2000" dirty="0">
                <a:latin typeface="Abadi" panose="020B0604020104020204" pitchFamily="34" charset="0"/>
              </a:rPr>
              <a:t>.</a:t>
            </a:r>
          </a:p>
        </p:txBody>
      </p:sp>
      <p:graphicFrame>
        <p:nvGraphicFramePr>
          <p:cNvPr id="12" name="Tabla 13">
            <a:extLst>
              <a:ext uri="{FF2B5EF4-FFF2-40B4-BE49-F238E27FC236}">
                <a16:creationId xmlns:a16="http://schemas.microsoft.com/office/drawing/2014/main" id="{C7F247C6-B049-4DCE-9DE5-29BCA3AC3B29}"/>
              </a:ext>
            </a:extLst>
          </p:cNvPr>
          <p:cNvGraphicFramePr>
            <a:graphicFrameLocks noGrp="1"/>
          </p:cNvGraphicFramePr>
          <p:nvPr/>
        </p:nvGraphicFramePr>
        <p:xfrm>
          <a:off x="1815461" y="4795822"/>
          <a:ext cx="8128000" cy="1127952"/>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703033048"/>
                    </a:ext>
                  </a:extLst>
                </a:gridCol>
                <a:gridCol w="2032000">
                  <a:extLst>
                    <a:ext uri="{9D8B030D-6E8A-4147-A177-3AD203B41FA5}">
                      <a16:colId xmlns:a16="http://schemas.microsoft.com/office/drawing/2014/main" val="532309300"/>
                    </a:ext>
                  </a:extLst>
                </a:gridCol>
                <a:gridCol w="2032000">
                  <a:extLst>
                    <a:ext uri="{9D8B030D-6E8A-4147-A177-3AD203B41FA5}">
                      <a16:colId xmlns:a16="http://schemas.microsoft.com/office/drawing/2014/main" val="3684296331"/>
                    </a:ext>
                  </a:extLst>
                </a:gridCol>
                <a:gridCol w="2032000">
                  <a:extLst>
                    <a:ext uri="{9D8B030D-6E8A-4147-A177-3AD203B41FA5}">
                      <a16:colId xmlns:a16="http://schemas.microsoft.com/office/drawing/2014/main" val="3351923631"/>
                    </a:ext>
                  </a:extLst>
                </a:gridCol>
              </a:tblGrid>
              <a:tr h="370840">
                <a:tc>
                  <a:txBody>
                    <a:bodyPr/>
                    <a:lstStyle/>
                    <a:p>
                      <a:pPr algn="ctr"/>
                      <a:r>
                        <a:rPr lang="es-CL" dirty="0"/>
                        <a:t>Progenitores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a:t>A</a:t>
                      </a:r>
                      <a:r>
                        <a:rPr lang="es-CL" baseline="-25000"/>
                        <a:t>1</a:t>
                      </a:r>
                      <a:r>
                        <a:rPr lang="es-CL"/>
                        <a:t>A</a:t>
                      </a:r>
                      <a:r>
                        <a:rPr lang="es-CL" baseline="-25000"/>
                        <a:t>1</a:t>
                      </a:r>
                      <a:endParaRPr lang="es-C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A</a:t>
                      </a:r>
                      <a:r>
                        <a:rPr lang="es-CL" baseline="-25000" dirty="0"/>
                        <a:t>1</a:t>
                      </a:r>
                      <a:r>
                        <a:rPr lang="es-CL" dirty="0"/>
                        <a:t>A</a:t>
                      </a:r>
                      <a:r>
                        <a:rPr lang="es-CL" baseline="-25000" dirty="0"/>
                        <a:t>2</a:t>
                      </a:r>
                      <a:endParaRPr lang="es-C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a:t>A</a:t>
                      </a:r>
                      <a:r>
                        <a:rPr lang="es-CL" baseline="-25000"/>
                        <a:t>2</a:t>
                      </a:r>
                      <a:r>
                        <a:rPr lang="es-CL"/>
                        <a:t>A</a:t>
                      </a:r>
                      <a:r>
                        <a:rPr lang="es-CL" baseline="-25000"/>
                        <a:t>2</a:t>
                      </a:r>
                      <a:endParaRPr lang="es-CL"/>
                    </a:p>
                  </a:txBody>
                  <a:tcPr/>
                </a:tc>
                <a:extLst>
                  <a:ext uri="{0D108BD9-81ED-4DB2-BD59-A6C34878D82A}">
                    <a16:rowId xmlns:a16="http://schemas.microsoft.com/office/drawing/2014/main" val="4115749635"/>
                  </a:ext>
                </a:extLst>
              </a:tr>
              <a:tr h="370840">
                <a:tc>
                  <a:txBody>
                    <a:bodyPr/>
                    <a:lstStyle/>
                    <a:p>
                      <a:pPr algn="ctr"/>
                      <a:r>
                        <a:rPr lang="es-CL" dirty="0"/>
                        <a:t>Machos</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3492866669"/>
                  </a:ext>
                </a:extLst>
              </a:tr>
              <a:tr h="370840">
                <a:tc>
                  <a:txBody>
                    <a:bodyPr/>
                    <a:lstStyle/>
                    <a:p>
                      <a:pPr algn="ctr"/>
                      <a:r>
                        <a:rPr lang="es-CL" dirty="0"/>
                        <a:t>Hembras</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3721285874"/>
                  </a:ext>
                </a:extLst>
              </a:tr>
            </a:tbl>
          </a:graphicData>
        </a:graphic>
      </p:graphicFrame>
      <p:sp>
        <p:nvSpPr>
          <p:cNvPr id="13" name="CuadroTexto 12">
            <a:extLst>
              <a:ext uri="{FF2B5EF4-FFF2-40B4-BE49-F238E27FC236}">
                <a16:creationId xmlns:a16="http://schemas.microsoft.com/office/drawing/2014/main" id="{1DA1BA56-CDFF-481D-ACB5-A4B078C0BC53}"/>
              </a:ext>
            </a:extLst>
          </p:cNvPr>
          <p:cNvSpPr txBox="1"/>
          <p:nvPr/>
        </p:nvSpPr>
        <p:spPr>
          <a:xfrm>
            <a:off x="10211762" y="3295650"/>
            <a:ext cx="1229033" cy="1015663"/>
          </a:xfrm>
          <a:prstGeom prst="rect">
            <a:avLst/>
          </a:prstGeom>
          <a:noFill/>
          <a:ln>
            <a:solidFill>
              <a:schemeClr val="accent2"/>
            </a:solidFill>
          </a:ln>
        </p:spPr>
        <p:txBody>
          <a:bodyPr wrap="square" rtlCol="0">
            <a:spAutoFit/>
          </a:bodyPr>
          <a:lstStyle/>
          <a:p>
            <a:r>
              <a:rPr lang="es-CL" sz="2000" dirty="0"/>
              <a:t>P = 0,45</a:t>
            </a:r>
          </a:p>
          <a:p>
            <a:r>
              <a:rPr lang="es-CL" sz="2000" dirty="0"/>
              <a:t>H = 0,5</a:t>
            </a:r>
          </a:p>
          <a:p>
            <a:r>
              <a:rPr lang="es-CL" sz="2000" dirty="0"/>
              <a:t>Q = 0,05</a:t>
            </a:r>
          </a:p>
        </p:txBody>
      </p:sp>
      <p:graphicFrame>
        <p:nvGraphicFramePr>
          <p:cNvPr id="14" name="Tabla 13">
            <a:extLst>
              <a:ext uri="{FF2B5EF4-FFF2-40B4-BE49-F238E27FC236}">
                <a16:creationId xmlns:a16="http://schemas.microsoft.com/office/drawing/2014/main" id="{E9C060A3-0300-47A5-86C4-7C0BF7B4CB1D}"/>
              </a:ext>
            </a:extLst>
          </p:cNvPr>
          <p:cNvGraphicFramePr>
            <a:graphicFrameLocks noGrp="1"/>
          </p:cNvGraphicFramePr>
          <p:nvPr/>
        </p:nvGraphicFramePr>
        <p:xfrm>
          <a:off x="1815461" y="4800175"/>
          <a:ext cx="8128000" cy="1127952"/>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703033048"/>
                    </a:ext>
                  </a:extLst>
                </a:gridCol>
                <a:gridCol w="2032000">
                  <a:extLst>
                    <a:ext uri="{9D8B030D-6E8A-4147-A177-3AD203B41FA5}">
                      <a16:colId xmlns:a16="http://schemas.microsoft.com/office/drawing/2014/main" val="532309300"/>
                    </a:ext>
                  </a:extLst>
                </a:gridCol>
                <a:gridCol w="2032000">
                  <a:extLst>
                    <a:ext uri="{9D8B030D-6E8A-4147-A177-3AD203B41FA5}">
                      <a16:colId xmlns:a16="http://schemas.microsoft.com/office/drawing/2014/main" val="3684296331"/>
                    </a:ext>
                  </a:extLst>
                </a:gridCol>
                <a:gridCol w="2032000">
                  <a:extLst>
                    <a:ext uri="{9D8B030D-6E8A-4147-A177-3AD203B41FA5}">
                      <a16:colId xmlns:a16="http://schemas.microsoft.com/office/drawing/2014/main" val="3351923631"/>
                    </a:ext>
                  </a:extLst>
                </a:gridCol>
              </a:tblGrid>
              <a:tr h="370840">
                <a:tc>
                  <a:txBody>
                    <a:bodyPr/>
                    <a:lstStyle/>
                    <a:p>
                      <a:pPr algn="ctr"/>
                      <a:r>
                        <a:rPr lang="es-CL" dirty="0"/>
                        <a:t>Progenitores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A</a:t>
                      </a:r>
                      <a:r>
                        <a:rPr lang="es-CL" baseline="-25000" dirty="0"/>
                        <a:t>1</a:t>
                      </a:r>
                      <a:r>
                        <a:rPr lang="es-CL" dirty="0"/>
                        <a:t>A</a:t>
                      </a:r>
                      <a:r>
                        <a:rPr lang="es-CL" baseline="-25000" dirty="0"/>
                        <a:t>1</a:t>
                      </a:r>
                      <a:endParaRPr lang="es-C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A</a:t>
                      </a:r>
                      <a:r>
                        <a:rPr lang="es-CL" baseline="-25000" dirty="0"/>
                        <a:t>1</a:t>
                      </a:r>
                      <a:r>
                        <a:rPr lang="es-CL" dirty="0"/>
                        <a:t>A</a:t>
                      </a:r>
                      <a:r>
                        <a:rPr lang="es-CL" baseline="-25000" dirty="0"/>
                        <a:t>2</a:t>
                      </a:r>
                      <a:endParaRPr lang="es-C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a:t>A</a:t>
                      </a:r>
                      <a:r>
                        <a:rPr lang="es-CL" baseline="-25000"/>
                        <a:t>2</a:t>
                      </a:r>
                      <a:r>
                        <a:rPr lang="es-CL"/>
                        <a:t>A</a:t>
                      </a:r>
                      <a:r>
                        <a:rPr lang="es-CL" baseline="-25000"/>
                        <a:t>2</a:t>
                      </a:r>
                      <a:endParaRPr lang="es-CL"/>
                    </a:p>
                  </a:txBody>
                  <a:tcPr/>
                </a:tc>
                <a:extLst>
                  <a:ext uri="{0D108BD9-81ED-4DB2-BD59-A6C34878D82A}">
                    <a16:rowId xmlns:a16="http://schemas.microsoft.com/office/drawing/2014/main" val="4115749635"/>
                  </a:ext>
                </a:extLst>
              </a:tr>
              <a:tr h="370840">
                <a:tc>
                  <a:txBody>
                    <a:bodyPr/>
                    <a:lstStyle/>
                    <a:p>
                      <a:pPr algn="ctr"/>
                      <a:r>
                        <a:rPr lang="es-CL" dirty="0"/>
                        <a:t>Machos</a:t>
                      </a:r>
                    </a:p>
                  </a:txBody>
                  <a:tcPr/>
                </a:tc>
                <a:tc>
                  <a:txBody>
                    <a:bodyPr/>
                    <a:lstStyle/>
                    <a:p>
                      <a:pPr algn="ctr"/>
                      <a:r>
                        <a:rPr lang="es-CL" dirty="0"/>
                        <a:t>9</a:t>
                      </a:r>
                    </a:p>
                  </a:txBody>
                  <a:tcPr/>
                </a:tc>
                <a:tc>
                  <a:txBody>
                    <a:bodyPr/>
                    <a:lstStyle/>
                    <a:p>
                      <a:pPr algn="ctr"/>
                      <a:r>
                        <a:rPr lang="es-CL" dirty="0"/>
                        <a:t>10</a:t>
                      </a:r>
                    </a:p>
                  </a:txBody>
                  <a:tcPr/>
                </a:tc>
                <a:tc>
                  <a:txBody>
                    <a:bodyPr/>
                    <a:lstStyle/>
                    <a:p>
                      <a:pPr algn="ctr"/>
                      <a:r>
                        <a:rPr lang="es-CL" dirty="0"/>
                        <a:t>1</a:t>
                      </a:r>
                    </a:p>
                  </a:txBody>
                  <a:tcPr/>
                </a:tc>
                <a:extLst>
                  <a:ext uri="{0D108BD9-81ED-4DB2-BD59-A6C34878D82A}">
                    <a16:rowId xmlns:a16="http://schemas.microsoft.com/office/drawing/2014/main" val="3492866669"/>
                  </a:ext>
                </a:extLst>
              </a:tr>
              <a:tr h="370840">
                <a:tc>
                  <a:txBody>
                    <a:bodyPr/>
                    <a:lstStyle/>
                    <a:p>
                      <a:pPr algn="ctr"/>
                      <a:r>
                        <a:rPr lang="es-CL" dirty="0"/>
                        <a:t>Hembras</a:t>
                      </a:r>
                    </a:p>
                  </a:txBody>
                  <a:tcPr/>
                </a:tc>
                <a:tc>
                  <a:txBody>
                    <a:bodyPr/>
                    <a:lstStyle/>
                    <a:p>
                      <a:pPr algn="ctr"/>
                      <a:r>
                        <a:rPr lang="es-CL" dirty="0"/>
                        <a:t>36</a:t>
                      </a:r>
                    </a:p>
                  </a:txBody>
                  <a:tcPr/>
                </a:tc>
                <a:tc>
                  <a:txBody>
                    <a:bodyPr/>
                    <a:lstStyle/>
                    <a:p>
                      <a:pPr algn="ctr"/>
                      <a:r>
                        <a:rPr lang="es-CL" dirty="0"/>
                        <a:t>40</a:t>
                      </a:r>
                    </a:p>
                  </a:txBody>
                  <a:tcPr/>
                </a:tc>
                <a:tc>
                  <a:txBody>
                    <a:bodyPr/>
                    <a:lstStyle/>
                    <a:p>
                      <a:pPr algn="ctr"/>
                      <a:r>
                        <a:rPr lang="es-CL" dirty="0"/>
                        <a:t>4</a:t>
                      </a:r>
                    </a:p>
                  </a:txBody>
                  <a:tcPr/>
                </a:tc>
                <a:extLst>
                  <a:ext uri="{0D108BD9-81ED-4DB2-BD59-A6C34878D82A}">
                    <a16:rowId xmlns:a16="http://schemas.microsoft.com/office/drawing/2014/main" val="3721285874"/>
                  </a:ext>
                </a:extLst>
              </a:tr>
            </a:tbl>
          </a:graphicData>
        </a:graphic>
      </p:graphicFrame>
    </p:spTree>
    <p:extLst>
      <p:ext uri="{BB962C8B-B14F-4D97-AF65-F5344CB8AC3E}">
        <p14:creationId xmlns:p14="http://schemas.microsoft.com/office/powerpoint/2010/main" val="91956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16</a:t>
            </a:fld>
            <a:endParaRPr/>
          </a:p>
        </p:txBody>
      </p:sp>
      <p:sp>
        <p:nvSpPr>
          <p:cNvPr id="15" name="Título 1">
            <a:extLst>
              <a:ext uri="{FF2B5EF4-FFF2-40B4-BE49-F238E27FC236}">
                <a16:creationId xmlns:a16="http://schemas.microsoft.com/office/drawing/2014/main" id="{A8939153-DC61-499E-88C8-BAF92A791D07}"/>
              </a:ext>
            </a:extLst>
          </p:cNvPr>
          <p:cNvSpPr>
            <a:spLocks noGrp="1"/>
          </p:cNvSpPr>
          <p:nvPr>
            <p:ph type="title"/>
          </p:nvPr>
        </p:nvSpPr>
        <p:spPr>
          <a:xfrm>
            <a:off x="1653363" y="365760"/>
            <a:ext cx="9367203" cy="1188720"/>
          </a:xfrm>
        </p:spPr>
        <p:txBody>
          <a:bodyPr>
            <a:normAutofit/>
          </a:bodyPr>
          <a:lstStyle/>
          <a:p>
            <a:r>
              <a:rPr lang="es-CL" i="1" dirty="0"/>
              <a:t>Apareamientos Aleatorios</a:t>
            </a:r>
            <a:endParaRPr lang="en-US" i="1" dirty="0"/>
          </a:p>
        </p:txBody>
      </p:sp>
      <p:graphicFrame>
        <p:nvGraphicFramePr>
          <p:cNvPr id="16" name="Group 139">
            <a:extLst>
              <a:ext uri="{FF2B5EF4-FFF2-40B4-BE49-F238E27FC236}">
                <a16:creationId xmlns:a16="http://schemas.microsoft.com/office/drawing/2014/main" id="{014D67CD-FDBD-446C-BEC4-D40A38385F25}"/>
              </a:ext>
            </a:extLst>
          </p:cNvPr>
          <p:cNvGraphicFramePr>
            <a:graphicFrameLocks noGrp="1"/>
          </p:cNvGraphicFramePr>
          <p:nvPr>
            <p:extLst>
              <p:ext uri="{D42A27DB-BD31-4B8C-83A1-F6EECF244321}">
                <p14:modId xmlns:p14="http://schemas.microsoft.com/office/powerpoint/2010/main" val="1110783439"/>
              </p:ext>
            </p:extLst>
          </p:nvPr>
        </p:nvGraphicFramePr>
        <p:xfrm>
          <a:off x="2400300" y="2162619"/>
          <a:ext cx="7391400" cy="4224402"/>
        </p:xfrm>
        <a:graphic>
          <a:graphicData uri="http://schemas.openxmlformats.org/drawingml/2006/table">
            <a:tbl>
              <a:tblPr firstRow="1">
                <a:tableStyleId>{284E427A-3D55-4303-BF80-6455036E1DE7}</a:tableStyleId>
              </a:tblPr>
              <a:tblGrid>
                <a:gridCol w="1479550">
                  <a:extLst>
                    <a:ext uri="{9D8B030D-6E8A-4147-A177-3AD203B41FA5}">
                      <a16:colId xmlns:a16="http://schemas.microsoft.com/office/drawing/2014/main" val="20000"/>
                    </a:ext>
                  </a:extLst>
                </a:gridCol>
                <a:gridCol w="1476375">
                  <a:extLst>
                    <a:ext uri="{9D8B030D-6E8A-4147-A177-3AD203B41FA5}">
                      <a16:colId xmlns:a16="http://schemas.microsoft.com/office/drawing/2014/main" val="20001"/>
                    </a:ext>
                  </a:extLst>
                </a:gridCol>
                <a:gridCol w="1479550">
                  <a:extLst>
                    <a:ext uri="{9D8B030D-6E8A-4147-A177-3AD203B41FA5}">
                      <a16:colId xmlns:a16="http://schemas.microsoft.com/office/drawing/2014/main" val="20002"/>
                    </a:ext>
                  </a:extLst>
                </a:gridCol>
                <a:gridCol w="1476375">
                  <a:extLst>
                    <a:ext uri="{9D8B030D-6E8A-4147-A177-3AD203B41FA5}">
                      <a16:colId xmlns:a16="http://schemas.microsoft.com/office/drawing/2014/main" val="20003"/>
                    </a:ext>
                  </a:extLst>
                </a:gridCol>
                <a:gridCol w="1479550">
                  <a:extLst>
                    <a:ext uri="{9D8B030D-6E8A-4147-A177-3AD203B41FA5}">
                      <a16:colId xmlns:a16="http://schemas.microsoft.com/office/drawing/2014/main" val="20004"/>
                    </a:ext>
                  </a:extLst>
                </a:gridCol>
              </a:tblGrid>
              <a:tr h="590550">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Frecuencia de apareamientos al azar</a:t>
                      </a:r>
                      <a:endParaRPr kumimoji="0" lang="es-ES" sz="2800" b="1"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6762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Hembras</a:t>
                      </a:r>
                      <a:endParaRPr kumimoji="0" lang="es-ES" sz="24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Machos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P</a:t>
                      </a:r>
                      <a:endParaRPr kumimoji="0" lang="es-ES" sz="24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A</a:t>
                      </a:r>
                      <a:r>
                        <a:rPr kumimoji="0" lang="es-ES" sz="2400" u="none" strike="noStrike" cap="none" normalizeH="0" baseline="-25000">
                          <a:ln>
                            <a:noFill/>
                          </a:ln>
                          <a:solidFill>
                            <a:schemeClr val="bg1"/>
                          </a:solidFill>
                          <a:effectLst/>
                        </a:rPr>
                        <a:t>1</a:t>
                      </a:r>
                      <a:r>
                        <a:rPr kumimoji="0" lang="es-ES" sz="2400" u="none" strike="noStrike" cap="none" normalizeH="0" baseline="0">
                          <a:ln>
                            <a:noFill/>
                          </a:ln>
                          <a:solidFill>
                            <a:schemeClr val="bg1"/>
                          </a:solidFill>
                          <a:effectLst/>
                        </a:rPr>
                        <a:t>A</a:t>
                      </a:r>
                      <a:r>
                        <a:rPr kumimoji="0" lang="es-ES" sz="2400" u="none" strike="noStrike" cap="none" normalizeH="0" baseline="-2500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H</a:t>
                      </a:r>
                      <a:endParaRPr kumimoji="0" lang="es-ES" sz="2400" b="0" i="1" u="none" strike="noStrike" cap="none" normalizeH="0" baseline="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Q</a:t>
                      </a:r>
                      <a:endParaRPr kumimoji="0" lang="es-ES" sz="24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extLst>
                  <a:ext uri="{0D108BD9-81ED-4DB2-BD59-A6C34878D82A}">
                    <a16:rowId xmlns:a16="http://schemas.microsoft.com/office/drawing/2014/main" val="10001"/>
                  </a:ext>
                </a:extLst>
              </a:tr>
              <a:tr h="9540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      </a:t>
                      </a:r>
                      <a:endParaRPr kumimoji="0" lang="es-ES" sz="24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800" u="none" strike="noStrike" cap="none" normalizeH="0" baseline="0" dirty="0">
                          <a:ln>
                            <a:noFill/>
                          </a:ln>
                          <a:solidFill>
                            <a:schemeClr val="bg1"/>
                          </a:solidFill>
                          <a:effectLst/>
                        </a:rPr>
                        <a:t>P</a:t>
                      </a:r>
                      <a:endParaRPr kumimoji="0" lang="es-ES" sz="2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2"/>
                  </a:ext>
                </a:extLst>
              </a:tr>
              <a:tr h="8143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8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800" u="none" strike="noStrike" cap="none" normalizeH="0" baseline="-25000" dirty="0">
                          <a:ln>
                            <a:noFill/>
                          </a:ln>
                          <a:solidFill>
                            <a:schemeClr val="bg1"/>
                          </a:solidFill>
                          <a:effectLst/>
                        </a:rPr>
                        <a:t> </a:t>
                      </a:r>
                      <a:r>
                        <a:rPr kumimoji="0" lang="es-ES" sz="2800" u="none" strike="noStrike" cap="none" normalizeH="0" baseline="0" dirty="0">
                          <a:ln>
                            <a:noFill/>
                          </a:ln>
                          <a:solidFill>
                            <a:schemeClr val="bg1"/>
                          </a:solidFill>
                          <a:effectLst/>
                        </a:rPr>
                        <a:t>H</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76041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800" u="none" strike="noStrike" cap="none" normalizeH="0" baseline="0" dirty="0">
                          <a:ln>
                            <a:noFill/>
                          </a:ln>
                          <a:solidFill>
                            <a:schemeClr val="bg1"/>
                          </a:solidFill>
                          <a:effectLst/>
                        </a:rPr>
                        <a:t>Q</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Q</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bl>
          </a:graphicData>
        </a:graphic>
      </p:graphicFrame>
      <p:cxnSp>
        <p:nvCxnSpPr>
          <p:cNvPr id="17" name="Conector recto 16">
            <a:extLst>
              <a:ext uri="{FF2B5EF4-FFF2-40B4-BE49-F238E27FC236}">
                <a16:creationId xmlns:a16="http://schemas.microsoft.com/office/drawing/2014/main" id="{C87F8C25-47B2-40D2-BA52-ECE9AB0291C5}"/>
              </a:ext>
            </a:extLst>
          </p:cNvPr>
          <p:cNvCxnSpPr>
            <a:cxnSpLocks/>
          </p:cNvCxnSpPr>
          <p:nvPr/>
        </p:nvCxnSpPr>
        <p:spPr>
          <a:xfrm>
            <a:off x="2400300" y="2762865"/>
            <a:ext cx="2958281" cy="8750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282387"/>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8" name="Título 1">
            <a:extLst>
              <a:ext uri="{FF2B5EF4-FFF2-40B4-BE49-F238E27FC236}">
                <a16:creationId xmlns:a16="http://schemas.microsoft.com/office/drawing/2014/main" id="{A56BCF5E-9E2D-4DB6-89C8-B0E2CF3F120A}"/>
              </a:ext>
            </a:extLst>
          </p:cNvPr>
          <p:cNvSpPr>
            <a:spLocks noGrp="1"/>
          </p:cNvSpPr>
          <p:nvPr>
            <p:ph type="title"/>
          </p:nvPr>
        </p:nvSpPr>
        <p:spPr>
          <a:xfrm>
            <a:off x="1653363" y="365760"/>
            <a:ext cx="9367203" cy="1188720"/>
          </a:xfrm>
        </p:spPr>
        <p:txBody>
          <a:bodyPr>
            <a:normAutofit/>
          </a:bodyPr>
          <a:lstStyle/>
          <a:p>
            <a:r>
              <a:rPr lang="es-CL" i="1" dirty="0"/>
              <a:t>Apareamientos Aleatorios</a:t>
            </a:r>
            <a:endParaRPr lang="en-US" i="1" dirty="0"/>
          </a:p>
        </p:txBody>
      </p:sp>
      <p:graphicFrame>
        <p:nvGraphicFramePr>
          <p:cNvPr id="9" name="Group 139">
            <a:extLst>
              <a:ext uri="{FF2B5EF4-FFF2-40B4-BE49-F238E27FC236}">
                <a16:creationId xmlns:a16="http://schemas.microsoft.com/office/drawing/2014/main" id="{68B6F205-5315-47A3-9E28-6A113A534EB0}"/>
              </a:ext>
            </a:extLst>
          </p:cNvPr>
          <p:cNvGraphicFramePr>
            <a:graphicFrameLocks noGrp="1"/>
          </p:cNvGraphicFramePr>
          <p:nvPr>
            <p:extLst>
              <p:ext uri="{D42A27DB-BD31-4B8C-83A1-F6EECF244321}">
                <p14:modId xmlns:p14="http://schemas.microsoft.com/office/powerpoint/2010/main" val="899629777"/>
              </p:ext>
            </p:extLst>
          </p:nvPr>
        </p:nvGraphicFramePr>
        <p:xfrm>
          <a:off x="2400300" y="2162619"/>
          <a:ext cx="7391400" cy="4224402"/>
        </p:xfrm>
        <a:graphic>
          <a:graphicData uri="http://schemas.openxmlformats.org/drawingml/2006/table">
            <a:tbl>
              <a:tblPr firstRow="1">
                <a:tableStyleId>{284E427A-3D55-4303-BF80-6455036E1DE7}</a:tableStyleId>
              </a:tblPr>
              <a:tblGrid>
                <a:gridCol w="1479550">
                  <a:extLst>
                    <a:ext uri="{9D8B030D-6E8A-4147-A177-3AD203B41FA5}">
                      <a16:colId xmlns:a16="http://schemas.microsoft.com/office/drawing/2014/main" val="20000"/>
                    </a:ext>
                  </a:extLst>
                </a:gridCol>
                <a:gridCol w="1476375">
                  <a:extLst>
                    <a:ext uri="{9D8B030D-6E8A-4147-A177-3AD203B41FA5}">
                      <a16:colId xmlns:a16="http://schemas.microsoft.com/office/drawing/2014/main" val="20001"/>
                    </a:ext>
                  </a:extLst>
                </a:gridCol>
                <a:gridCol w="1479550">
                  <a:extLst>
                    <a:ext uri="{9D8B030D-6E8A-4147-A177-3AD203B41FA5}">
                      <a16:colId xmlns:a16="http://schemas.microsoft.com/office/drawing/2014/main" val="20002"/>
                    </a:ext>
                  </a:extLst>
                </a:gridCol>
                <a:gridCol w="1476375">
                  <a:extLst>
                    <a:ext uri="{9D8B030D-6E8A-4147-A177-3AD203B41FA5}">
                      <a16:colId xmlns:a16="http://schemas.microsoft.com/office/drawing/2014/main" val="20003"/>
                    </a:ext>
                  </a:extLst>
                </a:gridCol>
                <a:gridCol w="1479550">
                  <a:extLst>
                    <a:ext uri="{9D8B030D-6E8A-4147-A177-3AD203B41FA5}">
                      <a16:colId xmlns:a16="http://schemas.microsoft.com/office/drawing/2014/main" val="20004"/>
                    </a:ext>
                  </a:extLst>
                </a:gridCol>
              </a:tblGrid>
              <a:tr h="590550">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Frecuencia de apareamientos al azar</a:t>
                      </a:r>
                      <a:endParaRPr kumimoji="0" lang="es-ES" sz="2800" b="1"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6762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Hembras</a:t>
                      </a:r>
                      <a:endParaRPr kumimoji="0" lang="es-ES" sz="24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Machos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P</a:t>
                      </a:r>
                      <a:endParaRPr kumimoji="0" lang="es-ES" sz="24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A</a:t>
                      </a:r>
                      <a:r>
                        <a:rPr kumimoji="0" lang="es-ES" sz="2400" u="none" strike="noStrike" cap="none" normalizeH="0" baseline="-25000">
                          <a:ln>
                            <a:noFill/>
                          </a:ln>
                          <a:solidFill>
                            <a:schemeClr val="bg1"/>
                          </a:solidFill>
                          <a:effectLst/>
                        </a:rPr>
                        <a:t>1</a:t>
                      </a:r>
                      <a:r>
                        <a:rPr kumimoji="0" lang="es-ES" sz="2400" u="none" strike="noStrike" cap="none" normalizeH="0" baseline="0">
                          <a:ln>
                            <a:noFill/>
                          </a:ln>
                          <a:solidFill>
                            <a:schemeClr val="bg1"/>
                          </a:solidFill>
                          <a:effectLst/>
                        </a:rPr>
                        <a:t>A</a:t>
                      </a:r>
                      <a:r>
                        <a:rPr kumimoji="0" lang="es-ES" sz="2400" u="none" strike="noStrike" cap="none" normalizeH="0" baseline="-2500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H</a:t>
                      </a:r>
                      <a:endParaRPr kumimoji="0" lang="es-ES" sz="2400" b="0" i="1" u="none" strike="noStrike" cap="none" normalizeH="0" baseline="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Q</a:t>
                      </a:r>
                      <a:endParaRPr kumimoji="0" lang="es-ES" sz="24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extLst>
                  <a:ext uri="{0D108BD9-81ED-4DB2-BD59-A6C34878D82A}">
                    <a16:rowId xmlns:a16="http://schemas.microsoft.com/office/drawing/2014/main" val="10001"/>
                  </a:ext>
                </a:extLst>
              </a:tr>
              <a:tr h="9540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      </a:t>
                      </a:r>
                      <a:endParaRPr kumimoji="0" lang="es-ES" sz="24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800" u="none" strike="noStrike" cap="none" normalizeH="0" baseline="0" dirty="0">
                          <a:ln>
                            <a:noFill/>
                          </a:ln>
                          <a:solidFill>
                            <a:schemeClr val="bg1"/>
                          </a:solidFill>
                          <a:effectLst/>
                        </a:rPr>
                        <a:t>P</a:t>
                      </a:r>
                      <a:endParaRPr kumimoji="0" lang="es-ES" sz="2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2"/>
                  </a:ext>
                </a:extLst>
              </a:tr>
              <a:tr h="8143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8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800" u="none" strike="noStrike" cap="none" normalizeH="0" baseline="-25000" dirty="0">
                          <a:ln>
                            <a:noFill/>
                          </a:ln>
                          <a:solidFill>
                            <a:schemeClr val="bg1"/>
                          </a:solidFill>
                          <a:effectLst/>
                        </a:rPr>
                        <a:t> </a:t>
                      </a:r>
                      <a:r>
                        <a:rPr kumimoji="0" lang="es-ES" sz="2800" u="none" strike="noStrike" cap="none" normalizeH="0" baseline="0" dirty="0">
                          <a:ln>
                            <a:noFill/>
                          </a:ln>
                          <a:solidFill>
                            <a:schemeClr val="bg1"/>
                          </a:solidFill>
                          <a:effectLst/>
                        </a:rPr>
                        <a:t>H</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76041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800" u="none" strike="noStrike" cap="none" normalizeH="0" baseline="0" dirty="0">
                          <a:ln>
                            <a:noFill/>
                          </a:ln>
                          <a:solidFill>
                            <a:schemeClr val="bg1"/>
                          </a:solidFill>
                          <a:effectLst/>
                        </a:rPr>
                        <a:t>Q</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Q</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bl>
          </a:graphicData>
        </a:graphic>
      </p:graphicFrame>
      <p:sp>
        <p:nvSpPr>
          <p:cNvPr id="10" name="CuadroTexto 9">
            <a:extLst>
              <a:ext uri="{FF2B5EF4-FFF2-40B4-BE49-F238E27FC236}">
                <a16:creationId xmlns:a16="http://schemas.microsoft.com/office/drawing/2014/main" id="{B2833442-AF3B-4BC7-845E-E2857CACC490}"/>
              </a:ext>
            </a:extLst>
          </p:cNvPr>
          <p:cNvSpPr txBox="1"/>
          <p:nvPr/>
        </p:nvSpPr>
        <p:spPr>
          <a:xfrm>
            <a:off x="10406049" y="4444181"/>
            <a:ext cx="1229033" cy="1015663"/>
          </a:xfrm>
          <a:prstGeom prst="rect">
            <a:avLst/>
          </a:prstGeom>
          <a:noFill/>
          <a:ln>
            <a:solidFill>
              <a:schemeClr val="accent2"/>
            </a:solidFill>
          </a:ln>
        </p:spPr>
        <p:txBody>
          <a:bodyPr wrap="square" rtlCol="0">
            <a:spAutoFit/>
          </a:bodyPr>
          <a:lstStyle/>
          <a:p>
            <a:r>
              <a:rPr lang="es-CL" sz="2000" dirty="0"/>
              <a:t>P = 0,45</a:t>
            </a:r>
          </a:p>
          <a:p>
            <a:r>
              <a:rPr lang="es-CL" sz="2000" dirty="0"/>
              <a:t>H = 0,5</a:t>
            </a:r>
          </a:p>
          <a:p>
            <a:r>
              <a:rPr lang="es-CL" sz="2000" dirty="0"/>
              <a:t>Q = 0,05</a:t>
            </a:r>
          </a:p>
        </p:txBody>
      </p:sp>
      <p:cxnSp>
        <p:nvCxnSpPr>
          <p:cNvPr id="11" name="Conector recto 10">
            <a:extLst>
              <a:ext uri="{FF2B5EF4-FFF2-40B4-BE49-F238E27FC236}">
                <a16:creationId xmlns:a16="http://schemas.microsoft.com/office/drawing/2014/main" id="{6DAEBA7A-DEB3-4564-89C2-8D9699EAA23C}"/>
              </a:ext>
            </a:extLst>
          </p:cNvPr>
          <p:cNvCxnSpPr>
            <a:cxnSpLocks/>
          </p:cNvCxnSpPr>
          <p:nvPr/>
        </p:nvCxnSpPr>
        <p:spPr>
          <a:xfrm>
            <a:off x="2400300" y="2762865"/>
            <a:ext cx="2958281" cy="8750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Google Shape;123;p17">
            <a:extLst>
              <a:ext uri="{FF2B5EF4-FFF2-40B4-BE49-F238E27FC236}">
                <a16:creationId xmlns:a16="http://schemas.microsoft.com/office/drawing/2014/main" id="{1EB00A57-BBA3-4E0F-8E52-BA3A7C420CFD}"/>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17</a:t>
            </a:fld>
            <a:endParaRPr dirty="0"/>
          </a:p>
        </p:txBody>
      </p:sp>
    </p:spTree>
    <p:extLst>
      <p:ext uri="{BB962C8B-B14F-4D97-AF65-F5344CB8AC3E}">
        <p14:creationId xmlns:p14="http://schemas.microsoft.com/office/powerpoint/2010/main" val="345395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8" name="Título 1">
            <a:extLst>
              <a:ext uri="{FF2B5EF4-FFF2-40B4-BE49-F238E27FC236}">
                <a16:creationId xmlns:a16="http://schemas.microsoft.com/office/drawing/2014/main" id="{A56BCF5E-9E2D-4DB6-89C8-B0E2CF3F120A}"/>
              </a:ext>
            </a:extLst>
          </p:cNvPr>
          <p:cNvSpPr>
            <a:spLocks noGrp="1"/>
          </p:cNvSpPr>
          <p:nvPr>
            <p:ph type="title"/>
          </p:nvPr>
        </p:nvSpPr>
        <p:spPr>
          <a:xfrm>
            <a:off x="1653363" y="365760"/>
            <a:ext cx="9367203" cy="1188720"/>
          </a:xfrm>
        </p:spPr>
        <p:txBody>
          <a:bodyPr>
            <a:normAutofit/>
          </a:bodyPr>
          <a:lstStyle/>
          <a:p>
            <a:r>
              <a:rPr lang="es-CL" i="1" dirty="0"/>
              <a:t>Apareamientos Aleatorios</a:t>
            </a:r>
            <a:endParaRPr lang="en-US" i="1" dirty="0"/>
          </a:p>
        </p:txBody>
      </p:sp>
      <p:graphicFrame>
        <p:nvGraphicFramePr>
          <p:cNvPr id="9" name="Group 139">
            <a:extLst>
              <a:ext uri="{FF2B5EF4-FFF2-40B4-BE49-F238E27FC236}">
                <a16:creationId xmlns:a16="http://schemas.microsoft.com/office/drawing/2014/main" id="{68B6F205-5315-47A3-9E28-6A113A534EB0}"/>
              </a:ext>
            </a:extLst>
          </p:cNvPr>
          <p:cNvGraphicFramePr>
            <a:graphicFrameLocks noGrp="1"/>
          </p:cNvGraphicFramePr>
          <p:nvPr>
            <p:extLst>
              <p:ext uri="{D42A27DB-BD31-4B8C-83A1-F6EECF244321}">
                <p14:modId xmlns:p14="http://schemas.microsoft.com/office/powerpoint/2010/main" val="3746618855"/>
              </p:ext>
            </p:extLst>
          </p:nvPr>
        </p:nvGraphicFramePr>
        <p:xfrm>
          <a:off x="2400300" y="2162619"/>
          <a:ext cx="7391400" cy="4224402"/>
        </p:xfrm>
        <a:graphic>
          <a:graphicData uri="http://schemas.openxmlformats.org/drawingml/2006/table">
            <a:tbl>
              <a:tblPr firstRow="1">
                <a:tableStyleId>{284E427A-3D55-4303-BF80-6455036E1DE7}</a:tableStyleId>
              </a:tblPr>
              <a:tblGrid>
                <a:gridCol w="1479550">
                  <a:extLst>
                    <a:ext uri="{9D8B030D-6E8A-4147-A177-3AD203B41FA5}">
                      <a16:colId xmlns:a16="http://schemas.microsoft.com/office/drawing/2014/main" val="20000"/>
                    </a:ext>
                  </a:extLst>
                </a:gridCol>
                <a:gridCol w="1476375">
                  <a:extLst>
                    <a:ext uri="{9D8B030D-6E8A-4147-A177-3AD203B41FA5}">
                      <a16:colId xmlns:a16="http://schemas.microsoft.com/office/drawing/2014/main" val="20001"/>
                    </a:ext>
                  </a:extLst>
                </a:gridCol>
                <a:gridCol w="1479550">
                  <a:extLst>
                    <a:ext uri="{9D8B030D-6E8A-4147-A177-3AD203B41FA5}">
                      <a16:colId xmlns:a16="http://schemas.microsoft.com/office/drawing/2014/main" val="20002"/>
                    </a:ext>
                  </a:extLst>
                </a:gridCol>
                <a:gridCol w="1476375">
                  <a:extLst>
                    <a:ext uri="{9D8B030D-6E8A-4147-A177-3AD203B41FA5}">
                      <a16:colId xmlns:a16="http://schemas.microsoft.com/office/drawing/2014/main" val="20003"/>
                    </a:ext>
                  </a:extLst>
                </a:gridCol>
                <a:gridCol w="1479550">
                  <a:extLst>
                    <a:ext uri="{9D8B030D-6E8A-4147-A177-3AD203B41FA5}">
                      <a16:colId xmlns:a16="http://schemas.microsoft.com/office/drawing/2014/main" val="20004"/>
                    </a:ext>
                  </a:extLst>
                </a:gridCol>
              </a:tblGrid>
              <a:tr h="590550">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Frecuencia de apareamientos al azar</a:t>
                      </a:r>
                      <a:endParaRPr kumimoji="0" lang="es-ES" sz="2800" b="1"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6762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Hembras</a:t>
                      </a:r>
                      <a:endParaRPr kumimoji="0" lang="es-ES" sz="24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Machos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P</a:t>
                      </a:r>
                      <a:endParaRPr kumimoji="0" lang="es-ES" sz="24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A</a:t>
                      </a:r>
                      <a:r>
                        <a:rPr kumimoji="0" lang="es-ES" sz="2400" u="none" strike="noStrike" cap="none" normalizeH="0" baseline="-25000">
                          <a:ln>
                            <a:noFill/>
                          </a:ln>
                          <a:solidFill>
                            <a:schemeClr val="bg1"/>
                          </a:solidFill>
                          <a:effectLst/>
                        </a:rPr>
                        <a:t>1</a:t>
                      </a:r>
                      <a:r>
                        <a:rPr kumimoji="0" lang="es-ES" sz="2400" u="none" strike="noStrike" cap="none" normalizeH="0" baseline="0">
                          <a:ln>
                            <a:noFill/>
                          </a:ln>
                          <a:solidFill>
                            <a:schemeClr val="bg1"/>
                          </a:solidFill>
                          <a:effectLst/>
                        </a:rPr>
                        <a:t>A</a:t>
                      </a:r>
                      <a:r>
                        <a:rPr kumimoji="0" lang="es-ES" sz="2400" u="none" strike="noStrike" cap="none" normalizeH="0" baseline="-2500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H</a:t>
                      </a:r>
                      <a:endParaRPr kumimoji="0" lang="es-ES" sz="2400" b="0" i="1" u="none" strike="noStrike" cap="none" normalizeH="0" baseline="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Q</a:t>
                      </a:r>
                      <a:endParaRPr kumimoji="0" lang="es-ES" sz="24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extLst>
                  <a:ext uri="{0D108BD9-81ED-4DB2-BD59-A6C34878D82A}">
                    <a16:rowId xmlns:a16="http://schemas.microsoft.com/office/drawing/2014/main" val="10001"/>
                  </a:ext>
                </a:extLst>
              </a:tr>
              <a:tr h="9540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      </a:t>
                      </a:r>
                      <a:endParaRPr kumimoji="0" lang="es-ES" sz="24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800" u="none" strike="noStrike" cap="none" normalizeH="0" baseline="0" dirty="0">
                          <a:ln>
                            <a:noFill/>
                          </a:ln>
                          <a:solidFill>
                            <a:schemeClr val="bg1"/>
                          </a:solidFill>
                          <a:effectLst/>
                        </a:rPr>
                        <a:t>P</a:t>
                      </a:r>
                      <a:endParaRPr kumimoji="0" lang="es-ES" sz="2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900" i="1" u="none" strike="noStrike" cap="none" normalizeH="0" baseline="0" dirty="0">
                          <a:ln>
                            <a:noFill/>
                          </a:ln>
                          <a:effectLst/>
                        </a:rPr>
                        <a:t>(0,45)</a:t>
                      </a:r>
                      <a:r>
                        <a:rPr kumimoji="0" lang="es-ES" sz="1900" i="1" u="none" strike="noStrike" cap="none" normalizeH="0" baseline="30000" dirty="0">
                          <a:ln>
                            <a:noFill/>
                          </a:ln>
                          <a:effectLst/>
                        </a:rPr>
                        <a:t>2</a:t>
                      </a:r>
                      <a:endParaRPr kumimoji="0" lang="es-ES" sz="19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900" i="1" u="none" strike="noStrike" cap="none" normalizeH="0" baseline="0" dirty="0">
                          <a:ln>
                            <a:noFill/>
                          </a:ln>
                          <a:effectLst/>
                        </a:rPr>
                        <a:t>(0,45)(0,5)</a:t>
                      </a:r>
                      <a:endParaRPr kumimoji="0" lang="es-ES" sz="19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900" i="1" u="none" strike="noStrike" cap="none" normalizeH="0" baseline="0" dirty="0">
                          <a:ln>
                            <a:noFill/>
                          </a:ln>
                          <a:effectLst/>
                        </a:rPr>
                        <a:t>(0,45)(0,05)</a:t>
                      </a:r>
                      <a:endParaRPr kumimoji="0" lang="es-ES" sz="19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2"/>
                  </a:ext>
                </a:extLst>
              </a:tr>
              <a:tr h="8143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8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800" u="none" strike="noStrike" cap="none" normalizeH="0" baseline="-25000" dirty="0">
                          <a:ln>
                            <a:noFill/>
                          </a:ln>
                          <a:solidFill>
                            <a:schemeClr val="bg1"/>
                          </a:solidFill>
                          <a:effectLst/>
                        </a:rPr>
                        <a:t> </a:t>
                      </a:r>
                      <a:r>
                        <a:rPr kumimoji="0" lang="es-ES" sz="2800" u="none" strike="noStrike" cap="none" normalizeH="0" baseline="0" dirty="0">
                          <a:ln>
                            <a:noFill/>
                          </a:ln>
                          <a:solidFill>
                            <a:schemeClr val="bg1"/>
                          </a:solidFill>
                          <a:effectLst/>
                        </a:rPr>
                        <a:t>H</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900" i="1" u="none" strike="noStrike" cap="none" normalizeH="0" baseline="0" dirty="0">
                          <a:ln>
                            <a:noFill/>
                          </a:ln>
                          <a:effectLst/>
                        </a:rPr>
                        <a:t>(0,45)(0,5)</a:t>
                      </a:r>
                      <a:endParaRPr kumimoji="0" lang="es-ES" sz="19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900" i="1" u="none" strike="noStrike" cap="none" normalizeH="0" baseline="0" dirty="0">
                          <a:ln>
                            <a:noFill/>
                          </a:ln>
                          <a:effectLst/>
                        </a:rPr>
                        <a:t>(0,5)</a:t>
                      </a:r>
                      <a:r>
                        <a:rPr kumimoji="0" lang="es-ES" sz="1900" i="1" u="none" strike="noStrike" cap="none" normalizeH="0" baseline="30000" dirty="0">
                          <a:ln>
                            <a:noFill/>
                          </a:ln>
                          <a:effectLst/>
                        </a:rPr>
                        <a:t>2</a:t>
                      </a:r>
                      <a:endParaRPr kumimoji="0" lang="es-ES" sz="19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900" u="none" strike="noStrike" cap="none" normalizeH="0" baseline="0" dirty="0">
                          <a:ln>
                            <a:noFill/>
                          </a:ln>
                          <a:effectLst/>
                        </a:rPr>
                        <a:t>(0,5)(0,05)</a:t>
                      </a:r>
                      <a:endParaRPr kumimoji="0" lang="es-ES" sz="19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76041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800" u="none" strike="noStrike" cap="none" normalizeH="0" baseline="0" dirty="0">
                          <a:ln>
                            <a:noFill/>
                          </a:ln>
                          <a:solidFill>
                            <a:schemeClr val="bg1"/>
                          </a:solidFill>
                          <a:effectLst/>
                        </a:rPr>
                        <a:t>Q</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900" i="1" u="none" strike="noStrike" cap="none" normalizeH="0" baseline="0" dirty="0">
                          <a:ln>
                            <a:noFill/>
                          </a:ln>
                          <a:effectLst/>
                        </a:rPr>
                        <a:t>(0,45)(0,05)</a:t>
                      </a:r>
                      <a:endParaRPr kumimoji="0" lang="es-ES" sz="19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900" u="none" strike="noStrike" cap="none" normalizeH="0" baseline="0" dirty="0">
                          <a:ln>
                            <a:noFill/>
                          </a:ln>
                          <a:effectLst/>
                        </a:rPr>
                        <a:t>(0,5)(0,05)</a:t>
                      </a:r>
                      <a:endParaRPr kumimoji="0" lang="es-ES" sz="19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900" i="1" u="none" strike="noStrike" cap="none" normalizeH="0" baseline="0" dirty="0">
                          <a:ln>
                            <a:noFill/>
                          </a:ln>
                          <a:effectLst/>
                        </a:rPr>
                        <a:t>(0,05)</a:t>
                      </a:r>
                      <a:r>
                        <a:rPr kumimoji="0" lang="es-ES" sz="1900" i="1" u="none" strike="noStrike" cap="none" normalizeH="0" baseline="30000" dirty="0">
                          <a:ln>
                            <a:noFill/>
                          </a:ln>
                          <a:effectLst/>
                        </a:rPr>
                        <a:t>2</a:t>
                      </a:r>
                      <a:endParaRPr kumimoji="0" lang="es-ES" sz="1900" b="0" i="1" u="none" strike="noStrike" cap="none" normalizeH="0" baseline="3000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bl>
          </a:graphicData>
        </a:graphic>
      </p:graphicFrame>
      <p:sp>
        <p:nvSpPr>
          <p:cNvPr id="10" name="CuadroTexto 9">
            <a:extLst>
              <a:ext uri="{FF2B5EF4-FFF2-40B4-BE49-F238E27FC236}">
                <a16:creationId xmlns:a16="http://schemas.microsoft.com/office/drawing/2014/main" id="{B2833442-AF3B-4BC7-845E-E2857CACC490}"/>
              </a:ext>
            </a:extLst>
          </p:cNvPr>
          <p:cNvSpPr txBox="1"/>
          <p:nvPr/>
        </p:nvSpPr>
        <p:spPr>
          <a:xfrm>
            <a:off x="10406049" y="4444181"/>
            <a:ext cx="1229033" cy="1015663"/>
          </a:xfrm>
          <a:prstGeom prst="rect">
            <a:avLst/>
          </a:prstGeom>
          <a:noFill/>
          <a:ln>
            <a:solidFill>
              <a:schemeClr val="accent2"/>
            </a:solidFill>
          </a:ln>
        </p:spPr>
        <p:txBody>
          <a:bodyPr wrap="square" rtlCol="0">
            <a:spAutoFit/>
          </a:bodyPr>
          <a:lstStyle/>
          <a:p>
            <a:r>
              <a:rPr lang="es-CL" sz="2000" dirty="0"/>
              <a:t>P = 0,45</a:t>
            </a:r>
          </a:p>
          <a:p>
            <a:r>
              <a:rPr lang="es-CL" sz="2000" dirty="0"/>
              <a:t>H = 0,5</a:t>
            </a:r>
          </a:p>
          <a:p>
            <a:r>
              <a:rPr lang="es-CL" sz="2000" dirty="0"/>
              <a:t>Q = 0,05</a:t>
            </a:r>
          </a:p>
        </p:txBody>
      </p:sp>
      <p:cxnSp>
        <p:nvCxnSpPr>
          <p:cNvPr id="11" name="Conector recto 10">
            <a:extLst>
              <a:ext uri="{FF2B5EF4-FFF2-40B4-BE49-F238E27FC236}">
                <a16:creationId xmlns:a16="http://schemas.microsoft.com/office/drawing/2014/main" id="{6DAEBA7A-DEB3-4564-89C2-8D9699EAA23C}"/>
              </a:ext>
            </a:extLst>
          </p:cNvPr>
          <p:cNvCxnSpPr>
            <a:cxnSpLocks/>
          </p:cNvCxnSpPr>
          <p:nvPr/>
        </p:nvCxnSpPr>
        <p:spPr>
          <a:xfrm>
            <a:off x="2400300" y="2762865"/>
            <a:ext cx="2958281" cy="8750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Google Shape;123;p17">
            <a:extLst>
              <a:ext uri="{FF2B5EF4-FFF2-40B4-BE49-F238E27FC236}">
                <a16:creationId xmlns:a16="http://schemas.microsoft.com/office/drawing/2014/main" id="{1EB00A57-BBA3-4E0F-8E52-BA3A7C420CFD}"/>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18</a:t>
            </a:fld>
            <a:endParaRPr dirty="0"/>
          </a:p>
        </p:txBody>
      </p:sp>
    </p:spTree>
    <p:extLst>
      <p:ext uri="{BB962C8B-B14F-4D97-AF65-F5344CB8AC3E}">
        <p14:creationId xmlns:p14="http://schemas.microsoft.com/office/powerpoint/2010/main" val="78806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Título 1">
            <a:extLst>
              <a:ext uri="{FF2B5EF4-FFF2-40B4-BE49-F238E27FC236}">
                <a16:creationId xmlns:a16="http://schemas.microsoft.com/office/drawing/2014/main" id="{0F94180E-16C4-472C-9DA7-F1640BC2429A}"/>
              </a:ext>
            </a:extLst>
          </p:cNvPr>
          <p:cNvSpPr>
            <a:spLocks noGrp="1"/>
          </p:cNvSpPr>
          <p:nvPr>
            <p:ph type="title"/>
          </p:nvPr>
        </p:nvSpPr>
        <p:spPr>
          <a:xfrm>
            <a:off x="1653363" y="365760"/>
            <a:ext cx="9367203" cy="1188720"/>
          </a:xfrm>
        </p:spPr>
        <p:txBody>
          <a:bodyPr>
            <a:normAutofit/>
          </a:bodyPr>
          <a:lstStyle/>
          <a:p>
            <a:r>
              <a:rPr lang="es-CL" i="1" dirty="0"/>
              <a:t>Apareamientos Aleatorios</a:t>
            </a:r>
            <a:endParaRPr lang="en-US" i="1" dirty="0"/>
          </a:p>
        </p:txBody>
      </p:sp>
      <p:graphicFrame>
        <p:nvGraphicFramePr>
          <p:cNvPr id="3" name="Group 139">
            <a:extLst>
              <a:ext uri="{FF2B5EF4-FFF2-40B4-BE49-F238E27FC236}">
                <a16:creationId xmlns:a16="http://schemas.microsoft.com/office/drawing/2014/main" id="{3BE44BA4-4275-4EAD-A002-FBE005F409F3}"/>
              </a:ext>
            </a:extLst>
          </p:cNvPr>
          <p:cNvGraphicFramePr>
            <a:graphicFrameLocks noGrp="1"/>
          </p:cNvGraphicFramePr>
          <p:nvPr/>
        </p:nvGraphicFramePr>
        <p:xfrm>
          <a:off x="2400300" y="2162619"/>
          <a:ext cx="7391400" cy="4224402"/>
        </p:xfrm>
        <a:graphic>
          <a:graphicData uri="http://schemas.openxmlformats.org/drawingml/2006/table">
            <a:tbl>
              <a:tblPr firstRow="1">
                <a:tableStyleId>{284E427A-3D55-4303-BF80-6455036E1DE7}</a:tableStyleId>
              </a:tblPr>
              <a:tblGrid>
                <a:gridCol w="1479550">
                  <a:extLst>
                    <a:ext uri="{9D8B030D-6E8A-4147-A177-3AD203B41FA5}">
                      <a16:colId xmlns:a16="http://schemas.microsoft.com/office/drawing/2014/main" val="20000"/>
                    </a:ext>
                  </a:extLst>
                </a:gridCol>
                <a:gridCol w="1476375">
                  <a:extLst>
                    <a:ext uri="{9D8B030D-6E8A-4147-A177-3AD203B41FA5}">
                      <a16:colId xmlns:a16="http://schemas.microsoft.com/office/drawing/2014/main" val="20001"/>
                    </a:ext>
                  </a:extLst>
                </a:gridCol>
                <a:gridCol w="1479550">
                  <a:extLst>
                    <a:ext uri="{9D8B030D-6E8A-4147-A177-3AD203B41FA5}">
                      <a16:colId xmlns:a16="http://schemas.microsoft.com/office/drawing/2014/main" val="20002"/>
                    </a:ext>
                  </a:extLst>
                </a:gridCol>
                <a:gridCol w="1476375">
                  <a:extLst>
                    <a:ext uri="{9D8B030D-6E8A-4147-A177-3AD203B41FA5}">
                      <a16:colId xmlns:a16="http://schemas.microsoft.com/office/drawing/2014/main" val="20003"/>
                    </a:ext>
                  </a:extLst>
                </a:gridCol>
                <a:gridCol w="1479550">
                  <a:extLst>
                    <a:ext uri="{9D8B030D-6E8A-4147-A177-3AD203B41FA5}">
                      <a16:colId xmlns:a16="http://schemas.microsoft.com/office/drawing/2014/main" val="20004"/>
                    </a:ext>
                  </a:extLst>
                </a:gridCol>
              </a:tblGrid>
              <a:tr h="590550">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Frecuencia de apareamientos al azar</a:t>
                      </a:r>
                      <a:endParaRPr kumimoji="0" lang="es-ES" sz="2800" b="1"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6762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Hembras</a:t>
                      </a:r>
                      <a:endParaRPr kumimoji="0" lang="es-ES" sz="24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Machos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P</a:t>
                      </a:r>
                      <a:endParaRPr kumimoji="0" lang="es-ES" sz="24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A</a:t>
                      </a:r>
                      <a:r>
                        <a:rPr kumimoji="0" lang="es-ES" sz="2400" u="none" strike="noStrike" cap="none" normalizeH="0" baseline="-25000">
                          <a:ln>
                            <a:noFill/>
                          </a:ln>
                          <a:solidFill>
                            <a:schemeClr val="bg1"/>
                          </a:solidFill>
                          <a:effectLst/>
                        </a:rPr>
                        <a:t>1</a:t>
                      </a:r>
                      <a:r>
                        <a:rPr kumimoji="0" lang="es-ES" sz="2400" u="none" strike="noStrike" cap="none" normalizeH="0" baseline="0">
                          <a:ln>
                            <a:noFill/>
                          </a:ln>
                          <a:solidFill>
                            <a:schemeClr val="bg1"/>
                          </a:solidFill>
                          <a:effectLst/>
                        </a:rPr>
                        <a:t>A</a:t>
                      </a:r>
                      <a:r>
                        <a:rPr kumimoji="0" lang="es-ES" sz="2400" u="none" strike="noStrike" cap="none" normalizeH="0" baseline="-2500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H</a:t>
                      </a:r>
                      <a:endParaRPr kumimoji="0" lang="es-ES" sz="2400" b="0" i="1" u="none" strike="noStrike" cap="none" normalizeH="0" baseline="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Q</a:t>
                      </a:r>
                      <a:endParaRPr kumimoji="0" lang="es-ES" sz="24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extLst>
                  <a:ext uri="{0D108BD9-81ED-4DB2-BD59-A6C34878D82A}">
                    <a16:rowId xmlns:a16="http://schemas.microsoft.com/office/drawing/2014/main" val="10001"/>
                  </a:ext>
                </a:extLst>
              </a:tr>
              <a:tr h="9540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      </a:t>
                      </a:r>
                      <a:endParaRPr kumimoji="0" lang="es-ES" sz="24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800" u="none" strike="noStrike" cap="none" normalizeH="0" baseline="0" dirty="0">
                          <a:ln>
                            <a:noFill/>
                          </a:ln>
                          <a:solidFill>
                            <a:schemeClr val="bg1"/>
                          </a:solidFill>
                          <a:effectLst/>
                        </a:rPr>
                        <a:t>P</a:t>
                      </a:r>
                      <a:endParaRPr kumimoji="0" lang="es-ES" sz="2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1" u="none" strike="noStrike" cap="none" normalizeH="0" baseline="0" dirty="0">
                          <a:ln>
                            <a:noFill/>
                          </a:ln>
                          <a:solidFill>
                            <a:schemeClr val="tx1"/>
                          </a:solidFill>
                          <a:effectLst/>
                          <a:latin typeface="+mn-lt"/>
                        </a:rPr>
                        <a:t>0,2025</a:t>
                      </a:r>
                      <a:endParaRPr kumimoji="0" lang="es-ES" sz="2400" b="0" i="1" u="none" strike="noStrike" cap="none" normalizeH="0" baseline="3000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1" u="none" strike="noStrike" cap="none" normalizeH="0" baseline="0" dirty="0">
                          <a:ln>
                            <a:noFill/>
                          </a:ln>
                          <a:solidFill>
                            <a:schemeClr val="tx1"/>
                          </a:solidFill>
                          <a:effectLst/>
                          <a:latin typeface="+mn-lt"/>
                        </a:rPr>
                        <a:t>0,225</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1" u="none" strike="noStrike" cap="none" normalizeH="0" baseline="0" dirty="0">
                          <a:ln>
                            <a:noFill/>
                          </a:ln>
                          <a:solidFill>
                            <a:schemeClr val="tx1"/>
                          </a:solidFill>
                          <a:effectLst/>
                          <a:latin typeface="+mn-lt"/>
                        </a:rPr>
                        <a:t>0,0225</a:t>
                      </a:r>
                    </a:p>
                  </a:txBody>
                  <a:tcPr anchor="ctr" horzOverflow="overflow"/>
                </a:tc>
                <a:extLst>
                  <a:ext uri="{0D108BD9-81ED-4DB2-BD59-A6C34878D82A}">
                    <a16:rowId xmlns:a16="http://schemas.microsoft.com/office/drawing/2014/main" val="10002"/>
                  </a:ext>
                </a:extLst>
              </a:tr>
              <a:tr h="8143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8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800" u="none" strike="noStrike" cap="none" normalizeH="0" baseline="-25000" dirty="0">
                          <a:ln>
                            <a:noFill/>
                          </a:ln>
                          <a:solidFill>
                            <a:schemeClr val="bg1"/>
                          </a:solidFill>
                          <a:effectLst/>
                        </a:rPr>
                        <a:t> </a:t>
                      </a:r>
                      <a:r>
                        <a:rPr kumimoji="0" lang="es-ES" sz="2800" u="none" strike="noStrike" cap="none" normalizeH="0" baseline="0" dirty="0">
                          <a:ln>
                            <a:noFill/>
                          </a:ln>
                          <a:solidFill>
                            <a:schemeClr val="bg1"/>
                          </a:solidFill>
                          <a:effectLst/>
                        </a:rPr>
                        <a:t>H</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1" u="none" strike="noStrike" cap="none" normalizeH="0" baseline="0" dirty="0">
                          <a:ln>
                            <a:noFill/>
                          </a:ln>
                          <a:solidFill>
                            <a:schemeClr val="tx1"/>
                          </a:solidFill>
                          <a:effectLst/>
                          <a:latin typeface="+mn-lt"/>
                        </a:rPr>
                        <a:t>0,225</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1" u="none" strike="noStrike" cap="none" normalizeH="0" baseline="0" dirty="0">
                          <a:ln>
                            <a:noFill/>
                          </a:ln>
                          <a:solidFill>
                            <a:schemeClr val="tx1"/>
                          </a:solidFill>
                          <a:effectLst/>
                          <a:latin typeface="+mn-lt"/>
                        </a:rPr>
                        <a:t>0,25</a:t>
                      </a:r>
                      <a:endParaRPr kumimoji="0" lang="es-ES" sz="2400" b="0" i="1" u="none" strike="noStrike" cap="none" normalizeH="0" baseline="3000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1" u="none" strike="noStrike" cap="none" normalizeH="0" baseline="0" dirty="0">
                          <a:ln>
                            <a:noFill/>
                          </a:ln>
                          <a:solidFill>
                            <a:schemeClr val="tx1"/>
                          </a:solidFill>
                          <a:effectLst/>
                          <a:latin typeface="+mn-lt"/>
                        </a:rPr>
                        <a:t>0,025</a:t>
                      </a:r>
                    </a:p>
                  </a:txBody>
                  <a:tcPr anchor="ctr" horzOverflow="overflow"/>
                </a:tc>
                <a:extLst>
                  <a:ext uri="{0D108BD9-81ED-4DB2-BD59-A6C34878D82A}">
                    <a16:rowId xmlns:a16="http://schemas.microsoft.com/office/drawing/2014/main" val="10003"/>
                  </a:ext>
                </a:extLst>
              </a:tr>
              <a:tr h="76041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800" u="none" strike="noStrike" cap="none" normalizeH="0" baseline="0" dirty="0">
                          <a:ln>
                            <a:noFill/>
                          </a:ln>
                          <a:solidFill>
                            <a:schemeClr val="bg1"/>
                          </a:solidFill>
                          <a:effectLst/>
                        </a:rPr>
                        <a:t>Q</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1" u="none" strike="noStrike" cap="none" normalizeH="0" baseline="0" dirty="0">
                          <a:ln>
                            <a:noFill/>
                          </a:ln>
                          <a:solidFill>
                            <a:schemeClr val="tx1"/>
                          </a:solidFill>
                          <a:effectLst/>
                          <a:latin typeface="+mn-lt"/>
                        </a:rPr>
                        <a:t>0,0225</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1" u="none" strike="noStrike" cap="none" normalizeH="0" baseline="0" dirty="0">
                          <a:ln>
                            <a:noFill/>
                          </a:ln>
                          <a:solidFill>
                            <a:schemeClr val="tx1"/>
                          </a:solidFill>
                          <a:effectLst/>
                          <a:latin typeface="+mn-lt"/>
                        </a:rPr>
                        <a:t>0,025</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1" u="none" strike="noStrike" cap="none" normalizeH="0" baseline="0" dirty="0">
                          <a:ln>
                            <a:noFill/>
                          </a:ln>
                          <a:solidFill>
                            <a:schemeClr val="tx1"/>
                          </a:solidFill>
                          <a:effectLst/>
                          <a:latin typeface="+mn-lt"/>
                        </a:rPr>
                        <a:t>0,0025</a:t>
                      </a:r>
                      <a:endParaRPr kumimoji="0" lang="es-ES" sz="2400" b="0" i="1" u="none" strike="noStrike" cap="none" normalizeH="0" baseline="30000" dirty="0">
                        <a:ln>
                          <a:noFill/>
                        </a:ln>
                        <a:solidFill>
                          <a:schemeClr val="tx1"/>
                        </a:solidFill>
                        <a:effectLst/>
                        <a:latin typeface="+mn-lt"/>
                      </a:endParaRPr>
                    </a:p>
                  </a:txBody>
                  <a:tcPr anchor="ctr" horzOverflow="overflow"/>
                </a:tc>
                <a:extLst>
                  <a:ext uri="{0D108BD9-81ED-4DB2-BD59-A6C34878D82A}">
                    <a16:rowId xmlns:a16="http://schemas.microsoft.com/office/drawing/2014/main" val="10004"/>
                  </a:ext>
                </a:extLst>
              </a:tr>
            </a:tbl>
          </a:graphicData>
        </a:graphic>
      </p:graphicFrame>
      <p:sp>
        <p:nvSpPr>
          <p:cNvPr id="4" name="CuadroTexto 3">
            <a:extLst>
              <a:ext uri="{FF2B5EF4-FFF2-40B4-BE49-F238E27FC236}">
                <a16:creationId xmlns:a16="http://schemas.microsoft.com/office/drawing/2014/main" id="{828B6543-FA36-49DD-858E-5019A3436A41}"/>
              </a:ext>
            </a:extLst>
          </p:cNvPr>
          <p:cNvSpPr txBox="1"/>
          <p:nvPr/>
        </p:nvSpPr>
        <p:spPr>
          <a:xfrm>
            <a:off x="10406049" y="4444181"/>
            <a:ext cx="1229033" cy="1015663"/>
          </a:xfrm>
          <a:prstGeom prst="rect">
            <a:avLst/>
          </a:prstGeom>
          <a:noFill/>
          <a:ln>
            <a:solidFill>
              <a:schemeClr val="accent2"/>
            </a:solidFill>
          </a:ln>
        </p:spPr>
        <p:txBody>
          <a:bodyPr wrap="square" rtlCol="0">
            <a:spAutoFit/>
          </a:bodyPr>
          <a:lstStyle/>
          <a:p>
            <a:r>
              <a:rPr lang="es-CL" sz="2000" dirty="0"/>
              <a:t>P = 0,45</a:t>
            </a:r>
          </a:p>
          <a:p>
            <a:r>
              <a:rPr lang="es-CL" sz="2000" dirty="0"/>
              <a:t>H = 0,5</a:t>
            </a:r>
          </a:p>
          <a:p>
            <a:r>
              <a:rPr lang="es-CL" sz="2000" dirty="0"/>
              <a:t>Q = 0,05</a:t>
            </a:r>
          </a:p>
        </p:txBody>
      </p:sp>
      <p:cxnSp>
        <p:nvCxnSpPr>
          <p:cNvPr id="5" name="Conector recto 4">
            <a:extLst>
              <a:ext uri="{FF2B5EF4-FFF2-40B4-BE49-F238E27FC236}">
                <a16:creationId xmlns:a16="http://schemas.microsoft.com/office/drawing/2014/main" id="{EB6DD7B2-ABCC-49F5-A8A7-C52063DC5015}"/>
              </a:ext>
            </a:extLst>
          </p:cNvPr>
          <p:cNvCxnSpPr>
            <a:cxnSpLocks/>
          </p:cNvCxnSpPr>
          <p:nvPr/>
        </p:nvCxnSpPr>
        <p:spPr>
          <a:xfrm>
            <a:off x="2400300" y="2762865"/>
            <a:ext cx="2958281" cy="8750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Google Shape;123;p17">
            <a:extLst>
              <a:ext uri="{FF2B5EF4-FFF2-40B4-BE49-F238E27FC236}">
                <a16:creationId xmlns:a16="http://schemas.microsoft.com/office/drawing/2014/main" id="{AD5A30E7-D0BA-4B82-9443-ADA1794EA011}"/>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19</a:t>
            </a:fld>
            <a:endParaRPr dirty="0"/>
          </a:p>
        </p:txBody>
      </p:sp>
    </p:spTree>
    <p:extLst>
      <p:ext uri="{BB962C8B-B14F-4D97-AF65-F5344CB8AC3E}">
        <p14:creationId xmlns:p14="http://schemas.microsoft.com/office/powerpoint/2010/main" val="101089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914400" y="2224201"/>
            <a:ext cx="10363200" cy="1748800"/>
          </a:xfrm>
          <a:prstGeom prst="rect">
            <a:avLst/>
          </a:prstGeom>
        </p:spPr>
        <p:txBody>
          <a:bodyPr spcFirstLastPara="1" wrap="square" lIns="0" tIns="0" rIns="0" bIns="0" anchor="b" anchorCtr="0">
            <a:noAutofit/>
          </a:bodyPr>
          <a:lstStyle/>
          <a:p>
            <a:r>
              <a:rPr lang="en" dirty="0"/>
              <a:t>Algunas definiciones</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2" name="Group 411">
            <a:extLst>
              <a:ext uri="{FF2B5EF4-FFF2-40B4-BE49-F238E27FC236}">
                <a16:creationId xmlns:a16="http://schemas.microsoft.com/office/drawing/2014/main" id="{78B1961D-D00A-49A7-B95B-9C13EB51E942}"/>
              </a:ext>
            </a:extLst>
          </p:cNvPr>
          <p:cNvGraphicFramePr>
            <a:graphicFrameLocks noGrp="1"/>
          </p:cNvGraphicFramePr>
          <p:nvPr>
            <p:extLst>
              <p:ext uri="{D42A27DB-BD31-4B8C-83A1-F6EECF244321}">
                <p14:modId xmlns:p14="http://schemas.microsoft.com/office/powerpoint/2010/main" val="3821613266"/>
              </p:ext>
            </p:extLst>
          </p:nvPr>
        </p:nvGraphicFramePr>
        <p:xfrm>
          <a:off x="2173718" y="360836"/>
          <a:ext cx="8915400" cy="6136327"/>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5540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Suma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p:sp>
        <p:nvSpPr>
          <p:cNvPr id="3" name="Google Shape;123;p17">
            <a:extLst>
              <a:ext uri="{FF2B5EF4-FFF2-40B4-BE49-F238E27FC236}">
                <a16:creationId xmlns:a16="http://schemas.microsoft.com/office/drawing/2014/main" id="{6E6DA35E-51BB-404F-9C21-384BC90D523B}"/>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20</a:t>
            </a:fld>
            <a:endParaRPr dirty="0"/>
          </a:p>
        </p:txBody>
      </p:sp>
    </p:spTree>
    <p:extLst>
      <p:ext uri="{BB962C8B-B14F-4D97-AF65-F5344CB8AC3E}">
        <p14:creationId xmlns:p14="http://schemas.microsoft.com/office/powerpoint/2010/main" val="1247355601"/>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2" name="Group 411">
            <a:extLst>
              <a:ext uri="{FF2B5EF4-FFF2-40B4-BE49-F238E27FC236}">
                <a16:creationId xmlns:a16="http://schemas.microsoft.com/office/drawing/2014/main" id="{A6F006AA-1FA1-4629-A686-ABC4A4B05E51}"/>
              </a:ext>
            </a:extLst>
          </p:cNvPr>
          <p:cNvGraphicFramePr>
            <a:graphicFrameLocks noGrp="1"/>
          </p:cNvGraphicFramePr>
          <p:nvPr>
            <p:extLst>
              <p:ext uri="{D42A27DB-BD31-4B8C-83A1-F6EECF244321}">
                <p14:modId xmlns:p14="http://schemas.microsoft.com/office/powerpoint/2010/main" val="73359564"/>
              </p:ext>
            </p:extLst>
          </p:nvPr>
        </p:nvGraphicFramePr>
        <p:xfrm>
          <a:off x="2173718" y="360836"/>
          <a:ext cx="8915400" cy="6136327"/>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5540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Suma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p:sp>
        <p:nvSpPr>
          <p:cNvPr id="3" name="CuadroTexto 2">
            <a:extLst>
              <a:ext uri="{FF2B5EF4-FFF2-40B4-BE49-F238E27FC236}">
                <a16:creationId xmlns:a16="http://schemas.microsoft.com/office/drawing/2014/main" id="{D5B2B1BA-F500-493E-B2BC-1AC284C955DF}"/>
              </a:ext>
            </a:extLst>
          </p:cNvPr>
          <p:cNvSpPr txBox="1"/>
          <p:nvPr/>
        </p:nvSpPr>
        <p:spPr>
          <a:xfrm>
            <a:off x="6498068" y="2543821"/>
            <a:ext cx="3915433" cy="2123658"/>
          </a:xfrm>
          <a:prstGeom prst="rect">
            <a:avLst/>
          </a:prstGeom>
          <a:solidFill>
            <a:schemeClr val="bg1"/>
          </a:solidFill>
          <a:ln>
            <a:solidFill>
              <a:schemeClr val="accent2">
                <a:lumMod val="50000"/>
              </a:schemeClr>
            </a:solidFill>
          </a:ln>
        </p:spPr>
        <p:txBody>
          <a:bodyPr wrap="square" rtlCol="0">
            <a:spAutoFit/>
          </a:bodyPr>
          <a:lstStyle/>
          <a:p>
            <a:endParaRPr lang="es-ES" dirty="0"/>
          </a:p>
          <a:p>
            <a:pPr algn="ctr"/>
            <a:r>
              <a:rPr lang="es-ES" sz="2400" dirty="0"/>
              <a:t>A</a:t>
            </a:r>
            <a:r>
              <a:rPr lang="es-ES" sz="2400" baseline="-25000" dirty="0"/>
              <a:t>1</a:t>
            </a:r>
            <a:r>
              <a:rPr lang="es-ES" sz="2400" dirty="0"/>
              <a:t>A</a:t>
            </a:r>
            <a:r>
              <a:rPr lang="es-ES" sz="2400" baseline="-25000" dirty="0"/>
              <a:t>1</a:t>
            </a:r>
            <a:r>
              <a:rPr lang="es-ES" sz="2400" dirty="0"/>
              <a:t>    x    A</a:t>
            </a:r>
            <a:r>
              <a:rPr lang="es-ES" sz="2400" baseline="-25000" dirty="0"/>
              <a:t>1</a:t>
            </a:r>
            <a:r>
              <a:rPr lang="es-ES" sz="2400" dirty="0"/>
              <a:t>A</a:t>
            </a:r>
            <a:r>
              <a:rPr lang="es-ES" sz="2400" baseline="-25000" dirty="0"/>
              <a:t>1</a:t>
            </a:r>
            <a:endParaRPr lang="es-ES" sz="2400" baseline="-25000" dirty="0">
              <a:solidFill>
                <a:schemeClr val="bg1"/>
              </a:solidFill>
              <a:latin typeface="Times New Roman" pitchFamily="18" charset="0"/>
            </a:endParaRPr>
          </a:p>
          <a:p>
            <a:endParaRPr lang="es-CL" dirty="0"/>
          </a:p>
          <a:p>
            <a:endParaRPr lang="es-CL" dirty="0"/>
          </a:p>
          <a:p>
            <a:endParaRPr lang="es-CL" dirty="0"/>
          </a:p>
          <a:p>
            <a:endParaRPr lang="es-CL" dirty="0"/>
          </a:p>
          <a:p>
            <a:endParaRPr lang="es-CL" dirty="0"/>
          </a:p>
        </p:txBody>
      </p:sp>
      <p:sp>
        <p:nvSpPr>
          <p:cNvPr id="4" name="Flecha: en U 3">
            <a:extLst>
              <a:ext uri="{FF2B5EF4-FFF2-40B4-BE49-F238E27FC236}">
                <a16:creationId xmlns:a16="http://schemas.microsoft.com/office/drawing/2014/main" id="{4C84E348-484A-43C8-9139-F142BABDDDEF}"/>
              </a:ext>
            </a:extLst>
          </p:cNvPr>
          <p:cNvSpPr/>
          <p:nvPr/>
        </p:nvSpPr>
        <p:spPr>
          <a:xfrm>
            <a:off x="7486651" y="2606678"/>
            <a:ext cx="1866898" cy="279959"/>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5" name="Rectángulo 4">
            <a:extLst>
              <a:ext uri="{FF2B5EF4-FFF2-40B4-BE49-F238E27FC236}">
                <a16:creationId xmlns:a16="http://schemas.microsoft.com/office/drawing/2014/main" id="{D728CACC-4772-495D-9F35-A4164F6D9DCA}"/>
              </a:ext>
            </a:extLst>
          </p:cNvPr>
          <p:cNvSpPr/>
          <p:nvPr/>
        </p:nvSpPr>
        <p:spPr>
          <a:xfrm>
            <a:off x="2173718" y="1837601"/>
            <a:ext cx="8915400" cy="55517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Flecha: en U 5">
            <a:extLst>
              <a:ext uri="{FF2B5EF4-FFF2-40B4-BE49-F238E27FC236}">
                <a16:creationId xmlns:a16="http://schemas.microsoft.com/office/drawing/2014/main" id="{757F1460-904A-485A-96F2-DA4E147284D2}"/>
              </a:ext>
            </a:extLst>
          </p:cNvPr>
          <p:cNvSpPr/>
          <p:nvPr/>
        </p:nvSpPr>
        <p:spPr>
          <a:xfrm>
            <a:off x="7486650" y="2598250"/>
            <a:ext cx="1504949" cy="279959"/>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7" name="CuadroTexto 6">
            <a:extLst>
              <a:ext uri="{FF2B5EF4-FFF2-40B4-BE49-F238E27FC236}">
                <a16:creationId xmlns:a16="http://schemas.microsoft.com/office/drawing/2014/main" id="{85808E7D-D8F9-4850-9305-383A40583644}"/>
              </a:ext>
            </a:extLst>
          </p:cNvPr>
          <p:cNvSpPr txBox="1"/>
          <p:nvPr/>
        </p:nvSpPr>
        <p:spPr>
          <a:xfrm>
            <a:off x="6757308" y="3420984"/>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1</a:t>
            </a:r>
            <a:r>
              <a:rPr lang="es-ES" dirty="0">
                <a:latin typeface="Abadi" panose="020B0604020104020204" pitchFamily="34" charset="0"/>
              </a:rPr>
              <a:t>A</a:t>
            </a:r>
            <a:r>
              <a:rPr lang="es-ES" baseline="-25000" dirty="0">
                <a:latin typeface="Abadi" panose="020B0604020104020204" pitchFamily="34" charset="0"/>
              </a:rPr>
              <a:t>1</a:t>
            </a:r>
            <a:endParaRPr lang="es-CL" dirty="0">
              <a:latin typeface="Abadi" panose="020B0604020104020204" pitchFamily="34" charset="0"/>
            </a:endParaRPr>
          </a:p>
        </p:txBody>
      </p:sp>
      <p:sp>
        <p:nvSpPr>
          <p:cNvPr id="8" name="CuadroTexto 7">
            <a:extLst>
              <a:ext uri="{FF2B5EF4-FFF2-40B4-BE49-F238E27FC236}">
                <a16:creationId xmlns:a16="http://schemas.microsoft.com/office/drawing/2014/main" id="{51696A76-E4A6-45D0-8A9A-0AEA535B95E2}"/>
              </a:ext>
            </a:extLst>
          </p:cNvPr>
          <p:cNvSpPr txBox="1"/>
          <p:nvPr/>
        </p:nvSpPr>
        <p:spPr>
          <a:xfrm>
            <a:off x="7617279" y="3886618"/>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1</a:t>
            </a:r>
            <a:r>
              <a:rPr lang="es-ES" dirty="0">
                <a:latin typeface="Abadi" panose="020B0604020104020204" pitchFamily="34" charset="0"/>
              </a:rPr>
              <a:t>A</a:t>
            </a:r>
            <a:r>
              <a:rPr lang="es-ES" baseline="-25000" dirty="0">
                <a:latin typeface="Abadi" panose="020B0604020104020204" pitchFamily="34" charset="0"/>
              </a:rPr>
              <a:t>1</a:t>
            </a:r>
            <a:endParaRPr lang="es-CL" dirty="0">
              <a:latin typeface="Abadi" panose="020B0604020104020204" pitchFamily="34" charset="0"/>
            </a:endParaRPr>
          </a:p>
        </p:txBody>
      </p:sp>
      <p:sp>
        <p:nvSpPr>
          <p:cNvPr id="9" name="Flecha: en U 8">
            <a:extLst>
              <a:ext uri="{FF2B5EF4-FFF2-40B4-BE49-F238E27FC236}">
                <a16:creationId xmlns:a16="http://schemas.microsoft.com/office/drawing/2014/main" id="{497E7E33-458E-46BC-95EE-8F2812C8D050}"/>
              </a:ext>
            </a:extLst>
          </p:cNvPr>
          <p:cNvSpPr/>
          <p:nvPr/>
        </p:nvSpPr>
        <p:spPr>
          <a:xfrm>
            <a:off x="7791450" y="2598249"/>
            <a:ext cx="1562099" cy="299271"/>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0" name="Flecha: en U 9">
            <a:extLst>
              <a:ext uri="{FF2B5EF4-FFF2-40B4-BE49-F238E27FC236}">
                <a16:creationId xmlns:a16="http://schemas.microsoft.com/office/drawing/2014/main" id="{993BE036-49C6-439E-B37A-3C63ACD9596F}"/>
              </a:ext>
            </a:extLst>
          </p:cNvPr>
          <p:cNvSpPr/>
          <p:nvPr/>
        </p:nvSpPr>
        <p:spPr>
          <a:xfrm>
            <a:off x="7791450" y="2598250"/>
            <a:ext cx="1200150" cy="288387"/>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1" name="CuadroTexto 10">
            <a:extLst>
              <a:ext uri="{FF2B5EF4-FFF2-40B4-BE49-F238E27FC236}">
                <a16:creationId xmlns:a16="http://schemas.microsoft.com/office/drawing/2014/main" id="{EA4091C1-0F44-4BA4-8194-A216FB5CBA9D}"/>
              </a:ext>
            </a:extLst>
          </p:cNvPr>
          <p:cNvSpPr txBox="1"/>
          <p:nvPr/>
        </p:nvSpPr>
        <p:spPr>
          <a:xfrm>
            <a:off x="8552946" y="3424446"/>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1</a:t>
            </a:r>
            <a:r>
              <a:rPr lang="es-ES" dirty="0">
                <a:latin typeface="Abadi" panose="020B0604020104020204" pitchFamily="34" charset="0"/>
              </a:rPr>
              <a:t>A</a:t>
            </a:r>
            <a:r>
              <a:rPr lang="es-ES" baseline="-25000" dirty="0">
                <a:latin typeface="Abadi" panose="020B0604020104020204" pitchFamily="34" charset="0"/>
              </a:rPr>
              <a:t>1</a:t>
            </a:r>
            <a:endParaRPr lang="es-CL" dirty="0">
              <a:latin typeface="Abadi" panose="020B0604020104020204" pitchFamily="34" charset="0"/>
            </a:endParaRPr>
          </a:p>
        </p:txBody>
      </p:sp>
      <p:sp>
        <p:nvSpPr>
          <p:cNvPr id="12" name="CuadroTexto 11">
            <a:extLst>
              <a:ext uri="{FF2B5EF4-FFF2-40B4-BE49-F238E27FC236}">
                <a16:creationId xmlns:a16="http://schemas.microsoft.com/office/drawing/2014/main" id="{C10547FD-FF43-4E3F-B038-65F312C29FEB}"/>
              </a:ext>
            </a:extLst>
          </p:cNvPr>
          <p:cNvSpPr txBox="1"/>
          <p:nvPr/>
        </p:nvSpPr>
        <p:spPr>
          <a:xfrm>
            <a:off x="9472486" y="3886618"/>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1</a:t>
            </a:r>
            <a:r>
              <a:rPr lang="es-ES" dirty="0">
                <a:latin typeface="Abadi" panose="020B0604020104020204" pitchFamily="34" charset="0"/>
              </a:rPr>
              <a:t>A</a:t>
            </a:r>
            <a:r>
              <a:rPr lang="es-ES" baseline="-25000" dirty="0">
                <a:latin typeface="Abadi" panose="020B0604020104020204" pitchFamily="34" charset="0"/>
              </a:rPr>
              <a:t>1</a:t>
            </a:r>
            <a:endParaRPr lang="es-CL" dirty="0">
              <a:latin typeface="Abadi" panose="020B0604020104020204" pitchFamily="34" charset="0"/>
            </a:endParaRPr>
          </a:p>
        </p:txBody>
      </p:sp>
      <p:sp>
        <p:nvSpPr>
          <p:cNvPr id="13" name="Google Shape;123;p17">
            <a:extLst>
              <a:ext uri="{FF2B5EF4-FFF2-40B4-BE49-F238E27FC236}">
                <a16:creationId xmlns:a16="http://schemas.microsoft.com/office/drawing/2014/main" id="{18B77E1E-B1B7-4D45-A8B5-0FD73AD9721A}"/>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21</a:t>
            </a:fld>
            <a:endParaRPr dirty="0"/>
          </a:p>
        </p:txBody>
      </p:sp>
    </p:spTree>
    <p:extLst>
      <p:ext uri="{BB962C8B-B14F-4D97-AF65-F5344CB8AC3E}">
        <p14:creationId xmlns:p14="http://schemas.microsoft.com/office/powerpoint/2010/main" val="241505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6" grpId="0" animBg="1"/>
      <p:bldP spid="6" grpId="1" animBg="1"/>
      <p:bldP spid="7" grpId="0" animBg="1"/>
      <p:bldP spid="8" grpId="0" animBg="1"/>
      <p:bldP spid="9" grpId="0" animBg="1"/>
      <p:bldP spid="9" grpId="1" animBg="1"/>
      <p:bldP spid="10" grpId="0" animBg="1"/>
      <p:bldP spid="10" grpId="1"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2" name="Group 411">
            <a:extLst>
              <a:ext uri="{FF2B5EF4-FFF2-40B4-BE49-F238E27FC236}">
                <a16:creationId xmlns:a16="http://schemas.microsoft.com/office/drawing/2014/main" id="{551EB98F-5BFD-486B-9C83-6D8BABD89E69}"/>
              </a:ext>
            </a:extLst>
          </p:cNvPr>
          <p:cNvGraphicFramePr>
            <a:graphicFrameLocks noGrp="1"/>
          </p:cNvGraphicFramePr>
          <p:nvPr>
            <p:extLst>
              <p:ext uri="{D42A27DB-BD31-4B8C-83A1-F6EECF244321}">
                <p14:modId xmlns:p14="http://schemas.microsoft.com/office/powerpoint/2010/main" val="204673405"/>
              </p:ext>
            </p:extLst>
          </p:nvPr>
        </p:nvGraphicFramePr>
        <p:xfrm>
          <a:off x="2173718" y="360836"/>
          <a:ext cx="8915400" cy="6136327"/>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5540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Suma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p:sp>
        <p:nvSpPr>
          <p:cNvPr id="3" name="Google Shape;123;p17">
            <a:extLst>
              <a:ext uri="{FF2B5EF4-FFF2-40B4-BE49-F238E27FC236}">
                <a16:creationId xmlns:a16="http://schemas.microsoft.com/office/drawing/2014/main" id="{D9E59021-4E1F-42AA-A9CD-4C4E47AFC39D}"/>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22</a:t>
            </a:fld>
            <a:endParaRPr dirty="0"/>
          </a:p>
        </p:txBody>
      </p:sp>
    </p:spTree>
    <p:extLst>
      <p:ext uri="{BB962C8B-B14F-4D97-AF65-F5344CB8AC3E}">
        <p14:creationId xmlns:p14="http://schemas.microsoft.com/office/powerpoint/2010/main" val="421451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2" name="Group 411">
            <a:extLst>
              <a:ext uri="{FF2B5EF4-FFF2-40B4-BE49-F238E27FC236}">
                <a16:creationId xmlns:a16="http://schemas.microsoft.com/office/drawing/2014/main" id="{D706B790-6ACA-4325-88DD-0B1BC122EF0C}"/>
              </a:ext>
            </a:extLst>
          </p:cNvPr>
          <p:cNvGraphicFramePr>
            <a:graphicFrameLocks noGrp="1"/>
          </p:cNvGraphicFramePr>
          <p:nvPr>
            <p:extLst>
              <p:ext uri="{D42A27DB-BD31-4B8C-83A1-F6EECF244321}">
                <p14:modId xmlns:p14="http://schemas.microsoft.com/office/powerpoint/2010/main" val="3582393812"/>
              </p:ext>
            </p:extLst>
          </p:nvPr>
        </p:nvGraphicFramePr>
        <p:xfrm>
          <a:off x="2173718" y="360836"/>
          <a:ext cx="8915400" cy="6136327"/>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5540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Suma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p:sp>
        <p:nvSpPr>
          <p:cNvPr id="3" name="CuadroTexto 2">
            <a:extLst>
              <a:ext uri="{FF2B5EF4-FFF2-40B4-BE49-F238E27FC236}">
                <a16:creationId xmlns:a16="http://schemas.microsoft.com/office/drawing/2014/main" id="{22D5C3D6-AB7C-481D-89B8-B7EECBDD971F}"/>
              </a:ext>
            </a:extLst>
          </p:cNvPr>
          <p:cNvSpPr txBox="1"/>
          <p:nvPr/>
        </p:nvSpPr>
        <p:spPr>
          <a:xfrm>
            <a:off x="6640082" y="3037876"/>
            <a:ext cx="3915433" cy="2123658"/>
          </a:xfrm>
          <a:prstGeom prst="rect">
            <a:avLst/>
          </a:prstGeom>
          <a:solidFill>
            <a:schemeClr val="bg1"/>
          </a:solidFill>
          <a:ln>
            <a:solidFill>
              <a:schemeClr val="accent2">
                <a:lumMod val="50000"/>
              </a:schemeClr>
            </a:solidFill>
          </a:ln>
        </p:spPr>
        <p:txBody>
          <a:bodyPr wrap="square" rtlCol="0">
            <a:spAutoFit/>
          </a:bodyPr>
          <a:lstStyle/>
          <a:p>
            <a:endParaRPr lang="es-ES" dirty="0"/>
          </a:p>
          <a:p>
            <a:pPr algn="ctr"/>
            <a:r>
              <a:rPr lang="es-ES" sz="2000" dirty="0"/>
              <a:t>A</a:t>
            </a:r>
            <a:r>
              <a:rPr lang="es-ES" sz="2000" baseline="-25000" dirty="0"/>
              <a:t>1</a:t>
            </a:r>
            <a:r>
              <a:rPr lang="es-ES" sz="2000" dirty="0"/>
              <a:t>A</a:t>
            </a:r>
            <a:r>
              <a:rPr lang="es-ES" sz="2000" baseline="-25000" dirty="0"/>
              <a:t>1</a:t>
            </a:r>
            <a:r>
              <a:rPr lang="es-ES" sz="2000" dirty="0"/>
              <a:t>    x    A</a:t>
            </a:r>
            <a:r>
              <a:rPr lang="es-ES" sz="2000" baseline="-25000" dirty="0"/>
              <a:t>1</a:t>
            </a:r>
            <a:r>
              <a:rPr lang="es-ES" sz="2000" dirty="0"/>
              <a:t>A</a:t>
            </a:r>
            <a:r>
              <a:rPr lang="es-ES" sz="2000" baseline="-25000" dirty="0"/>
              <a:t>2</a:t>
            </a:r>
            <a:endParaRPr lang="es-ES" sz="2000" baseline="-25000" dirty="0">
              <a:solidFill>
                <a:schemeClr val="bg1"/>
              </a:solidFill>
              <a:latin typeface="Times New Roman" pitchFamily="18" charset="0"/>
            </a:endParaRPr>
          </a:p>
          <a:p>
            <a:endParaRPr lang="es-CL" dirty="0"/>
          </a:p>
          <a:p>
            <a:endParaRPr lang="es-CL" dirty="0"/>
          </a:p>
          <a:p>
            <a:endParaRPr lang="es-CL" dirty="0"/>
          </a:p>
          <a:p>
            <a:endParaRPr lang="es-CL" dirty="0"/>
          </a:p>
          <a:p>
            <a:endParaRPr lang="es-CL" dirty="0"/>
          </a:p>
        </p:txBody>
      </p:sp>
      <p:sp>
        <p:nvSpPr>
          <p:cNvPr id="4" name="Flecha: en U 3">
            <a:extLst>
              <a:ext uri="{FF2B5EF4-FFF2-40B4-BE49-F238E27FC236}">
                <a16:creationId xmlns:a16="http://schemas.microsoft.com/office/drawing/2014/main" id="{09DE5949-854D-4523-B985-CD85875B4A26}"/>
              </a:ext>
            </a:extLst>
          </p:cNvPr>
          <p:cNvSpPr/>
          <p:nvPr/>
        </p:nvSpPr>
        <p:spPr>
          <a:xfrm>
            <a:off x="7759293" y="3100733"/>
            <a:ext cx="1600201" cy="279959"/>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5" name="Flecha: en U 4">
            <a:extLst>
              <a:ext uri="{FF2B5EF4-FFF2-40B4-BE49-F238E27FC236}">
                <a16:creationId xmlns:a16="http://schemas.microsoft.com/office/drawing/2014/main" id="{034E7B23-0907-4F96-8DD3-A87BC0889480}"/>
              </a:ext>
            </a:extLst>
          </p:cNvPr>
          <p:cNvSpPr/>
          <p:nvPr/>
        </p:nvSpPr>
        <p:spPr>
          <a:xfrm>
            <a:off x="7759293" y="3092305"/>
            <a:ext cx="1306285" cy="279959"/>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6" name="CuadroTexto 5">
            <a:extLst>
              <a:ext uri="{FF2B5EF4-FFF2-40B4-BE49-F238E27FC236}">
                <a16:creationId xmlns:a16="http://schemas.microsoft.com/office/drawing/2014/main" id="{5D4E90C2-F9F7-4B27-8FA2-DD650CB3C4DE}"/>
              </a:ext>
            </a:extLst>
          </p:cNvPr>
          <p:cNvSpPr txBox="1"/>
          <p:nvPr/>
        </p:nvSpPr>
        <p:spPr>
          <a:xfrm>
            <a:off x="6899322" y="3915039"/>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1</a:t>
            </a:r>
            <a:r>
              <a:rPr lang="es-ES" dirty="0">
                <a:latin typeface="Abadi" panose="020B0604020104020204" pitchFamily="34" charset="0"/>
              </a:rPr>
              <a:t>A</a:t>
            </a:r>
            <a:r>
              <a:rPr lang="es-ES" baseline="-25000" dirty="0">
                <a:latin typeface="Abadi" panose="020B0604020104020204" pitchFamily="34" charset="0"/>
              </a:rPr>
              <a:t>1</a:t>
            </a:r>
            <a:endParaRPr lang="es-CL" dirty="0">
              <a:latin typeface="Abadi" panose="020B0604020104020204" pitchFamily="34" charset="0"/>
            </a:endParaRPr>
          </a:p>
        </p:txBody>
      </p:sp>
      <p:sp>
        <p:nvSpPr>
          <p:cNvPr id="7" name="CuadroTexto 6">
            <a:extLst>
              <a:ext uri="{FF2B5EF4-FFF2-40B4-BE49-F238E27FC236}">
                <a16:creationId xmlns:a16="http://schemas.microsoft.com/office/drawing/2014/main" id="{E5E7457E-9D23-4810-927C-62D547AACD45}"/>
              </a:ext>
            </a:extLst>
          </p:cNvPr>
          <p:cNvSpPr txBox="1"/>
          <p:nvPr/>
        </p:nvSpPr>
        <p:spPr>
          <a:xfrm>
            <a:off x="7759293" y="4380673"/>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1</a:t>
            </a:r>
            <a:r>
              <a:rPr lang="es-ES" dirty="0">
                <a:latin typeface="Abadi" panose="020B0604020104020204" pitchFamily="34" charset="0"/>
              </a:rPr>
              <a:t>A</a:t>
            </a:r>
            <a:r>
              <a:rPr lang="es-ES" baseline="-25000" dirty="0">
                <a:latin typeface="Abadi" panose="020B0604020104020204" pitchFamily="34" charset="0"/>
              </a:rPr>
              <a:t>2</a:t>
            </a:r>
            <a:endParaRPr lang="es-CL" dirty="0">
              <a:latin typeface="Abadi" panose="020B0604020104020204" pitchFamily="34" charset="0"/>
            </a:endParaRPr>
          </a:p>
        </p:txBody>
      </p:sp>
      <p:sp>
        <p:nvSpPr>
          <p:cNvPr id="8" name="Flecha: en U 7">
            <a:extLst>
              <a:ext uri="{FF2B5EF4-FFF2-40B4-BE49-F238E27FC236}">
                <a16:creationId xmlns:a16="http://schemas.microsoft.com/office/drawing/2014/main" id="{83D3F938-1799-4C3D-8DDC-1A80375F71F2}"/>
              </a:ext>
            </a:extLst>
          </p:cNvPr>
          <p:cNvSpPr/>
          <p:nvPr/>
        </p:nvSpPr>
        <p:spPr>
          <a:xfrm>
            <a:off x="8030427" y="3092304"/>
            <a:ext cx="1329067" cy="299271"/>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9" name="Flecha: en U 8">
            <a:extLst>
              <a:ext uri="{FF2B5EF4-FFF2-40B4-BE49-F238E27FC236}">
                <a16:creationId xmlns:a16="http://schemas.microsoft.com/office/drawing/2014/main" id="{AA200000-5079-4D2A-AC9B-1D1568DFEBF5}"/>
              </a:ext>
            </a:extLst>
          </p:cNvPr>
          <p:cNvSpPr/>
          <p:nvPr/>
        </p:nvSpPr>
        <p:spPr>
          <a:xfrm>
            <a:off x="8030427" y="3092305"/>
            <a:ext cx="1035152" cy="288387"/>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0" name="CuadroTexto 9">
            <a:extLst>
              <a:ext uri="{FF2B5EF4-FFF2-40B4-BE49-F238E27FC236}">
                <a16:creationId xmlns:a16="http://schemas.microsoft.com/office/drawing/2014/main" id="{C3B040C1-F1FE-4D15-BC5D-0202A1670346}"/>
              </a:ext>
            </a:extLst>
          </p:cNvPr>
          <p:cNvSpPr txBox="1"/>
          <p:nvPr/>
        </p:nvSpPr>
        <p:spPr>
          <a:xfrm>
            <a:off x="8694960" y="3918501"/>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1</a:t>
            </a:r>
            <a:r>
              <a:rPr lang="es-ES" dirty="0">
                <a:latin typeface="Abadi" panose="020B0604020104020204" pitchFamily="34" charset="0"/>
              </a:rPr>
              <a:t>A</a:t>
            </a:r>
            <a:r>
              <a:rPr lang="es-ES" baseline="-25000" dirty="0">
                <a:latin typeface="Abadi" panose="020B0604020104020204" pitchFamily="34" charset="0"/>
              </a:rPr>
              <a:t>1</a:t>
            </a:r>
            <a:endParaRPr lang="es-CL" dirty="0">
              <a:latin typeface="Abadi" panose="020B0604020104020204" pitchFamily="34" charset="0"/>
            </a:endParaRPr>
          </a:p>
        </p:txBody>
      </p:sp>
      <p:sp>
        <p:nvSpPr>
          <p:cNvPr id="11" name="CuadroTexto 10">
            <a:extLst>
              <a:ext uri="{FF2B5EF4-FFF2-40B4-BE49-F238E27FC236}">
                <a16:creationId xmlns:a16="http://schemas.microsoft.com/office/drawing/2014/main" id="{85DE0A82-1DD5-4DA6-8C3A-FFDCD930AB68}"/>
              </a:ext>
            </a:extLst>
          </p:cNvPr>
          <p:cNvSpPr txBox="1"/>
          <p:nvPr/>
        </p:nvSpPr>
        <p:spPr>
          <a:xfrm>
            <a:off x="9614500" y="4380673"/>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1</a:t>
            </a:r>
            <a:r>
              <a:rPr lang="es-ES" dirty="0">
                <a:latin typeface="Abadi" panose="020B0604020104020204" pitchFamily="34" charset="0"/>
              </a:rPr>
              <a:t>A</a:t>
            </a:r>
            <a:r>
              <a:rPr lang="es-ES" baseline="-25000" dirty="0">
                <a:latin typeface="Abadi" panose="020B0604020104020204" pitchFamily="34" charset="0"/>
              </a:rPr>
              <a:t>2</a:t>
            </a:r>
            <a:endParaRPr lang="es-CL" dirty="0">
              <a:latin typeface="Abadi" panose="020B0604020104020204" pitchFamily="34" charset="0"/>
            </a:endParaRPr>
          </a:p>
        </p:txBody>
      </p:sp>
      <p:sp>
        <p:nvSpPr>
          <p:cNvPr id="12" name="Rectángulo 11">
            <a:extLst>
              <a:ext uri="{FF2B5EF4-FFF2-40B4-BE49-F238E27FC236}">
                <a16:creationId xmlns:a16="http://schemas.microsoft.com/office/drawing/2014/main" id="{49B3962F-895C-4A39-9185-C113B0430DBB}"/>
              </a:ext>
            </a:extLst>
          </p:cNvPr>
          <p:cNvSpPr/>
          <p:nvPr/>
        </p:nvSpPr>
        <p:spPr>
          <a:xfrm>
            <a:off x="2173718" y="2408948"/>
            <a:ext cx="8915400" cy="55517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Google Shape;123;p17">
            <a:extLst>
              <a:ext uri="{FF2B5EF4-FFF2-40B4-BE49-F238E27FC236}">
                <a16:creationId xmlns:a16="http://schemas.microsoft.com/office/drawing/2014/main" id="{A2714FAC-D53D-4059-97EC-F0869B3C156E}"/>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23</a:t>
            </a:fld>
            <a:endParaRPr dirty="0"/>
          </a:p>
        </p:txBody>
      </p:sp>
    </p:spTree>
    <p:extLst>
      <p:ext uri="{BB962C8B-B14F-4D97-AF65-F5344CB8AC3E}">
        <p14:creationId xmlns:p14="http://schemas.microsoft.com/office/powerpoint/2010/main" val="378892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P spid="7" grpId="0" animBg="1"/>
      <p:bldP spid="8" grpId="0" animBg="1"/>
      <p:bldP spid="8" grpId="1" animBg="1"/>
      <p:bldP spid="9" grpId="0" animBg="1"/>
      <p:bldP spid="9" grpId="1"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Triángulo rectángulo 1">
            <a:extLst>
              <a:ext uri="{FF2B5EF4-FFF2-40B4-BE49-F238E27FC236}">
                <a16:creationId xmlns:a16="http://schemas.microsoft.com/office/drawing/2014/main" id="{F864ACB5-3F24-4925-8ADB-A5EC98CDF23E}"/>
              </a:ext>
            </a:extLst>
          </p:cNvPr>
          <p:cNvSpPr/>
          <p:nvPr/>
        </p:nvSpPr>
        <p:spPr>
          <a:xfrm flipH="1">
            <a:off x="6251594" y="2957836"/>
            <a:ext cx="759648" cy="1686553"/>
          </a:xfrm>
          <a:prstGeom prst="rtTriangle">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aphicFrame>
        <p:nvGraphicFramePr>
          <p:cNvPr id="3" name="Group 411">
            <a:extLst>
              <a:ext uri="{FF2B5EF4-FFF2-40B4-BE49-F238E27FC236}">
                <a16:creationId xmlns:a16="http://schemas.microsoft.com/office/drawing/2014/main" id="{33CC600B-A2F0-4A12-9934-3F987BF67E45}"/>
              </a:ext>
            </a:extLst>
          </p:cNvPr>
          <p:cNvGraphicFramePr>
            <a:graphicFrameLocks noGrp="1"/>
          </p:cNvGraphicFramePr>
          <p:nvPr>
            <p:extLst>
              <p:ext uri="{D42A27DB-BD31-4B8C-83A1-F6EECF244321}">
                <p14:modId xmlns:p14="http://schemas.microsoft.com/office/powerpoint/2010/main" val="425822079"/>
              </p:ext>
            </p:extLst>
          </p:nvPr>
        </p:nvGraphicFramePr>
        <p:xfrm>
          <a:off x="2173718" y="360836"/>
          <a:ext cx="8915400" cy="6136327"/>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5540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Suma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p:sp>
        <p:nvSpPr>
          <p:cNvPr id="4" name="Google Shape;123;p17">
            <a:extLst>
              <a:ext uri="{FF2B5EF4-FFF2-40B4-BE49-F238E27FC236}">
                <a16:creationId xmlns:a16="http://schemas.microsoft.com/office/drawing/2014/main" id="{6F020139-1132-450F-8F1A-7228DFB4903A}"/>
              </a:ext>
            </a:extLst>
          </p:cNvPr>
          <p:cNvSpPr txBox="1">
            <a:spLocks noGrp="1"/>
          </p:cNvSpPr>
          <p:nvPr>
            <p:ph type="sldNum" idx="12"/>
          </p:nvPr>
        </p:nvSpPr>
        <p:spPr>
          <a:xfrm>
            <a:off x="11307445" y="6342660"/>
            <a:ext cx="731600" cy="524800"/>
          </a:xfrm>
          <a:prstGeom prst="rect">
            <a:avLst/>
          </a:prstGeom>
        </p:spPr>
        <p:txBody>
          <a:bodyPr spcFirstLastPara="1" wrap="square" lIns="0" tIns="0" rIns="0" bIns="0" anchor="ctr" anchorCtr="0">
            <a:noAutofit/>
          </a:bodyPr>
          <a:lstStyle/>
          <a:p>
            <a:fld id="{00000000-1234-1234-1234-123412341234}" type="slidenum">
              <a:rPr lang="en"/>
              <a:pPr/>
              <a:t>24</a:t>
            </a:fld>
            <a:endParaRPr dirty="0"/>
          </a:p>
        </p:txBody>
      </p:sp>
    </p:spTree>
    <p:extLst>
      <p:ext uri="{BB962C8B-B14F-4D97-AF65-F5344CB8AC3E}">
        <p14:creationId xmlns:p14="http://schemas.microsoft.com/office/powerpoint/2010/main" val="426719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2" name="Group 411">
            <a:extLst>
              <a:ext uri="{FF2B5EF4-FFF2-40B4-BE49-F238E27FC236}">
                <a16:creationId xmlns:a16="http://schemas.microsoft.com/office/drawing/2014/main" id="{C2A09891-5FC7-4DAD-816E-CA4E2177A184}"/>
              </a:ext>
            </a:extLst>
          </p:cNvPr>
          <p:cNvGraphicFramePr>
            <a:graphicFrameLocks noGrp="1"/>
          </p:cNvGraphicFramePr>
          <p:nvPr>
            <p:extLst>
              <p:ext uri="{D42A27DB-BD31-4B8C-83A1-F6EECF244321}">
                <p14:modId xmlns:p14="http://schemas.microsoft.com/office/powerpoint/2010/main" val="3649108366"/>
              </p:ext>
            </p:extLst>
          </p:nvPr>
        </p:nvGraphicFramePr>
        <p:xfrm>
          <a:off x="2173718" y="360836"/>
          <a:ext cx="8915400" cy="6136327"/>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2PQ</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5540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Suma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p:sp>
        <p:nvSpPr>
          <p:cNvPr id="3" name="CuadroTexto 2">
            <a:extLst>
              <a:ext uri="{FF2B5EF4-FFF2-40B4-BE49-F238E27FC236}">
                <a16:creationId xmlns:a16="http://schemas.microsoft.com/office/drawing/2014/main" id="{3E38EEE6-8642-4ABA-B371-F9F8EE247F26}"/>
              </a:ext>
            </a:extLst>
          </p:cNvPr>
          <p:cNvSpPr txBox="1"/>
          <p:nvPr/>
        </p:nvSpPr>
        <p:spPr>
          <a:xfrm>
            <a:off x="6667192" y="4373506"/>
            <a:ext cx="3915433" cy="2123658"/>
          </a:xfrm>
          <a:prstGeom prst="rect">
            <a:avLst/>
          </a:prstGeom>
          <a:solidFill>
            <a:schemeClr val="bg1"/>
          </a:solidFill>
          <a:ln>
            <a:solidFill>
              <a:schemeClr val="accent2">
                <a:lumMod val="50000"/>
              </a:schemeClr>
            </a:solidFill>
          </a:ln>
        </p:spPr>
        <p:txBody>
          <a:bodyPr wrap="square" rtlCol="0">
            <a:spAutoFit/>
          </a:bodyPr>
          <a:lstStyle/>
          <a:p>
            <a:endParaRPr lang="es-ES" dirty="0"/>
          </a:p>
          <a:p>
            <a:pPr algn="ctr"/>
            <a:r>
              <a:rPr lang="es-ES" sz="2000" dirty="0"/>
              <a:t>A</a:t>
            </a:r>
            <a:r>
              <a:rPr lang="es-ES" sz="2000" baseline="-25000" dirty="0"/>
              <a:t>1</a:t>
            </a:r>
            <a:r>
              <a:rPr lang="es-ES" sz="2000" dirty="0"/>
              <a:t>A</a:t>
            </a:r>
            <a:r>
              <a:rPr lang="es-ES" sz="2000" baseline="-25000" dirty="0"/>
              <a:t>2</a:t>
            </a:r>
            <a:r>
              <a:rPr lang="es-ES" sz="2000" dirty="0"/>
              <a:t>    x    A</a:t>
            </a:r>
            <a:r>
              <a:rPr lang="es-ES" sz="2000" baseline="-25000" dirty="0"/>
              <a:t>1</a:t>
            </a:r>
            <a:r>
              <a:rPr lang="es-ES" sz="2000" dirty="0"/>
              <a:t>A</a:t>
            </a:r>
            <a:r>
              <a:rPr lang="es-ES" sz="2000" baseline="-25000" dirty="0"/>
              <a:t>2</a:t>
            </a:r>
            <a:endParaRPr lang="es-ES" sz="2000" baseline="-25000" dirty="0">
              <a:solidFill>
                <a:schemeClr val="bg1"/>
              </a:solidFill>
              <a:latin typeface="Times New Roman" pitchFamily="18" charset="0"/>
            </a:endParaRPr>
          </a:p>
          <a:p>
            <a:endParaRPr lang="es-CL" dirty="0"/>
          </a:p>
          <a:p>
            <a:endParaRPr lang="es-CL" dirty="0"/>
          </a:p>
          <a:p>
            <a:endParaRPr lang="es-CL" dirty="0"/>
          </a:p>
          <a:p>
            <a:endParaRPr lang="es-CL" dirty="0"/>
          </a:p>
          <a:p>
            <a:endParaRPr lang="es-CL" dirty="0"/>
          </a:p>
        </p:txBody>
      </p:sp>
      <p:sp>
        <p:nvSpPr>
          <p:cNvPr id="4" name="Flecha: en U 3">
            <a:extLst>
              <a:ext uri="{FF2B5EF4-FFF2-40B4-BE49-F238E27FC236}">
                <a16:creationId xmlns:a16="http://schemas.microsoft.com/office/drawing/2014/main" id="{2D82C4BC-FFD4-4E0A-9D78-D806EFD78A33}"/>
              </a:ext>
            </a:extLst>
          </p:cNvPr>
          <p:cNvSpPr/>
          <p:nvPr/>
        </p:nvSpPr>
        <p:spPr>
          <a:xfrm>
            <a:off x="7786403" y="4436363"/>
            <a:ext cx="1600201" cy="279959"/>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5" name="Flecha: en U 4">
            <a:extLst>
              <a:ext uri="{FF2B5EF4-FFF2-40B4-BE49-F238E27FC236}">
                <a16:creationId xmlns:a16="http://schemas.microsoft.com/office/drawing/2014/main" id="{DBD1CFB7-0E9A-44B6-92DF-733EC9CE1A42}"/>
              </a:ext>
            </a:extLst>
          </p:cNvPr>
          <p:cNvSpPr/>
          <p:nvPr/>
        </p:nvSpPr>
        <p:spPr>
          <a:xfrm>
            <a:off x="7786403" y="4427935"/>
            <a:ext cx="1306285" cy="279959"/>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6" name="CuadroTexto 5">
            <a:extLst>
              <a:ext uri="{FF2B5EF4-FFF2-40B4-BE49-F238E27FC236}">
                <a16:creationId xmlns:a16="http://schemas.microsoft.com/office/drawing/2014/main" id="{255E40CF-DBED-4092-A9A8-9EAD08AF6554}"/>
              </a:ext>
            </a:extLst>
          </p:cNvPr>
          <p:cNvSpPr txBox="1"/>
          <p:nvPr/>
        </p:nvSpPr>
        <p:spPr>
          <a:xfrm>
            <a:off x="6926432" y="5250669"/>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1</a:t>
            </a:r>
            <a:r>
              <a:rPr lang="es-ES" dirty="0">
                <a:latin typeface="Abadi" panose="020B0604020104020204" pitchFamily="34" charset="0"/>
              </a:rPr>
              <a:t>A</a:t>
            </a:r>
            <a:r>
              <a:rPr lang="es-ES" baseline="-25000" dirty="0">
                <a:latin typeface="Abadi" panose="020B0604020104020204" pitchFamily="34" charset="0"/>
              </a:rPr>
              <a:t>1</a:t>
            </a:r>
            <a:endParaRPr lang="es-CL" dirty="0">
              <a:latin typeface="Abadi" panose="020B0604020104020204" pitchFamily="34" charset="0"/>
            </a:endParaRPr>
          </a:p>
        </p:txBody>
      </p:sp>
      <p:sp>
        <p:nvSpPr>
          <p:cNvPr id="7" name="CuadroTexto 6">
            <a:extLst>
              <a:ext uri="{FF2B5EF4-FFF2-40B4-BE49-F238E27FC236}">
                <a16:creationId xmlns:a16="http://schemas.microsoft.com/office/drawing/2014/main" id="{941EA876-8DCE-4A23-83A2-3A9AE3920B33}"/>
              </a:ext>
            </a:extLst>
          </p:cNvPr>
          <p:cNvSpPr txBox="1"/>
          <p:nvPr/>
        </p:nvSpPr>
        <p:spPr>
          <a:xfrm>
            <a:off x="7786403" y="5716303"/>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1</a:t>
            </a:r>
            <a:r>
              <a:rPr lang="es-ES" dirty="0">
                <a:latin typeface="Abadi" panose="020B0604020104020204" pitchFamily="34" charset="0"/>
              </a:rPr>
              <a:t>A</a:t>
            </a:r>
            <a:r>
              <a:rPr lang="es-ES" baseline="-25000" dirty="0">
                <a:latin typeface="Abadi" panose="020B0604020104020204" pitchFamily="34" charset="0"/>
              </a:rPr>
              <a:t>2</a:t>
            </a:r>
            <a:endParaRPr lang="es-CL" dirty="0">
              <a:latin typeface="Abadi" panose="020B0604020104020204" pitchFamily="34" charset="0"/>
            </a:endParaRPr>
          </a:p>
        </p:txBody>
      </p:sp>
      <p:sp>
        <p:nvSpPr>
          <p:cNvPr id="8" name="Flecha: en U 7">
            <a:extLst>
              <a:ext uri="{FF2B5EF4-FFF2-40B4-BE49-F238E27FC236}">
                <a16:creationId xmlns:a16="http://schemas.microsoft.com/office/drawing/2014/main" id="{F7854C47-1052-4721-A192-DDFDB9F3BD87}"/>
              </a:ext>
            </a:extLst>
          </p:cNvPr>
          <p:cNvSpPr/>
          <p:nvPr/>
        </p:nvSpPr>
        <p:spPr>
          <a:xfrm>
            <a:off x="8057537" y="4427934"/>
            <a:ext cx="1329067" cy="299271"/>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9" name="Flecha: en U 8">
            <a:extLst>
              <a:ext uri="{FF2B5EF4-FFF2-40B4-BE49-F238E27FC236}">
                <a16:creationId xmlns:a16="http://schemas.microsoft.com/office/drawing/2014/main" id="{38DF19DA-EBB0-41A0-A40D-032BCE341646}"/>
              </a:ext>
            </a:extLst>
          </p:cNvPr>
          <p:cNvSpPr/>
          <p:nvPr/>
        </p:nvSpPr>
        <p:spPr>
          <a:xfrm>
            <a:off x="8057537" y="4427935"/>
            <a:ext cx="1035152" cy="288387"/>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0" name="CuadroTexto 9">
            <a:extLst>
              <a:ext uri="{FF2B5EF4-FFF2-40B4-BE49-F238E27FC236}">
                <a16:creationId xmlns:a16="http://schemas.microsoft.com/office/drawing/2014/main" id="{7C6654EA-E3A0-4B39-8CCC-9DDA4ED7F023}"/>
              </a:ext>
            </a:extLst>
          </p:cNvPr>
          <p:cNvSpPr txBox="1"/>
          <p:nvPr/>
        </p:nvSpPr>
        <p:spPr>
          <a:xfrm>
            <a:off x="8722070" y="5254131"/>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1</a:t>
            </a:r>
            <a:r>
              <a:rPr lang="es-ES" dirty="0">
                <a:latin typeface="Abadi" panose="020B0604020104020204" pitchFamily="34" charset="0"/>
              </a:rPr>
              <a:t>A</a:t>
            </a:r>
            <a:r>
              <a:rPr lang="es-ES" baseline="-25000" dirty="0">
                <a:latin typeface="Abadi" panose="020B0604020104020204" pitchFamily="34" charset="0"/>
              </a:rPr>
              <a:t>2</a:t>
            </a:r>
            <a:endParaRPr lang="es-CL" dirty="0">
              <a:latin typeface="Abadi" panose="020B0604020104020204" pitchFamily="34" charset="0"/>
            </a:endParaRPr>
          </a:p>
        </p:txBody>
      </p:sp>
      <p:sp>
        <p:nvSpPr>
          <p:cNvPr id="11" name="CuadroTexto 10">
            <a:extLst>
              <a:ext uri="{FF2B5EF4-FFF2-40B4-BE49-F238E27FC236}">
                <a16:creationId xmlns:a16="http://schemas.microsoft.com/office/drawing/2014/main" id="{7AAFF100-C308-41FC-B221-9074F5B50067}"/>
              </a:ext>
            </a:extLst>
          </p:cNvPr>
          <p:cNvSpPr txBox="1"/>
          <p:nvPr/>
        </p:nvSpPr>
        <p:spPr>
          <a:xfrm>
            <a:off x="9641610" y="5716303"/>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2</a:t>
            </a:r>
            <a:r>
              <a:rPr lang="es-ES" dirty="0">
                <a:latin typeface="Abadi" panose="020B0604020104020204" pitchFamily="34" charset="0"/>
              </a:rPr>
              <a:t>A</a:t>
            </a:r>
            <a:r>
              <a:rPr lang="es-ES" baseline="-25000" dirty="0">
                <a:latin typeface="Abadi" panose="020B0604020104020204" pitchFamily="34" charset="0"/>
              </a:rPr>
              <a:t>2</a:t>
            </a:r>
            <a:endParaRPr lang="es-CL" dirty="0">
              <a:latin typeface="Abadi" panose="020B0604020104020204" pitchFamily="34" charset="0"/>
            </a:endParaRPr>
          </a:p>
        </p:txBody>
      </p:sp>
      <p:sp>
        <p:nvSpPr>
          <p:cNvPr id="12" name="Rectángulo 11">
            <a:extLst>
              <a:ext uri="{FF2B5EF4-FFF2-40B4-BE49-F238E27FC236}">
                <a16:creationId xmlns:a16="http://schemas.microsoft.com/office/drawing/2014/main" id="{7F714105-1C4E-48FB-B6D3-808E3FC07A3B}"/>
              </a:ext>
            </a:extLst>
          </p:cNvPr>
          <p:cNvSpPr/>
          <p:nvPr/>
        </p:nvSpPr>
        <p:spPr>
          <a:xfrm>
            <a:off x="2173718" y="3533214"/>
            <a:ext cx="8915400" cy="80342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Google Shape;123;p17">
            <a:extLst>
              <a:ext uri="{FF2B5EF4-FFF2-40B4-BE49-F238E27FC236}">
                <a16:creationId xmlns:a16="http://schemas.microsoft.com/office/drawing/2014/main" id="{54E51633-AB27-4C7F-B02D-ED1A5240626B}"/>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25</a:t>
            </a:fld>
            <a:endParaRPr dirty="0"/>
          </a:p>
        </p:txBody>
      </p:sp>
    </p:spTree>
    <p:extLst>
      <p:ext uri="{BB962C8B-B14F-4D97-AF65-F5344CB8AC3E}">
        <p14:creationId xmlns:p14="http://schemas.microsoft.com/office/powerpoint/2010/main" val="410964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P spid="7" grpId="0" animBg="1"/>
      <p:bldP spid="8" grpId="0" animBg="1"/>
      <p:bldP spid="8" grpId="1" animBg="1"/>
      <p:bldP spid="9" grpId="0" animBg="1"/>
      <p:bldP spid="9" grpId="1"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Group 411">
                <a:extLst>
                  <a:ext uri="{FF2B5EF4-FFF2-40B4-BE49-F238E27FC236}">
                    <a16:creationId xmlns:a16="http://schemas.microsoft.com/office/drawing/2014/main" id="{479CAA7A-2914-4795-A210-C9188AAC5A31}"/>
                  </a:ext>
                </a:extLst>
              </p:cNvPr>
              <p:cNvGraphicFramePr>
                <a:graphicFrameLocks noGrp="1"/>
              </p:cNvGraphicFramePr>
              <p:nvPr>
                <p:extLst>
                  <p:ext uri="{D42A27DB-BD31-4B8C-83A1-F6EECF244321}">
                    <p14:modId xmlns:p14="http://schemas.microsoft.com/office/powerpoint/2010/main" val="3079892307"/>
                  </p:ext>
                </p:extLst>
              </p:nvPr>
            </p:nvGraphicFramePr>
            <p:xfrm>
              <a:off x="2173718" y="360836"/>
              <a:ext cx="8915400" cy="6136327"/>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2PQ</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4</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2</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4</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5540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Suma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mc:Choice>
        <mc:Fallback xmlns="">
          <p:graphicFrame>
            <p:nvGraphicFramePr>
              <p:cNvPr id="2" name="Group 411">
                <a:extLst>
                  <a:ext uri="{FF2B5EF4-FFF2-40B4-BE49-F238E27FC236}">
                    <a16:creationId xmlns:a16="http://schemas.microsoft.com/office/drawing/2014/main" id="{479CAA7A-2914-4795-A210-C9188AAC5A31}"/>
                  </a:ext>
                </a:extLst>
              </p:cNvPr>
              <p:cNvGraphicFramePr>
                <a:graphicFrameLocks noGrp="1"/>
              </p:cNvGraphicFramePr>
              <p:nvPr>
                <p:extLst>
                  <p:ext uri="{D42A27DB-BD31-4B8C-83A1-F6EECF244321}">
                    <p14:modId xmlns:p14="http://schemas.microsoft.com/office/powerpoint/2010/main" val="3079892307"/>
                  </p:ext>
                </p:extLst>
              </p:nvPr>
            </p:nvGraphicFramePr>
            <p:xfrm>
              <a:off x="2173718" y="360836"/>
              <a:ext cx="8915400" cy="6136327"/>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2PQ</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blipFill>
                          <a:blip r:embed="rId3"/>
                          <a:stretch>
                            <a:fillRect l="-203401" t="-396970" r="-202041" b="-281818"/>
                          </a:stretch>
                        </a:blipFill>
                      </a:tcPr>
                    </a:tc>
                    <a:tc>
                      <a:txBody>
                        <a:bodyPr/>
                        <a:lstStyle/>
                        <a:p>
                          <a:endParaRPr lang="en-US"/>
                        </a:p>
                      </a:txBody>
                      <a:tcPr anchor="ctr" horzOverflow="overflow">
                        <a:blipFill>
                          <a:blip r:embed="rId3"/>
                          <a:stretch>
                            <a:fillRect l="-304437" t="-396970" r="-102730" b="-281818"/>
                          </a:stretch>
                        </a:blipFill>
                      </a:tcPr>
                    </a:tc>
                    <a:tc>
                      <a:txBody>
                        <a:bodyPr/>
                        <a:lstStyle/>
                        <a:p>
                          <a:endParaRPr lang="en-US"/>
                        </a:p>
                      </a:txBody>
                      <a:tcPr anchor="ctr" horzOverflow="overflow">
                        <a:blipFill>
                          <a:blip r:embed="rId3"/>
                          <a:stretch>
                            <a:fillRect l="-405822" t="-396970" r="-3082" b="-281818"/>
                          </a:stretch>
                        </a:blipFill>
                      </a:tcPr>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5540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Suma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51816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0"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mc:Fallback>
      </mc:AlternateContent>
      <p:sp>
        <p:nvSpPr>
          <p:cNvPr id="3" name="Google Shape;123;p17">
            <a:extLst>
              <a:ext uri="{FF2B5EF4-FFF2-40B4-BE49-F238E27FC236}">
                <a16:creationId xmlns:a16="http://schemas.microsoft.com/office/drawing/2014/main" id="{B1723C45-D610-48F7-A84D-69869694A7FC}"/>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26</a:t>
            </a:fld>
            <a:endParaRPr dirty="0"/>
          </a:p>
        </p:txBody>
      </p:sp>
    </p:spTree>
    <p:extLst>
      <p:ext uri="{BB962C8B-B14F-4D97-AF65-F5344CB8AC3E}">
        <p14:creationId xmlns:p14="http://schemas.microsoft.com/office/powerpoint/2010/main" val="248886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Group 411">
                <a:extLst>
                  <a:ext uri="{FF2B5EF4-FFF2-40B4-BE49-F238E27FC236}">
                    <a16:creationId xmlns:a16="http://schemas.microsoft.com/office/drawing/2014/main" id="{A18E7C48-4156-4A9D-9DAC-EDC09DDB8770}"/>
                  </a:ext>
                </a:extLst>
              </p:cNvPr>
              <p:cNvGraphicFramePr>
                <a:graphicFrameLocks noGrp="1"/>
              </p:cNvGraphicFramePr>
              <p:nvPr>
                <p:extLst>
                  <p:ext uri="{D42A27DB-BD31-4B8C-83A1-F6EECF244321}">
                    <p14:modId xmlns:p14="http://schemas.microsoft.com/office/powerpoint/2010/main" val="4262319155"/>
                  </p:ext>
                </p:extLst>
              </p:nvPr>
            </p:nvGraphicFramePr>
            <p:xfrm>
              <a:off x="2173718" y="360836"/>
              <a:ext cx="8915400" cy="6136327"/>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2PQ</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4</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2</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4</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Q</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5540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Suma</a:t>
                          </a:r>
                          <a:endParaRPr kumimoji="0" lang="es-ES" sz="2400" b="0" i="0" u="none" strike="noStrike" cap="none" normalizeH="0" baseline="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mc:Choice>
        <mc:Fallback xmlns="">
          <p:graphicFrame>
            <p:nvGraphicFramePr>
              <p:cNvPr id="2" name="Group 411">
                <a:extLst>
                  <a:ext uri="{FF2B5EF4-FFF2-40B4-BE49-F238E27FC236}">
                    <a16:creationId xmlns:a16="http://schemas.microsoft.com/office/drawing/2014/main" id="{A18E7C48-4156-4A9D-9DAC-EDC09DDB8770}"/>
                  </a:ext>
                </a:extLst>
              </p:cNvPr>
              <p:cNvGraphicFramePr>
                <a:graphicFrameLocks noGrp="1"/>
              </p:cNvGraphicFramePr>
              <p:nvPr>
                <p:extLst>
                  <p:ext uri="{D42A27DB-BD31-4B8C-83A1-F6EECF244321}">
                    <p14:modId xmlns:p14="http://schemas.microsoft.com/office/powerpoint/2010/main" val="4262319155"/>
                  </p:ext>
                </p:extLst>
              </p:nvPr>
            </p:nvGraphicFramePr>
            <p:xfrm>
              <a:off x="2173718" y="360836"/>
              <a:ext cx="8915400" cy="6136327"/>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2PQ</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blipFill>
                          <a:blip r:embed="rId3"/>
                          <a:stretch>
                            <a:fillRect l="-203401" t="-396970" r="-202041" b="-281818"/>
                          </a:stretch>
                        </a:blipFill>
                      </a:tcPr>
                    </a:tc>
                    <a:tc>
                      <a:txBody>
                        <a:bodyPr/>
                        <a:lstStyle/>
                        <a:p>
                          <a:endParaRPr lang="en-US"/>
                        </a:p>
                      </a:txBody>
                      <a:tcPr anchor="ctr" horzOverflow="overflow">
                        <a:blipFill>
                          <a:blip r:embed="rId3"/>
                          <a:stretch>
                            <a:fillRect l="-304437" t="-396970" r="-102730" b="-281818"/>
                          </a:stretch>
                        </a:blipFill>
                      </a:tcPr>
                    </a:tc>
                    <a:tc>
                      <a:txBody>
                        <a:bodyPr/>
                        <a:lstStyle/>
                        <a:p>
                          <a:endParaRPr lang="en-US"/>
                        </a:p>
                      </a:txBody>
                      <a:tcPr anchor="ctr" horzOverflow="overflow">
                        <a:blipFill>
                          <a:blip r:embed="rId3"/>
                          <a:stretch>
                            <a:fillRect l="-405822" t="-396970" r="-3082" b="-281818"/>
                          </a:stretch>
                        </a:blipFill>
                      </a:tcPr>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Q</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5540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Suma</a:t>
                          </a:r>
                          <a:endParaRPr kumimoji="0" lang="es-ES" sz="2400" b="0" i="0" u="none" strike="noStrike" cap="none" normalizeH="0" baseline="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51816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mc:Fallback>
      </mc:AlternateContent>
      <p:sp>
        <p:nvSpPr>
          <p:cNvPr id="3" name="Google Shape;123;p17">
            <a:extLst>
              <a:ext uri="{FF2B5EF4-FFF2-40B4-BE49-F238E27FC236}">
                <a16:creationId xmlns:a16="http://schemas.microsoft.com/office/drawing/2014/main" id="{F515BE82-B6BE-4A14-940A-1B23F31C8966}"/>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27</a:t>
            </a:fld>
            <a:endParaRPr dirty="0"/>
          </a:p>
        </p:txBody>
      </p:sp>
    </p:spTree>
    <p:extLst>
      <p:ext uri="{BB962C8B-B14F-4D97-AF65-F5344CB8AC3E}">
        <p14:creationId xmlns:p14="http://schemas.microsoft.com/office/powerpoint/2010/main" val="76552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Group 411">
                <a:extLst>
                  <a:ext uri="{FF2B5EF4-FFF2-40B4-BE49-F238E27FC236}">
                    <a16:creationId xmlns:a16="http://schemas.microsoft.com/office/drawing/2014/main" id="{584E465E-2F4E-4556-B320-BB63A79A0498}"/>
                  </a:ext>
                </a:extLst>
              </p:cNvPr>
              <p:cNvGraphicFramePr>
                <a:graphicFrameLocks noGrp="1"/>
              </p:cNvGraphicFramePr>
              <p:nvPr>
                <p:extLst>
                  <p:ext uri="{D42A27DB-BD31-4B8C-83A1-F6EECF244321}">
                    <p14:modId xmlns:p14="http://schemas.microsoft.com/office/powerpoint/2010/main" val="3647950972"/>
                  </p:ext>
                </p:extLst>
              </p:nvPr>
            </p:nvGraphicFramePr>
            <p:xfrm>
              <a:off x="2173718" y="360836"/>
              <a:ext cx="8915400" cy="6244340"/>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2PQ</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4</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2</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4</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Q</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5540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Suma</a:t>
                          </a:r>
                          <a:endParaRPr kumimoji="0" lang="es-ES" sz="2400" b="0" i="0" u="none" strike="noStrike" cap="none" normalizeH="0" baseline="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CL" sz="2000" b="0" i="1" u="none" strike="noStrike" cap="none" normalizeH="0" baseline="0" smtClean="0">
                                        <a:ln>
                                          <a:noFill/>
                                        </a:ln>
                                        <a:solidFill>
                                          <a:schemeClr val="tx1"/>
                                        </a:solidFill>
                                        <a:effectLst/>
                                        <a:latin typeface="Cambria Math" panose="02040503050406030204" pitchFamily="18" charset="0"/>
                                      </a:rPr>
                                    </m:ctrlPr>
                                  </m:sSupPr>
                                  <m:e>
                                    <m:r>
                                      <a:rPr kumimoji="0" lang="es-CL" sz="2000" b="0" i="1" u="none" strike="noStrike" cap="none" normalizeH="0" baseline="0" smtClean="0">
                                        <a:ln>
                                          <a:noFill/>
                                        </a:ln>
                                        <a:solidFill>
                                          <a:schemeClr val="tx1"/>
                                        </a:solidFill>
                                        <a:effectLst/>
                                        <a:latin typeface="Cambria Math" panose="02040503050406030204" pitchFamily="18" charset="0"/>
                                      </a:rPr>
                                      <m:t>(</m:t>
                                    </m:r>
                                    <m:r>
                                      <a:rPr kumimoji="0" lang="es-CL" sz="2000" b="0" i="1" u="none" strike="noStrike" cap="none" normalizeH="0" baseline="0" smtClean="0">
                                        <a:ln>
                                          <a:noFill/>
                                        </a:ln>
                                        <a:solidFill>
                                          <a:schemeClr val="tx1"/>
                                        </a:solidFill>
                                        <a:effectLst/>
                                        <a:latin typeface="Cambria Math" panose="02040503050406030204" pitchFamily="18" charset="0"/>
                                      </a:rPr>
                                      <m:t>𝑃</m:t>
                                    </m:r>
                                    <m:r>
                                      <a:rPr kumimoji="0" lang="es-CL" sz="2000" b="0" i="1" u="none" strike="noStrike" cap="none" normalizeH="0" baseline="0" smtClean="0">
                                        <a:ln>
                                          <a:noFill/>
                                        </a:ln>
                                        <a:solidFill>
                                          <a:schemeClr val="tx1"/>
                                        </a:solidFill>
                                        <a:effectLst/>
                                        <a:latin typeface="Cambria Math" panose="02040503050406030204" pitchFamily="18" charset="0"/>
                                      </a:rPr>
                                      <m:t>+</m:t>
                                    </m:r>
                                    <m:f>
                                      <m:fPr>
                                        <m:ctrlPr>
                                          <a:rPr kumimoji="0" lang="es-CL" sz="2000" b="0" i="1" u="none" strike="noStrike" cap="none" normalizeH="0" baseline="0" smtClean="0">
                                            <a:ln>
                                              <a:noFill/>
                                            </a:ln>
                                            <a:solidFill>
                                              <a:schemeClr val="tx1"/>
                                            </a:solidFill>
                                            <a:effectLst/>
                                            <a:latin typeface="Cambria Math" panose="02040503050406030204" pitchFamily="18" charset="0"/>
                                          </a:rPr>
                                        </m:ctrlPr>
                                      </m:fPr>
                                      <m:num>
                                        <m:r>
                                          <a:rPr kumimoji="0" lang="es-CL" sz="2000" b="0" i="1" u="none" strike="noStrike" cap="none" normalizeH="0" baseline="0" smtClean="0">
                                            <a:ln>
                                              <a:noFill/>
                                            </a:ln>
                                            <a:solidFill>
                                              <a:schemeClr val="tx1"/>
                                            </a:solidFill>
                                            <a:effectLst/>
                                            <a:latin typeface="Cambria Math" panose="02040503050406030204" pitchFamily="18" charset="0"/>
                                          </a:rPr>
                                          <m:t>1</m:t>
                                        </m:r>
                                      </m:num>
                                      <m:den>
                                        <m:r>
                                          <a:rPr kumimoji="0" lang="es-CL" sz="2000" b="0" i="1" u="none" strike="noStrike" cap="none" normalizeH="0" baseline="0" smtClean="0">
                                            <a:ln>
                                              <a:noFill/>
                                            </a:ln>
                                            <a:solidFill>
                                              <a:schemeClr val="tx1"/>
                                            </a:solidFill>
                                            <a:effectLst/>
                                            <a:latin typeface="Cambria Math" panose="02040503050406030204" pitchFamily="18" charset="0"/>
                                          </a:rPr>
                                          <m:t>2</m:t>
                                        </m:r>
                                      </m:den>
                                    </m:f>
                                    <m:r>
                                      <a:rPr kumimoji="0" lang="es-CL" sz="2000" b="0" i="1" u="none" strike="noStrike" cap="none" normalizeH="0" baseline="0" smtClean="0">
                                        <a:ln>
                                          <a:noFill/>
                                        </a:ln>
                                        <a:solidFill>
                                          <a:schemeClr val="tx1"/>
                                        </a:solidFill>
                                        <a:effectLst/>
                                        <a:latin typeface="Cambria Math" panose="02040503050406030204" pitchFamily="18" charset="0"/>
                                      </a:rPr>
                                      <m:t>𝐻</m:t>
                                    </m:r>
                                    <m:r>
                                      <a:rPr kumimoji="0" lang="es-CL" sz="2000" b="0" i="1" u="none" strike="noStrike" cap="none" normalizeH="0" baseline="0" smtClean="0">
                                        <a:ln>
                                          <a:noFill/>
                                        </a:ln>
                                        <a:solidFill>
                                          <a:schemeClr val="tx1"/>
                                        </a:solidFill>
                                        <a:effectLst/>
                                        <a:latin typeface="Cambria Math" panose="02040503050406030204" pitchFamily="18" charset="0"/>
                                      </a:rPr>
                                      <m:t>)</m:t>
                                    </m:r>
                                  </m:e>
                                  <m:sup>
                                    <m:r>
                                      <a:rPr kumimoji="0" lang="es-CL" sz="20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1400" b="0" i="1" u="none" strike="noStrike" cap="none" normalizeH="0" baseline="0" smtClean="0">
                                    <a:ln>
                                      <a:noFill/>
                                    </a:ln>
                                    <a:solidFill>
                                      <a:schemeClr val="tx1"/>
                                    </a:solidFill>
                                    <a:effectLst/>
                                    <a:latin typeface="Cambria Math" panose="02040503050406030204" pitchFamily="18" charset="0"/>
                                  </a:rPr>
                                  <m:t>2(</m:t>
                                </m:r>
                                <m:r>
                                  <a:rPr kumimoji="0" lang="es-CL" sz="1400" b="0" i="1" u="none" strike="noStrike" cap="none" normalizeH="0" baseline="0" smtClean="0">
                                    <a:ln>
                                      <a:noFill/>
                                    </a:ln>
                                    <a:solidFill>
                                      <a:schemeClr val="tx1"/>
                                    </a:solidFill>
                                    <a:effectLst/>
                                    <a:latin typeface="Cambria Math" panose="02040503050406030204" pitchFamily="18" charset="0"/>
                                  </a:rPr>
                                  <m:t>𝑃</m:t>
                                </m:r>
                                <m:r>
                                  <a:rPr kumimoji="0" lang="es-CL" sz="1400" b="0" i="1" u="none" strike="noStrike" cap="none" normalizeH="0" baseline="0" smtClean="0">
                                    <a:ln>
                                      <a:noFill/>
                                    </a:ln>
                                    <a:solidFill>
                                      <a:schemeClr val="tx1"/>
                                    </a:solidFill>
                                    <a:effectLst/>
                                    <a:latin typeface="Cambria Math" panose="02040503050406030204" pitchFamily="18" charset="0"/>
                                  </a:rPr>
                                  <m:t>+</m:t>
                                </m:r>
                                <m:f>
                                  <m:fPr>
                                    <m:ctrlPr>
                                      <a:rPr kumimoji="0" lang="es-CL" sz="1400" b="0" i="1" u="none" strike="noStrike" cap="none" normalizeH="0" baseline="0" smtClean="0">
                                        <a:ln>
                                          <a:noFill/>
                                        </a:ln>
                                        <a:solidFill>
                                          <a:schemeClr val="tx1"/>
                                        </a:solidFill>
                                        <a:effectLst/>
                                        <a:latin typeface="Cambria Math" panose="02040503050406030204" pitchFamily="18" charset="0"/>
                                      </a:rPr>
                                    </m:ctrlPr>
                                  </m:fPr>
                                  <m:num>
                                    <m:r>
                                      <a:rPr kumimoji="0" lang="es-CL" sz="1400" b="0" i="1" u="none" strike="noStrike" cap="none" normalizeH="0" baseline="0" smtClean="0">
                                        <a:ln>
                                          <a:noFill/>
                                        </a:ln>
                                        <a:solidFill>
                                          <a:schemeClr val="tx1"/>
                                        </a:solidFill>
                                        <a:effectLst/>
                                        <a:latin typeface="Cambria Math" panose="02040503050406030204" pitchFamily="18" charset="0"/>
                                      </a:rPr>
                                      <m:t>1</m:t>
                                    </m:r>
                                  </m:num>
                                  <m:den>
                                    <m:r>
                                      <a:rPr kumimoji="0" lang="es-CL" sz="1400" b="0" i="1" u="none" strike="noStrike" cap="none" normalizeH="0" baseline="0" smtClean="0">
                                        <a:ln>
                                          <a:noFill/>
                                        </a:ln>
                                        <a:solidFill>
                                          <a:schemeClr val="tx1"/>
                                        </a:solidFill>
                                        <a:effectLst/>
                                        <a:latin typeface="Cambria Math" panose="02040503050406030204" pitchFamily="18" charset="0"/>
                                      </a:rPr>
                                      <m:t>2</m:t>
                                    </m:r>
                                  </m:den>
                                </m:f>
                                <m:r>
                                  <a:rPr kumimoji="0" lang="es-CL" sz="1400" b="0" i="1" u="none" strike="noStrike" cap="none" normalizeH="0" baseline="0" smtClean="0">
                                    <a:ln>
                                      <a:noFill/>
                                    </a:ln>
                                    <a:solidFill>
                                      <a:schemeClr val="tx1"/>
                                    </a:solidFill>
                                    <a:effectLst/>
                                    <a:latin typeface="Cambria Math" panose="02040503050406030204" pitchFamily="18" charset="0"/>
                                  </a:rPr>
                                  <m:t>𝐻</m:t>
                                </m:r>
                                <m:r>
                                  <a:rPr kumimoji="0" lang="es-CL" sz="1400" b="0" i="1" u="none" strike="noStrike" cap="none" normalizeH="0" baseline="0" smtClean="0">
                                    <a:ln>
                                      <a:noFill/>
                                    </a:ln>
                                    <a:solidFill>
                                      <a:schemeClr val="tx1"/>
                                    </a:solidFill>
                                    <a:effectLst/>
                                    <a:latin typeface="Cambria Math" panose="02040503050406030204" pitchFamily="18" charset="0"/>
                                  </a:rPr>
                                  <m:t>)(</m:t>
                                </m:r>
                                <m:r>
                                  <a:rPr kumimoji="0" lang="es-CL" sz="1400" b="0" i="1" u="none" strike="noStrike" cap="none" normalizeH="0" baseline="0" smtClean="0">
                                    <a:ln>
                                      <a:noFill/>
                                    </a:ln>
                                    <a:solidFill>
                                      <a:schemeClr val="tx1"/>
                                    </a:solidFill>
                                    <a:effectLst/>
                                    <a:latin typeface="Cambria Math" panose="02040503050406030204" pitchFamily="18" charset="0"/>
                                  </a:rPr>
                                  <m:t>𝑄</m:t>
                                </m:r>
                                <m:r>
                                  <a:rPr kumimoji="0" lang="es-CL" sz="1400" b="0" i="1" u="none" strike="noStrike" cap="none" normalizeH="0" baseline="0" smtClean="0">
                                    <a:ln>
                                      <a:noFill/>
                                    </a:ln>
                                    <a:solidFill>
                                      <a:schemeClr val="tx1"/>
                                    </a:solidFill>
                                    <a:effectLst/>
                                    <a:latin typeface="Cambria Math" panose="02040503050406030204" pitchFamily="18" charset="0"/>
                                  </a:rPr>
                                  <m:t>+</m:t>
                                </m:r>
                                <m:f>
                                  <m:fPr>
                                    <m:ctrlPr>
                                      <a:rPr kumimoji="0" lang="es-CL" sz="1400" b="0" i="1" u="none" strike="noStrike" cap="none" normalizeH="0" baseline="0" smtClean="0">
                                        <a:ln>
                                          <a:noFill/>
                                        </a:ln>
                                        <a:solidFill>
                                          <a:schemeClr val="tx1"/>
                                        </a:solidFill>
                                        <a:effectLst/>
                                        <a:latin typeface="Cambria Math" panose="02040503050406030204" pitchFamily="18" charset="0"/>
                                      </a:rPr>
                                    </m:ctrlPr>
                                  </m:fPr>
                                  <m:num>
                                    <m:r>
                                      <a:rPr kumimoji="0" lang="es-CL" sz="1400" b="0" i="1" u="none" strike="noStrike" cap="none" normalizeH="0" baseline="0" smtClean="0">
                                        <a:ln>
                                          <a:noFill/>
                                        </a:ln>
                                        <a:solidFill>
                                          <a:schemeClr val="tx1"/>
                                        </a:solidFill>
                                        <a:effectLst/>
                                        <a:latin typeface="Cambria Math" panose="02040503050406030204" pitchFamily="18" charset="0"/>
                                      </a:rPr>
                                      <m:t>1</m:t>
                                    </m:r>
                                  </m:num>
                                  <m:den>
                                    <m:r>
                                      <a:rPr kumimoji="0" lang="es-CL" sz="1400" b="0" i="1" u="none" strike="noStrike" cap="none" normalizeH="0" baseline="0" smtClean="0">
                                        <a:ln>
                                          <a:noFill/>
                                        </a:ln>
                                        <a:solidFill>
                                          <a:schemeClr val="tx1"/>
                                        </a:solidFill>
                                        <a:effectLst/>
                                        <a:latin typeface="Cambria Math" panose="02040503050406030204" pitchFamily="18" charset="0"/>
                                      </a:rPr>
                                      <m:t>2</m:t>
                                    </m:r>
                                  </m:den>
                                </m:f>
                                <m:r>
                                  <a:rPr kumimoji="0" lang="es-CL" sz="1400" b="0" i="1" u="none" strike="noStrike" cap="none" normalizeH="0" baseline="0" smtClean="0">
                                    <a:ln>
                                      <a:noFill/>
                                    </a:ln>
                                    <a:solidFill>
                                      <a:schemeClr val="tx1"/>
                                    </a:solidFill>
                                    <a:effectLst/>
                                    <a:latin typeface="Cambria Math" panose="02040503050406030204" pitchFamily="18" charset="0"/>
                                  </a:rPr>
                                  <m:t>𝐻</m:t>
                                </m:r>
                                <m:r>
                                  <a:rPr kumimoji="0" lang="es-CL" sz="1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CL" sz="2000" b="0" i="1" u="none" strike="noStrike" cap="none" normalizeH="0" baseline="0" smtClean="0">
                                        <a:ln>
                                          <a:noFill/>
                                        </a:ln>
                                        <a:solidFill>
                                          <a:schemeClr val="tx1"/>
                                        </a:solidFill>
                                        <a:effectLst/>
                                        <a:latin typeface="Cambria Math" panose="02040503050406030204" pitchFamily="18" charset="0"/>
                                      </a:rPr>
                                    </m:ctrlPr>
                                  </m:sSupPr>
                                  <m:e>
                                    <m:r>
                                      <a:rPr kumimoji="0" lang="es-CL" sz="2000" b="0" i="1" u="none" strike="noStrike" cap="none" normalizeH="0" baseline="0" smtClean="0">
                                        <a:ln>
                                          <a:noFill/>
                                        </a:ln>
                                        <a:solidFill>
                                          <a:schemeClr val="tx1"/>
                                        </a:solidFill>
                                        <a:effectLst/>
                                        <a:latin typeface="Cambria Math" panose="02040503050406030204" pitchFamily="18" charset="0"/>
                                      </a:rPr>
                                      <m:t>(</m:t>
                                    </m:r>
                                    <m:r>
                                      <a:rPr kumimoji="0" lang="es-CL" sz="2000" b="0" i="1" u="none" strike="noStrike" cap="none" normalizeH="0" baseline="0" smtClean="0">
                                        <a:ln>
                                          <a:noFill/>
                                        </a:ln>
                                        <a:solidFill>
                                          <a:schemeClr val="tx1"/>
                                        </a:solidFill>
                                        <a:effectLst/>
                                        <a:latin typeface="Cambria Math" panose="02040503050406030204" pitchFamily="18" charset="0"/>
                                      </a:rPr>
                                      <m:t>𝑄</m:t>
                                    </m:r>
                                    <m:r>
                                      <a:rPr kumimoji="0" lang="es-CL" sz="2000" b="0" i="1" u="none" strike="noStrike" cap="none" normalizeH="0" baseline="0" smtClean="0">
                                        <a:ln>
                                          <a:noFill/>
                                        </a:ln>
                                        <a:solidFill>
                                          <a:schemeClr val="tx1"/>
                                        </a:solidFill>
                                        <a:effectLst/>
                                        <a:latin typeface="Cambria Math" panose="02040503050406030204" pitchFamily="18" charset="0"/>
                                      </a:rPr>
                                      <m:t>+</m:t>
                                    </m:r>
                                    <m:f>
                                      <m:fPr>
                                        <m:ctrlPr>
                                          <a:rPr kumimoji="0" lang="es-CL" sz="2000" b="0" i="1" u="none" strike="noStrike" cap="none" normalizeH="0" baseline="0" smtClean="0">
                                            <a:ln>
                                              <a:noFill/>
                                            </a:ln>
                                            <a:solidFill>
                                              <a:schemeClr val="tx1"/>
                                            </a:solidFill>
                                            <a:effectLst/>
                                            <a:latin typeface="Cambria Math" panose="02040503050406030204" pitchFamily="18" charset="0"/>
                                          </a:rPr>
                                        </m:ctrlPr>
                                      </m:fPr>
                                      <m:num>
                                        <m:r>
                                          <a:rPr kumimoji="0" lang="es-CL" sz="2000" b="0" i="1" u="none" strike="noStrike" cap="none" normalizeH="0" baseline="0" smtClean="0">
                                            <a:ln>
                                              <a:noFill/>
                                            </a:ln>
                                            <a:solidFill>
                                              <a:schemeClr val="tx1"/>
                                            </a:solidFill>
                                            <a:effectLst/>
                                            <a:latin typeface="Cambria Math" panose="02040503050406030204" pitchFamily="18" charset="0"/>
                                          </a:rPr>
                                          <m:t>1</m:t>
                                        </m:r>
                                      </m:num>
                                      <m:den>
                                        <m:r>
                                          <a:rPr kumimoji="0" lang="es-CL" sz="2000" b="0" i="1" u="none" strike="noStrike" cap="none" normalizeH="0" baseline="0" smtClean="0">
                                            <a:ln>
                                              <a:noFill/>
                                            </a:ln>
                                            <a:solidFill>
                                              <a:schemeClr val="tx1"/>
                                            </a:solidFill>
                                            <a:effectLst/>
                                            <a:latin typeface="Cambria Math" panose="02040503050406030204" pitchFamily="18" charset="0"/>
                                          </a:rPr>
                                          <m:t>2</m:t>
                                        </m:r>
                                      </m:den>
                                    </m:f>
                                    <m:r>
                                      <a:rPr kumimoji="0" lang="es-CL" sz="2000" b="0" i="1" u="none" strike="noStrike" cap="none" normalizeH="0" baseline="0" smtClean="0">
                                        <a:ln>
                                          <a:noFill/>
                                        </a:ln>
                                        <a:solidFill>
                                          <a:schemeClr val="tx1"/>
                                        </a:solidFill>
                                        <a:effectLst/>
                                        <a:latin typeface="Cambria Math" panose="02040503050406030204" pitchFamily="18" charset="0"/>
                                      </a:rPr>
                                      <m:t>𝐻</m:t>
                                    </m:r>
                                    <m:r>
                                      <a:rPr kumimoji="0" lang="es-CL" sz="2000" b="0" i="1" u="none" strike="noStrike" cap="none" normalizeH="0" baseline="0" smtClean="0">
                                        <a:ln>
                                          <a:noFill/>
                                        </a:ln>
                                        <a:solidFill>
                                          <a:schemeClr val="tx1"/>
                                        </a:solidFill>
                                        <a:effectLst/>
                                        <a:latin typeface="Cambria Math" panose="02040503050406030204" pitchFamily="18" charset="0"/>
                                      </a:rPr>
                                      <m:t>)</m:t>
                                    </m:r>
                                  </m:e>
                                  <m:sup>
                                    <m:r>
                                      <a:rPr kumimoji="0" lang="es-CL" sz="20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i="1"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i="1" u="none" strike="noStrike" cap="none" normalizeH="0" baseline="0" dirty="0">
                              <a:ln>
                                <a:noFill/>
                              </a:ln>
                              <a:effectLst/>
                            </a:rPr>
                            <a:t>q</a:t>
                          </a:r>
                          <a:r>
                            <a:rPr kumimoji="0" lang="es-ES" sz="2400" i="1"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mc:Choice>
        <mc:Fallback xmlns="">
          <p:graphicFrame>
            <p:nvGraphicFramePr>
              <p:cNvPr id="2" name="Group 411">
                <a:extLst>
                  <a:ext uri="{FF2B5EF4-FFF2-40B4-BE49-F238E27FC236}">
                    <a16:creationId xmlns:a16="http://schemas.microsoft.com/office/drawing/2014/main" id="{584E465E-2F4E-4556-B320-BB63A79A0498}"/>
                  </a:ext>
                </a:extLst>
              </p:cNvPr>
              <p:cNvGraphicFramePr>
                <a:graphicFrameLocks noGrp="1"/>
              </p:cNvGraphicFramePr>
              <p:nvPr>
                <p:extLst>
                  <p:ext uri="{D42A27DB-BD31-4B8C-83A1-F6EECF244321}">
                    <p14:modId xmlns:p14="http://schemas.microsoft.com/office/powerpoint/2010/main" val="3647950972"/>
                  </p:ext>
                </p:extLst>
              </p:nvPr>
            </p:nvGraphicFramePr>
            <p:xfrm>
              <a:off x="2173718" y="360836"/>
              <a:ext cx="8915400" cy="6244340"/>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2PQ</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blipFill>
                          <a:blip r:embed="rId3"/>
                          <a:stretch>
                            <a:fillRect l="-203401" t="-396970" r="-202041" b="-296212"/>
                          </a:stretch>
                        </a:blipFill>
                      </a:tcPr>
                    </a:tc>
                    <a:tc>
                      <a:txBody>
                        <a:bodyPr/>
                        <a:lstStyle/>
                        <a:p>
                          <a:endParaRPr lang="en-US"/>
                        </a:p>
                      </a:txBody>
                      <a:tcPr anchor="ctr" horzOverflow="overflow">
                        <a:blipFill>
                          <a:blip r:embed="rId3"/>
                          <a:stretch>
                            <a:fillRect l="-304437" t="-396970" r="-102730" b="-296212"/>
                          </a:stretch>
                        </a:blipFill>
                      </a:tcPr>
                    </a:tc>
                    <a:tc>
                      <a:txBody>
                        <a:bodyPr/>
                        <a:lstStyle/>
                        <a:p>
                          <a:endParaRPr lang="en-US"/>
                        </a:p>
                      </a:txBody>
                      <a:tcPr anchor="ctr" horzOverflow="overflow">
                        <a:blipFill>
                          <a:blip r:embed="rId3"/>
                          <a:stretch>
                            <a:fillRect l="-405822" t="-396970" r="-3082" b="-296212"/>
                          </a:stretch>
                        </a:blipFill>
                      </a:tcPr>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Q</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66205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Suma</a:t>
                          </a:r>
                          <a:endParaRPr kumimoji="0" lang="es-ES" sz="2400" b="0" i="0" u="none" strike="noStrike" cap="none" normalizeH="0" baseline="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endParaRPr lang="en-US"/>
                        </a:p>
                      </a:txBody>
                      <a:tcPr horzOverflow="overflow">
                        <a:lnL w="12700" cap="flat" cmpd="sng" algn="ctr">
                          <a:solidFill>
                            <a:schemeClr val="tx1"/>
                          </a:solidFill>
                          <a:prstDash val="solid"/>
                          <a:round/>
                          <a:headEnd type="none" w="med" len="med"/>
                          <a:tailEnd type="none" w="med" len="med"/>
                        </a:lnL>
                        <a:blipFill>
                          <a:blip r:embed="rId3"/>
                          <a:stretch>
                            <a:fillRect l="-203401" t="-769725" r="-202041" b="-90826"/>
                          </a:stretch>
                        </a:blipFill>
                      </a:tcPr>
                    </a:tc>
                    <a:tc>
                      <a:txBody>
                        <a:bodyPr/>
                        <a:lstStyle/>
                        <a:p>
                          <a:endParaRPr lang="en-US"/>
                        </a:p>
                      </a:txBody>
                      <a:tcPr horzOverflow="overflow">
                        <a:blipFill>
                          <a:blip r:embed="rId3"/>
                          <a:stretch>
                            <a:fillRect l="-304437" t="-769725" r="-102730" b="-90826"/>
                          </a:stretch>
                        </a:blipFill>
                      </a:tcPr>
                    </a:tc>
                    <a:tc>
                      <a:txBody>
                        <a:bodyPr/>
                        <a:lstStyle/>
                        <a:p>
                          <a:endParaRPr lang="en-US"/>
                        </a:p>
                      </a:txBody>
                      <a:tcPr horzOverflow="overflow">
                        <a:blipFill>
                          <a:blip r:embed="rId3"/>
                          <a:stretch>
                            <a:fillRect l="-405822" t="-769725" r="-3082" b="-90826"/>
                          </a:stretch>
                        </a:blipFill>
                      </a:tcPr>
                    </a:tc>
                    <a:extLst>
                      <a:ext uri="{0D108BD9-81ED-4DB2-BD59-A6C34878D82A}">
                        <a16:rowId xmlns:a16="http://schemas.microsoft.com/office/drawing/2014/main" val="10009"/>
                      </a:ext>
                    </a:extLst>
                  </a:tr>
                  <a:tr h="51816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i="1"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i="1" u="none" strike="noStrike" cap="none" normalizeH="0" baseline="0" dirty="0">
                              <a:ln>
                                <a:noFill/>
                              </a:ln>
                              <a:effectLst/>
                            </a:rPr>
                            <a:t>q</a:t>
                          </a:r>
                          <a:r>
                            <a:rPr kumimoji="0" lang="es-ES" sz="2400" i="1"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mc:Fallback>
      </mc:AlternateContent>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CE28B4B4-CB75-4179-99DD-F227910C4073}"/>
                  </a:ext>
                </a:extLst>
              </p:cNvPr>
              <p:cNvSpPr txBox="1"/>
              <p:nvPr/>
            </p:nvSpPr>
            <p:spPr>
              <a:xfrm>
                <a:off x="7505700" y="5440243"/>
                <a:ext cx="3583418" cy="1164934"/>
              </a:xfrm>
              <a:prstGeom prst="rect">
                <a:avLst/>
              </a:prstGeom>
              <a:solidFill>
                <a:schemeClr val="bg1"/>
              </a:solidFill>
            </p:spPr>
            <p:txBody>
              <a:bodyPr wrap="square" rtlCol="0">
                <a:spAutoFit/>
              </a:bodyPr>
              <a:lstStyle/>
              <a:p>
                <a:endParaRPr lang="es-CL" dirty="0"/>
              </a:p>
              <a:p>
                <a:pPr algn="ct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𝑃</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𝑃𝐻</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4</m:t>
                          </m:r>
                        </m:den>
                      </m:f>
                      <m:sSup>
                        <m:sSupPr>
                          <m:ctrlPr>
                            <a:rPr lang="es-CL" b="0" i="1" smtClean="0">
                              <a:latin typeface="Cambria Math" panose="02040503050406030204" pitchFamily="18" charset="0"/>
                            </a:rPr>
                          </m:ctrlPr>
                        </m:sSupPr>
                        <m:e>
                          <m:r>
                            <a:rPr lang="es-CL" b="0" i="1" smtClean="0">
                              <a:latin typeface="Cambria Math" panose="02040503050406030204" pitchFamily="18" charset="0"/>
                            </a:rPr>
                            <m:t>𝐻</m:t>
                          </m:r>
                        </m:e>
                        <m:sup>
                          <m:r>
                            <a:rPr lang="es-CL" b="0" i="1" smtClean="0">
                              <a:latin typeface="Cambria Math" panose="02040503050406030204" pitchFamily="18" charset="0"/>
                            </a:rPr>
                            <m:t>2</m:t>
                          </m:r>
                        </m:sup>
                      </m:sSup>
                    </m:oMath>
                  </m:oMathPara>
                </a14:m>
                <a:endParaRPr lang="es-CL" dirty="0"/>
              </a:p>
              <a:p>
                <a:pPr algn="ctr"/>
                <a:endParaRPr lang="es-CL" dirty="0"/>
              </a:p>
            </p:txBody>
          </p:sp>
        </mc:Choice>
        <mc:Fallback xmlns="">
          <p:sp>
            <p:nvSpPr>
              <p:cNvPr id="3" name="CuadroTexto 2">
                <a:extLst>
                  <a:ext uri="{FF2B5EF4-FFF2-40B4-BE49-F238E27FC236}">
                    <a16:creationId xmlns:a16="http://schemas.microsoft.com/office/drawing/2014/main" id="{CE28B4B4-CB75-4179-99DD-F227910C4073}"/>
                  </a:ext>
                </a:extLst>
              </p:cNvPr>
              <p:cNvSpPr txBox="1">
                <a:spLocks noRot="1" noChangeAspect="1" noMove="1" noResize="1" noEditPoints="1" noAdjustHandles="1" noChangeArrowheads="1" noChangeShapeType="1" noTextEdit="1"/>
              </p:cNvSpPr>
              <p:nvPr/>
            </p:nvSpPr>
            <p:spPr>
              <a:xfrm>
                <a:off x="7505700" y="5440243"/>
                <a:ext cx="3583418" cy="1164934"/>
              </a:xfrm>
              <a:prstGeom prst="rect">
                <a:avLst/>
              </a:prstGeom>
              <a:blipFill>
                <a:blip r:embed="rId4"/>
                <a:stretch>
                  <a:fillRect/>
                </a:stretch>
              </a:blipFill>
            </p:spPr>
            <p:txBody>
              <a:bodyPr/>
              <a:lstStyle/>
              <a:p>
                <a:r>
                  <a:rPr lang="en-US">
                    <a:noFill/>
                  </a:rPr>
                  <a:t> </a:t>
                </a:r>
              </a:p>
            </p:txBody>
          </p:sp>
        </mc:Fallback>
      </mc:AlternateContent>
      <p:sp>
        <p:nvSpPr>
          <p:cNvPr id="4" name="Rectángulo 3">
            <a:extLst>
              <a:ext uri="{FF2B5EF4-FFF2-40B4-BE49-F238E27FC236}">
                <a16:creationId xmlns:a16="http://schemas.microsoft.com/office/drawing/2014/main" id="{F6255401-2059-4CD6-A178-506B9489EFB3}"/>
              </a:ext>
            </a:extLst>
          </p:cNvPr>
          <p:cNvSpPr/>
          <p:nvPr/>
        </p:nvSpPr>
        <p:spPr>
          <a:xfrm>
            <a:off x="5753100" y="1819981"/>
            <a:ext cx="1752600" cy="361517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Google Shape;123;p17">
            <a:extLst>
              <a:ext uri="{FF2B5EF4-FFF2-40B4-BE49-F238E27FC236}">
                <a16:creationId xmlns:a16="http://schemas.microsoft.com/office/drawing/2014/main" id="{8DDDE573-52DC-45ED-990B-2C4A32196CF6}"/>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28</a:t>
            </a:fld>
            <a:endParaRPr dirty="0"/>
          </a:p>
        </p:txBody>
      </p:sp>
    </p:spTree>
    <p:extLst>
      <p:ext uri="{BB962C8B-B14F-4D97-AF65-F5344CB8AC3E}">
        <p14:creationId xmlns:p14="http://schemas.microsoft.com/office/powerpoint/2010/main" val="325773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Group 411">
                <a:extLst>
                  <a:ext uri="{FF2B5EF4-FFF2-40B4-BE49-F238E27FC236}">
                    <a16:creationId xmlns:a16="http://schemas.microsoft.com/office/drawing/2014/main" id="{D73587FA-E675-499B-A967-9E72F7BAEF9B}"/>
                  </a:ext>
                </a:extLst>
              </p:cNvPr>
              <p:cNvGraphicFramePr>
                <a:graphicFrameLocks noGrp="1"/>
              </p:cNvGraphicFramePr>
              <p:nvPr>
                <p:extLst>
                  <p:ext uri="{D42A27DB-BD31-4B8C-83A1-F6EECF244321}">
                    <p14:modId xmlns:p14="http://schemas.microsoft.com/office/powerpoint/2010/main" val="44427091"/>
                  </p:ext>
                </p:extLst>
              </p:nvPr>
            </p:nvGraphicFramePr>
            <p:xfrm>
              <a:off x="2173718" y="360836"/>
              <a:ext cx="8915400" cy="6244340"/>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2PQ</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4</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2</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4</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Q</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5540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Suma</a:t>
                          </a:r>
                          <a:endParaRPr kumimoji="0" lang="es-ES" sz="2400" b="0" i="0" u="none" strike="noStrike" cap="none" normalizeH="0" baseline="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CL" sz="2000" b="0" i="1" u="none" strike="noStrike" cap="none" normalizeH="0" baseline="0" smtClean="0">
                                        <a:ln>
                                          <a:noFill/>
                                        </a:ln>
                                        <a:solidFill>
                                          <a:schemeClr val="tx1"/>
                                        </a:solidFill>
                                        <a:effectLst/>
                                        <a:latin typeface="Cambria Math" panose="02040503050406030204" pitchFamily="18" charset="0"/>
                                      </a:rPr>
                                    </m:ctrlPr>
                                  </m:sSupPr>
                                  <m:e>
                                    <m:r>
                                      <a:rPr kumimoji="0" lang="es-CL" sz="2000" b="0" i="1" u="none" strike="noStrike" cap="none" normalizeH="0" baseline="0" smtClean="0">
                                        <a:ln>
                                          <a:noFill/>
                                        </a:ln>
                                        <a:solidFill>
                                          <a:schemeClr val="tx1"/>
                                        </a:solidFill>
                                        <a:effectLst/>
                                        <a:latin typeface="Cambria Math" panose="02040503050406030204" pitchFamily="18" charset="0"/>
                                      </a:rPr>
                                      <m:t>(</m:t>
                                    </m:r>
                                    <m:r>
                                      <a:rPr kumimoji="0" lang="es-CL" sz="2000" b="0" i="1" u="none" strike="noStrike" cap="none" normalizeH="0" baseline="0" smtClean="0">
                                        <a:ln>
                                          <a:noFill/>
                                        </a:ln>
                                        <a:solidFill>
                                          <a:schemeClr val="tx1"/>
                                        </a:solidFill>
                                        <a:effectLst/>
                                        <a:latin typeface="Cambria Math" panose="02040503050406030204" pitchFamily="18" charset="0"/>
                                      </a:rPr>
                                      <m:t>𝑃</m:t>
                                    </m:r>
                                    <m:r>
                                      <a:rPr kumimoji="0" lang="es-CL" sz="2000" b="0" i="1" u="none" strike="noStrike" cap="none" normalizeH="0" baseline="0" smtClean="0">
                                        <a:ln>
                                          <a:noFill/>
                                        </a:ln>
                                        <a:solidFill>
                                          <a:schemeClr val="tx1"/>
                                        </a:solidFill>
                                        <a:effectLst/>
                                        <a:latin typeface="Cambria Math" panose="02040503050406030204" pitchFamily="18" charset="0"/>
                                      </a:rPr>
                                      <m:t>+</m:t>
                                    </m:r>
                                    <m:f>
                                      <m:fPr>
                                        <m:ctrlPr>
                                          <a:rPr kumimoji="0" lang="es-CL" sz="2000" b="0" i="1" u="none" strike="noStrike" cap="none" normalizeH="0" baseline="0" smtClean="0">
                                            <a:ln>
                                              <a:noFill/>
                                            </a:ln>
                                            <a:solidFill>
                                              <a:schemeClr val="tx1"/>
                                            </a:solidFill>
                                            <a:effectLst/>
                                            <a:latin typeface="Cambria Math" panose="02040503050406030204" pitchFamily="18" charset="0"/>
                                          </a:rPr>
                                        </m:ctrlPr>
                                      </m:fPr>
                                      <m:num>
                                        <m:r>
                                          <a:rPr kumimoji="0" lang="es-CL" sz="2000" b="0" i="1" u="none" strike="noStrike" cap="none" normalizeH="0" baseline="0" smtClean="0">
                                            <a:ln>
                                              <a:noFill/>
                                            </a:ln>
                                            <a:solidFill>
                                              <a:schemeClr val="tx1"/>
                                            </a:solidFill>
                                            <a:effectLst/>
                                            <a:latin typeface="Cambria Math" panose="02040503050406030204" pitchFamily="18" charset="0"/>
                                          </a:rPr>
                                          <m:t>1</m:t>
                                        </m:r>
                                      </m:num>
                                      <m:den>
                                        <m:r>
                                          <a:rPr kumimoji="0" lang="es-CL" sz="2000" b="0" i="1" u="none" strike="noStrike" cap="none" normalizeH="0" baseline="0" smtClean="0">
                                            <a:ln>
                                              <a:noFill/>
                                            </a:ln>
                                            <a:solidFill>
                                              <a:schemeClr val="tx1"/>
                                            </a:solidFill>
                                            <a:effectLst/>
                                            <a:latin typeface="Cambria Math" panose="02040503050406030204" pitchFamily="18" charset="0"/>
                                          </a:rPr>
                                          <m:t>2</m:t>
                                        </m:r>
                                      </m:den>
                                    </m:f>
                                    <m:r>
                                      <a:rPr kumimoji="0" lang="es-CL" sz="2000" b="0" i="1" u="none" strike="noStrike" cap="none" normalizeH="0" baseline="0" smtClean="0">
                                        <a:ln>
                                          <a:noFill/>
                                        </a:ln>
                                        <a:solidFill>
                                          <a:schemeClr val="tx1"/>
                                        </a:solidFill>
                                        <a:effectLst/>
                                        <a:latin typeface="Cambria Math" panose="02040503050406030204" pitchFamily="18" charset="0"/>
                                      </a:rPr>
                                      <m:t>𝐻</m:t>
                                    </m:r>
                                    <m:r>
                                      <a:rPr kumimoji="0" lang="es-CL" sz="2000" b="0" i="1" u="none" strike="noStrike" cap="none" normalizeH="0" baseline="0" smtClean="0">
                                        <a:ln>
                                          <a:noFill/>
                                        </a:ln>
                                        <a:solidFill>
                                          <a:schemeClr val="tx1"/>
                                        </a:solidFill>
                                        <a:effectLst/>
                                        <a:latin typeface="Cambria Math" panose="02040503050406030204" pitchFamily="18" charset="0"/>
                                      </a:rPr>
                                      <m:t>)</m:t>
                                    </m:r>
                                  </m:e>
                                  <m:sup>
                                    <m:r>
                                      <a:rPr kumimoji="0" lang="es-CL" sz="20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1400" b="0" i="1" u="none" strike="noStrike" cap="none" normalizeH="0" baseline="0" smtClean="0">
                                    <a:ln>
                                      <a:noFill/>
                                    </a:ln>
                                    <a:solidFill>
                                      <a:schemeClr val="tx1"/>
                                    </a:solidFill>
                                    <a:effectLst/>
                                    <a:latin typeface="Cambria Math" panose="02040503050406030204" pitchFamily="18" charset="0"/>
                                  </a:rPr>
                                  <m:t>2(</m:t>
                                </m:r>
                                <m:r>
                                  <a:rPr kumimoji="0" lang="es-CL" sz="1400" b="0" i="1" u="none" strike="noStrike" cap="none" normalizeH="0" baseline="0" smtClean="0">
                                    <a:ln>
                                      <a:noFill/>
                                    </a:ln>
                                    <a:solidFill>
                                      <a:schemeClr val="tx1"/>
                                    </a:solidFill>
                                    <a:effectLst/>
                                    <a:latin typeface="Cambria Math" panose="02040503050406030204" pitchFamily="18" charset="0"/>
                                  </a:rPr>
                                  <m:t>𝑃</m:t>
                                </m:r>
                                <m:r>
                                  <a:rPr kumimoji="0" lang="es-CL" sz="1400" b="0" i="1" u="none" strike="noStrike" cap="none" normalizeH="0" baseline="0" smtClean="0">
                                    <a:ln>
                                      <a:noFill/>
                                    </a:ln>
                                    <a:solidFill>
                                      <a:schemeClr val="tx1"/>
                                    </a:solidFill>
                                    <a:effectLst/>
                                    <a:latin typeface="Cambria Math" panose="02040503050406030204" pitchFamily="18" charset="0"/>
                                  </a:rPr>
                                  <m:t>+</m:t>
                                </m:r>
                                <m:f>
                                  <m:fPr>
                                    <m:ctrlPr>
                                      <a:rPr kumimoji="0" lang="es-CL" sz="1400" b="0" i="1" u="none" strike="noStrike" cap="none" normalizeH="0" baseline="0" smtClean="0">
                                        <a:ln>
                                          <a:noFill/>
                                        </a:ln>
                                        <a:solidFill>
                                          <a:schemeClr val="tx1"/>
                                        </a:solidFill>
                                        <a:effectLst/>
                                        <a:latin typeface="Cambria Math" panose="02040503050406030204" pitchFamily="18" charset="0"/>
                                      </a:rPr>
                                    </m:ctrlPr>
                                  </m:fPr>
                                  <m:num>
                                    <m:r>
                                      <a:rPr kumimoji="0" lang="es-CL" sz="1400" b="0" i="1" u="none" strike="noStrike" cap="none" normalizeH="0" baseline="0" smtClean="0">
                                        <a:ln>
                                          <a:noFill/>
                                        </a:ln>
                                        <a:solidFill>
                                          <a:schemeClr val="tx1"/>
                                        </a:solidFill>
                                        <a:effectLst/>
                                        <a:latin typeface="Cambria Math" panose="02040503050406030204" pitchFamily="18" charset="0"/>
                                      </a:rPr>
                                      <m:t>1</m:t>
                                    </m:r>
                                  </m:num>
                                  <m:den>
                                    <m:r>
                                      <a:rPr kumimoji="0" lang="es-CL" sz="1400" b="0" i="1" u="none" strike="noStrike" cap="none" normalizeH="0" baseline="0" smtClean="0">
                                        <a:ln>
                                          <a:noFill/>
                                        </a:ln>
                                        <a:solidFill>
                                          <a:schemeClr val="tx1"/>
                                        </a:solidFill>
                                        <a:effectLst/>
                                        <a:latin typeface="Cambria Math" panose="02040503050406030204" pitchFamily="18" charset="0"/>
                                      </a:rPr>
                                      <m:t>2</m:t>
                                    </m:r>
                                  </m:den>
                                </m:f>
                                <m:r>
                                  <a:rPr kumimoji="0" lang="es-CL" sz="1400" b="0" i="1" u="none" strike="noStrike" cap="none" normalizeH="0" baseline="0" smtClean="0">
                                    <a:ln>
                                      <a:noFill/>
                                    </a:ln>
                                    <a:solidFill>
                                      <a:schemeClr val="tx1"/>
                                    </a:solidFill>
                                    <a:effectLst/>
                                    <a:latin typeface="Cambria Math" panose="02040503050406030204" pitchFamily="18" charset="0"/>
                                  </a:rPr>
                                  <m:t>𝐻</m:t>
                                </m:r>
                                <m:r>
                                  <a:rPr kumimoji="0" lang="es-CL" sz="1400" b="0" i="1" u="none" strike="noStrike" cap="none" normalizeH="0" baseline="0" smtClean="0">
                                    <a:ln>
                                      <a:noFill/>
                                    </a:ln>
                                    <a:solidFill>
                                      <a:schemeClr val="tx1"/>
                                    </a:solidFill>
                                    <a:effectLst/>
                                    <a:latin typeface="Cambria Math" panose="02040503050406030204" pitchFamily="18" charset="0"/>
                                  </a:rPr>
                                  <m:t>)(</m:t>
                                </m:r>
                                <m:r>
                                  <a:rPr kumimoji="0" lang="es-CL" sz="1400" b="0" i="1" u="none" strike="noStrike" cap="none" normalizeH="0" baseline="0" smtClean="0">
                                    <a:ln>
                                      <a:noFill/>
                                    </a:ln>
                                    <a:solidFill>
                                      <a:schemeClr val="tx1"/>
                                    </a:solidFill>
                                    <a:effectLst/>
                                    <a:latin typeface="Cambria Math" panose="02040503050406030204" pitchFamily="18" charset="0"/>
                                  </a:rPr>
                                  <m:t>𝑄</m:t>
                                </m:r>
                                <m:r>
                                  <a:rPr kumimoji="0" lang="es-CL" sz="1400" b="0" i="1" u="none" strike="noStrike" cap="none" normalizeH="0" baseline="0" smtClean="0">
                                    <a:ln>
                                      <a:noFill/>
                                    </a:ln>
                                    <a:solidFill>
                                      <a:schemeClr val="tx1"/>
                                    </a:solidFill>
                                    <a:effectLst/>
                                    <a:latin typeface="Cambria Math" panose="02040503050406030204" pitchFamily="18" charset="0"/>
                                  </a:rPr>
                                  <m:t>+</m:t>
                                </m:r>
                                <m:f>
                                  <m:fPr>
                                    <m:ctrlPr>
                                      <a:rPr kumimoji="0" lang="es-CL" sz="1400" b="0" i="1" u="none" strike="noStrike" cap="none" normalizeH="0" baseline="0" smtClean="0">
                                        <a:ln>
                                          <a:noFill/>
                                        </a:ln>
                                        <a:solidFill>
                                          <a:schemeClr val="tx1"/>
                                        </a:solidFill>
                                        <a:effectLst/>
                                        <a:latin typeface="Cambria Math" panose="02040503050406030204" pitchFamily="18" charset="0"/>
                                      </a:rPr>
                                    </m:ctrlPr>
                                  </m:fPr>
                                  <m:num>
                                    <m:r>
                                      <a:rPr kumimoji="0" lang="es-CL" sz="1400" b="0" i="1" u="none" strike="noStrike" cap="none" normalizeH="0" baseline="0" smtClean="0">
                                        <a:ln>
                                          <a:noFill/>
                                        </a:ln>
                                        <a:solidFill>
                                          <a:schemeClr val="tx1"/>
                                        </a:solidFill>
                                        <a:effectLst/>
                                        <a:latin typeface="Cambria Math" panose="02040503050406030204" pitchFamily="18" charset="0"/>
                                      </a:rPr>
                                      <m:t>1</m:t>
                                    </m:r>
                                  </m:num>
                                  <m:den>
                                    <m:r>
                                      <a:rPr kumimoji="0" lang="es-CL" sz="1400" b="0" i="1" u="none" strike="noStrike" cap="none" normalizeH="0" baseline="0" smtClean="0">
                                        <a:ln>
                                          <a:noFill/>
                                        </a:ln>
                                        <a:solidFill>
                                          <a:schemeClr val="tx1"/>
                                        </a:solidFill>
                                        <a:effectLst/>
                                        <a:latin typeface="Cambria Math" panose="02040503050406030204" pitchFamily="18" charset="0"/>
                                      </a:rPr>
                                      <m:t>2</m:t>
                                    </m:r>
                                  </m:den>
                                </m:f>
                                <m:r>
                                  <a:rPr kumimoji="0" lang="es-CL" sz="1400" b="0" i="1" u="none" strike="noStrike" cap="none" normalizeH="0" baseline="0" smtClean="0">
                                    <a:ln>
                                      <a:noFill/>
                                    </a:ln>
                                    <a:solidFill>
                                      <a:schemeClr val="tx1"/>
                                    </a:solidFill>
                                    <a:effectLst/>
                                    <a:latin typeface="Cambria Math" panose="02040503050406030204" pitchFamily="18" charset="0"/>
                                  </a:rPr>
                                  <m:t>𝐻</m:t>
                                </m:r>
                                <m:r>
                                  <a:rPr kumimoji="0" lang="es-CL" sz="1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mc:Choice>
        <mc:Fallback xmlns="">
          <p:graphicFrame>
            <p:nvGraphicFramePr>
              <p:cNvPr id="2" name="Group 411">
                <a:extLst>
                  <a:ext uri="{FF2B5EF4-FFF2-40B4-BE49-F238E27FC236}">
                    <a16:creationId xmlns:a16="http://schemas.microsoft.com/office/drawing/2014/main" id="{D73587FA-E675-499B-A967-9E72F7BAEF9B}"/>
                  </a:ext>
                </a:extLst>
              </p:cNvPr>
              <p:cNvGraphicFramePr>
                <a:graphicFrameLocks noGrp="1"/>
              </p:cNvGraphicFramePr>
              <p:nvPr>
                <p:extLst>
                  <p:ext uri="{D42A27DB-BD31-4B8C-83A1-F6EECF244321}">
                    <p14:modId xmlns:p14="http://schemas.microsoft.com/office/powerpoint/2010/main" val="44427091"/>
                  </p:ext>
                </p:extLst>
              </p:nvPr>
            </p:nvGraphicFramePr>
            <p:xfrm>
              <a:off x="2173718" y="360836"/>
              <a:ext cx="8915400" cy="6244340"/>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2PQ</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blipFill>
                          <a:blip r:embed="rId3"/>
                          <a:stretch>
                            <a:fillRect l="-203401" t="-396970" r="-202041" b="-295455"/>
                          </a:stretch>
                        </a:blipFill>
                      </a:tcPr>
                    </a:tc>
                    <a:tc>
                      <a:txBody>
                        <a:bodyPr/>
                        <a:lstStyle/>
                        <a:p>
                          <a:endParaRPr lang="en-US"/>
                        </a:p>
                      </a:txBody>
                      <a:tcPr anchor="ctr" horzOverflow="overflow">
                        <a:blipFill>
                          <a:blip r:embed="rId3"/>
                          <a:stretch>
                            <a:fillRect l="-304437" t="-396970" r="-102730" b="-295455"/>
                          </a:stretch>
                        </a:blipFill>
                      </a:tcPr>
                    </a:tc>
                    <a:tc>
                      <a:txBody>
                        <a:bodyPr/>
                        <a:lstStyle/>
                        <a:p>
                          <a:endParaRPr lang="en-US"/>
                        </a:p>
                      </a:txBody>
                      <a:tcPr anchor="ctr" horzOverflow="overflow">
                        <a:blipFill>
                          <a:blip r:embed="rId3"/>
                          <a:stretch>
                            <a:fillRect l="-405822" t="-396970" r="-3082" b="-295455"/>
                          </a:stretch>
                        </a:blipFill>
                      </a:tcPr>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Q</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66205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Suma</a:t>
                          </a:r>
                          <a:endParaRPr kumimoji="0" lang="es-ES" sz="2400" b="0" i="0" u="none" strike="noStrike" cap="none" normalizeH="0" baseline="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endParaRPr lang="en-US"/>
                        </a:p>
                      </a:txBody>
                      <a:tcPr horzOverflow="overflow">
                        <a:lnL w="12700" cap="flat" cmpd="sng" algn="ctr">
                          <a:solidFill>
                            <a:schemeClr val="tx1"/>
                          </a:solidFill>
                          <a:prstDash val="solid"/>
                          <a:round/>
                          <a:headEnd type="none" w="med" len="med"/>
                          <a:tailEnd type="none" w="med" len="med"/>
                        </a:lnL>
                        <a:blipFill>
                          <a:blip r:embed="rId3"/>
                          <a:stretch>
                            <a:fillRect l="-203401" t="-769725" r="-202041" b="-89908"/>
                          </a:stretch>
                        </a:blipFill>
                      </a:tcPr>
                    </a:tc>
                    <a:tc>
                      <a:txBody>
                        <a:bodyPr/>
                        <a:lstStyle/>
                        <a:p>
                          <a:endParaRPr lang="en-US"/>
                        </a:p>
                      </a:txBody>
                      <a:tcPr horzOverflow="overflow">
                        <a:blipFill>
                          <a:blip r:embed="rId3"/>
                          <a:stretch>
                            <a:fillRect l="-304437" t="-769725" r="-102730" b="-89908"/>
                          </a:stretch>
                        </a:blip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51816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mc:Fallback>
      </mc:AlternateContent>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5DCCFA50-F317-44E8-B59F-E5FB8246798F}"/>
                  </a:ext>
                </a:extLst>
              </p:cNvPr>
              <p:cNvSpPr txBox="1"/>
              <p:nvPr/>
            </p:nvSpPr>
            <p:spPr>
              <a:xfrm>
                <a:off x="4025900" y="1933992"/>
                <a:ext cx="3365500" cy="3366947"/>
              </a:xfrm>
              <a:prstGeom prst="rect">
                <a:avLst/>
              </a:prstGeom>
              <a:solidFill>
                <a:schemeClr val="bg1"/>
              </a:solidFill>
            </p:spPr>
            <p:txBody>
              <a:bodyPr wrap="square" rtlCol="0">
                <a:spAutoFit/>
              </a:bodyPr>
              <a:lstStyle/>
              <a:p>
                <a:endParaRPr lang="es-CL" dirty="0"/>
              </a:p>
              <a:p>
                <a:pPr algn="ct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m:t>
                      </m:r>
                      <m:r>
                        <a:rPr lang="es-CL" b="0" i="1" smtClean="0">
                          <a:latin typeface="Cambria Math" panose="02040503050406030204" pitchFamily="18" charset="0"/>
                        </a:rPr>
                        <m:t>𝑃𝐻</m:t>
                      </m:r>
                      <m:r>
                        <a:rPr lang="es-CL" b="0" i="1" smtClean="0">
                          <a:latin typeface="Cambria Math" panose="02040503050406030204" pitchFamily="18" charset="0"/>
                        </a:rPr>
                        <m:t>+2</m:t>
                      </m:r>
                      <m:r>
                        <a:rPr lang="es-CL" b="0" i="1" smtClean="0">
                          <a:latin typeface="Cambria Math" panose="02040503050406030204" pitchFamily="18" charset="0"/>
                        </a:rPr>
                        <m:t>𝑃𝑄</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sSup>
                        <m:sSupPr>
                          <m:ctrlPr>
                            <a:rPr lang="es-CL" b="0" i="1" smtClean="0">
                              <a:latin typeface="Cambria Math" panose="02040503050406030204" pitchFamily="18" charset="0"/>
                            </a:rPr>
                          </m:ctrlPr>
                        </m:sSupPr>
                        <m:e>
                          <m:r>
                            <a:rPr lang="es-CL" b="0" i="1" smtClean="0">
                              <a:latin typeface="Cambria Math" panose="02040503050406030204" pitchFamily="18" charset="0"/>
                            </a:rPr>
                            <m:t>𝐻</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𝐻𝑄</m:t>
                      </m:r>
                    </m:oMath>
                  </m:oMathPara>
                </a14:m>
                <a:endParaRPr lang="es-CL" dirty="0"/>
              </a:p>
              <a:p>
                <a:pPr algn="ct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m:t>
                      </m:r>
                      <m:r>
                        <a:rPr lang="es-CL" b="0" i="1" smtClean="0">
                          <a:latin typeface="Cambria Math" panose="02040503050406030204" pitchFamily="18" charset="0"/>
                        </a:rPr>
                        <m:t>𝑃</m:t>
                      </m:r>
                      <m:d>
                        <m:dPr>
                          <m:ctrlPr>
                            <a:rPr lang="es-CL" b="0" i="1" smtClean="0">
                              <a:latin typeface="Cambria Math" panose="02040503050406030204" pitchFamily="18" charset="0"/>
                            </a:rPr>
                          </m:ctrlPr>
                        </m:dPr>
                        <m:e>
                          <m:r>
                            <a:rPr lang="es-CL" b="0" i="1" smtClean="0">
                              <a:latin typeface="Cambria Math" panose="02040503050406030204" pitchFamily="18" charset="0"/>
                            </a:rPr>
                            <m:t>𝐻</m:t>
                          </m:r>
                          <m:r>
                            <a:rPr lang="es-CL" b="0" i="1" smtClean="0">
                              <a:latin typeface="Cambria Math" panose="02040503050406030204" pitchFamily="18" charset="0"/>
                            </a:rPr>
                            <m:t>+2</m:t>
                          </m:r>
                          <m:r>
                            <a:rPr lang="es-CL" b="0" i="1" smtClean="0">
                              <a:latin typeface="Cambria Math" panose="02040503050406030204" pitchFamily="18" charset="0"/>
                            </a:rPr>
                            <m:t>𝑄</m:t>
                          </m:r>
                        </m:e>
                      </m:d>
                      <m:r>
                        <a:rPr lang="es-CL" b="0" i="1" smtClean="0">
                          <a:latin typeface="Cambria Math" panose="02040503050406030204" pitchFamily="18" charset="0"/>
                        </a:rPr>
                        <m:t>+</m:t>
                      </m:r>
                      <m:r>
                        <a:rPr lang="es-CL" b="0" i="1" smtClean="0">
                          <a:latin typeface="Cambria Math" panose="02040503050406030204" pitchFamily="18" charset="0"/>
                        </a:rPr>
                        <m:t>𝐻</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r>
                        <a:rPr lang="es-CL" b="0" i="1" smtClean="0">
                          <a:latin typeface="Cambria Math" panose="02040503050406030204" pitchFamily="18" charset="0"/>
                        </a:rPr>
                        <m:t>+</m:t>
                      </m:r>
                      <m:r>
                        <a:rPr lang="es-CL" b="0" i="1" smtClean="0">
                          <a:latin typeface="Cambria Math" panose="02040503050406030204" pitchFamily="18" charset="0"/>
                        </a:rPr>
                        <m:t>𝑄</m:t>
                      </m:r>
                      <m:r>
                        <a:rPr lang="es-CL" b="0" i="1" smtClean="0">
                          <a:latin typeface="Cambria Math" panose="02040503050406030204" pitchFamily="18" charset="0"/>
                        </a:rPr>
                        <m:t>)</m:t>
                      </m:r>
                    </m:oMath>
                  </m:oMathPara>
                </a14:m>
                <a:endParaRPr lang="es-CL" dirty="0"/>
              </a:p>
              <a:p>
                <a:pPr algn="ct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=2</m:t>
                      </m:r>
                      <m:r>
                        <a:rPr lang="es-CL" b="0" i="1" smtClean="0">
                          <a:latin typeface="Cambria Math" panose="02040503050406030204" pitchFamily="18" charset="0"/>
                        </a:rPr>
                        <m:t>𝑃</m:t>
                      </m:r>
                      <m:d>
                        <m:dPr>
                          <m:ctrlPr>
                            <a:rPr lang="es-CL" b="0" i="1" smtClean="0">
                              <a:latin typeface="Cambria Math" panose="02040503050406030204" pitchFamily="18" charset="0"/>
                            </a:rPr>
                          </m:ctrlPr>
                        </m:dPr>
                        <m:e>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r>
                            <a:rPr lang="es-CL" b="0" i="1" smtClean="0">
                              <a:latin typeface="Cambria Math" panose="02040503050406030204" pitchFamily="18" charset="0"/>
                            </a:rPr>
                            <m:t>+</m:t>
                          </m:r>
                          <m:r>
                            <a:rPr lang="es-CL" b="0" i="1" smtClean="0">
                              <a:latin typeface="Cambria Math" panose="02040503050406030204" pitchFamily="18" charset="0"/>
                            </a:rPr>
                            <m:t>𝑄</m:t>
                          </m:r>
                        </m:e>
                      </m:d>
                      <m:r>
                        <a:rPr lang="es-CL" b="0" i="1" smtClean="0">
                          <a:latin typeface="Cambria Math" panose="02040503050406030204" pitchFamily="18" charset="0"/>
                        </a:rPr>
                        <m:t>+</m:t>
                      </m:r>
                      <m:r>
                        <a:rPr lang="es-CL" b="0" i="1" smtClean="0">
                          <a:latin typeface="Cambria Math" panose="02040503050406030204" pitchFamily="18" charset="0"/>
                        </a:rPr>
                        <m:t>𝐻</m:t>
                      </m:r>
                      <m:d>
                        <m:dPr>
                          <m:ctrlPr>
                            <a:rPr lang="es-CL" b="0" i="1" smtClean="0">
                              <a:latin typeface="Cambria Math" panose="02040503050406030204" pitchFamily="18" charset="0"/>
                            </a:rPr>
                          </m:ctrlPr>
                        </m:dPr>
                        <m:e>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r>
                            <a:rPr lang="es-CL" b="0" i="1" smtClean="0">
                              <a:latin typeface="Cambria Math" panose="02040503050406030204" pitchFamily="18" charset="0"/>
                            </a:rPr>
                            <m:t>+</m:t>
                          </m:r>
                          <m:r>
                            <a:rPr lang="es-CL" b="0" i="1" smtClean="0">
                              <a:latin typeface="Cambria Math" panose="02040503050406030204" pitchFamily="18" charset="0"/>
                            </a:rPr>
                            <m:t>𝑄</m:t>
                          </m:r>
                        </m:e>
                      </m:d>
                    </m:oMath>
                  </m:oMathPara>
                </a14:m>
                <a:endParaRPr lang="es-CL" b="0" dirty="0"/>
              </a:p>
              <a:p>
                <a:pPr algn="ct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=(2</m:t>
                      </m:r>
                      <m:r>
                        <a:rPr lang="es-CL" b="0" i="1" smtClean="0">
                          <a:latin typeface="Cambria Math" panose="02040503050406030204" pitchFamily="18" charset="0"/>
                        </a:rPr>
                        <m:t>𝑃</m:t>
                      </m:r>
                      <m:r>
                        <a:rPr lang="es-CL" b="0" i="1" smtClean="0">
                          <a:latin typeface="Cambria Math" panose="02040503050406030204" pitchFamily="18" charset="0"/>
                        </a:rPr>
                        <m:t>+</m:t>
                      </m:r>
                      <m:r>
                        <a:rPr lang="es-CL" b="0" i="1" smtClean="0">
                          <a:latin typeface="Cambria Math" panose="02040503050406030204" pitchFamily="18" charset="0"/>
                        </a:rPr>
                        <m:t>𝐻</m:t>
                      </m:r>
                      <m:r>
                        <a:rPr lang="es-CL" b="0" i="1" smtClean="0">
                          <a:latin typeface="Cambria Math" panose="02040503050406030204" pitchFamily="18" charset="0"/>
                        </a:rPr>
                        <m:t>)(</m:t>
                      </m:r>
                      <m:r>
                        <a:rPr lang="es-CL" b="0" i="1" smtClean="0">
                          <a:latin typeface="Cambria Math" panose="02040503050406030204" pitchFamily="18" charset="0"/>
                        </a:rPr>
                        <m:t>𝑄</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r>
                        <a:rPr lang="es-CL" b="0" i="1" smtClean="0">
                          <a:latin typeface="Cambria Math" panose="02040503050406030204" pitchFamily="18" charset="0"/>
                        </a:rPr>
                        <m:t>)</m:t>
                      </m:r>
                    </m:oMath>
                  </m:oMathPara>
                </a14:m>
                <a:endParaRPr lang="es-CL" dirty="0"/>
              </a:p>
              <a:p>
                <a:pPr algn="ct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=2(</m:t>
                      </m:r>
                      <m:r>
                        <a:rPr lang="es-CL" b="0" i="1" smtClean="0">
                          <a:latin typeface="Cambria Math" panose="02040503050406030204" pitchFamily="18" charset="0"/>
                        </a:rPr>
                        <m:t>𝑃</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r>
                        <a:rPr lang="es-CL" b="0" i="1" smtClean="0">
                          <a:latin typeface="Cambria Math" panose="02040503050406030204" pitchFamily="18" charset="0"/>
                        </a:rPr>
                        <m:t>)(</m:t>
                      </m:r>
                      <m:r>
                        <a:rPr lang="es-CL" b="0" i="1" smtClean="0">
                          <a:latin typeface="Cambria Math" panose="02040503050406030204" pitchFamily="18" charset="0"/>
                        </a:rPr>
                        <m:t>𝑄</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r>
                        <a:rPr lang="es-CL" b="0" i="1" smtClean="0">
                          <a:latin typeface="Cambria Math" panose="02040503050406030204" pitchFamily="18" charset="0"/>
                        </a:rPr>
                        <m:t>)</m:t>
                      </m:r>
                    </m:oMath>
                  </m:oMathPara>
                </a14:m>
                <a:endParaRPr lang="es-CL" dirty="0"/>
              </a:p>
              <a:p>
                <a:pPr algn="ctr"/>
                <a:endParaRPr lang="es-CL" dirty="0"/>
              </a:p>
            </p:txBody>
          </p:sp>
        </mc:Choice>
        <mc:Fallback xmlns="">
          <p:sp>
            <p:nvSpPr>
              <p:cNvPr id="3" name="CuadroTexto 2">
                <a:extLst>
                  <a:ext uri="{FF2B5EF4-FFF2-40B4-BE49-F238E27FC236}">
                    <a16:creationId xmlns:a16="http://schemas.microsoft.com/office/drawing/2014/main" id="{5DCCFA50-F317-44E8-B59F-E5FB8246798F}"/>
                  </a:ext>
                </a:extLst>
              </p:cNvPr>
              <p:cNvSpPr txBox="1">
                <a:spLocks noRot="1" noChangeAspect="1" noMove="1" noResize="1" noEditPoints="1" noAdjustHandles="1" noChangeArrowheads="1" noChangeShapeType="1" noTextEdit="1"/>
              </p:cNvSpPr>
              <p:nvPr/>
            </p:nvSpPr>
            <p:spPr>
              <a:xfrm>
                <a:off x="4025900" y="1933992"/>
                <a:ext cx="3365500" cy="3366947"/>
              </a:xfrm>
              <a:prstGeom prst="rect">
                <a:avLst/>
              </a:prstGeom>
              <a:blipFill>
                <a:blip r:embed="rId4"/>
                <a:stretch>
                  <a:fillRect/>
                </a:stretch>
              </a:blipFill>
            </p:spPr>
            <p:txBody>
              <a:bodyPr/>
              <a:lstStyle/>
              <a:p>
                <a:r>
                  <a:rPr lang="en-US">
                    <a:noFill/>
                  </a:rPr>
                  <a:t> </a:t>
                </a:r>
              </a:p>
            </p:txBody>
          </p:sp>
        </mc:Fallback>
      </mc:AlternateContent>
      <p:sp>
        <p:nvSpPr>
          <p:cNvPr id="4" name="Rectángulo 3">
            <a:extLst>
              <a:ext uri="{FF2B5EF4-FFF2-40B4-BE49-F238E27FC236}">
                <a16:creationId xmlns:a16="http://schemas.microsoft.com/office/drawing/2014/main" id="{88611E29-99EB-414B-A8CA-1AA90E62D797}"/>
              </a:ext>
            </a:extLst>
          </p:cNvPr>
          <p:cNvSpPr/>
          <p:nvPr/>
        </p:nvSpPr>
        <p:spPr>
          <a:xfrm>
            <a:off x="7533118" y="1825067"/>
            <a:ext cx="1775982" cy="361517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Google Shape;123;p17">
            <a:extLst>
              <a:ext uri="{FF2B5EF4-FFF2-40B4-BE49-F238E27FC236}">
                <a16:creationId xmlns:a16="http://schemas.microsoft.com/office/drawing/2014/main" id="{C3868970-06A5-409A-A45F-F7474B668AD4}"/>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29</a:t>
            </a:fld>
            <a:endParaRPr dirty="0"/>
          </a:p>
        </p:txBody>
      </p:sp>
    </p:spTree>
    <p:extLst>
      <p:ext uri="{BB962C8B-B14F-4D97-AF65-F5344CB8AC3E}">
        <p14:creationId xmlns:p14="http://schemas.microsoft.com/office/powerpoint/2010/main" val="34034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p>
            <a:r>
              <a:rPr lang="es-CL" i="1" dirty="0"/>
              <a:t>¿Qué es un gen?</a:t>
            </a:r>
          </a:p>
        </p:txBody>
      </p:sp>
      <p:sp>
        <p:nvSpPr>
          <p:cNvPr id="122" name="Google Shape;122;p17"/>
          <p:cNvSpPr txBox="1">
            <a:spLocks noGrp="1"/>
          </p:cNvSpPr>
          <p:nvPr>
            <p:ph type="body" idx="1"/>
          </p:nvPr>
        </p:nvSpPr>
        <p:spPr>
          <a:xfrm>
            <a:off x="1140400" y="2132534"/>
            <a:ext cx="9911200" cy="4045200"/>
          </a:xfrm>
          <a:prstGeom prst="rect">
            <a:avLst/>
          </a:prstGeom>
        </p:spPr>
        <p:txBody>
          <a:bodyPr spcFirstLastPara="1" wrap="square" lIns="0" tIns="0" rIns="0" bIns="0" anchor="t" anchorCtr="0">
            <a:noAutofit/>
          </a:bodyPr>
          <a:lstStyle/>
          <a:p>
            <a:pPr marL="0" indent="0" algn="just">
              <a:buNone/>
            </a:pPr>
            <a:r>
              <a:rPr lang="en-US" sz="2400" dirty="0">
                <a:latin typeface="Abadi" panose="020B0604020104020204" pitchFamily="34" charset="0"/>
              </a:rPr>
              <a:t>“</a:t>
            </a:r>
            <a:r>
              <a:rPr lang="es-ES" sz="2400" dirty="0">
                <a:latin typeface="Abadi" panose="020B0604020104020204" pitchFamily="34" charset="0"/>
              </a:rPr>
              <a:t>Un gen es una </a:t>
            </a:r>
            <a:r>
              <a:rPr lang="es-ES" sz="2400" b="1" dirty="0">
                <a:solidFill>
                  <a:schemeClr val="accent1">
                    <a:lumMod val="75000"/>
                  </a:schemeClr>
                </a:solidFill>
                <a:latin typeface="Abadi" panose="020B0604020104020204" pitchFamily="34" charset="0"/>
              </a:rPr>
              <a:t>unidad de información</a:t>
            </a:r>
            <a:r>
              <a:rPr lang="es-ES" sz="2400" dirty="0">
                <a:latin typeface="Abadi" panose="020B0604020104020204" pitchFamily="34" charset="0"/>
              </a:rPr>
              <a:t>​ en un </a:t>
            </a:r>
            <a:r>
              <a:rPr lang="es-ES" sz="2400" b="1" dirty="0">
                <a:solidFill>
                  <a:schemeClr val="accent1">
                    <a:lumMod val="75000"/>
                  </a:schemeClr>
                </a:solidFill>
                <a:latin typeface="Abadi" panose="020B0604020104020204" pitchFamily="34" charset="0"/>
              </a:rPr>
              <a:t>locus</a:t>
            </a:r>
            <a:r>
              <a:rPr lang="es-ES" sz="2400" dirty="0">
                <a:latin typeface="Abadi" panose="020B0604020104020204" pitchFamily="34" charset="0"/>
              </a:rPr>
              <a:t> de </a:t>
            </a:r>
            <a:r>
              <a:rPr lang="es-ES" sz="2400" b="1" dirty="0">
                <a:solidFill>
                  <a:schemeClr val="accent1">
                    <a:lumMod val="75000"/>
                  </a:schemeClr>
                </a:solidFill>
                <a:latin typeface="Abadi" panose="020B0604020104020204" pitchFamily="34" charset="0"/>
              </a:rPr>
              <a:t>ácido desoxirribonucleico (ADN)</a:t>
            </a:r>
            <a:r>
              <a:rPr lang="es-ES" sz="2400" dirty="0">
                <a:solidFill>
                  <a:schemeClr val="accent1">
                    <a:lumMod val="75000"/>
                  </a:schemeClr>
                </a:solidFill>
                <a:latin typeface="Abadi" panose="020B0604020104020204" pitchFamily="34" charset="0"/>
              </a:rPr>
              <a:t> </a:t>
            </a:r>
            <a:r>
              <a:rPr lang="es-ES" sz="2400" dirty="0">
                <a:latin typeface="Abadi" panose="020B0604020104020204" pitchFamily="34" charset="0"/>
              </a:rPr>
              <a:t>que </a:t>
            </a:r>
            <a:r>
              <a:rPr lang="es-ES" sz="2400" b="1" dirty="0">
                <a:solidFill>
                  <a:schemeClr val="accent1">
                    <a:lumMod val="75000"/>
                  </a:schemeClr>
                </a:solidFill>
                <a:latin typeface="Abadi" panose="020B0604020104020204" pitchFamily="34" charset="0"/>
              </a:rPr>
              <a:t>codifica un producto génico</a:t>
            </a:r>
            <a:r>
              <a:rPr lang="es-ES" sz="2400" dirty="0">
                <a:latin typeface="Abadi" panose="020B0604020104020204" pitchFamily="34" charset="0"/>
              </a:rPr>
              <a:t>, ya sea </a:t>
            </a:r>
            <a:r>
              <a:rPr lang="es-ES" sz="2400" b="1" dirty="0">
                <a:solidFill>
                  <a:schemeClr val="accent1">
                    <a:lumMod val="75000"/>
                  </a:schemeClr>
                </a:solidFill>
                <a:latin typeface="Abadi" panose="020B0604020104020204" pitchFamily="34" charset="0"/>
              </a:rPr>
              <a:t>proteínas o ARN</a:t>
            </a:r>
            <a:r>
              <a:rPr lang="es-ES" sz="2400" dirty="0">
                <a:latin typeface="Abadi" panose="020B0604020104020204" pitchFamily="34" charset="0"/>
              </a:rPr>
              <a:t>. Es la </a:t>
            </a:r>
            <a:r>
              <a:rPr lang="es-ES" sz="2400" b="1" dirty="0">
                <a:solidFill>
                  <a:schemeClr val="accent1">
                    <a:lumMod val="75000"/>
                  </a:schemeClr>
                </a:solidFill>
                <a:latin typeface="Abadi" panose="020B0604020104020204" pitchFamily="34" charset="0"/>
              </a:rPr>
              <a:t>unidad molecular de la herencia genética</a:t>
            </a:r>
            <a:r>
              <a:rPr lang="es-ES" sz="2400" dirty="0">
                <a:latin typeface="Abadi" panose="020B0604020104020204" pitchFamily="34" charset="0"/>
              </a:rPr>
              <a:t>,​ pues almacena la información genética y permite </a:t>
            </a:r>
            <a:r>
              <a:rPr lang="es-ES" sz="2400" b="1" dirty="0">
                <a:solidFill>
                  <a:schemeClr val="accent1">
                    <a:lumMod val="75000"/>
                  </a:schemeClr>
                </a:solidFill>
                <a:latin typeface="Abadi" panose="020B0604020104020204" pitchFamily="34" charset="0"/>
              </a:rPr>
              <a:t>transmitirla a la descendencia</a:t>
            </a:r>
            <a:r>
              <a:rPr lang="en-US" sz="2400" dirty="0">
                <a:latin typeface="Abadi" panose="020B0604020104020204" pitchFamily="34" charset="0"/>
              </a:rPr>
              <a:t>”</a:t>
            </a:r>
            <a:endParaRPr lang="es-CL" sz="2400" dirty="0">
              <a:latin typeface="Abadi" panose="020B0604020104020204" pitchFamily="34" charset="0"/>
            </a:endParaRPr>
          </a:p>
        </p:txBody>
      </p:sp>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a:t>
            </a:fld>
            <a:endParaRPr dirty="0"/>
          </a:p>
        </p:txBody>
      </p:sp>
      <p:sp>
        <p:nvSpPr>
          <p:cNvPr id="14" name="Rectángulo: esquinas redondeadas 13">
            <a:extLst>
              <a:ext uri="{FF2B5EF4-FFF2-40B4-BE49-F238E27FC236}">
                <a16:creationId xmlns:a16="http://schemas.microsoft.com/office/drawing/2014/main" id="{0BBA521C-6DD1-46DC-91F6-B8DA34EA688E}"/>
              </a:ext>
            </a:extLst>
          </p:cNvPr>
          <p:cNvSpPr/>
          <p:nvPr/>
        </p:nvSpPr>
        <p:spPr>
          <a:xfrm>
            <a:off x="5618264" y="4223938"/>
            <a:ext cx="201336" cy="195379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ipse 14">
            <a:extLst>
              <a:ext uri="{FF2B5EF4-FFF2-40B4-BE49-F238E27FC236}">
                <a16:creationId xmlns:a16="http://schemas.microsoft.com/office/drawing/2014/main" id="{8E6A2DDB-FAF8-4BB5-8DFD-CE55AD5626D8}"/>
              </a:ext>
            </a:extLst>
          </p:cNvPr>
          <p:cNvSpPr/>
          <p:nvPr/>
        </p:nvSpPr>
        <p:spPr>
          <a:xfrm>
            <a:off x="5618264" y="4851853"/>
            <a:ext cx="201336" cy="28648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ángulo: esquinas redondeadas 15">
            <a:extLst>
              <a:ext uri="{FF2B5EF4-FFF2-40B4-BE49-F238E27FC236}">
                <a16:creationId xmlns:a16="http://schemas.microsoft.com/office/drawing/2014/main" id="{0BC09321-629F-4CC6-8E20-89B2F9D8B731}"/>
              </a:ext>
            </a:extLst>
          </p:cNvPr>
          <p:cNvSpPr/>
          <p:nvPr/>
        </p:nvSpPr>
        <p:spPr>
          <a:xfrm>
            <a:off x="6545613" y="4223938"/>
            <a:ext cx="201336" cy="195379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ipse 16">
            <a:extLst>
              <a:ext uri="{FF2B5EF4-FFF2-40B4-BE49-F238E27FC236}">
                <a16:creationId xmlns:a16="http://schemas.microsoft.com/office/drawing/2014/main" id="{13195E82-4B7E-4B91-8314-FEBAFDCE9EED}"/>
              </a:ext>
            </a:extLst>
          </p:cNvPr>
          <p:cNvSpPr/>
          <p:nvPr/>
        </p:nvSpPr>
        <p:spPr>
          <a:xfrm>
            <a:off x="6545613" y="4851853"/>
            <a:ext cx="201336" cy="28648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adroTexto 17">
            <a:extLst>
              <a:ext uri="{FF2B5EF4-FFF2-40B4-BE49-F238E27FC236}">
                <a16:creationId xmlns:a16="http://schemas.microsoft.com/office/drawing/2014/main" id="{4F5900EF-1600-43EC-8D6B-71C715481B7C}"/>
              </a:ext>
            </a:extLst>
          </p:cNvPr>
          <p:cNvSpPr txBox="1"/>
          <p:nvPr/>
        </p:nvSpPr>
        <p:spPr>
          <a:xfrm>
            <a:off x="5343788" y="6222089"/>
            <a:ext cx="2214694" cy="369332"/>
          </a:xfrm>
          <a:prstGeom prst="rect">
            <a:avLst/>
          </a:prstGeom>
          <a:noFill/>
        </p:spPr>
        <p:txBody>
          <a:bodyPr wrap="square" rtlCol="0">
            <a:spAutoFit/>
          </a:bodyPr>
          <a:lstStyle/>
          <a:p>
            <a:r>
              <a:rPr lang="es-CL" dirty="0">
                <a:latin typeface="Bahnschrift" panose="020B0502040204020203" pitchFamily="34" charset="0"/>
              </a:rPr>
              <a:t>Padre     Madre</a:t>
            </a:r>
            <a:endParaRPr lang="en-US" dirty="0">
              <a:latin typeface="Bahnschrift" panose="020B0502040204020203" pitchFamily="34" charset="0"/>
            </a:endParaRPr>
          </a:p>
        </p:txBody>
      </p:sp>
      <p:sp>
        <p:nvSpPr>
          <p:cNvPr id="19" name="Rectángulo 18">
            <a:extLst>
              <a:ext uri="{FF2B5EF4-FFF2-40B4-BE49-F238E27FC236}">
                <a16:creationId xmlns:a16="http://schemas.microsoft.com/office/drawing/2014/main" id="{3F448FD5-0202-4050-88D7-ED798EBFCF4F}"/>
              </a:ext>
            </a:extLst>
          </p:cNvPr>
          <p:cNvSpPr/>
          <p:nvPr/>
        </p:nvSpPr>
        <p:spPr>
          <a:xfrm>
            <a:off x="5618264" y="4539134"/>
            <a:ext cx="201336" cy="9227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adroTexto 19">
            <a:extLst>
              <a:ext uri="{FF2B5EF4-FFF2-40B4-BE49-F238E27FC236}">
                <a16:creationId xmlns:a16="http://schemas.microsoft.com/office/drawing/2014/main" id="{C3EE4D53-98B7-4197-B19F-BF9BFE705379}"/>
              </a:ext>
            </a:extLst>
          </p:cNvPr>
          <p:cNvSpPr txBox="1"/>
          <p:nvPr/>
        </p:nvSpPr>
        <p:spPr>
          <a:xfrm>
            <a:off x="4359574" y="4452691"/>
            <a:ext cx="637564" cy="261610"/>
          </a:xfrm>
          <a:prstGeom prst="rect">
            <a:avLst/>
          </a:prstGeom>
          <a:noFill/>
          <a:ln>
            <a:solidFill>
              <a:schemeClr val="tx1"/>
            </a:solidFill>
          </a:ln>
        </p:spPr>
        <p:txBody>
          <a:bodyPr wrap="square" rtlCol="0">
            <a:spAutoFit/>
          </a:bodyPr>
          <a:lstStyle/>
          <a:p>
            <a:r>
              <a:rPr lang="es-CL" sz="1100" dirty="0"/>
              <a:t>Gen A</a:t>
            </a:r>
            <a:endParaRPr lang="en-US" sz="1100" dirty="0"/>
          </a:p>
        </p:txBody>
      </p:sp>
      <p:cxnSp>
        <p:nvCxnSpPr>
          <p:cNvPr id="21" name="Conector recto 20">
            <a:extLst>
              <a:ext uri="{FF2B5EF4-FFF2-40B4-BE49-F238E27FC236}">
                <a16:creationId xmlns:a16="http://schemas.microsoft.com/office/drawing/2014/main" id="{6643ECEC-18F9-4021-9C79-98D5B4E316DC}"/>
              </a:ext>
            </a:extLst>
          </p:cNvPr>
          <p:cNvCxnSpPr>
            <a:stCxn id="20" idx="3"/>
            <a:endCxn id="19" idx="1"/>
          </p:cNvCxnSpPr>
          <p:nvPr/>
        </p:nvCxnSpPr>
        <p:spPr>
          <a:xfrm>
            <a:off x="4997138" y="4583496"/>
            <a:ext cx="621126" cy="1778"/>
          </a:xfrm>
          <a:prstGeom prst="line">
            <a:avLst/>
          </a:prstGeom>
        </p:spPr>
        <p:style>
          <a:lnRef idx="1">
            <a:schemeClr val="dk1"/>
          </a:lnRef>
          <a:fillRef idx="0">
            <a:schemeClr val="dk1"/>
          </a:fillRef>
          <a:effectRef idx="0">
            <a:schemeClr val="dk1"/>
          </a:effectRef>
          <a:fontRef idx="minor">
            <a:schemeClr val="tx1"/>
          </a:fontRef>
        </p:style>
      </p:cxnSp>
      <p:sp>
        <p:nvSpPr>
          <p:cNvPr id="22" name="Rectángulo 21">
            <a:extLst>
              <a:ext uri="{FF2B5EF4-FFF2-40B4-BE49-F238E27FC236}">
                <a16:creationId xmlns:a16="http://schemas.microsoft.com/office/drawing/2014/main" id="{D31C3A42-405A-41E9-9BC8-AA8AB5C9C7B6}"/>
              </a:ext>
            </a:extLst>
          </p:cNvPr>
          <p:cNvSpPr/>
          <p:nvPr/>
        </p:nvSpPr>
        <p:spPr>
          <a:xfrm>
            <a:off x="6545613" y="4539134"/>
            <a:ext cx="201336" cy="9227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adroTexto 22">
            <a:extLst>
              <a:ext uri="{FF2B5EF4-FFF2-40B4-BE49-F238E27FC236}">
                <a16:creationId xmlns:a16="http://schemas.microsoft.com/office/drawing/2014/main" id="{098E7083-0B04-4C88-8556-737DC60C094A}"/>
              </a:ext>
            </a:extLst>
          </p:cNvPr>
          <p:cNvSpPr txBox="1"/>
          <p:nvPr/>
        </p:nvSpPr>
        <p:spPr>
          <a:xfrm>
            <a:off x="7334361" y="4454469"/>
            <a:ext cx="637564" cy="261610"/>
          </a:xfrm>
          <a:prstGeom prst="rect">
            <a:avLst/>
          </a:prstGeom>
          <a:noFill/>
          <a:ln>
            <a:solidFill>
              <a:schemeClr val="tx1"/>
            </a:solidFill>
          </a:ln>
        </p:spPr>
        <p:txBody>
          <a:bodyPr wrap="square" rtlCol="0">
            <a:spAutoFit/>
          </a:bodyPr>
          <a:lstStyle/>
          <a:p>
            <a:r>
              <a:rPr lang="es-CL" sz="1100" dirty="0"/>
              <a:t>Gen A</a:t>
            </a:r>
            <a:endParaRPr lang="en-US" sz="1100" dirty="0"/>
          </a:p>
        </p:txBody>
      </p:sp>
      <p:cxnSp>
        <p:nvCxnSpPr>
          <p:cNvPr id="24" name="Conector recto 23">
            <a:extLst>
              <a:ext uri="{FF2B5EF4-FFF2-40B4-BE49-F238E27FC236}">
                <a16:creationId xmlns:a16="http://schemas.microsoft.com/office/drawing/2014/main" id="{7F9FCD50-CBD4-482C-8F6A-7BDDDA4B80F7}"/>
              </a:ext>
            </a:extLst>
          </p:cNvPr>
          <p:cNvCxnSpPr>
            <a:stCxn id="23" idx="1"/>
            <a:endCxn id="22" idx="3"/>
          </p:cNvCxnSpPr>
          <p:nvPr/>
        </p:nvCxnSpPr>
        <p:spPr>
          <a:xfrm flipH="1">
            <a:off x="6746949" y="4585274"/>
            <a:ext cx="587412"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19" grpId="0" animBg="1"/>
      <p:bldP spid="20" grpId="0" animBg="1"/>
      <p:bldP spid="22"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Group 411">
                <a:extLst>
                  <a:ext uri="{FF2B5EF4-FFF2-40B4-BE49-F238E27FC236}">
                    <a16:creationId xmlns:a16="http://schemas.microsoft.com/office/drawing/2014/main" id="{32D196E0-32B3-4CAA-8719-759257D28874}"/>
                  </a:ext>
                </a:extLst>
              </p:cNvPr>
              <p:cNvGraphicFramePr>
                <a:graphicFrameLocks noGrp="1"/>
              </p:cNvGraphicFramePr>
              <p:nvPr>
                <p:extLst>
                  <p:ext uri="{D42A27DB-BD31-4B8C-83A1-F6EECF244321}">
                    <p14:modId xmlns:p14="http://schemas.microsoft.com/office/powerpoint/2010/main" val="1447181453"/>
                  </p:ext>
                </p:extLst>
              </p:nvPr>
            </p:nvGraphicFramePr>
            <p:xfrm>
              <a:off x="2173718" y="360836"/>
              <a:ext cx="8915400" cy="6244340"/>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2PQ</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4</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2</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4</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Q</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5540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Suma</a:t>
                          </a:r>
                          <a:endParaRPr kumimoji="0" lang="es-ES" sz="2400" b="0" i="0" u="none" strike="noStrike" cap="none" normalizeH="0" baseline="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CL" sz="2000" b="0" i="1" u="none" strike="noStrike" cap="none" normalizeH="0" baseline="0" smtClean="0">
                                        <a:ln>
                                          <a:noFill/>
                                        </a:ln>
                                        <a:solidFill>
                                          <a:schemeClr val="tx1"/>
                                        </a:solidFill>
                                        <a:effectLst/>
                                        <a:latin typeface="Cambria Math" panose="02040503050406030204" pitchFamily="18" charset="0"/>
                                      </a:rPr>
                                    </m:ctrlPr>
                                  </m:sSupPr>
                                  <m:e>
                                    <m:r>
                                      <a:rPr kumimoji="0" lang="es-CL" sz="2000" b="0" i="1" u="none" strike="noStrike" cap="none" normalizeH="0" baseline="0" smtClean="0">
                                        <a:ln>
                                          <a:noFill/>
                                        </a:ln>
                                        <a:solidFill>
                                          <a:schemeClr val="tx1"/>
                                        </a:solidFill>
                                        <a:effectLst/>
                                        <a:latin typeface="Cambria Math" panose="02040503050406030204" pitchFamily="18" charset="0"/>
                                      </a:rPr>
                                      <m:t>(</m:t>
                                    </m:r>
                                    <m:r>
                                      <a:rPr kumimoji="0" lang="es-CL" sz="2000" b="0" i="1" u="none" strike="noStrike" cap="none" normalizeH="0" baseline="0" smtClean="0">
                                        <a:ln>
                                          <a:noFill/>
                                        </a:ln>
                                        <a:solidFill>
                                          <a:schemeClr val="tx1"/>
                                        </a:solidFill>
                                        <a:effectLst/>
                                        <a:latin typeface="Cambria Math" panose="02040503050406030204" pitchFamily="18" charset="0"/>
                                      </a:rPr>
                                      <m:t>𝑃</m:t>
                                    </m:r>
                                    <m:r>
                                      <a:rPr kumimoji="0" lang="es-CL" sz="2000" b="0" i="1" u="none" strike="noStrike" cap="none" normalizeH="0" baseline="0" smtClean="0">
                                        <a:ln>
                                          <a:noFill/>
                                        </a:ln>
                                        <a:solidFill>
                                          <a:schemeClr val="tx1"/>
                                        </a:solidFill>
                                        <a:effectLst/>
                                        <a:latin typeface="Cambria Math" panose="02040503050406030204" pitchFamily="18" charset="0"/>
                                      </a:rPr>
                                      <m:t>+</m:t>
                                    </m:r>
                                    <m:f>
                                      <m:fPr>
                                        <m:ctrlPr>
                                          <a:rPr kumimoji="0" lang="es-CL" sz="2000" b="0" i="1" u="none" strike="noStrike" cap="none" normalizeH="0" baseline="0" smtClean="0">
                                            <a:ln>
                                              <a:noFill/>
                                            </a:ln>
                                            <a:solidFill>
                                              <a:schemeClr val="tx1"/>
                                            </a:solidFill>
                                            <a:effectLst/>
                                            <a:latin typeface="Cambria Math" panose="02040503050406030204" pitchFamily="18" charset="0"/>
                                          </a:rPr>
                                        </m:ctrlPr>
                                      </m:fPr>
                                      <m:num>
                                        <m:r>
                                          <a:rPr kumimoji="0" lang="es-CL" sz="2000" b="0" i="1" u="none" strike="noStrike" cap="none" normalizeH="0" baseline="0" smtClean="0">
                                            <a:ln>
                                              <a:noFill/>
                                            </a:ln>
                                            <a:solidFill>
                                              <a:schemeClr val="tx1"/>
                                            </a:solidFill>
                                            <a:effectLst/>
                                            <a:latin typeface="Cambria Math" panose="02040503050406030204" pitchFamily="18" charset="0"/>
                                          </a:rPr>
                                          <m:t>1</m:t>
                                        </m:r>
                                      </m:num>
                                      <m:den>
                                        <m:r>
                                          <a:rPr kumimoji="0" lang="es-CL" sz="2000" b="0" i="1" u="none" strike="noStrike" cap="none" normalizeH="0" baseline="0" smtClean="0">
                                            <a:ln>
                                              <a:noFill/>
                                            </a:ln>
                                            <a:solidFill>
                                              <a:schemeClr val="tx1"/>
                                            </a:solidFill>
                                            <a:effectLst/>
                                            <a:latin typeface="Cambria Math" panose="02040503050406030204" pitchFamily="18" charset="0"/>
                                          </a:rPr>
                                          <m:t>2</m:t>
                                        </m:r>
                                      </m:den>
                                    </m:f>
                                    <m:r>
                                      <a:rPr kumimoji="0" lang="es-CL" sz="2000" b="0" i="1" u="none" strike="noStrike" cap="none" normalizeH="0" baseline="0" smtClean="0">
                                        <a:ln>
                                          <a:noFill/>
                                        </a:ln>
                                        <a:solidFill>
                                          <a:schemeClr val="tx1"/>
                                        </a:solidFill>
                                        <a:effectLst/>
                                        <a:latin typeface="Cambria Math" panose="02040503050406030204" pitchFamily="18" charset="0"/>
                                      </a:rPr>
                                      <m:t>𝐻</m:t>
                                    </m:r>
                                    <m:r>
                                      <a:rPr kumimoji="0" lang="es-CL" sz="2000" b="0" i="1" u="none" strike="noStrike" cap="none" normalizeH="0" baseline="0" smtClean="0">
                                        <a:ln>
                                          <a:noFill/>
                                        </a:ln>
                                        <a:solidFill>
                                          <a:schemeClr val="tx1"/>
                                        </a:solidFill>
                                        <a:effectLst/>
                                        <a:latin typeface="Cambria Math" panose="02040503050406030204" pitchFamily="18" charset="0"/>
                                      </a:rPr>
                                      <m:t>)</m:t>
                                    </m:r>
                                  </m:e>
                                  <m:sup>
                                    <m:r>
                                      <a:rPr kumimoji="0" lang="es-CL" sz="20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1400" b="0" i="1" u="none" strike="noStrike" cap="none" normalizeH="0" baseline="0" smtClean="0">
                                    <a:ln>
                                      <a:noFill/>
                                    </a:ln>
                                    <a:solidFill>
                                      <a:schemeClr val="tx1"/>
                                    </a:solidFill>
                                    <a:effectLst/>
                                    <a:latin typeface="Cambria Math" panose="02040503050406030204" pitchFamily="18" charset="0"/>
                                  </a:rPr>
                                  <m:t>2(</m:t>
                                </m:r>
                                <m:r>
                                  <a:rPr kumimoji="0" lang="es-CL" sz="1400" b="0" i="1" u="none" strike="noStrike" cap="none" normalizeH="0" baseline="0" smtClean="0">
                                    <a:ln>
                                      <a:noFill/>
                                    </a:ln>
                                    <a:solidFill>
                                      <a:schemeClr val="tx1"/>
                                    </a:solidFill>
                                    <a:effectLst/>
                                    <a:latin typeface="Cambria Math" panose="02040503050406030204" pitchFamily="18" charset="0"/>
                                  </a:rPr>
                                  <m:t>𝑃</m:t>
                                </m:r>
                                <m:r>
                                  <a:rPr kumimoji="0" lang="es-CL" sz="1400" b="0" i="1" u="none" strike="noStrike" cap="none" normalizeH="0" baseline="0" smtClean="0">
                                    <a:ln>
                                      <a:noFill/>
                                    </a:ln>
                                    <a:solidFill>
                                      <a:schemeClr val="tx1"/>
                                    </a:solidFill>
                                    <a:effectLst/>
                                    <a:latin typeface="Cambria Math" panose="02040503050406030204" pitchFamily="18" charset="0"/>
                                  </a:rPr>
                                  <m:t>+</m:t>
                                </m:r>
                                <m:f>
                                  <m:fPr>
                                    <m:ctrlPr>
                                      <a:rPr kumimoji="0" lang="es-CL" sz="1400" b="0" i="1" u="none" strike="noStrike" cap="none" normalizeH="0" baseline="0" smtClean="0">
                                        <a:ln>
                                          <a:noFill/>
                                        </a:ln>
                                        <a:solidFill>
                                          <a:schemeClr val="tx1"/>
                                        </a:solidFill>
                                        <a:effectLst/>
                                        <a:latin typeface="Cambria Math" panose="02040503050406030204" pitchFamily="18" charset="0"/>
                                      </a:rPr>
                                    </m:ctrlPr>
                                  </m:fPr>
                                  <m:num>
                                    <m:r>
                                      <a:rPr kumimoji="0" lang="es-CL" sz="1400" b="0" i="1" u="none" strike="noStrike" cap="none" normalizeH="0" baseline="0" smtClean="0">
                                        <a:ln>
                                          <a:noFill/>
                                        </a:ln>
                                        <a:solidFill>
                                          <a:schemeClr val="tx1"/>
                                        </a:solidFill>
                                        <a:effectLst/>
                                        <a:latin typeface="Cambria Math" panose="02040503050406030204" pitchFamily="18" charset="0"/>
                                      </a:rPr>
                                      <m:t>1</m:t>
                                    </m:r>
                                  </m:num>
                                  <m:den>
                                    <m:r>
                                      <a:rPr kumimoji="0" lang="es-CL" sz="1400" b="0" i="1" u="none" strike="noStrike" cap="none" normalizeH="0" baseline="0" smtClean="0">
                                        <a:ln>
                                          <a:noFill/>
                                        </a:ln>
                                        <a:solidFill>
                                          <a:schemeClr val="tx1"/>
                                        </a:solidFill>
                                        <a:effectLst/>
                                        <a:latin typeface="Cambria Math" panose="02040503050406030204" pitchFamily="18" charset="0"/>
                                      </a:rPr>
                                      <m:t>2</m:t>
                                    </m:r>
                                  </m:den>
                                </m:f>
                                <m:r>
                                  <a:rPr kumimoji="0" lang="es-CL" sz="1400" b="0" i="1" u="none" strike="noStrike" cap="none" normalizeH="0" baseline="0" smtClean="0">
                                    <a:ln>
                                      <a:noFill/>
                                    </a:ln>
                                    <a:solidFill>
                                      <a:schemeClr val="tx1"/>
                                    </a:solidFill>
                                    <a:effectLst/>
                                    <a:latin typeface="Cambria Math" panose="02040503050406030204" pitchFamily="18" charset="0"/>
                                  </a:rPr>
                                  <m:t>𝐻</m:t>
                                </m:r>
                                <m:r>
                                  <a:rPr kumimoji="0" lang="es-CL" sz="1400" b="0" i="1" u="none" strike="noStrike" cap="none" normalizeH="0" baseline="0" smtClean="0">
                                    <a:ln>
                                      <a:noFill/>
                                    </a:ln>
                                    <a:solidFill>
                                      <a:schemeClr val="tx1"/>
                                    </a:solidFill>
                                    <a:effectLst/>
                                    <a:latin typeface="Cambria Math" panose="02040503050406030204" pitchFamily="18" charset="0"/>
                                  </a:rPr>
                                  <m:t>)(</m:t>
                                </m:r>
                                <m:r>
                                  <a:rPr kumimoji="0" lang="es-CL" sz="1400" b="0" i="1" u="none" strike="noStrike" cap="none" normalizeH="0" baseline="0" smtClean="0">
                                    <a:ln>
                                      <a:noFill/>
                                    </a:ln>
                                    <a:solidFill>
                                      <a:schemeClr val="tx1"/>
                                    </a:solidFill>
                                    <a:effectLst/>
                                    <a:latin typeface="Cambria Math" panose="02040503050406030204" pitchFamily="18" charset="0"/>
                                  </a:rPr>
                                  <m:t>𝑄</m:t>
                                </m:r>
                                <m:r>
                                  <a:rPr kumimoji="0" lang="es-CL" sz="1400" b="0" i="1" u="none" strike="noStrike" cap="none" normalizeH="0" baseline="0" smtClean="0">
                                    <a:ln>
                                      <a:noFill/>
                                    </a:ln>
                                    <a:solidFill>
                                      <a:schemeClr val="tx1"/>
                                    </a:solidFill>
                                    <a:effectLst/>
                                    <a:latin typeface="Cambria Math" panose="02040503050406030204" pitchFamily="18" charset="0"/>
                                  </a:rPr>
                                  <m:t>+</m:t>
                                </m:r>
                                <m:f>
                                  <m:fPr>
                                    <m:ctrlPr>
                                      <a:rPr kumimoji="0" lang="es-CL" sz="1400" b="0" i="1" u="none" strike="noStrike" cap="none" normalizeH="0" baseline="0" smtClean="0">
                                        <a:ln>
                                          <a:noFill/>
                                        </a:ln>
                                        <a:solidFill>
                                          <a:schemeClr val="tx1"/>
                                        </a:solidFill>
                                        <a:effectLst/>
                                        <a:latin typeface="Cambria Math" panose="02040503050406030204" pitchFamily="18" charset="0"/>
                                      </a:rPr>
                                    </m:ctrlPr>
                                  </m:fPr>
                                  <m:num>
                                    <m:r>
                                      <a:rPr kumimoji="0" lang="es-CL" sz="1400" b="0" i="1" u="none" strike="noStrike" cap="none" normalizeH="0" baseline="0" smtClean="0">
                                        <a:ln>
                                          <a:noFill/>
                                        </a:ln>
                                        <a:solidFill>
                                          <a:schemeClr val="tx1"/>
                                        </a:solidFill>
                                        <a:effectLst/>
                                        <a:latin typeface="Cambria Math" panose="02040503050406030204" pitchFamily="18" charset="0"/>
                                      </a:rPr>
                                      <m:t>1</m:t>
                                    </m:r>
                                  </m:num>
                                  <m:den>
                                    <m:r>
                                      <a:rPr kumimoji="0" lang="es-CL" sz="1400" b="0" i="1" u="none" strike="noStrike" cap="none" normalizeH="0" baseline="0" smtClean="0">
                                        <a:ln>
                                          <a:noFill/>
                                        </a:ln>
                                        <a:solidFill>
                                          <a:schemeClr val="tx1"/>
                                        </a:solidFill>
                                        <a:effectLst/>
                                        <a:latin typeface="Cambria Math" panose="02040503050406030204" pitchFamily="18" charset="0"/>
                                      </a:rPr>
                                      <m:t>2</m:t>
                                    </m:r>
                                  </m:den>
                                </m:f>
                                <m:r>
                                  <a:rPr kumimoji="0" lang="es-CL" sz="1400" b="0" i="1" u="none" strike="noStrike" cap="none" normalizeH="0" baseline="0" smtClean="0">
                                    <a:ln>
                                      <a:noFill/>
                                    </a:ln>
                                    <a:solidFill>
                                      <a:schemeClr val="tx1"/>
                                    </a:solidFill>
                                    <a:effectLst/>
                                    <a:latin typeface="Cambria Math" panose="02040503050406030204" pitchFamily="18" charset="0"/>
                                  </a:rPr>
                                  <m:t>𝐻</m:t>
                                </m:r>
                                <m:r>
                                  <a:rPr kumimoji="0" lang="es-CL" sz="1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CL" sz="2000" b="0" i="1" u="none" strike="noStrike" cap="none" normalizeH="0" baseline="0" smtClean="0">
                                        <a:ln>
                                          <a:noFill/>
                                        </a:ln>
                                        <a:solidFill>
                                          <a:schemeClr val="tx1"/>
                                        </a:solidFill>
                                        <a:effectLst/>
                                        <a:latin typeface="Cambria Math" panose="02040503050406030204" pitchFamily="18" charset="0"/>
                                      </a:rPr>
                                    </m:ctrlPr>
                                  </m:sSupPr>
                                  <m:e>
                                    <m:r>
                                      <a:rPr kumimoji="0" lang="es-CL" sz="2000" b="0" i="1" u="none" strike="noStrike" cap="none" normalizeH="0" baseline="0" smtClean="0">
                                        <a:ln>
                                          <a:noFill/>
                                        </a:ln>
                                        <a:solidFill>
                                          <a:schemeClr val="tx1"/>
                                        </a:solidFill>
                                        <a:effectLst/>
                                        <a:latin typeface="Cambria Math" panose="02040503050406030204" pitchFamily="18" charset="0"/>
                                      </a:rPr>
                                      <m:t>(</m:t>
                                    </m:r>
                                    <m:r>
                                      <a:rPr kumimoji="0" lang="es-CL" sz="2000" b="0" i="1" u="none" strike="noStrike" cap="none" normalizeH="0" baseline="0" smtClean="0">
                                        <a:ln>
                                          <a:noFill/>
                                        </a:ln>
                                        <a:solidFill>
                                          <a:schemeClr val="tx1"/>
                                        </a:solidFill>
                                        <a:effectLst/>
                                        <a:latin typeface="Cambria Math" panose="02040503050406030204" pitchFamily="18" charset="0"/>
                                      </a:rPr>
                                      <m:t>𝑄</m:t>
                                    </m:r>
                                    <m:r>
                                      <a:rPr kumimoji="0" lang="es-CL" sz="2000" b="0" i="1" u="none" strike="noStrike" cap="none" normalizeH="0" baseline="0" smtClean="0">
                                        <a:ln>
                                          <a:noFill/>
                                        </a:ln>
                                        <a:solidFill>
                                          <a:schemeClr val="tx1"/>
                                        </a:solidFill>
                                        <a:effectLst/>
                                        <a:latin typeface="Cambria Math" panose="02040503050406030204" pitchFamily="18" charset="0"/>
                                      </a:rPr>
                                      <m:t>+</m:t>
                                    </m:r>
                                    <m:f>
                                      <m:fPr>
                                        <m:ctrlPr>
                                          <a:rPr kumimoji="0" lang="es-CL" sz="2000" b="0" i="1" u="none" strike="noStrike" cap="none" normalizeH="0" baseline="0" smtClean="0">
                                            <a:ln>
                                              <a:noFill/>
                                            </a:ln>
                                            <a:solidFill>
                                              <a:schemeClr val="tx1"/>
                                            </a:solidFill>
                                            <a:effectLst/>
                                            <a:latin typeface="Cambria Math" panose="02040503050406030204" pitchFamily="18" charset="0"/>
                                          </a:rPr>
                                        </m:ctrlPr>
                                      </m:fPr>
                                      <m:num>
                                        <m:r>
                                          <a:rPr kumimoji="0" lang="es-CL" sz="2000" b="0" i="1" u="none" strike="noStrike" cap="none" normalizeH="0" baseline="0" smtClean="0">
                                            <a:ln>
                                              <a:noFill/>
                                            </a:ln>
                                            <a:solidFill>
                                              <a:schemeClr val="tx1"/>
                                            </a:solidFill>
                                            <a:effectLst/>
                                            <a:latin typeface="Cambria Math" panose="02040503050406030204" pitchFamily="18" charset="0"/>
                                          </a:rPr>
                                          <m:t>1</m:t>
                                        </m:r>
                                      </m:num>
                                      <m:den>
                                        <m:r>
                                          <a:rPr kumimoji="0" lang="es-CL" sz="2000" b="0" i="1" u="none" strike="noStrike" cap="none" normalizeH="0" baseline="0" smtClean="0">
                                            <a:ln>
                                              <a:noFill/>
                                            </a:ln>
                                            <a:solidFill>
                                              <a:schemeClr val="tx1"/>
                                            </a:solidFill>
                                            <a:effectLst/>
                                            <a:latin typeface="Cambria Math" panose="02040503050406030204" pitchFamily="18" charset="0"/>
                                          </a:rPr>
                                          <m:t>2</m:t>
                                        </m:r>
                                      </m:den>
                                    </m:f>
                                    <m:r>
                                      <a:rPr kumimoji="0" lang="es-CL" sz="2000" b="0" i="1" u="none" strike="noStrike" cap="none" normalizeH="0" baseline="0" smtClean="0">
                                        <a:ln>
                                          <a:noFill/>
                                        </a:ln>
                                        <a:solidFill>
                                          <a:schemeClr val="tx1"/>
                                        </a:solidFill>
                                        <a:effectLst/>
                                        <a:latin typeface="Cambria Math" panose="02040503050406030204" pitchFamily="18" charset="0"/>
                                      </a:rPr>
                                      <m:t>𝐻</m:t>
                                    </m:r>
                                    <m:r>
                                      <a:rPr kumimoji="0" lang="es-CL" sz="2000" b="0" i="1" u="none" strike="noStrike" cap="none" normalizeH="0" baseline="0" smtClean="0">
                                        <a:ln>
                                          <a:noFill/>
                                        </a:ln>
                                        <a:solidFill>
                                          <a:schemeClr val="tx1"/>
                                        </a:solidFill>
                                        <a:effectLst/>
                                        <a:latin typeface="Cambria Math" panose="02040503050406030204" pitchFamily="18" charset="0"/>
                                      </a:rPr>
                                      <m:t>)</m:t>
                                    </m:r>
                                  </m:e>
                                  <m:sup>
                                    <m:r>
                                      <a:rPr kumimoji="0" lang="es-CL" sz="20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mc:Choice>
        <mc:Fallback xmlns="">
          <p:graphicFrame>
            <p:nvGraphicFramePr>
              <p:cNvPr id="2" name="Group 411">
                <a:extLst>
                  <a:ext uri="{FF2B5EF4-FFF2-40B4-BE49-F238E27FC236}">
                    <a16:creationId xmlns:a16="http://schemas.microsoft.com/office/drawing/2014/main" id="{32D196E0-32B3-4CAA-8719-759257D28874}"/>
                  </a:ext>
                </a:extLst>
              </p:cNvPr>
              <p:cNvGraphicFramePr>
                <a:graphicFrameLocks noGrp="1"/>
              </p:cNvGraphicFramePr>
              <p:nvPr>
                <p:extLst>
                  <p:ext uri="{D42A27DB-BD31-4B8C-83A1-F6EECF244321}">
                    <p14:modId xmlns:p14="http://schemas.microsoft.com/office/powerpoint/2010/main" val="1447181453"/>
                  </p:ext>
                </p:extLst>
              </p:nvPr>
            </p:nvGraphicFramePr>
            <p:xfrm>
              <a:off x="2173718" y="360836"/>
              <a:ext cx="8915400" cy="6244340"/>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2PQ</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blipFill>
                          <a:blip r:embed="rId3"/>
                          <a:stretch>
                            <a:fillRect l="-203401" t="-396970" r="-202041" b="-295455"/>
                          </a:stretch>
                        </a:blipFill>
                      </a:tcPr>
                    </a:tc>
                    <a:tc>
                      <a:txBody>
                        <a:bodyPr/>
                        <a:lstStyle/>
                        <a:p>
                          <a:endParaRPr lang="en-US"/>
                        </a:p>
                      </a:txBody>
                      <a:tcPr anchor="ctr" horzOverflow="overflow">
                        <a:blipFill>
                          <a:blip r:embed="rId3"/>
                          <a:stretch>
                            <a:fillRect l="-304437" t="-396970" r="-102730" b="-295455"/>
                          </a:stretch>
                        </a:blipFill>
                      </a:tcPr>
                    </a:tc>
                    <a:tc>
                      <a:txBody>
                        <a:bodyPr/>
                        <a:lstStyle/>
                        <a:p>
                          <a:endParaRPr lang="en-US"/>
                        </a:p>
                      </a:txBody>
                      <a:tcPr anchor="ctr" horzOverflow="overflow">
                        <a:blipFill>
                          <a:blip r:embed="rId3"/>
                          <a:stretch>
                            <a:fillRect l="-405822" t="-396970" r="-3082" b="-295455"/>
                          </a:stretch>
                        </a:blipFill>
                      </a:tcPr>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Q</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66205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Suma</a:t>
                          </a:r>
                          <a:endParaRPr kumimoji="0" lang="es-ES" sz="2400" b="0" i="0" u="none" strike="noStrike" cap="none" normalizeH="0" baseline="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endParaRPr lang="en-US"/>
                        </a:p>
                      </a:txBody>
                      <a:tcPr horzOverflow="overflow">
                        <a:lnL w="12700" cap="flat" cmpd="sng" algn="ctr">
                          <a:solidFill>
                            <a:schemeClr val="tx1"/>
                          </a:solidFill>
                          <a:prstDash val="solid"/>
                          <a:round/>
                          <a:headEnd type="none" w="med" len="med"/>
                          <a:tailEnd type="none" w="med" len="med"/>
                        </a:lnL>
                        <a:blipFill>
                          <a:blip r:embed="rId3"/>
                          <a:stretch>
                            <a:fillRect l="-203401" t="-769725" r="-202041" b="-89908"/>
                          </a:stretch>
                        </a:blipFill>
                      </a:tcPr>
                    </a:tc>
                    <a:tc>
                      <a:txBody>
                        <a:bodyPr/>
                        <a:lstStyle/>
                        <a:p>
                          <a:endParaRPr lang="en-US"/>
                        </a:p>
                      </a:txBody>
                      <a:tcPr horzOverflow="overflow">
                        <a:blipFill>
                          <a:blip r:embed="rId3"/>
                          <a:stretch>
                            <a:fillRect l="-304437" t="-769725" r="-102730" b="-89908"/>
                          </a:stretch>
                        </a:blipFill>
                      </a:tcPr>
                    </a:tc>
                    <a:tc>
                      <a:txBody>
                        <a:bodyPr/>
                        <a:lstStyle/>
                        <a:p>
                          <a:endParaRPr lang="en-US"/>
                        </a:p>
                      </a:txBody>
                      <a:tcPr horzOverflow="overflow">
                        <a:blipFill>
                          <a:blip r:embed="rId3"/>
                          <a:stretch>
                            <a:fillRect l="-405822" t="-769725" r="-3082" b="-89908"/>
                          </a:stretch>
                        </a:blipFill>
                      </a:tcPr>
                    </a:tc>
                    <a:extLst>
                      <a:ext uri="{0D108BD9-81ED-4DB2-BD59-A6C34878D82A}">
                        <a16:rowId xmlns:a16="http://schemas.microsoft.com/office/drawing/2014/main" val="10009"/>
                      </a:ext>
                    </a:extLst>
                  </a:tr>
                  <a:tr h="51816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mc:Fallback>
      </mc:AlternateContent>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BB4F8AA2-C19A-4F8F-8510-BF5730DAAA63}"/>
                  </a:ext>
                </a:extLst>
              </p:cNvPr>
              <p:cNvSpPr txBox="1"/>
              <p:nvPr/>
            </p:nvSpPr>
            <p:spPr>
              <a:xfrm>
                <a:off x="5727700" y="5440242"/>
                <a:ext cx="3583418" cy="1164934"/>
              </a:xfrm>
              <a:prstGeom prst="rect">
                <a:avLst/>
              </a:prstGeom>
              <a:solidFill>
                <a:schemeClr val="bg1"/>
              </a:solidFill>
            </p:spPr>
            <p:txBody>
              <a:bodyPr wrap="square" rtlCol="0">
                <a:spAutoFit/>
              </a:bodyPr>
              <a:lstStyle/>
              <a:p>
                <a:endParaRPr lang="es-CL" dirty="0"/>
              </a:p>
              <a:p>
                <a:pPr algn="ct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𝑄</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𝑄𝐻</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4</m:t>
                          </m:r>
                        </m:den>
                      </m:f>
                      <m:sSup>
                        <m:sSupPr>
                          <m:ctrlPr>
                            <a:rPr lang="es-CL" b="0" i="1" smtClean="0">
                              <a:latin typeface="Cambria Math" panose="02040503050406030204" pitchFamily="18" charset="0"/>
                            </a:rPr>
                          </m:ctrlPr>
                        </m:sSupPr>
                        <m:e>
                          <m:r>
                            <a:rPr lang="es-CL" b="0" i="1" smtClean="0">
                              <a:latin typeface="Cambria Math" panose="02040503050406030204" pitchFamily="18" charset="0"/>
                            </a:rPr>
                            <m:t>𝐻</m:t>
                          </m:r>
                        </m:e>
                        <m:sup>
                          <m:r>
                            <a:rPr lang="es-CL" b="0" i="1" smtClean="0">
                              <a:latin typeface="Cambria Math" panose="02040503050406030204" pitchFamily="18" charset="0"/>
                            </a:rPr>
                            <m:t>2</m:t>
                          </m:r>
                        </m:sup>
                      </m:sSup>
                    </m:oMath>
                  </m:oMathPara>
                </a14:m>
                <a:endParaRPr lang="es-CL" dirty="0"/>
              </a:p>
              <a:p>
                <a:pPr algn="ctr"/>
                <a:endParaRPr lang="es-CL" dirty="0"/>
              </a:p>
            </p:txBody>
          </p:sp>
        </mc:Choice>
        <mc:Fallback xmlns="">
          <p:sp>
            <p:nvSpPr>
              <p:cNvPr id="3" name="CuadroTexto 2">
                <a:extLst>
                  <a:ext uri="{FF2B5EF4-FFF2-40B4-BE49-F238E27FC236}">
                    <a16:creationId xmlns:a16="http://schemas.microsoft.com/office/drawing/2014/main" id="{BB4F8AA2-C19A-4F8F-8510-BF5730DAAA63}"/>
                  </a:ext>
                </a:extLst>
              </p:cNvPr>
              <p:cNvSpPr txBox="1">
                <a:spLocks noRot="1" noChangeAspect="1" noMove="1" noResize="1" noEditPoints="1" noAdjustHandles="1" noChangeArrowheads="1" noChangeShapeType="1" noTextEdit="1"/>
              </p:cNvSpPr>
              <p:nvPr/>
            </p:nvSpPr>
            <p:spPr>
              <a:xfrm>
                <a:off x="5727700" y="5440242"/>
                <a:ext cx="3583418" cy="1164934"/>
              </a:xfrm>
              <a:prstGeom prst="rect">
                <a:avLst/>
              </a:prstGeom>
              <a:blipFill>
                <a:blip r:embed="rId4"/>
                <a:stretch>
                  <a:fillRect/>
                </a:stretch>
              </a:blipFill>
            </p:spPr>
            <p:txBody>
              <a:bodyPr/>
              <a:lstStyle/>
              <a:p>
                <a:r>
                  <a:rPr lang="en-US">
                    <a:noFill/>
                  </a:rPr>
                  <a:t> </a:t>
                </a:r>
              </a:p>
            </p:txBody>
          </p:sp>
        </mc:Fallback>
      </mc:AlternateContent>
      <p:sp>
        <p:nvSpPr>
          <p:cNvPr id="4" name="Rectángulo 3">
            <a:extLst>
              <a:ext uri="{FF2B5EF4-FFF2-40B4-BE49-F238E27FC236}">
                <a16:creationId xmlns:a16="http://schemas.microsoft.com/office/drawing/2014/main" id="{12937209-818F-4824-B653-9FC540EDD230}"/>
              </a:ext>
            </a:extLst>
          </p:cNvPr>
          <p:cNvSpPr/>
          <p:nvPr/>
        </p:nvSpPr>
        <p:spPr>
          <a:xfrm>
            <a:off x="9311118" y="1822523"/>
            <a:ext cx="1775982" cy="361517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Google Shape;123;p17">
            <a:extLst>
              <a:ext uri="{FF2B5EF4-FFF2-40B4-BE49-F238E27FC236}">
                <a16:creationId xmlns:a16="http://schemas.microsoft.com/office/drawing/2014/main" id="{EF55290F-3B4F-4CCF-BE7A-1A5804859E7D}"/>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30</a:t>
            </a:fld>
            <a:endParaRPr dirty="0"/>
          </a:p>
        </p:txBody>
      </p:sp>
    </p:spTree>
    <p:extLst>
      <p:ext uri="{BB962C8B-B14F-4D97-AF65-F5344CB8AC3E}">
        <p14:creationId xmlns:p14="http://schemas.microsoft.com/office/powerpoint/2010/main" val="281497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Group 411">
                <a:extLst>
                  <a:ext uri="{FF2B5EF4-FFF2-40B4-BE49-F238E27FC236}">
                    <a16:creationId xmlns:a16="http://schemas.microsoft.com/office/drawing/2014/main" id="{AA00CA2F-A6EB-4782-B72C-347A079FF1F2}"/>
                  </a:ext>
                </a:extLst>
              </p:cNvPr>
              <p:cNvGraphicFramePr>
                <a:graphicFrameLocks noGrp="1"/>
              </p:cNvGraphicFramePr>
              <p:nvPr>
                <p:extLst>
                  <p:ext uri="{D42A27DB-BD31-4B8C-83A1-F6EECF244321}">
                    <p14:modId xmlns:p14="http://schemas.microsoft.com/office/powerpoint/2010/main" val="1937198485"/>
                  </p:ext>
                </p:extLst>
              </p:nvPr>
            </p:nvGraphicFramePr>
            <p:xfrm>
              <a:off x="2173718" y="360836"/>
              <a:ext cx="8915400" cy="6244340"/>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2PQ</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4</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2</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4</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Q</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5540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Suma</a:t>
                          </a:r>
                          <a:endParaRPr kumimoji="0" lang="es-ES" sz="2400" b="0" i="0" u="none" strike="noStrike" cap="none" normalizeH="0" baseline="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CL" sz="2000" b="0" i="1" u="none" strike="noStrike" cap="none" normalizeH="0" baseline="0" smtClean="0">
                                        <a:ln>
                                          <a:noFill/>
                                        </a:ln>
                                        <a:solidFill>
                                          <a:schemeClr val="tx1"/>
                                        </a:solidFill>
                                        <a:effectLst/>
                                        <a:latin typeface="Cambria Math" panose="02040503050406030204" pitchFamily="18" charset="0"/>
                                      </a:rPr>
                                    </m:ctrlPr>
                                  </m:sSupPr>
                                  <m:e>
                                    <m:r>
                                      <a:rPr kumimoji="0" lang="es-CL" sz="2000" b="0" i="1" u="none" strike="noStrike" cap="none" normalizeH="0" baseline="0" smtClean="0">
                                        <a:ln>
                                          <a:noFill/>
                                        </a:ln>
                                        <a:solidFill>
                                          <a:schemeClr val="tx1"/>
                                        </a:solidFill>
                                        <a:effectLst/>
                                        <a:latin typeface="Cambria Math" panose="02040503050406030204" pitchFamily="18" charset="0"/>
                                      </a:rPr>
                                      <m:t>(</m:t>
                                    </m:r>
                                    <m:r>
                                      <a:rPr kumimoji="0" lang="es-CL" sz="2000" b="0" i="1" u="none" strike="noStrike" cap="none" normalizeH="0" baseline="0" smtClean="0">
                                        <a:ln>
                                          <a:noFill/>
                                        </a:ln>
                                        <a:solidFill>
                                          <a:schemeClr val="tx1"/>
                                        </a:solidFill>
                                        <a:effectLst/>
                                        <a:latin typeface="Cambria Math" panose="02040503050406030204" pitchFamily="18" charset="0"/>
                                      </a:rPr>
                                      <m:t>𝑃</m:t>
                                    </m:r>
                                    <m:r>
                                      <a:rPr kumimoji="0" lang="es-CL" sz="2000" b="0" i="1" u="none" strike="noStrike" cap="none" normalizeH="0" baseline="0" smtClean="0">
                                        <a:ln>
                                          <a:noFill/>
                                        </a:ln>
                                        <a:solidFill>
                                          <a:schemeClr val="tx1"/>
                                        </a:solidFill>
                                        <a:effectLst/>
                                        <a:latin typeface="Cambria Math" panose="02040503050406030204" pitchFamily="18" charset="0"/>
                                      </a:rPr>
                                      <m:t>+</m:t>
                                    </m:r>
                                    <m:f>
                                      <m:fPr>
                                        <m:ctrlPr>
                                          <a:rPr kumimoji="0" lang="es-CL" sz="2000" b="0" i="1" u="none" strike="noStrike" cap="none" normalizeH="0" baseline="0" smtClean="0">
                                            <a:ln>
                                              <a:noFill/>
                                            </a:ln>
                                            <a:solidFill>
                                              <a:schemeClr val="tx1"/>
                                            </a:solidFill>
                                            <a:effectLst/>
                                            <a:latin typeface="Cambria Math" panose="02040503050406030204" pitchFamily="18" charset="0"/>
                                          </a:rPr>
                                        </m:ctrlPr>
                                      </m:fPr>
                                      <m:num>
                                        <m:r>
                                          <a:rPr kumimoji="0" lang="es-CL" sz="2000" b="0" i="1" u="none" strike="noStrike" cap="none" normalizeH="0" baseline="0" smtClean="0">
                                            <a:ln>
                                              <a:noFill/>
                                            </a:ln>
                                            <a:solidFill>
                                              <a:schemeClr val="tx1"/>
                                            </a:solidFill>
                                            <a:effectLst/>
                                            <a:latin typeface="Cambria Math" panose="02040503050406030204" pitchFamily="18" charset="0"/>
                                          </a:rPr>
                                          <m:t>1</m:t>
                                        </m:r>
                                      </m:num>
                                      <m:den>
                                        <m:r>
                                          <a:rPr kumimoji="0" lang="es-CL" sz="2000" b="0" i="1" u="none" strike="noStrike" cap="none" normalizeH="0" baseline="0" smtClean="0">
                                            <a:ln>
                                              <a:noFill/>
                                            </a:ln>
                                            <a:solidFill>
                                              <a:schemeClr val="tx1"/>
                                            </a:solidFill>
                                            <a:effectLst/>
                                            <a:latin typeface="Cambria Math" panose="02040503050406030204" pitchFamily="18" charset="0"/>
                                          </a:rPr>
                                          <m:t>2</m:t>
                                        </m:r>
                                      </m:den>
                                    </m:f>
                                    <m:r>
                                      <a:rPr kumimoji="0" lang="es-CL" sz="2000" b="0" i="1" u="none" strike="noStrike" cap="none" normalizeH="0" baseline="0" smtClean="0">
                                        <a:ln>
                                          <a:noFill/>
                                        </a:ln>
                                        <a:solidFill>
                                          <a:schemeClr val="tx1"/>
                                        </a:solidFill>
                                        <a:effectLst/>
                                        <a:latin typeface="Cambria Math" panose="02040503050406030204" pitchFamily="18" charset="0"/>
                                      </a:rPr>
                                      <m:t>𝐻</m:t>
                                    </m:r>
                                    <m:r>
                                      <a:rPr kumimoji="0" lang="es-CL" sz="2000" b="0" i="1" u="none" strike="noStrike" cap="none" normalizeH="0" baseline="0" smtClean="0">
                                        <a:ln>
                                          <a:noFill/>
                                        </a:ln>
                                        <a:solidFill>
                                          <a:schemeClr val="tx1"/>
                                        </a:solidFill>
                                        <a:effectLst/>
                                        <a:latin typeface="Cambria Math" panose="02040503050406030204" pitchFamily="18" charset="0"/>
                                      </a:rPr>
                                      <m:t>)</m:t>
                                    </m:r>
                                  </m:e>
                                  <m:sup>
                                    <m:r>
                                      <a:rPr kumimoji="0" lang="es-CL" sz="20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1400" b="0" i="1" u="none" strike="noStrike" cap="none" normalizeH="0" baseline="0" smtClean="0">
                                    <a:ln>
                                      <a:noFill/>
                                    </a:ln>
                                    <a:solidFill>
                                      <a:schemeClr val="tx1"/>
                                    </a:solidFill>
                                    <a:effectLst/>
                                    <a:latin typeface="Cambria Math" panose="02040503050406030204" pitchFamily="18" charset="0"/>
                                  </a:rPr>
                                  <m:t>2(</m:t>
                                </m:r>
                                <m:r>
                                  <a:rPr kumimoji="0" lang="es-CL" sz="1400" b="0" i="1" u="none" strike="noStrike" cap="none" normalizeH="0" baseline="0" smtClean="0">
                                    <a:ln>
                                      <a:noFill/>
                                    </a:ln>
                                    <a:solidFill>
                                      <a:schemeClr val="tx1"/>
                                    </a:solidFill>
                                    <a:effectLst/>
                                    <a:latin typeface="Cambria Math" panose="02040503050406030204" pitchFamily="18" charset="0"/>
                                  </a:rPr>
                                  <m:t>𝑃</m:t>
                                </m:r>
                                <m:r>
                                  <a:rPr kumimoji="0" lang="es-CL" sz="1400" b="0" i="1" u="none" strike="noStrike" cap="none" normalizeH="0" baseline="0" smtClean="0">
                                    <a:ln>
                                      <a:noFill/>
                                    </a:ln>
                                    <a:solidFill>
                                      <a:schemeClr val="tx1"/>
                                    </a:solidFill>
                                    <a:effectLst/>
                                    <a:latin typeface="Cambria Math" panose="02040503050406030204" pitchFamily="18" charset="0"/>
                                  </a:rPr>
                                  <m:t>+</m:t>
                                </m:r>
                                <m:f>
                                  <m:fPr>
                                    <m:ctrlPr>
                                      <a:rPr kumimoji="0" lang="es-CL" sz="1400" b="0" i="1" u="none" strike="noStrike" cap="none" normalizeH="0" baseline="0" smtClean="0">
                                        <a:ln>
                                          <a:noFill/>
                                        </a:ln>
                                        <a:solidFill>
                                          <a:schemeClr val="tx1"/>
                                        </a:solidFill>
                                        <a:effectLst/>
                                        <a:latin typeface="Cambria Math" panose="02040503050406030204" pitchFamily="18" charset="0"/>
                                      </a:rPr>
                                    </m:ctrlPr>
                                  </m:fPr>
                                  <m:num>
                                    <m:r>
                                      <a:rPr kumimoji="0" lang="es-CL" sz="1400" b="0" i="1" u="none" strike="noStrike" cap="none" normalizeH="0" baseline="0" smtClean="0">
                                        <a:ln>
                                          <a:noFill/>
                                        </a:ln>
                                        <a:solidFill>
                                          <a:schemeClr val="tx1"/>
                                        </a:solidFill>
                                        <a:effectLst/>
                                        <a:latin typeface="Cambria Math" panose="02040503050406030204" pitchFamily="18" charset="0"/>
                                      </a:rPr>
                                      <m:t>1</m:t>
                                    </m:r>
                                  </m:num>
                                  <m:den>
                                    <m:r>
                                      <a:rPr kumimoji="0" lang="es-CL" sz="1400" b="0" i="1" u="none" strike="noStrike" cap="none" normalizeH="0" baseline="0" smtClean="0">
                                        <a:ln>
                                          <a:noFill/>
                                        </a:ln>
                                        <a:solidFill>
                                          <a:schemeClr val="tx1"/>
                                        </a:solidFill>
                                        <a:effectLst/>
                                        <a:latin typeface="Cambria Math" panose="02040503050406030204" pitchFamily="18" charset="0"/>
                                      </a:rPr>
                                      <m:t>2</m:t>
                                    </m:r>
                                  </m:den>
                                </m:f>
                                <m:r>
                                  <a:rPr kumimoji="0" lang="es-CL" sz="1400" b="0" i="1" u="none" strike="noStrike" cap="none" normalizeH="0" baseline="0" smtClean="0">
                                    <a:ln>
                                      <a:noFill/>
                                    </a:ln>
                                    <a:solidFill>
                                      <a:schemeClr val="tx1"/>
                                    </a:solidFill>
                                    <a:effectLst/>
                                    <a:latin typeface="Cambria Math" panose="02040503050406030204" pitchFamily="18" charset="0"/>
                                  </a:rPr>
                                  <m:t>𝐻</m:t>
                                </m:r>
                                <m:r>
                                  <a:rPr kumimoji="0" lang="es-CL" sz="1400" b="0" i="1" u="none" strike="noStrike" cap="none" normalizeH="0" baseline="0" smtClean="0">
                                    <a:ln>
                                      <a:noFill/>
                                    </a:ln>
                                    <a:solidFill>
                                      <a:schemeClr val="tx1"/>
                                    </a:solidFill>
                                    <a:effectLst/>
                                    <a:latin typeface="Cambria Math" panose="02040503050406030204" pitchFamily="18" charset="0"/>
                                  </a:rPr>
                                  <m:t>)(</m:t>
                                </m:r>
                                <m:r>
                                  <a:rPr kumimoji="0" lang="es-CL" sz="1400" b="0" i="1" u="none" strike="noStrike" cap="none" normalizeH="0" baseline="0" smtClean="0">
                                    <a:ln>
                                      <a:noFill/>
                                    </a:ln>
                                    <a:solidFill>
                                      <a:schemeClr val="tx1"/>
                                    </a:solidFill>
                                    <a:effectLst/>
                                    <a:latin typeface="Cambria Math" panose="02040503050406030204" pitchFamily="18" charset="0"/>
                                  </a:rPr>
                                  <m:t>𝑄</m:t>
                                </m:r>
                                <m:r>
                                  <a:rPr kumimoji="0" lang="es-CL" sz="1400" b="0" i="1" u="none" strike="noStrike" cap="none" normalizeH="0" baseline="0" smtClean="0">
                                    <a:ln>
                                      <a:noFill/>
                                    </a:ln>
                                    <a:solidFill>
                                      <a:schemeClr val="tx1"/>
                                    </a:solidFill>
                                    <a:effectLst/>
                                    <a:latin typeface="Cambria Math" panose="02040503050406030204" pitchFamily="18" charset="0"/>
                                  </a:rPr>
                                  <m:t>+</m:t>
                                </m:r>
                                <m:f>
                                  <m:fPr>
                                    <m:ctrlPr>
                                      <a:rPr kumimoji="0" lang="es-CL" sz="1400" b="0" i="1" u="none" strike="noStrike" cap="none" normalizeH="0" baseline="0" smtClean="0">
                                        <a:ln>
                                          <a:noFill/>
                                        </a:ln>
                                        <a:solidFill>
                                          <a:schemeClr val="tx1"/>
                                        </a:solidFill>
                                        <a:effectLst/>
                                        <a:latin typeface="Cambria Math" panose="02040503050406030204" pitchFamily="18" charset="0"/>
                                      </a:rPr>
                                    </m:ctrlPr>
                                  </m:fPr>
                                  <m:num>
                                    <m:r>
                                      <a:rPr kumimoji="0" lang="es-CL" sz="1400" b="0" i="1" u="none" strike="noStrike" cap="none" normalizeH="0" baseline="0" smtClean="0">
                                        <a:ln>
                                          <a:noFill/>
                                        </a:ln>
                                        <a:solidFill>
                                          <a:schemeClr val="tx1"/>
                                        </a:solidFill>
                                        <a:effectLst/>
                                        <a:latin typeface="Cambria Math" panose="02040503050406030204" pitchFamily="18" charset="0"/>
                                      </a:rPr>
                                      <m:t>1</m:t>
                                    </m:r>
                                  </m:num>
                                  <m:den>
                                    <m:r>
                                      <a:rPr kumimoji="0" lang="es-CL" sz="1400" b="0" i="1" u="none" strike="noStrike" cap="none" normalizeH="0" baseline="0" smtClean="0">
                                        <a:ln>
                                          <a:noFill/>
                                        </a:ln>
                                        <a:solidFill>
                                          <a:schemeClr val="tx1"/>
                                        </a:solidFill>
                                        <a:effectLst/>
                                        <a:latin typeface="Cambria Math" panose="02040503050406030204" pitchFamily="18" charset="0"/>
                                      </a:rPr>
                                      <m:t>2</m:t>
                                    </m:r>
                                  </m:den>
                                </m:f>
                                <m:r>
                                  <a:rPr kumimoji="0" lang="es-CL" sz="1400" b="0" i="1" u="none" strike="noStrike" cap="none" normalizeH="0" baseline="0" smtClean="0">
                                    <a:ln>
                                      <a:noFill/>
                                    </a:ln>
                                    <a:solidFill>
                                      <a:schemeClr val="tx1"/>
                                    </a:solidFill>
                                    <a:effectLst/>
                                    <a:latin typeface="Cambria Math" panose="02040503050406030204" pitchFamily="18" charset="0"/>
                                  </a:rPr>
                                  <m:t>𝐻</m:t>
                                </m:r>
                                <m:r>
                                  <a:rPr kumimoji="0" lang="es-CL" sz="1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CL" sz="2000" b="0" i="1" u="none" strike="noStrike" cap="none" normalizeH="0" baseline="0" smtClean="0">
                                        <a:ln>
                                          <a:noFill/>
                                        </a:ln>
                                        <a:solidFill>
                                          <a:schemeClr val="tx1"/>
                                        </a:solidFill>
                                        <a:effectLst/>
                                        <a:latin typeface="Cambria Math" panose="02040503050406030204" pitchFamily="18" charset="0"/>
                                      </a:rPr>
                                    </m:ctrlPr>
                                  </m:sSupPr>
                                  <m:e>
                                    <m:r>
                                      <a:rPr kumimoji="0" lang="es-CL" sz="2000" b="0" i="1" u="none" strike="noStrike" cap="none" normalizeH="0" baseline="0" smtClean="0">
                                        <a:ln>
                                          <a:noFill/>
                                        </a:ln>
                                        <a:solidFill>
                                          <a:schemeClr val="tx1"/>
                                        </a:solidFill>
                                        <a:effectLst/>
                                        <a:latin typeface="Cambria Math" panose="02040503050406030204" pitchFamily="18" charset="0"/>
                                      </a:rPr>
                                      <m:t>(</m:t>
                                    </m:r>
                                    <m:r>
                                      <a:rPr kumimoji="0" lang="es-CL" sz="2000" b="0" i="1" u="none" strike="noStrike" cap="none" normalizeH="0" baseline="0" smtClean="0">
                                        <a:ln>
                                          <a:noFill/>
                                        </a:ln>
                                        <a:solidFill>
                                          <a:schemeClr val="tx1"/>
                                        </a:solidFill>
                                        <a:effectLst/>
                                        <a:latin typeface="Cambria Math" panose="02040503050406030204" pitchFamily="18" charset="0"/>
                                      </a:rPr>
                                      <m:t>𝑄</m:t>
                                    </m:r>
                                    <m:r>
                                      <a:rPr kumimoji="0" lang="es-CL" sz="2000" b="0" i="1" u="none" strike="noStrike" cap="none" normalizeH="0" baseline="0" smtClean="0">
                                        <a:ln>
                                          <a:noFill/>
                                        </a:ln>
                                        <a:solidFill>
                                          <a:schemeClr val="tx1"/>
                                        </a:solidFill>
                                        <a:effectLst/>
                                        <a:latin typeface="Cambria Math" panose="02040503050406030204" pitchFamily="18" charset="0"/>
                                      </a:rPr>
                                      <m:t>+</m:t>
                                    </m:r>
                                    <m:f>
                                      <m:fPr>
                                        <m:ctrlPr>
                                          <a:rPr kumimoji="0" lang="es-CL" sz="2000" b="0" i="1" u="none" strike="noStrike" cap="none" normalizeH="0" baseline="0" smtClean="0">
                                            <a:ln>
                                              <a:noFill/>
                                            </a:ln>
                                            <a:solidFill>
                                              <a:schemeClr val="tx1"/>
                                            </a:solidFill>
                                            <a:effectLst/>
                                            <a:latin typeface="Cambria Math" panose="02040503050406030204" pitchFamily="18" charset="0"/>
                                          </a:rPr>
                                        </m:ctrlPr>
                                      </m:fPr>
                                      <m:num>
                                        <m:r>
                                          <a:rPr kumimoji="0" lang="es-CL" sz="2000" b="0" i="1" u="none" strike="noStrike" cap="none" normalizeH="0" baseline="0" smtClean="0">
                                            <a:ln>
                                              <a:noFill/>
                                            </a:ln>
                                            <a:solidFill>
                                              <a:schemeClr val="tx1"/>
                                            </a:solidFill>
                                            <a:effectLst/>
                                            <a:latin typeface="Cambria Math" panose="02040503050406030204" pitchFamily="18" charset="0"/>
                                          </a:rPr>
                                          <m:t>1</m:t>
                                        </m:r>
                                      </m:num>
                                      <m:den>
                                        <m:r>
                                          <a:rPr kumimoji="0" lang="es-CL" sz="2000" b="0" i="1" u="none" strike="noStrike" cap="none" normalizeH="0" baseline="0" smtClean="0">
                                            <a:ln>
                                              <a:noFill/>
                                            </a:ln>
                                            <a:solidFill>
                                              <a:schemeClr val="tx1"/>
                                            </a:solidFill>
                                            <a:effectLst/>
                                            <a:latin typeface="Cambria Math" panose="02040503050406030204" pitchFamily="18" charset="0"/>
                                          </a:rPr>
                                          <m:t>2</m:t>
                                        </m:r>
                                      </m:den>
                                    </m:f>
                                    <m:r>
                                      <a:rPr kumimoji="0" lang="es-CL" sz="2000" b="0" i="1" u="none" strike="noStrike" cap="none" normalizeH="0" baseline="0" smtClean="0">
                                        <a:ln>
                                          <a:noFill/>
                                        </a:ln>
                                        <a:solidFill>
                                          <a:schemeClr val="tx1"/>
                                        </a:solidFill>
                                        <a:effectLst/>
                                        <a:latin typeface="Cambria Math" panose="02040503050406030204" pitchFamily="18" charset="0"/>
                                      </a:rPr>
                                      <m:t>𝐻</m:t>
                                    </m:r>
                                    <m:r>
                                      <a:rPr kumimoji="0" lang="es-CL" sz="2000" b="0" i="1" u="none" strike="noStrike" cap="none" normalizeH="0" baseline="0" smtClean="0">
                                        <a:ln>
                                          <a:noFill/>
                                        </a:ln>
                                        <a:solidFill>
                                          <a:schemeClr val="tx1"/>
                                        </a:solidFill>
                                        <a:effectLst/>
                                        <a:latin typeface="Cambria Math" panose="02040503050406030204" pitchFamily="18" charset="0"/>
                                      </a:rPr>
                                      <m:t>)</m:t>
                                    </m:r>
                                  </m:e>
                                  <m:sup>
                                    <m:r>
                                      <a:rPr kumimoji="0" lang="es-CL" sz="20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mc:Choice>
        <mc:Fallback xmlns="">
          <p:graphicFrame>
            <p:nvGraphicFramePr>
              <p:cNvPr id="3" name="Group 411">
                <a:extLst>
                  <a:ext uri="{FF2B5EF4-FFF2-40B4-BE49-F238E27FC236}">
                    <a16:creationId xmlns:a16="http://schemas.microsoft.com/office/drawing/2014/main" id="{AA00CA2F-A6EB-4782-B72C-347A079FF1F2}"/>
                  </a:ext>
                </a:extLst>
              </p:cNvPr>
              <p:cNvGraphicFramePr>
                <a:graphicFrameLocks noGrp="1"/>
              </p:cNvGraphicFramePr>
              <p:nvPr>
                <p:extLst>
                  <p:ext uri="{D42A27DB-BD31-4B8C-83A1-F6EECF244321}">
                    <p14:modId xmlns:p14="http://schemas.microsoft.com/office/powerpoint/2010/main" val="1937198485"/>
                  </p:ext>
                </p:extLst>
              </p:nvPr>
            </p:nvGraphicFramePr>
            <p:xfrm>
              <a:off x="2173718" y="360836"/>
              <a:ext cx="8915400" cy="6244340"/>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2PQ</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blipFill>
                          <a:blip r:embed="rId3"/>
                          <a:stretch>
                            <a:fillRect l="-203401" t="-396970" r="-202041" b="-295455"/>
                          </a:stretch>
                        </a:blipFill>
                      </a:tcPr>
                    </a:tc>
                    <a:tc>
                      <a:txBody>
                        <a:bodyPr/>
                        <a:lstStyle/>
                        <a:p>
                          <a:endParaRPr lang="en-US"/>
                        </a:p>
                      </a:txBody>
                      <a:tcPr anchor="ctr" horzOverflow="overflow">
                        <a:blipFill>
                          <a:blip r:embed="rId3"/>
                          <a:stretch>
                            <a:fillRect l="-304437" t="-396970" r="-102730" b="-295455"/>
                          </a:stretch>
                        </a:blipFill>
                      </a:tcPr>
                    </a:tc>
                    <a:tc>
                      <a:txBody>
                        <a:bodyPr/>
                        <a:lstStyle/>
                        <a:p>
                          <a:endParaRPr lang="en-US"/>
                        </a:p>
                      </a:txBody>
                      <a:tcPr anchor="ctr" horzOverflow="overflow">
                        <a:blipFill>
                          <a:blip r:embed="rId3"/>
                          <a:stretch>
                            <a:fillRect l="-405822" t="-396970" r="-3082" b="-295455"/>
                          </a:stretch>
                        </a:blipFill>
                      </a:tcPr>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Q</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66205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Suma</a:t>
                          </a:r>
                          <a:endParaRPr kumimoji="0" lang="es-ES" sz="2400" b="0" i="0" u="none" strike="noStrike" cap="none" normalizeH="0" baseline="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endParaRPr lang="en-US"/>
                        </a:p>
                      </a:txBody>
                      <a:tcPr horzOverflow="overflow">
                        <a:lnL w="12700" cap="flat" cmpd="sng" algn="ctr">
                          <a:solidFill>
                            <a:schemeClr val="tx1"/>
                          </a:solidFill>
                          <a:prstDash val="solid"/>
                          <a:round/>
                          <a:headEnd type="none" w="med" len="med"/>
                          <a:tailEnd type="none" w="med" len="med"/>
                        </a:lnL>
                        <a:blipFill>
                          <a:blip r:embed="rId3"/>
                          <a:stretch>
                            <a:fillRect l="-203401" t="-769725" r="-202041" b="-89908"/>
                          </a:stretch>
                        </a:blipFill>
                      </a:tcPr>
                    </a:tc>
                    <a:tc>
                      <a:txBody>
                        <a:bodyPr/>
                        <a:lstStyle/>
                        <a:p>
                          <a:endParaRPr lang="en-US"/>
                        </a:p>
                      </a:txBody>
                      <a:tcPr horzOverflow="overflow">
                        <a:blipFill>
                          <a:blip r:embed="rId3"/>
                          <a:stretch>
                            <a:fillRect l="-304437" t="-769725" r="-102730" b="-89908"/>
                          </a:stretch>
                        </a:blipFill>
                      </a:tcPr>
                    </a:tc>
                    <a:tc>
                      <a:txBody>
                        <a:bodyPr/>
                        <a:lstStyle/>
                        <a:p>
                          <a:endParaRPr lang="en-US"/>
                        </a:p>
                      </a:txBody>
                      <a:tcPr horzOverflow="overflow">
                        <a:blipFill>
                          <a:blip r:embed="rId3"/>
                          <a:stretch>
                            <a:fillRect l="-405822" t="-769725" r="-3082" b="-89908"/>
                          </a:stretch>
                        </a:blipFill>
                      </a:tcPr>
                    </a:tc>
                    <a:extLst>
                      <a:ext uri="{0D108BD9-81ED-4DB2-BD59-A6C34878D82A}">
                        <a16:rowId xmlns:a16="http://schemas.microsoft.com/office/drawing/2014/main" val="10009"/>
                      </a:ext>
                    </a:extLst>
                  </a:tr>
                  <a:tr h="51816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Tabla 3">
                <a:extLst>
                  <a:ext uri="{FF2B5EF4-FFF2-40B4-BE49-F238E27FC236}">
                    <a16:creationId xmlns:a16="http://schemas.microsoft.com/office/drawing/2014/main" id="{7447602E-BD85-4959-94DE-6A68AF737789}"/>
                  </a:ext>
                </a:extLst>
              </p:cNvPr>
              <p:cNvGraphicFramePr>
                <a:graphicFrameLocks noGrp="1"/>
              </p:cNvGraphicFramePr>
              <p:nvPr>
                <p:extLst>
                  <p:ext uri="{D42A27DB-BD31-4B8C-83A1-F6EECF244321}">
                    <p14:modId xmlns:p14="http://schemas.microsoft.com/office/powerpoint/2010/main" val="2720472574"/>
                  </p:ext>
                </p:extLst>
              </p:nvPr>
            </p:nvGraphicFramePr>
            <p:xfrm>
              <a:off x="30349" y="5525620"/>
              <a:ext cx="2080974" cy="985774"/>
            </p:xfrm>
            <a:graphic>
              <a:graphicData uri="http://schemas.openxmlformats.org/drawingml/2006/table">
                <a:tbl>
                  <a:tblPr>
                    <a:tableStyleId>{5C22544A-7EE6-4342-B048-85BDC9FD1C3A}</a:tableStyleId>
                  </a:tblPr>
                  <a:tblGrid>
                    <a:gridCol w="2080974">
                      <a:extLst>
                        <a:ext uri="{9D8B030D-6E8A-4147-A177-3AD203B41FA5}">
                          <a16:colId xmlns:a16="http://schemas.microsoft.com/office/drawing/2014/main" val="2514723455"/>
                        </a:ext>
                      </a:extLst>
                    </a:gridCol>
                  </a:tblGrid>
                  <a:tr h="370840">
                    <a:tc>
                      <a:txBody>
                        <a:bodyPr/>
                        <a:lstStyle/>
                        <a:p>
                          <a:r>
                            <a:rPr lang="es-CL" dirty="0"/>
                            <a:t>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m:t>
                              </m:r>
                              <m:r>
                                <a:rPr lang="es-CL" b="0" i="1" smtClean="0">
                                  <a:latin typeface="Cambria Math" panose="02040503050406030204" pitchFamily="18" charset="0"/>
                                </a:rPr>
                                <m:t>𝑃</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oMath>
                          </a14:m>
                          <a:endParaRPr lang="es-C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3111260"/>
                      </a:ext>
                    </a:extLst>
                  </a:tr>
                  <a:tr h="370840">
                    <a:tc>
                      <a:txBody>
                        <a:bodyPr/>
                        <a:lstStyle/>
                        <a:p>
                          <a:r>
                            <a:rPr lang="es-CL" dirty="0"/>
                            <a:t>       </a:t>
                          </a:r>
                          <a14:m>
                            <m:oMath xmlns:m="http://schemas.openxmlformats.org/officeDocument/2006/math">
                              <m:r>
                                <m:rPr>
                                  <m:sty m:val="p"/>
                                </m:rPr>
                                <a:rPr lang="es-CL" b="0" i="0" smtClean="0">
                                  <a:latin typeface="Cambria Math" panose="02040503050406030204" pitchFamily="18" charset="0"/>
                                </a:rPr>
                                <m:t>q</m:t>
                              </m:r>
                              <m:r>
                                <a:rPr lang="es-CL" b="0" i="1" smtClean="0">
                                  <a:latin typeface="Cambria Math" panose="02040503050406030204" pitchFamily="18" charset="0"/>
                                </a:rPr>
                                <m:t>=</m:t>
                              </m:r>
                              <m:r>
                                <a:rPr lang="es-CL" b="0" i="1" smtClean="0">
                                  <a:latin typeface="Cambria Math" panose="02040503050406030204" pitchFamily="18" charset="0"/>
                                </a:rPr>
                                <m:t>𝑄</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oMath>
                          </a14:m>
                          <a:endParaRPr lang="es-C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6394556"/>
                      </a:ext>
                    </a:extLst>
                  </a:tr>
                </a:tbl>
              </a:graphicData>
            </a:graphic>
          </p:graphicFrame>
        </mc:Choice>
        <mc:Fallback xmlns="">
          <p:graphicFrame>
            <p:nvGraphicFramePr>
              <p:cNvPr id="4" name="Tabla 3">
                <a:extLst>
                  <a:ext uri="{FF2B5EF4-FFF2-40B4-BE49-F238E27FC236}">
                    <a16:creationId xmlns:a16="http://schemas.microsoft.com/office/drawing/2014/main" id="{7447602E-BD85-4959-94DE-6A68AF737789}"/>
                  </a:ext>
                </a:extLst>
              </p:cNvPr>
              <p:cNvGraphicFramePr>
                <a:graphicFrameLocks noGrp="1"/>
              </p:cNvGraphicFramePr>
              <p:nvPr>
                <p:extLst>
                  <p:ext uri="{D42A27DB-BD31-4B8C-83A1-F6EECF244321}">
                    <p14:modId xmlns:p14="http://schemas.microsoft.com/office/powerpoint/2010/main" val="2720472574"/>
                  </p:ext>
                </p:extLst>
              </p:nvPr>
            </p:nvGraphicFramePr>
            <p:xfrm>
              <a:off x="30349" y="5525620"/>
              <a:ext cx="2080974" cy="985774"/>
            </p:xfrm>
            <a:graphic>
              <a:graphicData uri="http://schemas.openxmlformats.org/drawingml/2006/table">
                <a:tbl>
                  <a:tblPr>
                    <a:tableStyleId>{5C22544A-7EE6-4342-B048-85BDC9FD1C3A}</a:tableStyleId>
                  </a:tblPr>
                  <a:tblGrid>
                    <a:gridCol w="2080974">
                      <a:extLst>
                        <a:ext uri="{9D8B030D-6E8A-4147-A177-3AD203B41FA5}">
                          <a16:colId xmlns:a16="http://schemas.microsoft.com/office/drawing/2014/main" val="2514723455"/>
                        </a:ext>
                      </a:extLst>
                    </a:gridCol>
                  </a:tblGrid>
                  <a:tr h="492887">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r="-292" b="-100000"/>
                          </a:stretch>
                        </a:blipFill>
                      </a:tcPr>
                    </a:tc>
                    <a:extLst>
                      <a:ext uri="{0D108BD9-81ED-4DB2-BD59-A6C34878D82A}">
                        <a16:rowId xmlns:a16="http://schemas.microsoft.com/office/drawing/2014/main" val="2363111260"/>
                      </a:ext>
                    </a:extLst>
                  </a:tr>
                  <a:tr h="492887">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4"/>
                          <a:stretch>
                            <a:fillRect t="-101235" r="-292" b="-1235"/>
                          </a:stretch>
                        </a:blipFill>
                      </a:tcPr>
                    </a:tc>
                    <a:extLst>
                      <a:ext uri="{0D108BD9-81ED-4DB2-BD59-A6C34878D82A}">
                        <a16:rowId xmlns:a16="http://schemas.microsoft.com/office/drawing/2014/main" val="4156394556"/>
                      </a:ext>
                    </a:extLst>
                  </a:tr>
                </a:tbl>
              </a:graphicData>
            </a:graphic>
          </p:graphicFrame>
        </mc:Fallback>
      </mc:AlternateContent>
      <p:sp>
        <p:nvSpPr>
          <p:cNvPr id="5" name="Google Shape;123;p17">
            <a:extLst>
              <a:ext uri="{FF2B5EF4-FFF2-40B4-BE49-F238E27FC236}">
                <a16:creationId xmlns:a16="http://schemas.microsoft.com/office/drawing/2014/main" id="{DB273172-1BC7-4FCE-B92F-A22E86D5FD1D}"/>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31</a:t>
            </a:fld>
            <a:endParaRPr dirty="0"/>
          </a:p>
        </p:txBody>
      </p:sp>
    </p:spTree>
    <p:extLst>
      <p:ext uri="{BB962C8B-B14F-4D97-AF65-F5344CB8AC3E}">
        <p14:creationId xmlns:p14="http://schemas.microsoft.com/office/powerpoint/2010/main" val="188356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Group 411">
                <a:extLst>
                  <a:ext uri="{FF2B5EF4-FFF2-40B4-BE49-F238E27FC236}">
                    <a16:creationId xmlns:a16="http://schemas.microsoft.com/office/drawing/2014/main" id="{4A14E57E-00F9-471B-B34F-C4EC6D9711D2}"/>
                  </a:ext>
                </a:extLst>
              </p:cNvPr>
              <p:cNvGraphicFramePr>
                <a:graphicFrameLocks noGrp="1"/>
              </p:cNvGraphicFramePr>
              <p:nvPr>
                <p:extLst>
                  <p:ext uri="{D42A27DB-BD31-4B8C-83A1-F6EECF244321}">
                    <p14:modId xmlns:p14="http://schemas.microsoft.com/office/powerpoint/2010/main" val="3225591166"/>
                  </p:ext>
                </p:extLst>
              </p:nvPr>
            </p:nvGraphicFramePr>
            <p:xfrm>
              <a:off x="2173718" y="360836"/>
              <a:ext cx="8915400" cy="6244340"/>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2PQ</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4</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2</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 xmlns:m="http://schemas.openxmlformats.org/officeDocument/2006/math">
                              <m:f>
                                <m:fPr>
                                  <m:ctrlPr>
                                    <a:rPr kumimoji="0" lang="es-CL" sz="2400" b="0" i="1" u="none" strike="noStrike" cap="none" normalizeH="0" baseline="0" smtClean="0">
                                      <a:ln>
                                        <a:noFill/>
                                      </a:ln>
                                      <a:effectLst/>
                                      <a:latin typeface="Cambria Math" panose="02040503050406030204" pitchFamily="18" charset="0"/>
                                    </a:rPr>
                                  </m:ctrlPr>
                                </m:fPr>
                                <m:num>
                                  <m:r>
                                    <a:rPr kumimoji="0" lang="es-CL" sz="2400" b="0" i="1" u="none" strike="noStrike" cap="none" normalizeH="0" baseline="0" smtClean="0">
                                      <a:ln>
                                        <a:noFill/>
                                      </a:ln>
                                      <a:effectLst/>
                                      <a:latin typeface="Cambria Math" panose="02040503050406030204" pitchFamily="18" charset="0"/>
                                    </a:rPr>
                                    <m:t>1</m:t>
                                  </m:r>
                                </m:num>
                                <m:den>
                                  <m:r>
                                    <a:rPr kumimoji="0" lang="es-CL" sz="2400" b="0" i="1" u="none" strike="noStrike" cap="none" normalizeH="0" baseline="0" smtClean="0">
                                      <a:ln>
                                        <a:noFill/>
                                      </a:ln>
                                      <a:effectLst/>
                                      <a:latin typeface="Cambria Math" panose="02040503050406030204" pitchFamily="18" charset="0"/>
                                    </a:rPr>
                                    <m:t>4</m:t>
                                  </m:r>
                                </m:den>
                              </m:f>
                            </m:oMath>
                          </a14:m>
                          <a:r>
                            <a:rPr kumimoji="0" lang="es-ES" sz="2400" u="none" strike="noStrike" cap="none" normalizeH="0" baseline="0" dirty="0">
                              <a:ln>
                                <a:noFill/>
                              </a:ln>
                              <a:effectLst/>
                            </a:rPr>
                            <a:t> H</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Q</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5540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Suma</a:t>
                          </a:r>
                          <a:endParaRPr kumimoji="0" lang="es-ES" sz="2400" b="0" i="0" u="none" strike="noStrike" cap="none" normalizeH="0" baseline="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CL" sz="2000" b="0" i="1" u="none" strike="noStrike" cap="none" normalizeH="0" baseline="0" smtClean="0">
                                        <a:ln>
                                          <a:noFill/>
                                        </a:ln>
                                        <a:solidFill>
                                          <a:schemeClr val="tx1"/>
                                        </a:solidFill>
                                        <a:effectLst/>
                                        <a:latin typeface="Cambria Math" panose="02040503050406030204" pitchFamily="18" charset="0"/>
                                      </a:rPr>
                                    </m:ctrlPr>
                                  </m:sSupPr>
                                  <m:e>
                                    <m:r>
                                      <a:rPr kumimoji="0" lang="es-CL" sz="2000" b="0" i="1" u="none" strike="noStrike" cap="none" normalizeH="0" baseline="0" smtClean="0">
                                        <a:ln>
                                          <a:noFill/>
                                        </a:ln>
                                        <a:solidFill>
                                          <a:schemeClr val="tx1"/>
                                        </a:solidFill>
                                        <a:effectLst/>
                                        <a:latin typeface="Cambria Math" panose="02040503050406030204" pitchFamily="18" charset="0"/>
                                      </a:rPr>
                                      <m:t>(</m:t>
                                    </m:r>
                                    <m:r>
                                      <a:rPr kumimoji="0" lang="es-CL" sz="2000" b="0" i="1" u="none" strike="noStrike" cap="none" normalizeH="0" baseline="0" smtClean="0">
                                        <a:ln>
                                          <a:noFill/>
                                        </a:ln>
                                        <a:solidFill>
                                          <a:schemeClr val="tx1"/>
                                        </a:solidFill>
                                        <a:effectLst/>
                                        <a:latin typeface="Cambria Math" panose="02040503050406030204" pitchFamily="18" charset="0"/>
                                      </a:rPr>
                                      <m:t>𝑃</m:t>
                                    </m:r>
                                    <m:r>
                                      <a:rPr kumimoji="0" lang="es-CL" sz="2000" b="0" i="1" u="none" strike="noStrike" cap="none" normalizeH="0" baseline="0" smtClean="0">
                                        <a:ln>
                                          <a:noFill/>
                                        </a:ln>
                                        <a:solidFill>
                                          <a:schemeClr val="tx1"/>
                                        </a:solidFill>
                                        <a:effectLst/>
                                        <a:latin typeface="Cambria Math" panose="02040503050406030204" pitchFamily="18" charset="0"/>
                                      </a:rPr>
                                      <m:t>+</m:t>
                                    </m:r>
                                    <m:f>
                                      <m:fPr>
                                        <m:ctrlPr>
                                          <a:rPr kumimoji="0" lang="es-CL" sz="2000" b="0" i="1" u="none" strike="noStrike" cap="none" normalizeH="0" baseline="0" smtClean="0">
                                            <a:ln>
                                              <a:noFill/>
                                            </a:ln>
                                            <a:solidFill>
                                              <a:schemeClr val="tx1"/>
                                            </a:solidFill>
                                            <a:effectLst/>
                                            <a:latin typeface="Cambria Math" panose="02040503050406030204" pitchFamily="18" charset="0"/>
                                          </a:rPr>
                                        </m:ctrlPr>
                                      </m:fPr>
                                      <m:num>
                                        <m:r>
                                          <a:rPr kumimoji="0" lang="es-CL" sz="2000" b="0" i="1" u="none" strike="noStrike" cap="none" normalizeH="0" baseline="0" smtClean="0">
                                            <a:ln>
                                              <a:noFill/>
                                            </a:ln>
                                            <a:solidFill>
                                              <a:schemeClr val="tx1"/>
                                            </a:solidFill>
                                            <a:effectLst/>
                                            <a:latin typeface="Cambria Math" panose="02040503050406030204" pitchFamily="18" charset="0"/>
                                          </a:rPr>
                                          <m:t>1</m:t>
                                        </m:r>
                                      </m:num>
                                      <m:den>
                                        <m:r>
                                          <a:rPr kumimoji="0" lang="es-CL" sz="2000" b="0" i="1" u="none" strike="noStrike" cap="none" normalizeH="0" baseline="0" smtClean="0">
                                            <a:ln>
                                              <a:noFill/>
                                            </a:ln>
                                            <a:solidFill>
                                              <a:schemeClr val="tx1"/>
                                            </a:solidFill>
                                            <a:effectLst/>
                                            <a:latin typeface="Cambria Math" panose="02040503050406030204" pitchFamily="18" charset="0"/>
                                          </a:rPr>
                                          <m:t>2</m:t>
                                        </m:r>
                                      </m:den>
                                    </m:f>
                                    <m:r>
                                      <a:rPr kumimoji="0" lang="es-CL" sz="2000" b="0" i="1" u="none" strike="noStrike" cap="none" normalizeH="0" baseline="0" smtClean="0">
                                        <a:ln>
                                          <a:noFill/>
                                        </a:ln>
                                        <a:solidFill>
                                          <a:schemeClr val="tx1"/>
                                        </a:solidFill>
                                        <a:effectLst/>
                                        <a:latin typeface="Cambria Math" panose="02040503050406030204" pitchFamily="18" charset="0"/>
                                      </a:rPr>
                                      <m:t>𝐻</m:t>
                                    </m:r>
                                    <m:r>
                                      <a:rPr kumimoji="0" lang="es-CL" sz="2000" b="0" i="1" u="none" strike="noStrike" cap="none" normalizeH="0" baseline="0" smtClean="0">
                                        <a:ln>
                                          <a:noFill/>
                                        </a:ln>
                                        <a:solidFill>
                                          <a:schemeClr val="tx1"/>
                                        </a:solidFill>
                                        <a:effectLst/>
                                        <a:latin typeface="Cambria Math" panose="02040503050406030204" pitchFamily="18" charset="0"/>
                                      </a:rPr>
                                      <m:t>)</m:t>
                                    </m:r>
                                  </m:e>
                                  <m:sup>
                                    <m:r>
                                      <a:rPr kumimoji="0" lang="es-CL" sz="20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r>
                                  <a:rPr kumimoji="0" lang="es-CL" sz="1400" b="0" i="1" u="none" strike="noStrike" cap="none" normalizeH="0" baseline="0" smtClean="0">
                                    <a:ln>
                                      <a:noFill/>
                                    </a:ln>
                                    <a:solidFill>
                                      <a:schemeClr val="tx1"/>
                                    </a:solidFill>
                                    <a:effectLst/>
                                    <a:latin typeface="Cambria Math" panose="02040503050406030204" pitchFamily="18" charset="0"/>
                                  </a:rPr>
                                  <m:t>2(</m:t>
                                </m:r>
                                <m:r>
                                  <a:rPr kumimoji="0" lang="es-CL" sz="1400" b="0" i="1" u="none" strike="noStrike" cap="none" normalizeH="0" baseline="0" smtClean="0">
                                    <a:ln>
                                      <a:noFill/>
                                    </a:ln>
                                    <a:solidFill>
                                      <a:schemeClr val="tx1"/>
                                    </a:solidFill>
                                    <a:effectLst/>
                                    <a:latin typeface="Cambria Math" panose="02040503050406030204" pitchFamily="18" charset="0"/>
                                  </a:rPr>
                                  <m:t>𝑃</m:t>
                                </m:r>
                                <m:r>
                                  <a:rPr kumimoji="0" lang="es-CL" sz="1400" b="0" i="1" u="none" strike="noStrike" cap="none" normalizeH="0" baseline="0" smtClean="0">
                                    <a:ln>
                                      <a:noFill/>
                                    </a:ln>
                                    <a:solidFill>
                                      <a:schemeClr val="tx1"/>
                                    </a:solidFill>
                                    <a:effectLst/>
                                    <a:latin typeface="Cambria Math" panose="02040503050406030204" pitchFamily="18" charset="0"/>
                                  </a:rPr>
                                  <m:t>+</m:t>
                                </m:r>
                                <m:f>
                                  <m:fPr>
                                    <m:ctrlPr>
                                      <a:rPr kumimoji="0" lang="es-CL" sz="1400" b="0" i="1" u="none" strike="noStrike" cap="none" normalizeH="0" baseline="0" smtClean="0">
                                        <a:ln>
                                          <a:noFill/>
                                        </a:ln>
                                        <a:solidFill>
                                          <a:schemeClr val="tx1"/>
                                        </a:solidFill>
                                        <a:effectLst/>
                                        <a:latin typeface="Cambria Math" panose="02040503050406030204" pitchFamily="18" charset="0"/>
                                      </a:rPr>
                                    </m:ctrlPr>
                                  </m:fPr>
                                  <m:num>
                                    <m:r>
                                      <a:rPr kumimoji="0" lang="es-CL" sz="1400" b="0" i="1" u="none" strike="noStrike" cap="none" normalizeH="0" baseline="0" smtClean="0">
                                        <a:ln>
                                          <a:noFill/>
                                        </a:ln>
                                        <a:solidFill>
                                          <a:schemeClr val="tx1"/>
                                        </a:solidFill>
                                        <a:effectLst/>
                                        <a:latin typeface="Cambria Math" panose="02040503050406030204" pitchFamily="18" charset="0"/>
                                      </a:rPr>
                                      <m:t>1</m:t>
                                    </m:r>
                                  </m:num>
                                  <m:den>
                                    <m:r>
                                      <a:rPr kumimoji="0" lang="es-CL" sz="1400" b="0" i="1" u="none" strike="noStrike" cap="none" normalizeH="0" baseline="0" smtClean="0">
                                        <a:ln>
                                          <a:noFill/>
                                        </a:ln>
                                        <a:solidFill>
                                          <a:schemeClr val="tx1"/>
                                        </a:solidFill>
                                        <a:effectLst/>
                                        <a:latin typeface="Cambria Math" panose="02040503050406030204" pitchFamily="18" charset="0"/>
                                      </a:rPr>
                                      <m:t>2</m:t>
                                    </m:r>
                                  </m:den>
                                </m:f>
                                <m:r>
                                  <a:rPr kumimoji="0" lang="es-CL" sz="1400" b="0" i="1" u="none" strike="noStrike" cap="none" normalizeH="0" baseline="0" smtClean="0">
                                    <a:ln>
                                      <a:noFill/>
                                    </a:ln>
                                    <a:solidFill>
                                      <a:schemeClr val="tx1"/>
                                    </a:solidFill>
                                    <a:effectLst/>
                                    <a:latin typeface="Cambria Math" panose="02040503050406030204" pitchFamily="18" charset="0"/>
                                  </a:rPr>
                                  <m:t>𝐻</m:t>
                                </m:r>
                                <m:r>
                                  <a:rPr kumimoji="0" lang="es-CL" sz="1400" b="0" i="1" u="none" strike="noStrike" cap="none" normalizeH="0" baseline="0" smtClean="0">
                                    <a:ln>
                                      <a:noFill/>
                                    </a:ln>
                                    <a:solidFill>
                                      <a:schemeClr val="tx1"/>
                                    </a:solidFill>
                                    <a:effectLst/>
                                    <a:latin typeface="Cambria Math" panose="02040503050406030204" pitchFamily="18" charset="0"/>
                                  </a:rPr>
                                  <m:t>)(</m:t>
                                </m:r>
                                <m:r>
                                  <a:rPr kumimoji="0" lang="es-CL" sz="1400" b="0" i="1" u="none" strike="noStrike" cap="none" normalizeH="0" baseline="0" smtClean="0">
                                    <a:ln>
                                      <a:noFill/>
                                    </a:ln>
                                    <a:solidFill>
                                      <a:schemeClr val="tx1"/>
                                    </a:solidFill>
                                    <a:effectLst/>
                                    <a:latin typeface="Cambria Math" panose="02040503050406030204" pitchFamily="18" charset="0"/>
                                  </a:rPr>
                                  <m:t>𝑄</m:t>
                                </m:r>
                                <m:r>
                                  <a:rPr kumimoji="0" lang="es-CL" sz="1400" b="0" i="1" u="none" strike="noStrike" cap="none" normalizeH="0" baseline="0" smtClean="0">
                                    <a:ln>
                                      <a:noFill/>
                                    </a:ln>
                                    <a:solidFill>
                                      <a:schemeClr val="tx1"/>
                                    </a:solidFill>
                                    <a:effectLst/>
                                    <a:latin typeface="Cambria Math" panose="02040503050406030204" pitchFamily="18" charset="0"/>
                                  </a:rPr>
                                  <m:t>+</m:t>
                                </m:r>
                                <m:f>
                                  <m:fPr>
                                    <m:ctrlPr>
                                      <a:rPr kumimoji="0" lang="es-CL" sz="1400" b="0" i="1" u="none" strike="noStrike" cap="none" normalizeH="0" baseline="0" smtClean="0">
                                        <a:ln>
                                          <a:noFill/>
                                        </a:ln>
                                        <a:solidFill>
                                          <a:schemeClr val="tx1"/>
                                        </a:solidFill>
                                        <a:effectLst/>
                                        <a:latin typeface="Cambria Math" panose="02040503050406030204" pitchFamily="18" charset="0"/>
                                      </a:rPr>
                                    </m:ctrlPr>
                                  </m:fPr>
                                  <m:num>
                                    <m:r>
                                      <a:rPr kumimoji="0" lang="es-CL" sz="1400" b="0" i="1" u="none" strike="noStrike" cap="none" normalizeH="0" baseline="0" smtClean="0">
                                        <a:ln>
                                          <a:noFill/>
                                        </a:ln>
                                        <a:solidFill>
                                          <a:schemeClr val="tx1"/>
                                        </a:solidFill>
                                        <a:effectLst/>
                                        <a:latin typeface="Cambria Math" panose="02040503050406030204" pitchFamily="18" charset="0"/>
                                      </a:rPr>
                                      <m:t>1</m:t>
                                    </m:r>
                                  </m:num>
                                  <m:den>
                                    <m:r>
                                      <a:rPr kumimoji="0" lang="es-CL" sz="1400" b="0" i="1" u="none" strike="noStrike" cap="none" normalizeH="0" baseline="0" smtClean="0">
                                        <a:ln>
                                          <a:noFill/>
                                        </a:ln>
                                        <a:solidFill>
                                          <a:schemeClr val="tx1"/>
                                        </a:solidFill>
                                        <a:effectLst/>
                                        <a:latin typeface="Cambria Math" panose="02040503050406030204" pitchFamily="18" charset="0"/>
                                      </a:rPr>
                                      <m:t>2</m:t>
                                    </m:r>
                                  </m:den>
                                </m:f>
                                <m:r>
                                  <a:rPr kumimoji="0" lang="es-CL" sz="1400" b="0" i="1" u="none" strike="noStrike" cap="none" normalizeH="0" baseline="0" smtClean="0">
                                    <a:ln>
                                      <a:noFill/>
                                    </a:ln>
                                    <a:solidFill>
                                      <a:schemeClr val="tx1"/>
                                    </a:solidFill>
                                    <a:effectLst/>
                                    <a:latin typeface="Cambria Math" panose="02040503050406030204" pitchFamily="18" charset="0"/>
                                  </a:rPr>
                                  <m:t>𝐻</m:t>
                                </m:r>
                                <m:r>
                                  <a:rPr kumimoji="0" lang="es-CL" sz="1400" b="0" i="1" u="none" strike="noStrike" cap="none" normalizeH="0" baseline="0" smtClean="0">
                                    <a:ln>
                                      <a:noFill/>
                                    </a:ln>
                                    <a:solidFill>
                                      <a:schemeClr val="tx1"/>
                                    </a:solidFill>
                                    <a:effectLst/>
                                    <a:latin typeface="Cambria Math" panose="02040503050406030204" pitchFamily="18" charset="0"/>
                                  </a:rPr>
                                  <m:t>)</m:t>
                                </m:r>
                              </m:oMath>
                            </m:oMathPara>
                          </a14:m>
                          <a:endParaRPr kumimoji="0" lang="es-ES" sz="2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14:m>
                            <m:oMathPara xmlns:m="http://schemas.openxmlformats.org/officeDocument/2006/math">
                              <m:oMathParaPr>
                                <m:jc m:val="centerGroup"/>
                              </m:oMathParaPr>
                              <m:oMath xmlns:m="http://schemas.openxmlformats.org/officeDocument/2006/math">
                                <m:sSup>
                                  <m:sSupPr>
                                    <m:ctrlPr>
                                      <a:rPr kumimoji="0" lang="es-CL" sz="2000" b="0" i="1" u="none" strike="noStrike" cap="none" normalizeH="0" baseline="0" smtClean="0">
                                        <a:ln>
                                          <a:noFill/>
                                        </a:ln>
                                        <a:solidFill>
                                          <a:schemeClr val="tx1"/>
                                        </a:solidFill>
                                        <a:effectLst/>
                                        <a:latin typeface="Cambria Math" panose="02040503050406030204" pitchFamily="18" charset="0"/>
                                      </a:rPr>
                                    </m:ctrlPr>
                                  </m:sSupPr>
                                  <m:e>
                                    <m:r>
                                      <a:rPr kumimoji="0" lang="es-CL" sz="2000" b="0" i="1" u="none" strike="noStrike" cap="none" normalizeH="0" baseline="0" smtClean="0">
                                        <a:ln>
                                          <a:noFill/>
                                        </a:ln>
                                        <a:solidFill>
                                          <a:schemeClr val="tx1"/>
                                        </a:solidFill>
                                        <a:effectLst/>
                                        <a:latin typeface="Cambria Math" panose="02040503050406030204" pitchFamily="18" charset="0"/>
                                      </a:rPr>
                                      <m:t>(</m:t>
                                    </m:r>
                                    <m:r>
                                      <a:rPr kumimoji="0" lang="es-CL" sz="2000" b="0" i="1" u="none" strike="noStrike" cap="none" normalizeH="0" baseline="0" smtClean="0">
                                        <a:ln>
                                          <a:noFill/>
                                        </a:ln>
                                        <a:solidFill>
                                          <a:schemeClr val="tx1"/>
                                        </a:solidFill>
                                        <a:effectLst/>
                                        <a:latin typeface="Cambria Math" panose="02040503050406030204" pitchFamily="18" charset="0"/>
                                      </a:rPr>
                                      <m:t>𝑄</m:t>
                                    </m:r>
                                    <m:r>
                                      <a:rPr kumimoji="0" lang="es-CL" sz="2000" b="0" i="1" u="none" strike="noStrike" cap="none" normalizeH="0" baseline="0" smtClean="0">
                                        <a:ln>
                                          <a:noFill/>
                                        </a:ln>
                                        <a:solidFill>
                                          <a:schemeClr val="tx1"/>
                                        </a:solidFill>
                                        <a:effectLst/>
                                        <a:latin typeface="Cambria Math" panose="02040503050406030204" pitchFamily="18" charset="0"/>
                                      </a:rPr>
                                      <m:t>+</m:t>
                                    </m:r>
                                    <m:f>
                                      <m:fPr>
                                        <m:ctrlPr>
                                          <a:rPr kumimoji="0" lang="es-CL" sz="2000" b="0" i="1" u="none" strike="noStrike" cap="none" normalizeH="0" baseline="0" smtClean="0">
                                            <a:ln>
                                              <a:noFill/>
                                            </a:ln>
                                            <a:solidFill>
                                              <a:schemeClr val="tx1"/>
                                            </a:solidFill>
                                            <a:effectLst/>
                                            <a:latin typeface="Cambria Math" panose="02040503050406030204" pitchFamily="18" charset="0"/>
                                          </a:rPr>
                                        </m:ctrlPr>
                                      </m:fPr>
                                      <m:num>
                                        <m:r>
                                          <a:rPr kumimoji="0" lang="es-CL" sz="2000" b="0" i="1" u="none" strike="noStrike" cap="none" normalizeH="0" baseline="0" smtClean="0">
                                            <a:ln>
                                              <a:noFill/>
                                            </a:ln>
                                            <a:solidFill>
                                              <a:schemeClr val="tx1"/>
                                            </a:solidFill>
                                            <a:effectLst/>
                                            <a:latin typeface="Cambria Math" panose="02040503050406030204" pitchFamily="18" charset="0"/>
                                          </a:rPr>
                                          <m:t>1</m:t>
                                        </m:r>
                                      </m:num>
                                      <m:den>
                                        <m:r>
                                          <a:rPr kumimoji="0" lang="es-CL" sz="2000" b="0" i="1" u="none" strike="noStrike" cap="none" normalizeH="0" baseline="0" smtClean="0">
                                            <a:ln>
                                              <a:noFill/>
                                            </a:ln>
                                            <a:solidFill>
                                              <a:schemeClr val="tx1"/>
                                            </a:solidFill>
                                            <a:effectLst/>
                                            <a:latin typeface="Cambria Math" panose="02040503050406030204" pitchFamily="18" charset="0"/>
                                          </a:rPr>
                                          <m:t>2</m:t>
                                        </m:r>
                                      </m:den>
                                    </m:f>
                                    <m:r>
                                      <a:rPr kumimoji="0" lang="es-CL" sz="2000" b="0" i="1" u="none" strike="noStrike" cap="none" normalizeH="0" baseline="0" smtClean="0">
                                        <a:ln>
                                          <a:noFill/>
                                        </a:ln>
                                        <a:solidFill>
                                          <a:schemeClr val="tx1"/>
                                        </a:solidFill>
                                        <a:effectLst/>
                                        <a:latin typeface="Cambria Math" panose="02040503050406030204" pitchFamily="18" charset="0"/>
                                      </a:rPr>
                                      <m:t>𝐻</m:t>
                                    </m:r>
                                    <m:r>
                                      <a:rPr kumimoji="0" lang="es-CL" sz="2000" b="0" i="1" u="none" strike="noStrike" cap="none" normalizeH="0" baseline="0" smtClean="0">
                                        <a:ln>
                                          <a:noFill/>
                                        </a:ln>
                                        <a:solidFill>
                                          <a:schemeClr val="tx1"/>
                                        </a:solidFill>
                                        <a:effectLst/>
                                        <a:latin typeface="Cambria Math" panose="02040503050406030204" pitchFamily="18" charset="0"/>
                                      </a:rPr>
                                      <m:t>)</m:t>
                                    </m:r>
                                  </m:e>
                                  <m:sup>
                                    <m:r>
                                      <a:rPr kumimoji="0" lang="es-CL" sz="2000" b="0" i="1" u="none" strike="noStrike" cap="none" normalizeH="0" baseline="0" smtClean="0">
                                        <a:ln>
                                          <a:noFill/>
                                        </a:ln>
                                        <a:solidFill>
                                          <a:schemeClr val="tx1"/>
                                        </a:solidFill>
                                        <a:effectLst/>
                                        <a:latin typeface="Cambria Math" panose="02040503050406030204" pitchFamily="18" charset="0"/>
                                      </a:rPr>
                                      <m:t>2</m:t>
                                    </m:r>
                                  </m:sup>
                                </m:sSup>
                              </m:oMath>
                            </m:oMathPara>
                          </a14:m>
                          <a:endParaRPr kumimoji="0" lang="es-ES"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i="1" u="none" strike="noStrike" cap="none" normalizeH="0" baseline="0">
                              <a:ln>
                                <a:noFill/>
                              </a:ln>
                              <a:effectLst/>
                            </a:rPr>
                            <a:t>p</a:t>
                          </a:r>
                          <a:r>
                            <a:rPr kumimoji="0" lang="es-ES" sz="2400" i="1"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i="1" u="none" strike="noStrike" cap="none" normalizeH="0" baseline="0" dirty="0">
                              <a:ln>
                                <a:noFill/>
                              </a:ln>
                              <a:effectLst/>
                            </a:rPr>
                            <a:t>2pq</a:t>
                          </a: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i="1" u="none" strike="noStrike" cap="none" normalizeH="0" baseline="0" dirty="0">
                              <a:ln>
                                <a:noFill/>
                              </a:ln>
                              <a:effectLst/>
                            </a:rPr>
                            <a:t>q</a:t>
                          </a:r>
                          <a:r>
                            <a:rPr kumimoji="0" lang="es-ES" sz="2400" i="1"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mc:Choice>
        <mc:Fallback xmlns="">
          <p:graphicFrame>
            <p:nvGraphicFramePr>
              <p:cNvPr id="2" name="Group 411">
                <a:extLst>
                  <a:ext uri="{FF2B5EF4-FFF2-40B4-BE49-F238E27FC236}">
                    <a16:creationId xmlns:a16="http://schemas.microsoft.com/office/drawing/2014/main" id="{4A14E57E-00F9-471B-B34F-C4EC6D9711D2}"/>
                  </a:ext>
                </a:extLst>
              </p:cNvPr>
              <p:cNvGraphicFramePr>
                <a:graphicFrameLocks noGrp="1"/>
              </p:cNvGraphicFramePr>
              <p:nvPr>
                <p:extLst>
                  <p:ext uri="{D42A27DB-BD31-4B8C-83A1-F6EECF244321}">
                    <p14:modId xmlns:p14="http://schemas.microsoft.com/office/powerpoint/2010/main" val="3225591166"/>
                  </p:ext>
                </p:extLst>
              </p:nvPr>
            </p:nvGraphicFramePr>
            <p:xfrm>
              <a:off x="2173718" y="360836"/>
              <a:ext cx="8915400" cy="6244340"/>
            </p:xfrm>
            <a:graphic>
              <a:graphicData uri="http://schemas.openxmlformats.org/drawingml/2006/table">
                <a:tbl>
                  <a:tblPr firstRow="1">
                    <a:tableStyleId>{284E427A-3D55-4303-BF80-6455036E1DE7}</a:tableStyleId>
                  </a:tblPr>
                  <a:tblGrid>
                    <a:gridCol w="1781175">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4350">
                      <a:extLst>
                        <a:ext uri="{9D8B030D-6E8A-4147-A177-3AD203B41FA5}">
                          <a16:colId xmlns:a16="http://schemas.microsoft.com/office/drawing/2014/main" val="20002"/>
                        </a:ext>
                      </a:extLst>
                    </a:gridCol>
                    <a:gridCol w="1784350">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tblGrid>
                  <a:tr h="487363">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Distribución de frecuencias de la progenie</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87363">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Apareamiento</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hMerge="1">
                      <a:txBody>
                        <a:bodyPr/>
                        <a:lstStyle/>
                        <a:p>
                          <a:endParaRPr lang="es-ES"/>
                        </a:p>
                      </a:txBody>
                      <a:tcPr/>
                    </a:tc>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solidFill>
                                <a:schemeClr val="bg1"/>
                              </a:solidFill>
                              <a:effectLst/>
                            </a:rPr>
                            <a:t>Genotipo y frecuencia de la descendencia</a:t>
                          </a:r>
                          <a:endParaRPr kumimoji="0" lang="es-ES" sz="2000" b="0"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4873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Tipo</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Frecuencia</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solidFill>
                          <a:srgbClr val="E26714"/>
                        </a:solidFill>
                      </a:tcPr>
                    </a:tc>
                    <a:extLst>
                      <a:ext uri="{0D108BD9-81ED-4DB2-BD59-A6C34878D82A}">
                        <a16:rowId xmlns:a16="http://schemas.microsoft.com/office/drawing/2014/main" val="10002"/>
                      </a:ext>
                    </a:extLst>
                  </a:tr>
                  <a:tr h="57626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P</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a:t>
                          </a:r>
                          <a:r>
                            <a:rPr kumimoji="0" lang="es-ES" sz="2400"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2PH</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PH</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2PQ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2PQ</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dirty="0">
                              <a:ln>
                                <a:noFill/>
                              </a:ln>
                              <a:effectLst/>
                            </a:rPr>
                            <a:t>---</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5"/>
                      </a:ext>
                    </a:extLst>
                  </a:tr>
                  <a:tr h="80168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endParaRPr lang="en-US"/>
                        </a:p>
                      </a:txBody>
                      <a:tcPr anchor="ctr" horzOverflow="overflow">
                        <a:lnL w="12700" cap="flat" cmpd="sng" algn="ctr">
                          <a:solidFill>
                            <a:schemeClr val="tx1"/>
                          </a:solidFill>
                          <a:prstDash val="solid"/>
                          <a:round/>
                          <a:headEnd type="none" w="med" len="med"/>
                          <a:tailEnd type="none" w="med" len="med"/>
                        </a:lnL>
                        <a:blipFill>
                          <a:blip r:embed="rId3"/>
                          <a:stretch>
                            <a:fillRect l="-203401" t="-396970" r="-202041" b="-296212"/>
                          </a:stretch>
                        </a:blipFill>
                      </a:tcPr>
                    </a:tc>
                    <a:tc>
                      <a:txBody>
                        <a:bodyPr/>
                        <a:lstStyle/>
                        <a:p>
                          <a:endParaRPr lang="en-US"/>
                        </a:p>
                      </a:txBody>
                      <a:tcPr anchor="ctr" horzOverflow="overflow">
                        <a:blipFill>
                          <a:blip r:embed="rId3"/>
                          <a:stretch>
                            <a:fillRect l="-304437" t="-396970" r="-102730" b="-296212"/>
                          </a:stretch>
                        </a:blipFill>
                      </a:tcPr>
                    </a:tc>
                    <a:tc>
                      <a:txBody>
                        <a:bodyPr/>
                        <a:lstStyle/>
                        <a:p>
                          <a:endParaRPr lang="en-US"/>
                        </a:p>
                      </a:txBody>
                      <a:tcPr anchor="ctr" horzOverflow="overflow">
                        <a:blipFill>
                          <a:blip r:embed="rId3"/>
                          <a:stretch>
                            <a:fillRect l="-405822" t="-396970" r="-3082" b="-296212"/>
                          </a:stretch>
                        </a:blipFill>
                      </a:tcPr>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2HQ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HQ</a:t>
                          </a:r>
                          <a:endParaRPr kumimoji="0" lang="es-ES" sz="24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HQ</a:t>
                          </a:r>
                          <a:endParaRPr kumimoji="0" lang="es-ES" sz="24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7"/>
                      </a:ext>
                    </a:extLst>
                  </a:tr>
                  <a:tr h="554038">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 x 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rPr>
                            <a:t>Q</a:t>
                          </a:r>
                          <a:r>
                            <a:rPr kumimoji="0" lang="es-ES" sz="2400"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anchor="ctr" horzOverflow="overflow">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800" u="none" strike="noStrike" cap="none" normalizeH="0" baseline="0">
                              <a:ln>
                                <a:noFill/>
                              </a:ln>
                              <a:effectLst/>
                            </a:rPr>
                            <a:t>---</a:t>
                          </a:r>
                          <a:endParaRPr kumimoji="0" lang="es-ES" sz="2800" b="0" i="0"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Q</a:t>
                          </a:r>
                          <a:r>
                            <a:rPr kumimoji="0" lang="es-ES" sz="2400" u="none" strike="noStrike" cap="none" normalizeH="0" baseline="30000" dirty="0">
                              <a:ln>
                                <a:noFill/>
                              </a:ln>
                              <a:effectLst/>
                            </a:rPr>
                            <a:t>2</a:t>
                          </a:r>
                          <a:endParaRPr kumimoji="0" lang="es-ES" sz="2800" b="0" i="0"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8"/>
                      </a:ext>
                    </a:extLst>
                  </a:tr>
                  <a:tr h="66205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solidFill>
                                <a:schemeClr val="bg1"/>
                              </a:solidFill>
                              <a:effectLst/>
                            </a:rPr>
                            <a:t>Suma</a:t>
                          </a:r>
                          <a:endParaRPr kumimoji="0" lang="es-ES" sz="2400" b="0" i="0" u="none" strike="noStrike" cap="none" normalizeH="0" baseline="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endParaRPr lang="en-US"/>
                        </a:p>
                      </a:txBody>
                      <a:tcPr horzOverflow="overflow">
                        <a:lnL w="12700" cap="flat" cmpd="sng" algn="ctr">
                          <a:solidFill>
                            <a:schemeClr val="tx1"/>
                          </a:solidFill>
                          <a:prstDash val="solid"/>
                          <a:round/>
                          <a:headEnd type="none" w="med" len="med"/>
                          <a:tailEnd type="none" w="med" len="med"/>
                        </a:lnL>
                        <a:blipFill>
                          <a:blip r:embed="rId3"/>
                          <a:stretch>
                            <a:fillRect l="-203401" t="-769725" r="-202041" b="-90826"/>
                          </a:stretch>
                        </a:blipFill>
                      </a:tcPr>
                    </a:tc>
                    <a:tc>
                      <a:txBody>
                        <a:bodyPr/>
                        <a:lstStyle/>
                        <a:p>
                          <a:endParaRPr lang="en-US"/>
                        </a:p>
                      </a:txBody>
                      <a:tcPr horzOverflow="overflow">
                        <a:blipFill>
                          <a:blip r:embed="rId3"/>
                          <a:stretch>
                            <a:fillRect l="-304437" t="-769725" r="-102730" b="-90826"/>
                          </a:stretch>
                        </a:blipFill>
                      </a:tcPr>
                    </a:tc>
                    <a:tc>
                      <a:txBody>
                        <a:bodyPr/>
                        <a:lstStyle/>
                        <a:p>
                          <a:endParaRPr lang="en-US"/>
                        </a:p>
                      </a:txBody>
                      <a:tcPr horzOverflow="overflow">
                        <a:blipFill>
                          <a:blip r:embed="rId3"/>
                          <a:stretch>
                            <a:fillRect l="-405822" t="-769725" r="-3082" b="-90826"/>
                          </a:stretch>
                        </a:blipFill>
                      </a:tcPr>
                    </a:tc>
                    <a:extLst>
                      <a:ext uri="{0D108BD9-81ED-4DB2-BD59-A6C34878D82A}">
                        <a16:rowId xmlns:a16="http://schemas.microsoft.com/office/drawing/2014/main" val="10009"/>
                      </a:ext>
                    </a:extLst>
                  </a:tr>
                  <a:tr h="51816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bg1"/>
                            </a:solidFill>
                            <a:effectLst/>
                            <a:latin typeface="Times New Roman" pitchFamily="18" charset="0"/>
                          </a:endParaRPr>
                        </a:p>
                      </a:txBody>
                      <a:tcP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tx1"/>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i="1" u="none" strike="noStrike" cap="none" normalizeH="0" baseline="0">
                              <a:ln>
                                <a:noFill/>
                              </a:ln>
                              <a:effectLst/>
                            </a:rPr>
                            <a:t>p</a:t>
                          </a:r>
                          <a:r>
                            <a:rPr kumimoji="0" lang="es-ES" sz="2400" i="1" u="none" strike="noStrike" cap="none" normalizeH="0" baseline="30000">
                              <a:ln>
                                <a:noFill/>
                              </a:ln>
                              <a:effectLst/>
                            </a:rPr>
                            <a:t>2</a:t>
                          </a:r>
                          <a:endParaRPr kumimoji="0" lang="es-ES" sz="2400" b="0" i="1" u="none" strike="noStrike" cap="none" normalizeH="0" baseline="3000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i="1" u="none" strike="noStrike" cap="none" normalizeH="0" baseline="0" dirty="0">
                              <a:ln>
                                <a:noFill/>
                              </a:ln>
                              <a:effectLst/>
                            </a:rPr>
                            <a:t>2pq</a:t>
                          </a:r>
                          <a:endParaRPr kumimoji="0" lang="es-ES" sz="2400" b="0" i="1"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i="1" u="none" strike="noStrike" cap="none" normalizeH="0" baseline="0" dirty="0">
                              <a:ln>
                                <a:noFill/>
                              </a:ln>
                              <a:effectLst/>
                            </a:rPr>
                            <a:t>q</a:t>
                          </a:r>
                          <a:r>
                            <a:rPr kumimoji="0" lang="es-ES" sz="2400" i="1" u="none" strike="noStrike" cap="none" normalizeH="0" baseline="30000" dirty="0">
                              <a:ln>
                                <a:noFill/>
                              </a:ln>
                              <a:effectLst/>
                            </a:rPr>
                            <a:t>2</a:t>
                          </a:r>
                          <a:endParaRPr kumimoji="0" lang="es-ES" sz="2400" b="0" i="1" u="none" strike="noStrike" cap="none" normalizeH="0" baseline="3000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1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360B1FA1-D0FD-48BE-85C6-4BBBF2A913D7}"/>
                  </a:ext>
                </a:extLst>
              </p:cNvPr>
              <p:cNvGraphicFramePr>
                <a:graphicFrameLocks noGrp="1"/>
              </p:cNvGraphicFramePr>
              <p:nvPr>
                <p:extLst>
                  <p:ext uri="{D42A27DB-BD31-4B8C-83A1-F6EECF244321}">
                    <p14:modId xmlns:p14="http://schemas.microsoft.com/office/powerpoint/2010/main" val="4276284357"/>
                  </p:ext>
                </p:extLst>
              </p:nvPr>
            </p:nvGraphicFramePr>
            <p:xfrm>
              <a:off x="30349" y="5525620"/>
              <a:ext cx="2080974" cy="985774"/>
            </p:xfrm>
            <a:graphic>
              <a:graphicData uri="http://schemas.openxmlformats.org/drawingml/2006/table">
                <a:tbl>
                  <a:tblPr>
                    <a:tableStyleId>{5C22544A-7EE6-4342-B048-85BDC9FD1C3A}</a:tableStyleId>
                  </a:tblPr>
                  <a:tblGrid>
                    <a:gridCol w="2080974">
                      <a:extLst>
                        <a:ext uri="{9D8B030D-6E8A-4147-A177-3AD203B41FA5}">
                          <a16:colId xmlns:a16="http://schemas.microsoft.com/office/drawing/2014/main" val="2514723455"/>
                        </a:ext>
                      </a:extLst>
                    </a:gridCol>
                  </a:tblGrid>
                  <a:tr h="370840">
                    <a:tc>
                      <a:txBody>
                        <a:bodyPr/>
                        <a:lstStyle/>
                        <a:p>
                          <a:r>
                            <a:rPr lang="es-CL" dirty="0"/>
                            <a:t>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m:t>
                              </m:r>
                              <m:r>
                                <a:rPr lang="es-CL" b="0" i="1" smtClean="0">
                                  <a:latin typeface="Cambria Math" panose="02040503050406030204" pitchFamily="18" charset="0"/>
                                </a:rPr>
                                <m:t>𝑃</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oMath>
                          </a14:m>
                          <a:endParaRPr lang="es-C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3111260"/>
                      </a:ext>
                    </a:extLst>
                  </a:tr>
                  <a:tr h="370840">
                    <a:tc>
                      <a:txBody>
                        <a:bodyPr/>
                        <a:lstStyle/>
                        <a:p>
                          <a:r>
                            <a:rPr lang="es-CL" dirty="0"/>
                            <a:t>       </a:t>
                          </a:r>
                          <a14:m>
                            <m:oMath xmlns:m="http://schemas.openxmlformats.org/officeDocument/2006/math">
                              <m:r>
                                <m:rPr>
                                  <m:sty m:val="p"/>
                                </m:rPr>
                                <a:rPr lang="es-CL" b="0" i="0" smtClean="0">
                                  <a:latin typeface="Cambria Math" panose="02040503050406030204" pitchFamily="18" charset="0"/>
                                </a:rPr>
                                <m:t>q</m:t>
                              </m:r>
                              <m:r>
                                <a:rPr lang="es-CL" b="0" i="1" smtClean="0">
                                  <a:latin typeface="Cambria Math" panose="02040503050406030204" pitchFamily="18" charset="0"/>
                                </a:rPr>
                                <m:t>=</m:t>
                              </m:r>
                              <m:r>
                                <a:rPr lang="es-CL" b="0" i="1" smtClean="0">
                                  <a:latin typeface="Cambria Math" panose="02040503050406030204" pitchFamily="18" charset="0"/>
                                </a:rPr>
                                <m:t>𝑄</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oMath>
                          </a14:m>
                          <a:endParaRPr lang="es-C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6394556"/>
                      </a:ext>
                    </a:extLst>
                  </a:tr>
                </a:tbl>
              </a:graphicData>
            </a:graphic>
          </p:graphicFrame>
        </mc:Choice>
        <mc:Fallback xmlns="">
          <p:graphicFrame>
            <p:nvGraphicFramePr>
              <p:cNvPr id="3" name="Tabla 2">
                <a:extLst>
                  <a:ext uri="{FF2B5EF4-FFF2-40B4-BE49-F238E27FC236}">
                    <a16:creationId xmlns:a16="http://schemas.microsoft.com/office/drawing/2014/main" id="{360B1FA1-D0FD-48BE-85C6-4BBBF2A913D7}"/>
                  </a:ext>
                </a:extLst>
              </p:cNvPr>
              <p:cNvGraphicFramePr>
                <a:graphicFrameLocks noGrp="1"/>
              </p:cNvGraphicFramePr>
              <p:nvPr>
                <p:extLst>
                  <p:ext uri="{D42A27DB-BD31-4B8C-83A1-F6EECF244321}">
                    <p14:modId xmlns:p14="http://schemas.microsoft.com/office/powerpoint/2010/main" val="4276284357"/>
                  </p:ext>
                </p:extLst>
              </p:nvPr>
            </p:nvGraphicFramePr>
            <p:xfrm>
              <a:off x="30349" y="5525620"/>
              <a:ext cx="2080974" cy="985774"/>
            </p:xfrm>
            <a:graphic>
              <a:graphicData uri="http://schemas.openxmlformats.org/drawingml/2006/table">
                <a:tbl>
                  <a:tblPr>
                    <a:tableStyleId>{5C22544A-7EE6-4342-B048-85BDC9FD1C3A}</a:tableStyleId>
                  </a:tblPr>
                  <a:tblGrid>
                    <a:gridCol w="2080974">
                      <a:extLst>
                        <a:ext uri="{9D8B030D-6E8A-4147-A177-3AD203B41FA5}">
                          <a16:colId xmlns:a16="http://schemas.microsoft.com/office/drawing/2014/main" val="2514723455"/>
                        </a:ext>
                      </a:extLst>
                    </a:gridCol>
                  </a:tblGrid>
                  <a:tr h="492887">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r="-292" b="-100000"/>
                          </a:stretch>
                        </a:blipFill>
                      </a:tcPr>
                    </a:tc>
                    <a:extLst>
                      <a:ext uri="{0D108BD9-81ED-4DB2-BD59-A6C34878D82A}">
                        <a16:rowId xmlns:a16="http://schemas.microsoft.com/office/drawing/2014/main" val="2363111260"/>
                      </a:ext>
                    </a:extLst>
                  </a:tr>
                  <a:tr h="492887">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4"/>
                          <a:stretch>
                            <a:fillRect t="-101235" r="-292" b="-1235"/>
                          </a:stretch>
                        </a:blipFill>
                      </a:tcPr>
                    </a:tc>
                    <a:extLst>
                      <a:ext uri="{0D108BD9-81ED-4DB2-BD59-A6C34878D82A}">
                        <a16:rowId xmlns:a16="http://schemas.microsoft.com/office/drawing/2014/main" val="4156394556"/>
                      </a:ext>
                    </a:extLst>
                  </a:tr>
                </a:tbl>
              </a:graphicData>
            </a:graphic>
          </p:graphicFrame>
        </mc:Fallback>
      </mc:AlternateContent>
      <p:sp>
        <p:nvSpPr>
          <p:cNvPr id="4" name="Google Shape;123;p17">
            <a:extLst>
              <a:ext uri="{FF2B5EF4-FFF2-40B4-BE49-F238E27FC236}">
                <a16:creationId xmlns:a16="http://schemas.microsoft.com/office/drawing/2014/main" id="{DC0189A2-400C-4658-AED9-3CA8C25AB11C}"/>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32</a:t>
            </a:fld>
            <a:endParaRPr dirty="0"/>
          </a:p>
        </p:txBody>
      </p:sp>
    </p:spTree>
    <p:extLst>
      <p:ext uri="{BB962C8B-B14F-4D97-AF65-F5344CB8AC3E}">
        <p14:creationId xmlns:p14="http://schemas.microsoft.com/office/powerpoint/2010/main" val="352916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43" name="Google Shape;143;p1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solidFill>
                  <a:schemeClr val="lt1"/>
                </a:solidFill>
              </a:rPr>
              <a:pPr/>
              <a:t>33</a:t>
            </a:fld>
            <a:endParaRPr>
              <a:solidFill>
                <a:schemeClr val="lt1"/>
              </a:solidFill>
            </a:endParaRPr>
          </a:p>
        </p:txBody>
      </p:sp>
      <p:sp>
        <p:nvSpPr>
          <p:cNvPr id="10" name="Título 1">
            <a:extLst>
              <a:ext uri="{FF2B5EF4-FFF2-40B4-BE49-F238E27FC236}">
                <a16:creationId xmlns:a16="http://schemas.microsoft.com/office/drawing/2014/main" id="{2DDDECA6-1963-4FDA-9E5D-BCC554C055E3}"/>
              </a:ext>
            </a:extLst>
          </p:cNvPr>
          <p:cNvSpPr txBox="1">
            <a:spLocks/>
          </p:cNvSpPr>
          <p:nvPr/>
        </p:nvSpPr>
        <p:spPr>
          <a:xfrm>
            <a:off x="2034363" y="962605"/>
            <a:ext cx="9367203" cy="118872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s-CL" sz="4400" i="1" kern="0" dirty="0">
                <a:solidFill>
                  <a:schemeClr val="bg1"/>
                </a:solidFill>
                <a:effectLst>
                  <a:outerShdw blurRad="50800" dist="38100" dir="2700000" algn="tl" rotWithShape="0">
                    <a:prstClr val="black">
                      <a:alpha val="40000"/>
                    </a:prstClr>
                  </a:outerShdw>
                </a:effectLst>
                <a:latin typeface="+mj-lt"/>
              </a:rPr>
              <a:t>Equilibrio Hardy-Weinberg</a:t>
            </a:r>
            <a:endParaRPr lang="en-US" sz="4400" i="1" kern="0" dirty="0">
              <a:solidFill>
                <a:schemeClr val="bg1"/>
              </a:solidFill>
              <a:effectLst>
                <a:outerShdw blurRad="50800" dist="38100" dir="2700000" algn="tl" rotWithShape="0">
                  <a:prstClr val="black">
                    <a:alpha val="40000"/>
                  </a:prstClr>
                </a:outerShdw>
              </a:effectLst>
              <a:latin typeface="+mj-lt"/>
            </a:endParaRPr>
          </a:p>
        </p:txBody>
      </p:sp>
      <p:sp>
        <p:nvSpPr>
          <p:cNvPr id="11" name="CuadroTexto 10">
            <a:extLst>
              <a:ext uri="{FF2B5EF4-FFF2-40B4-BE49-F238E27FC236}">
                <a16:creationId xmlns:a16="http://schemas.microsoft.com/office/drawing/2014/main" id="{1DBA175B-93B4-483D-B826-4620F2DB3F42}"/>
              </a:ext>
            </a:extLst>
          </p:cNvPr>
          <p:cNvSpPr txBox="1"/>
          <p:nvPr/>
        </p:nvSpPr>
        <p:spPr>
          <a:xfrm>
            <a:off x="1653363" y="2192593"/>
            <a:ext cx="8670508" cy="1661993"/>
          </a:xfrm>
          <a:prstGeom prst="rect">
            <a:avLst/>
          </a:prstGeom>
          <a:noFill/>
        </p:spPr>
        <p:txBody>
          <a:bodyPr wrap="square" rtlCol="0">
            <a:spAutoFit/>
          </a:bodyPr>
          <a:lstStyle/>
          <a:p>
            <a:pPr algn="just"/>
            <a:r>
              <a:rPr lang="es-ES" sz="2800" dirty="0">
                <a:latin typeface="Abadi" panose="020B0604020104020204" pitchFamily="34" charset="0"/>
              </a:rPr>
              <a:t>Por lo tanto, en una población cuyas frecuencias genotípicas y genéticas se encuentran en relación de Equilibrio Hardy-Weinberg:</a:t>
            </a:r>
          </a:p>
          <a:p>
            <a:endParaRPr lang="es-CL" dirty="0">
              <a:latin typeface="Abadi" panose="020B0604020104020204" pitchFamily="34" charset="0"/>
            </a:endParaRP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7107BFC6-D4E2-409A-B37E-F90DBE272C95}"/>
                  </a:ext>
                </a:extLst>
              </p:cNvPr>
              <p:cNvSpPr txBox="1"/>
              <p:nvPr/>
            </p:nvSpPr>
            <p:spPr>
              <a:xfrm>
                <a:off x="2273300" y="3854586"/>
                <a:ext cx="8050571"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s-CL" sz="280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ctrlPr>
                        </m:sSupPr>
                        <m:e>
                          <m:r>
                            <a:rPr lang="es-CL" sz="2800" b="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𝑝</m:t>
                          </m:r>
                        </m:e>
                        <m:sup>
                          <m:r>
                            <a:rPr lang="es-CL" sz="2800" b="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2</m:t>
                          </m:r>
                        </m:sup>
                      </m:sSup>
                      <m:r>
                        <a:rPr lang="es-CL" sz="2800" b="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+2</m:t>
                      </m:r>
                      <m:r>
                        <a:rPr lang="es-CL" sz="2800" b="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𝑝𝑞</m:t>
                      </m:r>
                      <m:r>
                        <a:rPr lang="es-CL" sz="2800" b="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m:t>
                      </m:r>
                      <m:sSup>
                        <m:sSupPr>
                          <m:ctrlPr>
                            <a:rPr lang="es-CL" sz="2800" b="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ctrlPr>
                        </m:sSupPr>
                        <m:e>
                          <m:r>
                            <a:rPr lang="es-CL" sz="2800" b="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𝑞</m:t>
                          </m:r>
                        </m:e>
                        <m:sup>
                          <m:r>
                            <a:rPr lang="es-CL" sz="2800" b="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2</m:t>
                          </m:r>
                        </m:sup>
                      </m:sSup>
                      <m:r>
                        <a:rPr lang="es-CL" sz="2800" b="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=1</m:t>
                      </m:r>
                    </m:oMath>
                  </m:oMathPara>
                </a14:m>
                <a:endParaRPr lang="es-CL" dirty="0">
                  <a:solidFill>
                    <a:schemeClr val="bg1"/>
                  </a:solidFill>
                  <a:effectLst>
                    <a:outerShdw blurRad="50800" dist="38100" dir="2700000" algn="tl" rotWithShape="0">
                      <a:prstClr val="black">
                        <a:alpha val="40000"/>
                      </a:prstClr>
                    </a:outerShdw>
                  </a:effectLst>
                </a:endParaRPr>
              </a:p>
            </p:txBody>
          </p:sp>
        </mc:Choice>
        <mc:Fallback xmlns="">
          <p:sp>
            <p:nvSpPr>
              <p:cNvPr id="12" name="CuadroTexto 11">
                <a:extLst>
                  <a:ext uri="{FF2B5EF4-FFF2-40B4-BE49-F238E27FC236}">
                    <a16:creationId xmlns:a16="http://schemas.microsoft.com/office/drawing/2014/main" id="{7107BFC6-D4E2-409A-B37E-F90DBE272C95}"/>
                  </a:ext>
                </a:extLst>
              </p:cNvPr>
              <p:cNvSpPr txBox="1">
                <a:spLocks noRot="1" noChangeAspect="1" noMove="1" noResize="1" noEditPoints="1" noAdjustHandles="1" noChangeArrowheads="1" noChangeShapeType="1" noTextEdit="1"/>
              </p:cNvSpPr>
              <p:nvPr/>
            </p:nvSpPr>
            <p:spPr>
              <a:xfrm>
                <a:off x="2273300" y="3854586"/>
                <a:ext cx="8050571" cy="5232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F3A04905-52F2-436E-9ACE-868161327EE3}"/>
                  </a:ext>
                </a:extLst>
              </p:cNvPr>
              <p:cNvSpPr txBox="1"/>
              <p:nvPr/>
            </p:nvSpPr>
            <p:spPr>
              <a:xfrm>
                <a:off x="2400300" y="5221682"/>
                <a:ext cx="14351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sz="280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𝑃</m:t>
                      </m:r>
                      <m:r>
                        <a:rPr lang="es-CL" sz="280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m:t>
                      </m:r>
                      <m:sSup>
                        <m:sSupPr>
                          <m:ctrlPr>
                            <a:rPr lang="es-CL" sz="2800" i="1">
                              <a:solidFill>
                                <a:schemeClr val="bg1"/>
                              </a:solidFill>
                              <a:effectLst>
                                <a:outerShdw blurRad="50800" dist="38100" dir="2700000" algn="tl" rotWithShape="0">
                                  <a:prstClr val="black">
                                    <a:alpha val="40000"/>
                                  </a:prstClr>
                                </a:outerShdw>
                              </a:effectLst>
                              <a:latin typeface="Cambria Math" panose="02040503050406030204" pitchFamily="18" charset="0"/>
                            </a:rPr>
                          </m:ctrlPr>
                        </m:sSupPr>
                        <m:e>
                          <m:r>
                            <a:rPr lang="es-CL" sz="2800" i="1">
                              <a:solidFill>
                                <a:schemeClr val="bg1"/>
                              </a:solidFill>
                              <a:effectLst>
                                <a:outerShdw blurRad="50800" dist="38100" dir="2700000" algn="tl" rotWithShape="0">
                                  <a:prstClr val="black">
                                    <a:alpha val="40000"/>
                                  </a:prstClr>
                                </a:outerShdw>
                              </a:effectLst>
                              <a:latin typeface="Cambria Math" panose="02040503050406030204" pitchFamily="18" charset="0"/>
                            </a:rPr>
                            <m:t>𝑝</m:t>
                          </m:r>
                        </m:e>
                        <m:sup>
                          <m:r>
                            <a:rPr lang="es-CL" sz="2800" i="1">
                              <a:solidFill>
                                <a:schemeClr val="bg1"/>
                              </a:solidFill>
                              <a:effectLst>
                                <a:outerShdw blurRad="50800" dist="38100" dir="2700000" algn="tl" rotWithShape="0">
                                  <a:prstClr val="black">
                                    <a:alpha val="40000"/>
                                  </a:prstClr>
                                </a:outerShdw>
                              </a:effectLst>
                              <a:latin typeface="Cambria Math" panose="02040503050406030204" pitchFamily="18" charset="0"/>
                            </a:rPr>
                            <m:t>2</m:t>
                          </m:r>
                        </m:sup>
                      </m:sSup>
                    </m:oMath>
                  </m:oMathPara>
                </a14:m>
                <a:endParaRPr lang="es-CL" sz="2800" dirty="0">
                  <a:solidFill>
                    <a:schemeClr val="bg1"/>
                  </a:solidFill>
                  <a:effectLst>
                    <a:outerShdw blurRad="50800" dist="38100" dir="2700000" algn="tl" rotWithShape="0">
                      <a:prstClr val="black">
                        <a:alpha val="40000"/>
                      </a:prstClr>
                    </a:outerShdw>
                  </a:effectLst>
                </a:endParaRPr>
              </a:p>
            </p:txBody>
          </p:sp>
        </mc:Choice>
        <mc:Fallback xmlns="">
          <p:sp>
            <p:nvSpPr>
              <p:cNvPr id="13" name="CuadroTexto 12">
                <a:extLst>
                  <a:ext uri="{FF2B5EF4-FFF2-40B4-BE49-F238E27FC236}">
                    <a16:creationId xmlns:a16="http://schemas.microsoft.com/office/drawing/2014/main" id="{F3A04905-52F2-436E-9ACE-868161327EE3}"/>
                  </a:ext>
                </a:extLst>
              </p:cNvPr>
              <p:cNvSpPr txBox="1">
                <a:spLocks noRot="1" noChangeAspect="1" noMove="1" noResize="1" noEditPoints="1" noAdjustHandles="1" noChangeArrowheads="1" noChangeShapeType="1" noTextEdit="1"/>
              </p:cNvSpPr>
              <p:nvPr/>
            </p:nvSpPr>
            <p:spPr>
              <a:xfrm>
                <a:off x="2400300" y="5221682"/>
                <a:ext cx="1435100"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1D8AC8E2-4199-4A42-B123-E6B2E2816345}"/>
                  </a:ext>
                </a:extLst>
              </p:cNvPr>
              <p:cNvSpPr txBox="1"/>
              <p:nvPr/>
            </p:nvSpPr>
            <p:spPr>
              <a:xfrm>
                <a:off x="5299075" y="5210964"/>
                <a:ext cx="159385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sz="2800" b="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𝐻</m:t>
                      </m:r>
                      <m:r>
                        <a:rPr lang="es-CL" sz="2800" b="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=2</m:t>
                      </m:r>
                      <m:r>
                        <a:rPr lang="es-CL" sz="2800" b="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𝑝𝑞</m:t>
                      </m:r>
                    </m:oMath>
                  </m:oMathPara>
                </a14:m>
                <a:endParaRPr lang="es-CL" sz="2800" dirty="0">
                  <a:solidFill>
                    <a:schemeClr val="bg1"/>
                  </a:solidFill>
                  <a:effectLst>
                    <a:outerShdw blurRad="50800" dist="38100" dir="2700000" algn="tl" rotWithShape="0">
                      <a:prstClr val="black">
                        <a:alpha val="40000"/>
                      </a:prstClr>
                    </a:outerShdw>
                  </a:effectLst>
                </a:endParaRPr>
              </a:p>
            </p:txBody>
          </p:sp>
        </mc:Choice>
        <mc:Fallback xmlns="">
          <p:sp>
            <p:nvSpPr>
              <p:cNvPr id="14" name="CuadroTexto 13">
                <a:extLst>
                  <a:ext uri="{FF2B5EF4-FFF2-40B4-BE49-F238E27FC236}">
                    <a16:creationId xmlns:a16="http://schemas.microsoft.com/office/drawing/2014/main" id="{1D8AC8E2-4199-4A42-B123-E6B2E2816345}"/>
                  </a:ext>
                </a:extLst>
              </p:cNvPr>
              <p:cNvSpPr txBox="1">
                <a:spLocks noRot="1" noChangeAspect="1" noMove="1" noResize="1" noEditPoints="1" noAdjustHandles="1" noChangeArrowheads="1" noChangeShapeType="1" noTextEdit="1"/>
              </p:cNvSpPr>
              <p:nvPr/>
            </p:nvSpPr>
            <p:spPr>
              <a:xfrm>
                <a:off x="5299075" y="5210964"/>
                <a:ext cx="1593850"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458AFFD4-2C4C-480B-9E8C-BB4228695E0C}"/>
                  </a:ext>
                </a:extLst>
              </p:cNvPr>
              <p:cNvSpPr txBox="1"/>
              <p:nvPr/>
            </p:nvSpPr>
            <p:spPr>
              <a:xfrm>
                <a:off x="8356600" y="5221682"/>
                <a:ext cx="14351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sz="2800" b="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𝑄</m:t>
                      </m:r>
                      <m:r>
                        <a:rPr lang="es-CL" sz="2800" b="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m:t>
                      </m:r>
                      <m:sSup>
                        <m:sSupPr>
                          <m:ctrlPr>
                            <a:rPr lang="es-CL" sz="2800" i="1">
                              <a:solidFill>
                                <a:schemeClr val="bg1"/>
                              </a:solidFill>
                              <a:effectLst>
                                <a:outerShdw blurRad="50800" dist="38100" dir="2700000" algn="tl" rotWithShape="0">
                                  <a:prstClr val="black">
                                    <a:alpha val="40000"/>
                                  </a:prstClr>
                                </a:outerShdw>
                              </a:effectLst>
                              <a:latin typeface="Cambria Math" panose="02040503050406030204" pitchFamily="18" charset="0"/>
                            </a:rPr>
                          </m:ctrlPr>
                        </m:sSupPr>
                        <m:e>
                          <m:r>
                            <a:rPr lang="es-CL" sz="2800" b="0" i="1" smtClean="0">
                              <a:solidFill>
                                <a:schemeClr val="bg1"/>
                              </a:solidFill>
                              <a:effectLst>
                                <a:outerShdw blurRad="50800" dist="38100" dir="2700000" algn="tl" rotWithShape="0">
                                  <a:prstClr val="black">
                                    <a:alpha val="40000"/>
                                  </a:prstClr>
                                </a:outerShdw>
                              </a:effectLst>
                              <a:latin typeface="Cambria Math" panose="02040503050406030204" pitchFamily="18" charset="0"/>
                            </a:rPr>
                            <m:t>𝑞</m:t>
                          </m:r>
                        </m:e>
                        <m:sup>
                          <m:r>
                            <a:rPr lang="es-CL" sz="2800" i="1">
                              <a:solidFill>
                                <a:schemeClr val="bg1"/>
                              </a:solidFill>
                              <a:effectLst>
                                <a:outerShdw blurRad="50800" dist="38100" dir="2700000" algn="tl" rotWithShape="0">
                                  <a:prstClr val="black">
                                    <a:alpha val="40000"/>
                                  </a:prstClr>
                                </a:outerShdw>
                              </a:effectLst>
                              <a:latin typeface="Cambria Math" panose="02040503050406030204" pitchFamily="18" charset="0"/>
                            </a:rPr>
                            <m:t>2</m:t>
                          </m:r>
                        </m:sup>
                      </m:sSup>
                    </m:oMath>
                  </m:oMathPara>
                </a14:m>
                <a:endParaRPr lang="es-CL" sz="2800" dirty="0">
                  <a:solidFill>
                    <a:schemeClr val="bg1"/>
                  </a:solidFill>
                  <a:effectLst>
                    <a:outerShdw blurRad="50800" dist="38100" dir="2700000" algn="tl" rotWithShape="0">
                      <a:prstClr val="black">
                        <a:alpha val="40000"/>
                      </a:prstClr>
                    </a:outerShdw>
                  </a:effectLst>
                </a:endParaRPr>
              </a:p>
            </p:txBody>
          </p:sp>
        </mc:Choice>
        <mc:Fallback xmlns="">
          <p:sp>
            <p:nvSpPr>
              <p:cNvPr id="15" name="CuadroTexto 14">
                <a:extLst>
                  <a:ext uri="{FF2B5EF4-FFF2-40B4-BE49-F238E27FC236}">
                    <a16:creationId xmlns:a16="http://schemas.microsoft.com/office/drawing/2014/main" id="{458AFFD4-2C4C-480B-9E8C-BB4228695E0C}"/>
                  </a:ext>
                </a:extLst>
              </p:cNvPr>
              <p:cNvSpPr txBox="1">
                <a:spLocks noRot="1" noChangeAspect="1" noMove="1" noResize="1" noEditPoints="1" noAdjustHandles="1" noChangeArrowheads="1" noChangeShapeType="1" noTextEdit="1"/>
              </p:cNvSpPr>
              <p:nvPr/>
            </p:nvSpPr>
            <p:spPr>
              <a:xfrm>
                <a:off x="8356600" y="5221682"/>
                <a:ext cx="1435100" cy="523220"/>
              </a:xfrm>
              <a:prstGeom prst="rect">
                <a:avLst/>
              </a:prstGeom>
              <a:blipFill>
                <a:blip r:embed="rId6"/>
                <a:stretch>
                  <a:fillRect/>
                </a:stretch>
              </a:blipFill>
            </p:spPr>
            <p:txBody>
              <a:bodyPr/>
              <a:lstStyle/>
              <a:p>
                <a:r>
                  <a:rPr lang="en-US">
                    <a:noFill/>
                  </a:rPr>
                  <a:t> </a:t>
                </a:r>
              </a:p>
            </p:txBody>
          </p:sp>
        </mc:Fallback>
      </mc:AlternateContent>
      <p:sp>
        <p:nvSpPr>
          <p:cNvPr id="16" name="Rectángulo 15">
            <a:extLst>
              <a:ext uri="{FF2B5EF4-FFF2-40B4-BE49-F238E27FC236}">
                <a16:creationId xmlns:a16="http://schemas.microsoft.com/office/drawing/2014/main" id="{AA06A39E-1F33-4E03-9860-2AE1EB21E870}"/>
              </a:ext>
            </a:extLst>
          </p:cNvPr>
          <p:cNvSpPr/>
          <p:nvPr/>
        </p:nvSpPr>
        <p:spPr>
          <a:xfrm>
            <a:off x="2273300" y="5126422"/>
            <a:ext cx="7518400" cy="71374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spTree>
    <p:extLst>
      <p:ext uri="{BB962C8B-B14F-4D97-AF65-F5344CB8AC3E}">
        <p14:creationId xmlns:p14="http://schemas.microsoft.com/office/powerpoint/2010/main" val="643235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Título 1">
            <a:extLst>
              <a:ext uri="{FF2B5EF4-FFF2-40B4-BE49-F238E27FC236}">
                <a16:creationId xmlns:a16="http://schemas.microsoft.com/office/drawing/2014/main" id="{ABE54BDE-05B2-48A2-80C5-3E86EC5A7F06}"/>
              </a:ext>
            </a:extLst>
          </p:cNvPr>
          <p:cNvSpPr>
            <a:spLocks noGrp="1"/>
          </p:cNvSpPr>
          <p:nvPr>
            <p:ph type="title"/>
          </p:nvPr>
        </p:nvSpPr>
        <p:spPr>
          <a:xfrm>
            <a:off x="1643838" y="137160"/>
            <a:ext cx="9367203" cy="1188720"/>
          </a:xfrm>
        </p:spPr>
        <p:txBody>
          <a:bodyPr>
            <a:normAutofit/>
          </a:bodyPr>
          <a:lstStyle/>
          <a:p>
            <a:r>
              <a:rPr lang="es-CL" i="1" dirty="0"/>
              <a:t>Ejercicio 1</a:t>
            </a:r>
            <a:endParaRPr lang="en-US" i="1" dirty="0"/>
          </a:p>
        </p:txBody>
      </p:sp>
      <p:sp>
        <p:nvSpPr>
          <p:cNvPr id="3" name="CuadroTexto 2">
            <a:extLst>
              <a:ext uri="{FF2B5EF4-FFF2-40B4-BE49-F238E27FC236}">
                <a16:creationId xmlns:a16="http://schemas.microsoft.com/office/drawing/2014/main" id="{A18F97AA-3563-43B6-8185-CA1001FF5CF8}"/>
              </a:ext>
            </a:extLst>
          </p:cNvPr>
          <p:cNvSpPr txBox="1"/>
          <p:nvPr/>
        </p:nvSpPr>
        <p:spPr>
          <a:xfrm>
            <a:off x="1643838" y="1691640"/>
            <a:ext cx="8670508" cy="1477328"/>
          </a:xfrm>
          <a:prstGeom prst="rect">
            <a:avLst/>
          </a:prstGeom>
          <a:noFill/>
        </p:spPr>
        <p:txBody>
          <a:bodyPr wrap="square" rtlCol="0">
            <a:spAutoFit/>
          </a:bodyPr>
          <a:lstStyle/>
          <a:p>
            <a:pPr algn="just"/>
            <a:r>
              <a:rPr lang="es-CL" dirty="0"/>
              <a:t>Le envían datos genéticos de una población de vicuñas. En estos encuentra que se han calculado las frecuencias alélicas para el gen X, el cual determina el tamaño del pelaje. Este gen posee dos alelos, cuyas frecuencias son X</a:t>
            </a:r>
            <a:r>
              <a:rPr lang="es-CL" baseline="-25000" dirty="0"/>
              <a:t>1</a:t>
            </a:r>
            <a:r>
              <a:rPr lang="es-CL" dirty="0"/>
              <a:t>= 0,26 y X</a:t>
            </a:r>
            <a:r>
              <a:rPr lang="es-CL" baseline="-25000" dirty="0"/>
              <a:t>2</a:t>
            </a:r>
            <a:r>
              <a:rPr lang="es-CL" dirty="0"/>
              <a:t>= 0,74. Suponiendo que la población se encuentra bajo equilibrio H-W, calcule las frecuencias genotípicas y las frecuencias de apareamientos al azar. </a:t>
            </a:r>
          </a:p>
        </p:txBody>
      </p:sp>
      <p:sp>
        <p:nvSpPr>
          <p:cNvPr id="4" name="CuadroTexto 3">
            <a:extLst>
              <a:ext uri="{FF2B5EF4-FFF2-40B4-BE49-F238E27FC236}">
                <a16:creationId xmlns:a16="http://schemas.microsoft.com/office/drawing/2014/main" id="{E810CEA2-4C68-4C88-9869-F0F4DA56B1B1}"/>
              </a:ext>
            </a:extLst>
          </p:cNvPr>
          <p:cNvSpPr txBox="1"/>
          <p:nvPr/>
        </p:nvSpPr>
        <p:spPr>
          <a:xfrm>
            <a:off x="2038731" y="3468580"/>
            <a:ext cx="7424928" cy="646331"/>
          </a:xfrm>
          <a:prstGeom prst="rect">
            <a:avLst/>
          </a:prstGeom>
          <a:noFill/>
        </p:spPr>
        <p:txBody>
          <a:bodyPr wrap="square" rtlCol="0">
            <a:spAutoFit/>
          </a:bodyPr>
          <a:lstStyle/>
          <a:p>
            <a:r>
              <a:rPr lang="es-CL" dirty="0">
                <a:latin typeface="Abadi" panose="020B0604020104020204" pitchFamily="34" charset="0"/>
              </a:rPr>
              <a:t>Cálculo de frecuencias genotípicas</a:t>
            </a:r>
          </a:p>
          <a:p>
            <a:endParaRPr lang="es-CL" dirty="0">
              <a:latin typeface="Abadi" panose="020B0604020104020204" pitchFamily="34" charset="0"/>
            </a:endParaRPr>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9AD3CCC0-F1CE-4C7D-BA6F-C7694F0CF508}"/>
                  </a:ext>
                </a:extLst>
              </p:cNvPr>
              <p:cNvSpPr txBox="1"/>
              <p:nvPr/>
            </p:nvSpPr>
            <p:spPr>
              <a:xfrm>
                <a:off x="1879855" y="4114910"/>
                <a:ext cx="1902644" cy="1200329"/>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oMath>
                  </m:oMathPara>
                </a14:m>
                <a:endParaRPr lang="es-CL" b="0"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(0,26)</m:t>
                          </m:r>
                        </m:e>
                        <m:sup>
                          <m:r>
                            <a:rPr lang="es-CL" b="0" i="1" smtClean="0">
                              <a:latin typeface="Cambria Math" panose="02040503050406030204" pitchFamily="18" charset="0"/>
                            </a:rPr>
                            <m:t>2</m:t>
                          </m:r>
                        </m:sup>
                      </m:sSup>
                    </m:oMath>
                  </m:oMathPara>
                </a14:m>
                <a:endParaRPr lang="es-CL" b="0" dirty="0"/>
              </a:p>
              <a:p>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=0,07</m:t>
                      </m:r>
                    </m:oMath>
                  </m:oMathPara>
                </a14:m>
                <a:endParaRPr lang="es-CL" dirty="0"/>
              </a:p>
            </p:txBody>
          </p:sp>
        </mc:Choice>
        <mc:Fallback xmlns="">
          <p:sp>
            <p:nvSpPr>
              <p:cNvPr id="5" name="CuadroTexto 4">
                <a:extLst>
                  <a:ext uri="{FF2B5EF4-FFF2-40B4-BE49-F238E27FC236}">
                    <a16:creationId xmlns:a16="http://schemas.microsoft.com/office/drawing/2014/main" id="{9AD3CCC0-F1CE-4C7D-BA6F-C7694F0CF508}"/>
                  </a:ext>
                </a:extLst>
              </p:cNvPr>
              <p:cNvSpPr txBox="1">
                <a:spLocks noRot="1" noChangeAspect="1" noMove="1" noResize="1" noEditPoints="1" noAdjustHandles="1" noChangeArrowheads="1" noChangeShapeType="1" noTextEdit="1"/>
              </p:cNvSpPr>
              <p:nvPr/>
            </p:nvSpPr>
            <p:spPr>
              <a:xfrm>
                <a:off x="1879855" y="4114910"/>
                <a:ext cx="1902644" cy="1200329"/>
              </a:xfrm>
              <a:prstGeom prst="rect">
                <a:avLst/>
              </a:prstGeom>
              <a:blipFill>
                <a:blip r:embed="rId3"/>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6E29D672-2596-4741-9E28-F3AC7FACD13A}"/>
                  </a:ext>
                </a:extLst>
              </p:cNvPr>
              <p:cNvSpPr txBox="1"/>
              <p:nvPr/>
            </p:nvSpPr>
            <p:spPr>
              <a:xfrm>
                <a:off x="4859101" y="4114910"/>
                <a:ext cx="2260958" cy="1200329"/>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𝐻</m:t>
                      </m:r>
                      <m:r>
                        <a:rPr lang="es-CL" b="0" i="1" smtClean="0">
                          <a:latin typeface="Cambria Math" panose="02040503050406030204" pitchFamily="18" charset="0"/>
                        </a:rPr>
                        <m:t>=2</m:t>
                      </m:r>
                      <m:r>
                        <a:rPr lang="es-CL" b="0" i="1" smtClean="0">
                          <a:latin typeface="Cambria Math" panose="02040503050406030204" pitchFamily="18" charset="0"/>
                        </a:rPr>
                        <m:t>𝑝𝑞</m:t>
                      </m:r>
                    </m:oMath>
                  </m:oMathPara>
                </a14:m>
                <a:endParaRPr lang="es-CL" b="0"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𝐻</m:t>
                      </m:r>
                      <m:r>
                        <a:rPr lang="es-CL" b="0" i="1" smtClean="0">
                          <a:latin typeface="Cambria Math" panose="02040503050406030204" pitchFamily="18" charset="0"/>
                        </a:rPr>
                        <m:t>=2∗0,26∗0,74</m:t>
                      </m:r>
                    </m:oMath>
                  </m:oMathPara>
                </a14:m>
                <a:endParaRPr lang="es-CL" b="0" dirty="0"/>
              </a:p>
              <a:p>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𝐻</m:t>
                      </m:r>
                      <m:r>
                        <a:rPr lang="es-CL" b="0" i="1" smtClean="0">
                          <a:latin typeface="Cambria Math" panose="02040503050406030204" pitchFamily="18" charset="0"/>
                        </a:rPr>
                        <m:t>=0,38</m:t>
                      </m:r>
                    </m:oMath>
                  </m:oMathPara>
                </a14:m>
                <a:endParaRPr lang="es-CL" dirty="0"/>
              </a:p>
            </p:txBody>
          </p:sp>
        </mc:Choice>
        <mc:Fallback xmlns="">
          <p:sp>
            <p:nvSpPr>
              <p:cNvPr id="6" name="CuadroTexto 5">
                <a:extLst>
                  <a:ext uri="{FF2B5EF4-FFF2-40B4-BE49-F238E27FC236}">
                    <a16:creationId xmlns:a16="http://schemas.microsoft.com/office/drawing/2014/main" id="{6E29D672-2596-4741-9E28-F3AC7FACD13A}"/>
                  </a:ext>
                </a:extLst>
              </p:cNvPr>
              <p:cNvSpPr txBox="1">
                <a:spLocks noRot="1" noChangeAspect="1" noMove="1" noResize="1" noEditPoints="1" noAdjustHandles="1" noChangeArrowheads="1" noChangeShapeType="1" noTextEdit="1"/>
              </p:cNvSpPr>
              <p:nvPr/>
            </p:nvSpPr>
            <p:spPr>
              <a:xfrm>
                <a:off x="4859101" y="4114910"/>
                <a:ext cx="2260958" cy="1200329"/>
              </a:xfrm>
              <a:prstGeom prst="rect">
                <a:avLst/>
              </a:prstGeom>
              <a:blipFill>
                <a:blip r:embed="rId4"/>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B7C5A0DC-9B3F-46DE-A2F7-F7ADB2EAED68}"/>
                  </a:ext>
                </a:extLst>
              </p:cNvPr>
              <p:cNvSpPr txBox="1"/>
              <p:nvPr/>
            </p:nvSpPr>
            <p:spPr>
              <a:xfrm>
                <a:off x="8103871" y="4114909"/>
                <a:ext cx="1902644" cy="1242648"/>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oMath>
                  </m:oMathPara>
                </a14:m>
                <a:endParaRPr lang="es-CL" b="0"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(0,74)</m:t>
                          </m:r>
                        </m:e>
                        <m:sup>
                          <m:r>
                            <a:rPr lang="es-CL" b="0" i="1" smtClean="0">
                              <a:latin typeface="Cambria Math" panose="02040503050406030204" pitchFamily="18" charset="0"/>
                            </a:rPr>
                            <m:t>2</m:t>
                          </m:r>
                        </m:sup>
                      </m:sSup>
                    </m:oMath>
                  </m:oMathPara>
                </a14:m>
                <a:endParaRPr lang="es-CL" b="0" dirty="0"/>
              </a:p>
              <a:p>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=0,55</m:t>
                      </m:r>
                    </m:oMath>
                  </m:oMathPara>
                </a14:m>
                <a:endParaRPr lang="es-CL" dirty="0"/>
              </a:p>
            </p:txBody>
          </p:sp>
        </mc:Choice>
        <mc:Fallback xmlns="">
          <p:sp>
            <p:nvSpPr>
              <p:cNvPr id="7" name="CuadroTexto 6">
                <a:extLst>
                  <a:ext uri="{FF2B5EF4-FFF2-40B4-BE49-F238E27FC236}">
                    <a16:creationId xmlns:a16="http://schemas.microsoft.com/office/drawing/2014/main" id="{B7C5A0DC-9B3F-46DE-A2F7-F7ADB2EAED68}"/>
                  </a:ext>
                </a:extLst>
              </p:cNvPr>
              <p:cNvSpPr txBox="1">
                <a:spLocks noRot="1" noChangeAspect="1" noMove="1" noResize="1" noEditPoints="1" noAdjustHandles="1" noChangeArrowheads="1" noChangeShapeType="1" noTextEdit="1"/>
              </p:cNvSpPr>
              <p:nvPr/>
            </p:nvSpPr>
            <p:spPr>
              <a:xfrm>
                <a:off x="8103871" y="4114909"/>
                <a:ext cx="1902644" cy="1242648"/>
              </a:xfrm>
              <a:prstGeom prst="rect">
                <a:avLst/>
              </a:prstGeom>
              <a:blipFill>
                <a:blip r:embed="rId5"/>
                <a:stretch>
                  <a:fillRect/>
                </a:stretch>
              </a:blipFill>
              <a:ln>
                <a:solidFill>
                  <a:srgbClr val="FF0000"/>
                </a:solidFill>
              </a:ln>
            </p:spPr>
            <p:txBody>
              <a:bodyPr/>
              <a:lstStyle/>
              <a:p>
                <a:r>
                  <a:rPr lang="en-US">
                    <a:noFill/>
                  </a:rPr>
                  <a:t> </a:t>
                </a:r>
              </a:p>
            </p:txBody>
          </p:sp>
        </mc:Fallback>
      </mc:AlternateContent>
      <p:sp>
        <p:nvSpPr>
          <p:cNvPr id="8" name="Google Shape;123;p17">
            <a:extLst>
              <a:ext uri="{FF2B5EF4-FFF2-40B4-BE49-F238E27FC236}">
                <a16:creationId xmlns:a16="http://schemas.microsoft.com/office/drawing/2014/main" id="{07C9F529-F156-48FB-BFD4-5321928B450F}"/>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34</a:t>
            </a:fld>
            <a:endParaRPr dirty="0"/>
          </a:p>
        </p:txBody>
      </p:sp>
      <p:pic>
        <p:nvPicPr>
          <p:cNvPr id="1026" name="Picture 2" descr="Alpaca Manymini Sticker by MINI Italia">
            <a:extLst>
              <a:ext uri="{FF2B5EF4-FFF2-40B4-BE49-F238E27FC236}">
                <a16:creationId xmlns:a16="http://schemas.microsoft.com/office/drawing/2014/main" id="{050C75CC-4AD8-4B90-ABAF-A4C18F6865A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4362" y="4114909"/>
            <a:ext cx="2743026" cy="2743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7608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12" name="Group 139">
            <a:extLst>
              <a:ext uri="{FF2B5EF4-FFF2-40B4-BE49-F238E27FC236}">
                <a16:creationId xmlns:a16="http://schemas.microsoft.com/office/drawing/2014/main" id="{E677B3D1-D7C4-4323-9790-E23A0DECD9B6}"/>
              </a:ext>
            </a:extLst>
          </p:cNvPr>
          <p:cNvGraphicFramePr>
            <a:graphicFrameLocks noGrp="1"/>
          </p:cNvGraphicFramePr>
          <p:nvPr>
            <p:extLst>
              <p:ext uri="{D42A27DB-BD31-4B8C-83A1-F6EECF244321}">
                <p14:modId xmlns:p14="http://schemas.microsoft.com/office/powerpoint/2010/main" val="3187793972"/>
              </p:ext>
            </p:extLst>
          </p:nvPr>
        </p:nvGraphicFramePr>
        <p:xfrm>
          <a:off x="3256466" y="3308033"/>
          <a:ext cx="5445252" cy="3239403"/>
        </p:xfrm>
        <a:graphic>
          <a:graphicData uri="http://schemas.openxmlformats.org/drawingml/2006/table">
            <a:tbl>
              <a:tblPr firstRow="1">
                <a:tableStyleId>{284E427A-3D55-4303-BF80-6455036E1DE7}</a:tableStyleId>
              </a:tblPr>
              <a:tblGrid>
                <a:gridCol w="1089986">
                  <a:extLst>
                    <a:ext uri="{9D8B030D-6E8A-4147-A177-3AD203B41FA5}">
                      <a16:colId xmlns:a16="http://schemas.microsoft.com/office/drawing/2014/main" val="20000"/>
                    </a:ext>
                  </a:extLst>
                </a:gridCol>
                <a:gridCol w="1087647">
                  <a:extLst>
                    <a:ext uri="{9D8B030D-6E8A-4147-A177-3AD203B41FA5}">
                      <a16:colId xmlns:a16="http://schemas.microsoft.com/office/drawing/2014/main" val="20001"/>
                    </a:ext>
                  </a:extLst>
                </a:gridCol>
                <a:gridCol w="1089986">
                  <a:extLst>
                    <a:ext uri="{9D8B030D-6E8A-4147-A177-3AD203B41FA5}">
                      <a16:colId xmlns:a16="http://schemas.microsoft.com/office/drawing/2014/main" val="20002"/>
                    </a:ext>
                  </a:extLst>
                </a:gridCol>
                <a:gridCol w="1087647">
                  <a:extLst>
                    <a:ext uri="{9D8B030D-6E8A-4147-A177-3AD203B41FA5}">
                      <a16:colId xmlns:a16="http://schemas.microsoft.com/office/drawing/2014/main" val="20003"/>
                    </a:ext>
                  </a:extLst>
                </a:gridCol>
                <a:gridCol w="1089986">
                  <a:extLst>
                    <a:ext uri="{9D8B030D-6E8A-4147-A177-3AD203B41FA5}">
                      <a16:colId xmlns:a16="http://schemas.microsoft.com/office/drawing/2014/main" val="20004"/>
                    </a:ext>
                  </a:extLst>
                </a:gridCol>
              </a:tblGrid>
              <a:tr h="453845">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effectLst/>
                        </a:rPr>
                        <a:t>Frecuencia de apareamientos al azar</a:t>
                      </a:r>
                      <a:endParaRPr kumimoji="0" lang="es-ES" sz="2000" b="1" i="0" u="none" strike="noStrike" cap="none" normalizeH="0" baseline="0" dirty="0">
                        <a:ln>
                          <a:noFill/>
                        </a:ln>
                        <a:solidFill>
                          <a:schemeClr val="tx1"/>
                        </a:solidFill>
                        <a:effectLst/>
                        <a:latin typeface="Times New Roman" pitchFamily="18" charset="0"/>
                      </a:endParaRPr>
                    </a:p>
                  </a:txBody>
                  <a:tcPr horzOverflow="overflow">
                    <a:lnB w="12700" cap="flat" cmpd="sng" algn="ctr">
                      <a:solidFill>
                        <a:schemeClr val="bg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633540">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Hembras</a:t>
                      </a: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lnT w="12700" cap="flat" cmpd="sng" algn="ctr">
                      <a:solidFill>
                        <a:schemeClr val="bg1"/>
                      </a:solidFill>
                      <a:prstDash val="solid"/>
                      <a:round/>
                      <a:headEnd type="none" w="med" len="med"/>
                      <a:tailEnd type="none" w="med" len="med"/>
                    </a:lnT>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Machos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lnT w="12700" cap="flat" cmpd="sng" algn="ctr">
                      <a:solidFill>
                        <a:schemeClr val="bg1"/>
                      </a:solidFill>
                      <a:prstDash val="solid"/>
                      <a:round/>
                      <a:headEnd type="none" w="med" len="med"/>
                      <a:tailEnd type="none" w="med" len="med"/>
                    </a:lnT>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P</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1</a:t>
                      </a: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H</a:t>
                      </a:r>
                      <a:endParaRPr kumimoji="0" lang="es-ES" sz="1800" b="0" i="1" u="none" strike="noStrike" cap="none" normalizeH="0" baseline="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Q</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extLst>
                  <a:ext uri="{0D108BD9-81ED-4DB2-BD59-A6C34878D82A}">
                    <a16:rowId xmlns:a16="http://schemas.microsoft.com/office/drawing/2014/main" val="10001"/>
                  </a:ext>
                </a:extLst>
              </a:tr>
              <a:tr h="73322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      </a:t>
                      </a:r>
                      <a:endParaRPr kumimoji="0" lang="es-ES" sz="18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2500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P</a:t>
                      </a:r>
                      <a:endParaRPr kumimoji="0" lang="es-ES" sz="20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2"/>
                  </a:ext>
                </a:extLst>
              </a:tr>
              <a:tr h="62586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25000" dirty="0">
                          <a:ln>
                            <a:noFill/>
                          </a:ln>
                          <a:solidFill>
                            <a:schemeClr val="bg1"/>
                          </a:solidFill>
                          <a:effectLst/>
                        </a:rPr>
                        <a:t> </a:t>
                      </a:r>
                      <a:r>
                        <a:rPr kumimoji="0" lang="es-ES" sz="2000" u="none" strike="noStrike" cap="none" normalizeH="0" baseline="0" dirty="0">
                          <a:ln>
                            <a:noFill/>
                          </a:ln>
                          <a:solidFill>
                            <a:schemeClr val="bg1"/>
                          </a:solidFill>
                          <a:effectLst/>
                        </a:rPr>
                        <a:t>H</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66688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Q</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bl>
          </a:graphicData>
        </a:graphic>
      </p:graphicFrame>
      <p:sp>
        <p:nvSpPr>
          <p:cNvPr id="15" name="Título 1">
            <a:extLst>
              <a:ext uri="{FF2B5EF4-FFF2-40B4-BE49-F238E27FC236}">
                <a16:creationId xmlns:a16="http://schemas.microsoft.com/office/drawing/2014/main" id="{2011338B-F26B-4621-87B1-1872253D0590}"/>
              </a:ext>
            </a:extLst>
          </p:cNvPr>
          <p:cNvSpPr>
            <a:spLocks noGrp="1"/>
          </p:cNvSpPr>
          <p:nvPr>
            <p:ph type="title"/>
          </p:nvPr>
        </p:nvSpPr>
        <p:spPr>
          <a:xfrm>
            <a:off x="1643838" y="137160"/>
            <a:ext cx="9367203" cy="1188720"/>
          </a:xfrm>
        </p:spPr>
        <p:txBody>
          <a:bodyPr>
            <a:normAutofit/>
          </a:bodyPr>
          <a:lstStyle/>
          <a:p>
            <a:r>
              <a:rPr lang="es-CL" i="1" dirty="0"/>
              <a:t>Ejercicio 1</a:t>
            </a:r>
            <a:endParaRPr lang="en-US" i="1" dirty="0"/>
          </a:p>
        </p:txBody>
      </p:sp>
      <p:sp>
        <p:nvSpPr>
          <p:cNvPr id="16" name="CuadroTexto 15">
            <a:extLst>
              <a:ext uri="{FF2B5EF4-FFF2-40B4-BE49-F238E27FC236}">
                <a16:creationId xmlns:a16="http://schemas.microsoft.com/office/drawing/2014/main" id="{55A2BCAD-B8A0-413A-A68D-7AEBB5771741}"/>
              </a:ext>
            </a:extLst>
          </p:cNvPr>
          <p:cNvSpPr txBox="1"/>
          <p:nvPr/>
        </p:nvSpPr>
        <p:spPr>
          <a:xfrm>
            <a:off x="1643838" y="1691640"/>
            <a:ext cx="8670508" cy="1477328"/>
          </a:xfrm>
          <a:prstGeom prst="rect">
            <a:avLst/>
          </a:prstGeom>
          <a:noFill/>
        </p:spPr>
        <p:txBody>
          <a:bodyPr wrap="square" rtlCol="0">
            <a:spAutoFit/>
          </a:bodyPr>
          <a:lstStyle/>
          <a:p>
            <a:pPr algn="just"/>
            <a:r>
              <a:rPr lang="es-CL" dirty="0"/>
              <a:t>Le envían datos genéticos de una población de vicuñas. En estos encuentra que se han calculado las frecuencias alélicas para el gen X, el cual determina el tamaño del pelaje. Este gen posee dos alelos, cuyas frecuencias son X</a:t>
            </a:r>
            <a:r>
              <a:rPr lang="es-CL" baseline="-25000" dirty="0"/>
              <a:t>1</a:t>
            </a:r>
            <a:r>
              <a:rPr lang="es-CL" dirty="0"/>
              <a:t>= 0,26 y X</a:t>
            </a:r>
            <a:r>
              <a:rPr lang="es-CL" baseline="-25000" dirty="0"/>
              <a:t>2</a:t>
            </a:r>
            <a:r>
              <a:rPr lang="es-CL" dirty="0"/>
              <a:t>= 0,74. Suponiendo que la población se encuentra bajo equilibrio H-W, calcule las frecuencias genotípicas y las frecuencias de apareamientos al azar. </a:t>
            </a:r>
          </a:p>
        </p:txBody>
      </p:sp>
      <p:sp>
        <p:nvSpPr>
          <p:cNvPr id="5" name="Google Shape;123;p17">
            <a:extLst>
              <a:ext uri="{FF2B5EF4-FFF2-40B4-BE49-F238E27FC236}">
                <a16:creationId xmlns:a16="http://schemas.microsoft.com/office/drawing/2014/main" id="{FDE89682-9C4D-4928-8D73-87016AA46AAC}"/>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35</a:t>
            </a:fld>
            <a:endParaRPr dirty="0"/>
          </a:p>
        </p:txBody>
      </p:sp>
      <p:pic>
        <p:nvPicPr>
          <p:cNvPr id="2050" name="Picture 2" descr="Dance Lol Sticker by Jules Mumm">
            <a:extLst>
              <a:ext uri="{FF2B5EF4-FFF2-40B4-BE49-F238E27FC236}">
                <a16:creationId xmlns:a16="http://schemas.microsoft.com/office/drawing/2014/main" id="{C6C54A0A-F426-4721-981A-616115AA54C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1162" y="4410074"/>
            <a:ext cx="2447925"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81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4" name="Group 139">
            <a:extLst>
              <a:ext uri="{FF2B5EF4-FFF2-40B4-BE49-F238E27FC236}">
                <a16:creationId xmlns:a16="http://schemas.microsoft.com/office/drawing/2014/main" id="{359843DE-C519-427F-8902-E25B2D2F1B7F}"/>
              </a:ext>
            </a:extLst>
          </p:cNvPr>
          <p:cNvGraphicFramePr>
            <a:graphicFrameLocks noGrp="1"/>
          </p:cNvGraphicFramePr>
          <p:nvPr>
            <p:extLst>
              <p:ext uri="{D42A27DB-BD31-4B8C-83A1-F6EECF244321}">
                <p14:modId xmlns:p14="http://schemas.microsoft.com/office/powerpoint/2010/main" val="4239099494"/>
              </p:ext>
            </p:extLst>
          </p:nvPr>
        </p:nvGraphicFramePr>
        <p:xfrm>
          <a:off x="3256466" y="3288983"/>
          <a:ext cx="5445252" cy="3239403"/>
        </p:xfrm>
        <a:graphic>
          <a:graphicData uri="http://schemas.openxmlformats.org/drawingml/2006/table">
            <a:tbl>
              <a:tblPr firstRow="1">
                <a:tableStyleId>{284E427A-3D55-4303-BF80-6455036E1DE7}</a:tableStyleId>
              </a:tblPr>
              <a:tblGrid>
                <a:gridCol w="1089986">
                  <a:extLst>
                    <a:ext uri="{9D8B030D-6E8A-4147-A177-3AD203B41FA5}">
                      <a16:colId xmlns:a16="http://schemas.microsoft.com/office/drawing/2014/main" val="20000"/>
                    </a:ext>
                  </a:extLst>
                </a:gridCol>
                <a:gridCol w="1087647">
                  <a:extLst>
                    <a:ext uri="{9D8B030D-6E8A-4147-A177-3AD203B41FA5}">
                      <a16:colId xmlns:a16="http://schemas.microsoft.com/office/drawing/2014/main" val="20001"/>
                    </a:ext>
                  </a:extLst>
                </a:gridCol>
                <a:gridCol w="1089986">
                  <a:extLst>
                    <a:ext uri="{9D8B030D-6E8A-4147-A177-3AD203B41FA5}">
                      <a16:colId xmlns:a16="http://schemas.microsoft.com/office/drawing/2014/main" val="20002"/>
                    </a:ext>
                  </a:extLst>
                </a:gridCol>
                <a:gridCol w="1087647">
                  <a:extLst>
                    <a:ext uri="{9D8B030D-6E8A-4147-A177-3AD203B41FA5}">
                      <a16:colId xmlns:a16="http://schemas.microsoft.com/office/drawing/2014/main" val="20003"/>
                    </a:ext>
                  </a:extLst>
                </a:gridCol>
                <a:gridCol w="1089986">
                  <a:extLst>
                    <a:ext uri="{9D8B030D-6E8A-4147-A177-3AD203B41FA5}">
                      <a16:colId xmlns:a16="http://schemas.microsoft.com/office/drawing/2014/main" val="20004"/>
                    </a:ext>
                  </a:extLst>
                </a:gridCol>
              </a:tblGrid>
              <a:tr h="453845">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effectLst/>
                        </a:rPr>
                        <a:t>Frecuencia de apareamientos al azar</a:t>
                      </a:r>
                      <a:endParaRPr kumimoji="0" lang="es-ES" sz="2000" b="1"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633540">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Hembras</a:t>
                      </a: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Machos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P</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1</a:t>
                      </a: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H</a:t>
                      </a:r>
                      <a:endParaRPr kumimoji="0" lang="es-ES" sz="1800" b="0" i="1" u="none" strike="noStrike" cap="none" normalizeH="0" baseline="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Q</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extLst>
                  <a:ext uri="{0D108BD9-81ED-4DB2-BD59-A6C34878D82A}">
                    <a16:rowId xmlns:a16="http://schemas.microsoft.com/office/drawing/2014/main" val="10001"/>
                  </a:ext>
                </a:extLst>
              </a:tr>
              <a:tr h="73322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      </a:t>
                      </a:r>
                      <a:endParaRPr kumimoji="0" lang="es-ES" sz="18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2500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P</a:t>
                      </a:r>
                      <a:endParaRPr kumimoji="0" lang="es-ES" sz="20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effectLst/>
                        </a:rPr>
                        <a:t>P</a:t>
                      </a:r>
                      <a:r>
                        <a:rPr kumimoji="0" lang="es-ES" sz="1800" u="none" strike="noStrike" cap="none" normalizeH="0" baseline="30000" dirty="0">
                          <a:ln>
                            <a:noFill/>
                          </a:ln>
                          <a:effectLst/>
                        </a:rPr>
                        <a:t>2</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effectLst/>
                        </a:rPr>
                        <a:t>PH</a:t>
                      </a:r>
                      <a:endParaRPr kumimoji="0" lang="es-ES" sz="18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effectLst/>
                        </a:rPr>
                        <a:t>PQ</a:t>
                      </a:r>
                      <a:endParaRPr kumimoji="0" lang="es-ES" sz="1800" b="0" i="1" u="none" strike="noStrike" cap="none" normalizeH="0" baseline="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2"/>
                  </a:ext>
                </a:extLst>
              </a:tr>
              <a:tr h="62586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25000" dirty="0">
                          <a:ln>
                            <a:noFill/>
                          </a:ln>
                          <a:solidFill>
                            <a:schemeClr val="bg1"/>
                          </a:solidFill>
                          <a:effectLst/>
                        </a:rPr>
                        <a:t> </a:t>
                      </a:r>
                      <a:r>
                        <a:rPr kumimoji="0" lang="es-ES" sz="2000" u="none" strike="noStrike" cap="none" normalizeH="0" baseline="0" dirty="0">
                          <a:ln>
                            <a:noFill/>
                          </a:ln>
                          <a:solidFill>
                            <a:schemeClr val="bg1"/>
                          </a:solidFill>
                          <a:effectLst/>
                        </a:rPr>
                        <a:t>H</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effectLst/>
                        </a:rPr>
                        <a:t>PH</a:t>
                      </a:r>
                      <a:endParaRPr kumimoji="0" lang="es-ES" sz="18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effectLst/>
                        </a:rPr>
                        <a:t>H</a:t>
                      </a:r>
                      <a:r>
                        <a:rPr kumimoji="0" lang="es-ES" sz="1800" u="none" strike="noStrike" cap="none" normalizeH="0" baseline="30000" dirty="0">
                          <a:ln>
                            <a:noFill/>
                          </a:ln>
                          <a:effectLst/>
                        </a:rPr>
                        <a:t>2</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effectLst/>
                        </a:rPr>
                        <a:t>HQ</a:t>
                      </a:r>
                      <a:endParaRPr kumimoji="0" lang="es-ES" sz="18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66688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Q</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effectLst/>
                        </a:rPr>
                        <a:t>PQ</a:t>
                      </a:r>
                      <a:endParaRPr kumimoji="0" lang="es-ES" sz="18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effectLst/>
                        </a:rPr>
                        <a:t>HQ</a:t>
                      </a:r>
                      <a:endParaRPr kumimoji="0" lang="es-ES" sz="18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effectLst/>
                        </a:rPr>
                        <a:t>Q</a:t>
                      </a:r>
                      <a:r>
                        <a:rPr kumimoji="0" lang="es-ES" sz="1800" u="none" strike="noStrike" cap="none" normalizeH="0" baseline="30000" dirty="0">
                          <a:ln>
                            <a:noFill/>
                          </a:ln>
                          <a:effectLst/>
                        </a:rPr>
                        <a:t>2</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bl>
          </a:graphicData>
        </a:graphic>
      </p:graphicFrame>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9710F0A7-69A0-44E6-8C9E-008945F4F935}"/>
                  </a:ext>
                </a:extLst>
              </p:cNvPr>
              <p:cNvSpPr txBox="1"/>
              <p:nvPr/>
            </p:nvSpPr>
            <p:spPr>
              <a:xfrm>
                <a:off x="9551753" y="4618469"/>
                <a:ext cx="1453827" cy="9233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i="1">
                          <a:latin typeface="Cambria Math" panose="02040503050406030204" pitchFamily="18" charset="0"/>
                        </a:rPr>
                        <m:t>𝑃</m:t>
                      </m:r>
                      <m:r>
                        <a:rPr lang="es-CL" i="1">
                          <a:latin typeface="Cambria Math" panose="02040503050406030204" pitchFamily="18" charset="0"/>
                        </a:rPr>
                        <m:t>=0,07</m:t>
                      </m:r>
                    </m:oMath>
                  </m:oMathPara>
                </a14:m>
                <a:endParaRPr lang="es-CL" dirty="0"/>
              </a:p>
              <a:p>
                <a:pPr/>
                <a14:m>
                  <m:oMathPara xmlns:m="http://schemas.openxmlformats.org/officeDocument/2006/math">
                    <m:oMathParaPr>
                      <m:jc m:val="centerGroup"/>
                    </m:oMathParaPr>
                    <m:oMath xmlns:m="http://schemas.openxmlformats.org/officeDocument/2006/math">
                      <m:r>
                        <a:rPr lang="es-CL" i="1">
                          <a:latin typeface="Cambria Math" panose="02040503050406030204" pitchFamily="18" charset="0"/>
                        </a:rPr>
                        <m:t>𝐻</m:t>
                      </m:r>
                      <m:r>
                        <a:rPr lang="es-CL" i="1">
                          <a:latin typeface="Cambria Math" panose="02040503050406030204" pitchFamily="18" charset="0"/>
                        </a:rPr>
                        <m:t>=0,38</m:t>
                      </m:r>
                    </m:oMath>
                  </m:oMathPara>
                </a14:m>
                <a:endParaRPr lang="es-CL" dirty="0"/>
              </a:p>
              <a:p>
                <a:pPr/>
                <a14:m>
                  <m:oMathPara xmlns:m="http://schemas.openxmlformats.org/officeDocument/2006/math">
                    <m:oMathParaPr>
                      <m:jc m:val="centerGroup"/>
                    </m:oMathParaPr>
                    <m:oMath xmlns:m="http://schemas.openxmlformats.org/officeDocument/2006/math">
                      <m:r>
                        <a:rPr lang="es-CL" i="1">
                          <a:latin typeface="Cambria Math" panose="02040503050406030204" pitchFamily="18" charset="0"/>
                        </a:rPr>
                        <m:t>𝑄</m:t>
                      </m:r>
                      <m:r>
                        <a:rPr lang="es-CL" i="1">
                          <a:latin typeface="Cambria Math" panose="02040503050406030204" pitchFamily="18" charset="0"/>
                        </a:rPr>
                        <m:t>=0,55</m:t>
                      </m:r>
                    </m:oMath>
                  </m:oMathPara>
                </a14:m>
                <a:endParaRPr lang="es-CL" dirty="0"/>
              </a:p>
            </p:txBody>
          </p:sp>
        </mc:Choice>
        <mc:Fallback xmlns="">
          <p:sp>
            <p:nvSpPr>
              <p:cNvPr id="5" name="CuadroTexto 4">
                <a:extLst>
                  <a:ext uri="{FF2B5EF4-FFF2-40B4-BE49-F238E27FC236}">
                    <a16:creationId xmlns:a16="http://schemas.microsoft.com/office/drawing/2014/main" id="{9710F0A7-69A0-44E6-8C9E-008945F4F935}"/>
                  </a:ext>
                </a:extLst>
              </p:cNvPr>
              <p:cNvSpPr txBox="1">
                <a:spLocks noRot="1" noChangeAspect="1" noMove="1" noResize="1" noEditPoints="1" noAdjustHandles="1" noChangeArrowheads="1" noChangeShapeType="1" noTextEdit="1"/>
              </p:cNvSpPr>
              <p:nvPr/>
            </p:nvSpPr>
            <p:spPr>
              <a:xfrm>
                <a:off x="9551753" y="4618469"/>
                <a:ext cx="1453827" cy="923330"/>
              </a:xfrm>
              <a:prstGeom prst="rect">
                <a:avLst/>
              </a:prstGeom>
              <a:blipFill>
                <a:blip r:embed="rId3"/>
                <a:stretch>
                  <a:fillRect b="-3974"/>
                </a:stretch>
              </a:blipFill>
            </p:spPr>
            <p:txBody>
              <a:bodyPr/>
              <a:lstStyle/>
              <a:p>
                <a:r>
                  <a:rPr lang="en-US">
                    <a:noFill/>
                  </a:rPr>
                  <a:t> </a:t>
                </a:r>
              </a:p>
            </p:txBody>
          </p:sp>
        </mc:Fallback>
      </mc:AlternateContent>
      <p:sp>
        <p:nvSpPr>
          <p:cNvPr id="8" name="Título 1">
            <a:extLst>
              <a:ext uri="{FF2B5EF4-FFF2-40B4-BE49-F238E27FC236}">
                <a16:creationId xmlns:a16="http://schemas.microsoft.com/office/drawing/2014/main" id="{E43F1687-49CA-4827-8CB6-74581529A794}"/>
              </a:ext>
            </a:extLst>
          </p:cNvPr>
          <p:cNvSpPr>
            <a:spLocks noGrp="1"/>
          </p:cNvSpPr>
          <p:nvPr>
            <p:ph type="title"/>
          </p:nvPr>
        </p:nvSpPr>
        <p:spPr>
          <a:xfrm>
            <a:off x="1643838" y="137160"/>
            <a:ext cx="9367203" cy="1188720"/>
          </a:xfrm>
        </p:spPr>
        <p:txBody>
          <a:bodyPr>
            <a:normAutofit/>
          </a:bodyPr>
          <a:lstStyle/>
          <a:p>
            <a:r>
              <a:rPr lang="es-CL" i="1" dirty="0"/>
              <a:t>Ejercicio 1</a:t>
            </a:r>
            <a:endParaRPr lang="en-US" i="1" dirty="0"/>
          </a:p>
        </p:txBody>
      </p:sp>
      <p:sp>
        <p:nvSpPr>
          <p:cNvPr id="9" name="CuadroTexto 8">
            <a:extLst>
              <a:ext uri="{FF2B5EF4-FFF2-40B4-BE49-F238E27FC236}">
                <a16:creationId xmlns:a16="http://schemas.microsoft.com/office/drawing/2014/main" id="{E317A950-E739-42CD-982E-3C2673F9A45F}"/>
              </a:ext>
            </a:extLst>
          </p:cNvPr>
          <p:cNvSpPr txBox="1"/>
          <p:nvPr/>
        </p:nvSpPr>
        <p:spPr>
          <a:xfrm>
            <a:off x="1643838" y="1691640"/>
            <a:ext cx="8670508" cy="1477328"/>
          </a:xfrm>
          <a:prstGeom prst="rect">
            <a:avLst/>
          </a:prstGeom>
          <a:noFill/>
        </p:spPr>
        <p:txBody>
          <a:bodyPr wrap="square" rtlCol="0">
            <a:spAutoFit/>
          </a:bodyPr>
          <a:lstStyle/>
          <a:p>
            <a:pPr algn="just"/>
            <a:r>
              <a:rPr lang="es-CL" dirty="0"/>
              <a:t>Le envían datos genéticos de una población de vicuñas. En estos encuentra que se han calculado las frecuencias alélicas para el gen X, el cual determina el tamaño del pelaje. Este gen posee dos alelos, cuyas frecuencias son X</a:t>
            </a:r>
            <a:r>
              <a:rPr lang="es-CL" baseline="-25000" dirty="0"/>
              <a:t>1</a:t>
            </a:r>
            <a:r>
              <a:rPr lang="es-CL" dirty="0"/>
              <a:t>= 0,26 y X</a:t>
            </a:r>
            <a:r>
              <a:rPr lang="es-CL" baseline="-25000" dirty="0"/>
              <a:t>2</a:t>
            </a:r>
            <a:r>
              <a:rPr lang="es-CL" dirty="0"/>
              <a:t>= 0,74. Suponiendo que la población se encuentra bajo equilibrio H-W, calcule las frecuencias genotípicas y las frecuencias de apareamientos al azar. </a:t>
            </a:r>
          </a:p>
        </p:txBody>
      </p:sp>
      <p:sp>
        <p:nvSpPr>
          <p:cNvPr id="6" name="Google Shape;123;p17">
            <a:extLst>
              <a:ext uri="{FF2B5EF4-FFF2-40B4-BE49-F238E27FC236}">
                <a16:creationId xmlns:a16="http://schemas.microsoft.com/office/drawing/2014/main" id="{0F8AA7B4-5ECA-4C8B-ACFF-3BC50CA4AAAE}"/>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36</a:t>
            </a:fld>
            <a:endParaRPr dirty="0"/>
          </a:p>
        </p:txBody>
      </p:sp>
      <p:pic>
        <p:nvPicPr>
          <p:cNvPr id="7" name="Picture 2" descr="Dance Lol Sticker by Jules Mumm">
            <a:extLst>
              <a:ext uri="{FF2B5EF4-FFF2-40B4-BE49-F238E27FC236}">
                <a16:creationId xmlns:a16="http://schemas.microsoft.com/office/drawing/2014/main" id="{12CC40F7-6FDC-4CE6-90B1-1A40D9921EB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1162" y="4410074"/>
            <a:ext cx="2447925"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40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4" name="Group 139">
            <a:extLst>
              <a:ext uri="{FF2B5EF4-FFF2-40B4-BE49-F238E27FC236}">
                <a16:creationId xmlns:a16="http://schemas.microsoft.com/office/drawing/2014/main" id="{79D954CF-EBD6-41BA-8AF7-876C83569765}"/>
              </a:ext>
            </a:extLst>
          </p:cNvPr>
          <p:cNvGraphicFramePr>
            <a:graphicFrameLocks noGrp="1"/>
          </p:cNvGraphicFramePr>
          <p:nvPr>
            <p:extLst>
              <p:ext uri="{D42A27DB-BD31-4B8C-83A1-F6EECF244321}">
                <p14:modId xmlns:p14="http://schemas.microsoft.com/office/powerpoint/2010/main" val="3379704984"/>
              </p:ext>
            </p:extLst>
          </p:nvPr>
        </p:nvGraphicFramePr>
        <p:xfrm>
          <a:off x="3256466" y="3298508"/>
          <a:ext cx="5445252" cy="3239403"/>
        </p:xfrm>
        <a:graphic>
          <a:graphicData uri="http://schemas.openxmlformats.org/drawingml/2006/table">
            <a:tbl>
              <a:tblPr firstRow="1">
                <a:tableStyleId>{284E427A-3D55-4303-BF80-6455036E1DE7}</a:tableStyleId>
              </a:tblPr>
              <a:tblGrid>
                <a:gridCol w="1089986">
                  <a:extLst>
                    <a:ext uri="{9D8B030D-6E8A-4147-A177-3AD203B41FA5}">
                      <a16:colId xmlns:a16="http://schemas.microsoft.com/office/drawing/2014/main" val="20000"/>
                    </a:ext>
                  </a:extLst>
                </a:gridCol>
                <a:gridCol w="1087647">
                  <a:extLst>
                    <a:ext uri="{9D8B030D-6E8A-4147-A177-3AD203B41FA5}">
                      <a16:colId xmlns:a16="http://schemas.microsoft.com/office/drawing/2014/main" val="20001"/>
                    </a:ext>
                  </a:extLst>
                </a:gridCol>
                <a:gridCol w="1089986">
                  <a:extLst>
                    <a:ext uri="{9D8B030D-6E8A-4147-A177-3AD203B41FA5}">
                      <a16:colId xmlns:a16="http://schemas.microsoft.com/office/drawing/2014/main" val="20002"/>
                    </a:ext>
                  </a:extLst>
                </a:gridCol>
                <a:gridCol w="1087647">
                  <a:extLst>
                    <a:ext uri="{9D8B030D-6E8A-4147-A177-3AD203B41FA5}">
                      <a16:colId xmlns:a16="http://schemas.microsoft.com/office/drawing/2014/main" val="20003"/>
                    </a:ext>
                  </a:extLst>
                </a:gridCol>
                <a:gridCol w="1089986">
                  <a:extLst>
                    <a:ext uri="{9D8B030D-6E8A-4147-A177-3AD203B41FA5}">
                      <a16:colId xmlns:a16="http://schemas.microsoft.com/office/drawing/2014/main" val="20004"/>
                    </a:ext>
                  </a:extLst>
                </a:gridCol>
              </a:tblGrid>
              <a:tr h="453845">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effectLst/>
                        </a:rPr>
                        <a:t>Frecuencia de apareamientos al azar</a:t>
                      </a:r>
                      <a:endParaRPr kumimoji="0" lang="es-ES" sz="2000" b="1"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633540">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Hembras</a:t>
                      </a: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Machos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P</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1</a:t>
                      </a: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H</a:t>
                      </a:r>
                      <a:endParaRPr kumimoji="0" lang="es-ES" sz="1800" b="0" i="1" u="none" strike="noStrike" cap="none" normalizeH="0" baseline="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Q</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extLst>
                  <a:ext uri="{0D108BD9-81ED-4DB2-BD59-A6C34878D82A}">
                    <a16:rowId xmlns:a16="http://schemas.microsoft.com/office/drawing/2014/main" val="10001"/>
                  </a:ext>
                </a:extLst>
              </a:tr>
              <a:tr h="73322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      </a:t>
                      </a:r>
                      <a:endParaRPr kumimoji="0" lang="es-ES" sz="18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2500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P</a:t>
                      </a:r>
                      <a:endParaRPr kumimoji="0" lang="es-ES" sz="20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u="none" strike="noStrike" cap="none" normalizeH="0" baseline="0" dirty="0">
                          <a:ln>
                            <a:noFill/>
                          </a:ln>
                          <a:effectLst/>
                          <a:latin typeface="+mn-lt"/>
                        </a:rPr>
                        <a:t>(0,07)</a:t>
                      </a:r>
                      <a:r>
                        <a:rPr kumimoji="0" lang="es-ES" sz="1200" u="none" strike="noStrike" cap="none" normalizeH="0" baseline="30000" dirty="0">
                          <a:ln>
                            <a:noFill/>
                          </a:ln>
                          <a:effectLst/>
                          <a:latin typeface="+mn-lt"/>
                        </a:rPr>
                        <a:t>2</a:t>
                      </a:r>
                      <a:endParaRPr kumimoji="0" lang="es-ES" sz="1200" b="0" i="1" u="none" strike="noStrike" cap="none" normalizeH="0" baseline="3000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u="none" strike="noStrike" cap="none" normalizeH="0" baseline="0" dirty="0">
                          <a:ln>
                            <a:noFill/>
                          </a:ln>
                          <a:effectLst/>
                          <a:latin typeface="+mn-lt"/>
                        </a:rPr>
                        <a:t>(0,07)*(0,38)</a:t>
                      </a:r>
                      <a:endParaRPr kumimoji="0" lang="es-ES" sz="1200" b="0" i="1"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b="0" i="0" u="none" strike="noStrike" cap="none" normalizeH="0" baseline="0" dirty="0">
                          <a:ln>
                            <a:noFill/>
                          </a:ln>
                          <a:solidFill>
                            <a:schemeClr val="tx1"/>
                          </a:solidFill>
                          <a:effectLst/>
                          <a:latin typeface="+mn-lt"/>
                        </a:rPr>
                        <a:t>(0,07)*(0,55)</a:t>
                      </a:r>
                    </a:p>
                  </a:txBody>
                  <a:tcPr anchor="ctr" horzOverflow="overflow"/>
                </a:tc>
                <a:extLst>
                  <a:ext uri="{0D108BD9-81ED-4DB2-BD59-A6C34878D82A}">
                    <a16:rowId xmlns:a16="http://schemas.microsoft.com/office/drawing/2014/main" val="10002"/>
                  </a:ext>
                </a:extLst>
              </a:tr>
              <a:tr h="62586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25000" dirty="0">
                          <a:ln>
                            <a:noFill/>
                          </a:ln>
                          <a:solidFill>
                            <a:schemeClr val="bg1"/>
                          </a:solidFill>
                          <a:effectLst/>
                        </a:rPr>
                        <a:t> </a:t>
                      </a:r>
                      <a:r>
                        <a:rPr kumimoji="0" lang="es-ES" sz="2000" u="none" strike="noStrike" cap="none" normalizeH="0" baseline="0" dirty="0">
                          <a:ln>
                            <a:noFill/>
                          </a:ln>
                          <a:solidFill>
                            <a:schemeClr val="bg1"/>
                          </a:solidFill>
                          <a:effectLst/>
                        </a:rPr>
                        <a:t>H</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u="none" strike="noStrike" cap="none" normalizeH="0" baseline="0" dirty="0">
                          <a:ln>
                            <a:noFill/>
                          </a:ln>
                          <a:effectLst/>
                          <a:latin typeface="+mn-lt"/>
                        </a:rPr>
                        <a:t>(0,07)*(0,38)</a:t>
                      </a:r>
                      <a:endParaRPr kumimoji="0" lang="es-ES" sz="1200" b="0" i="1"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u="none" strike="noStrike" cap="none" normalizeH="0" baseline="0" dirty="0">
                          <a:ln>
                            <a:noFill/>
                          </a:ln>
                          <a:effectLst/>
                          <a:latin typeface="+mn-lt"/>
                        </a:rPr>
                        <a:t>(0,38)</a:t>
                      </a:r>
                      <a:r>
                        <a:rPr kumimoji="0" lang="es-ES" sz="1200" u="none" strike="noStrike" cap="none" normalizeH="0" baseline="30000" dirty="0">
                          <a:ln>
                            <a:noFill/>
                          </a:ln>
                          <a:effectLst/>
                          <a:latin typeface="+mn-lt"/>
                        </a:rPr>
                        <a:t>2</a:t>
                      </a:r>
                      <a:endParaRPr kumimoji="0" lang="es-ES" sz="1200" b="0" i="1" u="none" strike="noStrike" cap="none" normalizeH="0" baseline="3000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u="none" strike="noStrike" cap="none" normalizeH="0" baseline="0" dirty="0">
                          <a:ln>
                            <a:noFill/>
                          </a:ln>
                          <a:effectLst/>
                          <a:latin typeface="+mn-lt"/>
                        </a:rPr>
                        <a:t>(0,38)*(0,55)</a:t>
                      </a:r>
                      <a:endParaRPr kumimoji="0" lang="es-ES" sz="1200" b="0" i="1" u="none" strike="noStrike" cap="none" normalizeH="0" baseline="0" dirty="0">
                        <a:ln>
                          <a:noFill/>
                        </a:ln>
                        <a:solidFill>
                          <a:schemeClr val="tx1"/>
                        </a:solidFill>
                        <a:effectLst/>
                        <a:latin typeface="+mn-lt"/>
                      </a:endParaRPr>
                    </a:p>
                  </a:txBody>
                  <a:tcPr anchor="ctr" horzOverflow="overflow"/>
                </a:tc>
                <a:extLst>
                  <a:ext uri="{0D108BD9-81ED-4DB2-BD59-A6C34878D82A}">
                    <a16:rowId xmlns:a16="http://schemas.microsoft.com/office/drawing/2014/main" val="10003"/>
                  </a:ext>
                </a:extLst>
              </a:tr>
              <a:tr h="66688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Q</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b="0" i="0" u="none" strike="noStrike" cap="none" normalizeH="0" baseline="0" dirty="0">
                          <a:ln>
                            <a:noFill/>
                          </a:ln>
                          <a:solidFill>
                            <a:schemeClr val="tx1"/>
                          </a:solidFill>
                          <a:effectLst/>
                          <a:latin typeface="+mn-lt"/>
                        </a:rPr>
                        <a:t>(0,07)*(0,55)</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u="none" strike="noStrike" cap="none" normalizeH="0" baseline="0" dirty="0">
                          <a:ln>
                            <a:noFill/>
                          </a:ln>
                          <a:effectLst/>
                          <a:latin typeface="+mn-lt"/>
                        </a:rPr>
                        <a:t>(0,38)*(0,55)</a:t>
                      </a:r>
                      <a:endParaRPr kumimoji="0" lang="es-ES" sz="1200" b="0" i="1"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u="none" strike="noStrike" cap="none" normalizeH="0" baseline="0" dirty="0">
                          <a:ln>
                            <a:noFill/>
                          </a:ln>
                          <a:effectLst/>
                          <a:latin typeface="+mn-lt"/>
                        </a:rPr>
                        <a:t>(0,55)</a:t>
                      </a:r>
                      <a:r>
                        <a:rPr kumimoji="0" lang="es-ES" sz="1200" u="none" strike="noStrike" cap="none" normalizeH="0" baseline="30000" dirty="0">
                          <a:ln>
                            <a:noFill/>
                          </a:ln>
                          <a:effectLst/>
                          <a:latin typeface="+mn-lt"/>
                        </a:rPr>
                        <a:t>2</a:t>
                      </a:r>
                      <a:endParaRPr kumimoji="0" lang="es-ES" sz="1200" b="0" i="1" u="none" strike="noStrike" cap="none" normalizeH="0" baseline="30000" dirty="0">
                        <a:ln>
                          <a:noFill/>
                        </a:ln>
                        <a:solidFill>
                          <a:schemeClr val="tx1"/>
                        </a:solidFill>
                        <a:effectLst/>
                        <a:latin typeface="+mn-lt"/>
                      </a:endParaRPr>
                    </a:p>
                  </a:txBody>
                  <a:tcPr anchor="ctr" horzOverflow="overflow"/>
                </a:tc>
                <a:extLst>
                  <a:ext uri="{0D108BD9-81ED-4DB2-BD59-A6C34878D82A}">
                    <a16:rowId xmlns:a16="http://schemas.microsoft.com/office/drawing/2014/main" val="10004"/>
                  </a:ext>
                </a:extLst>
              </a:tr>
            </a:tbl>
          </a:graphicData>
        </a:graphic>
      </p:graphicFrame>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56B22B1D-55AA-4EDD-B1F9-E783DE031A8B}"/>
                  </a:ext>
                </a:extLst>
              </p:cNvPr>
              <p:cNvSpPr txBox="1"/>
              <p:nvPr/>
            </p:nvSpPr>
            <p:spPr>
              <a:xfrm>
                <a:off x="9551753" y="4618469"/>
                <a:ext cx="1453827" cy="9233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i="1">
                          <a:latin typeface="Cambria Math" panose="02040503050406030204" pitchFamily="18" charset="0"/>
                        </a:rPr>
                        <m:t>𝑃</m:t>
                      </m:r>
                      <m:r>
                        <a:rPr lang="es-CL" i="1">
                          <a:latin typeface="Cambria Math" panose="02040503050406030204" pitchFamily="18" charset="0"/>
                        </a:rPr>
                        <m:t>=0,07</m:t>
                      </m:r>
                    </m:oMath>
                  </m:oMathPara>
                </a14:m>
                <a:endParaRPr lang="es-CL" dirty="0"/>
              </a:p>
              <a:p>
                <a:pPr/>
                <a14:m>
                  <m:oMathPara xmlns:m="http://schemas.openxmlformats.org/officeDocument/2006/math">
                    <m:oMathParaPr>
                      <m:jc m:val="centerGroup"/>
                    </m:oMathParaPr>
                    <m:oMath xmlns:m="http://schemas.openxmlformats.org/officeDocument/2006/math">
                      <m:r>
                        <a:rPr lang="es-CL" i="1">
                          <a:latin typeface="Cambria Math" panose="02040503050406030204" pitchFamily="18" charset="0"/>
                        </a:rPr>
                        <m:t>𝐻</m:t>
                      </m:r>
                      <m:r>
                        <a:rPr lang="es-CL" i="1">
                          <a:latin typeface="Cambria Math" panose="02040503050406030204" pitchFamily="18" charset="0"/>
                        </a:rPr>
                        <m:t>=0,38</m:t>
                      </m:r>
                    </m:oMath>
                  </m:oMathPara>
                </a14:m>
                <a:endParaRPr lang="es-CL" dirty="0"/>
              </a:p>
              <a:p>
                <a:pPr/>
                <a14:m>
                  <m:oMathPara xmlns:m="http://schemas.openxmlformats.org/officeDocument/2006/math">
                    <m:oMathParaPr>
                      <m:jc m:val="centerGroup"/>
                    </m:oMathParaPr>
                    <m:oMath xmlns:m="http://schemas.openxmlformats.org/officeDocument/2006/math">
                      <m:r>
                        <a:rPr lang="es-CL" i="1">
                          <a:latin typeface="Cambria Math" panose="02040503050406030204" pitchFamily="18" charset="0"/>
                        </a:rPr>
                        <m:t>𝑄</m:t>
                      </m:r>
                      <m:r>
                        <a:rPr lang="es-CL" i="1">
                          <a:latin typeface="Cambria Math" panose="02040503050406030204" pitchFamily="18" charset="0"/>
                        </a:rPr>
                        <m:t>=0,55</m:t>
                      </m:r>
                    </m:oMath>
                  </m:oMathPara>
                </a14:m>
                <a:endParaRPr lang="es-CL" dirty="0"/>
              </a:p>
            </p:txBody>
          </p:sp>
        </mc:Choice>
        <mc:Fallback xmlns="">
          <p:sp>
            <p:nvSpPr>
              <p:cNvPr id="5" name="CuadroTexto 4">
                <a:extLst>
                  <a:ext uri="{FF2B5EF4-FFF2-40B4-BE49-F238E27FC236}">
                    <a16:creationId xmlns:a16="http://schemas.microsoft.com/office/drawing/2014/main" id="{56B22B1D-55AA-4EDD-B1F9-E783DE031A8B}"/>
                  </a:ext>
                </a:extLst>
              </p:cNvPr>
              <p:cNvSpPr txBox="1">
                <a:spLocks noRot="1" noChangeAspect="1" noMove="1" noResize="1" noEditPoints="1" noAdjustHandles="1" noChangeArrowheads="1" noChangeShapeType="1" noTextEdit="1"/>
              </p:cNvSpPr>
              <p:nvPr/>
            </p:nvSpPr>
            <p:spPr>
              <a:xfrm>
                <a:off x="9551753" y="4618469"/>
                <a:ext cx="1453827" cy="923330"/>
              </a:xfrm>
              <a:prstGeom prst="rect">
                <a:avLst/>
              </a:prstGeom>
              <a:blipFill>
                <a:blip r:embed="rId3"/>
                <a:stretch>
                  <a:fillRect b="-3974"/>
                </a:stretch>
              </a:blipFill>
            </p:spPr>
            <p:txBody>
              <a:bodyPr/>
              <a:lstStyle/>
              <a:p>
                <a:r>
                  <a:rPr lang="en-US">
                    <a:noFill/>
                  </a:rPr>
                  <a:t> </a:t>
                </a:r>
              </a:p>
            </p:txBody>
          </p:sp>
        </mc:Fallback>
      </mc:AlternateContent>
      <p:sp>
        <p:nvSpPr>
          <p:cNvPr id="8" name="Título 1">
            <a:extLst>
              <a:ext uri="{FF2B5EF4-FFF2-40B4-BE49-F238E27FC236}">
                <a16:creationId xmlns:a16="http://schemas.microsoft.com/office/drawing/2014/main" id="{86507F82-F130-434F-8572-DEE4059C38C4}"/>
              </a:ext>
            </a:extLst>
          </p:cNvPr>
          <p:cNvSpPr>
            <a:spLocks noGrp="1"/>
          </p:cNvSpPr>
          <p:nvPr>
            <p:ph type="title"/>
          </p:nvPr>
        </p:nvSpPr>
        <p:spPr>
          <a:xfrm>
            <a:off x="1643838" y="137160"/>
            <a:ext cx="9367203" cy="1188720"/>
          </a:xfrm>
        </p:spPr>
        <p:txBody>
          <a:bodyPr>
            <a:normAutofit/>
          </a:bodyPr>
          <a:lstStyle/>
          <a:p>
            <a:r>
              <a:rPr lang="es-CL" i="1" dirty="0"/>
              <a:t>Ejercicio 1</a:t>
            </a:r>
            <a:endParaRPr lang="en-US" i="1" dirty="0"/>
          </a:p>
        </p:txBody>
      </p:sp>
      <p:sp>
        <p:nvSpPr>
          <p:cNvPr id="9" name="CuadroTexto 8">
            <a:extLst>
              <a:ext uri="{FF2B5EF4-FFF2-40B4-BE49-F238E27FC236}">
                <a16:creationId xmlns:a16="http://schemas.microsoft.com/office/drawing/2014/main" id="{809D0744-4747-4ADE-B1C1-1F73B9762A4A}"/>
              </a:ext>
            </a:extLst>
          </p:cNvPr>
          <p:cNvSpPr txBox="1"/>
          <p:nvPr/>
        </p:nvSpPr>
        <p:spPr>
          <a:xfrm>
            <a:off x="1643838" y="1691640"/>
            <a:ext cx="8670508" cy="1477328"/>
          </a:xfrm>
          <a:prstGeom prst="rect">
            <a:avLst/>
          </a:prstGeom>
          <a:noFill/>
        </p:spPr>
        <p:txBody>
          <a:bodyPr wrap="square" rtlCol="0">
            <a:spAutoFit/>
          </a:bodyPr>
          <a:lstStyle/>
          <a:p>
            <a:pPr algn="just"/>
            <a:r>
              <a:rPr lang="es-CL" dirty="0"/>
              <a:t>Le envían datos genéticos de una población de vicuñas. En estos encuentra que se han calculado las frecuencias alélicas para el gen X, el cual determina el tamaño del pelaje. Este gen posee dos alelos, cuyas frecuencias son X</a:t>
            </a:r>
            <a:r>
              <a:rPr lang="es-CL" baseline="-25000" dirty="0"/>
              <a:t>1</a:t>
            </a:r>
            <a:r>
              <a:rPr lang="es-CL" dirty="0"/>
              <a:t>= 0,26 y X</a:t>
            </a:r>
            <a:r>
              <a:rPr lang="es-CL" baseline="-25000" dirty="0"/>
              <a:t>2</a:t>
            </a:r>
            <a:r>
              <a:rPr lang="es-CL" dirty="0"/>
              <a:t>= 0,74. Suponiendo que la población se encuentra bajo equilibrio H-W, calcule las frecuencias genotípicas y las frecuencias de apareamientos al azar. </a:t>
            </a:r>
          </a:p>
        </p:txBody>
      </p:sp>
      <p:sp>
        <p:nvSpPr>
          <p:cNvPr id="6" name="Google Shape;123;p17">
            <a:extLst>
              <a:ext uri="{FF2B5EF4-FFF2-40B4-BE49-F238E27FC236}">
                <a16:creationId xmlns:a16="http://schemas.microsoft.com/office/drawing/2014/main" id="{4666B3EE-1984-4B8D-A5BE-47471C327969}"/>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37</a:t>
            </a:fld>
            <a:endParaRPr dirty="0"/>
          </a:p>
        </p:txBody>
      </p:sp>
      <p:pic>
        <p:nvPicPr>
          <p:cNvPr id="7" name="Picture 2" descr="Dance Lol Sticker by Jules Mumm">
            <a:extLst>
              <a:ext uri="{FF2B5EF4-FFF2-40B4-BE49-F238E27FC236}">
                <a16:creationId xmlns:a16="http://schemas.microsoft.com/office/drawing/2014/main" id="{7F56B2A5-8587-484E-A332-15661E8E793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1162" y="4410074"/>
            <a:ext cx="2447925"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5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4" name="Group 139">
            <a:extLst>
              <a:ext uri="{FF2B5EF4-FFF2-40B4-BE49-F238E27FC236}">
                <a16:creationId xmlns:a16="http://schemas.microsoft.com/office/drawing/2014/main" id="{1F54F4A0-6773-4E23-A9DA-A8FC12A35B31}"/>
              </a:ext>
            </a:extLst>
          </p:cNvPr>
          <p:cNvGraphicFramePr>
            <a:graphicFrameLocks noGrp="1"/>
          </p:cNvGraphicFramePr>
          <p:nvPr>
            <p:extLst>
              <p:ext uri="{D42A27DB-BD31-4B8C-83A1-F6EECF244321}">
                <p14:modId xmlns:p14="http://schemas.microsoft.com/office/powerpoint/2010/main" val="1726548796"/>
              </p:ext>
            </p:extLst>
          </p:nvPr>
        </p:nvGraphicFramePr>
        <p:xfrm>
          <a:off x="3256466" y="3279458"/>
          <a:ext cx="5445252" cy="3239403"/>
        </p:xfrm>
        <a:graphic>
          <a:graphicData uri="http://schemas.openxmlformats.org/drawingml/2006/table">
            <a:tbl>
              <a:tblPr firstRow="1">
                <a:tableStyleId>{284E427A-3D55-4303-BF80-6455036E1DE7}</a:tableStyleId>
              </a:tblPr>
              <a:tblGrid>
                <a:gridCol w="1089986">
                  <a:extLst>
                    <a:ext uri="{9D8B030D-6E8A-4147-A177-3AD203B41FA5}">
                      <a16:colId xmlns:a16="http://schemas.microsoft.com/office/drawing/2014/main" val="20000"/>
                    </a:ext>
                  </a:extLst>
                </a:gridCol>
                <a:gridCol w="1087647">
                  <a:extLst>
                    <a:ext uri="{9D8B030D-6E8A-4147-A177-3AD203B41FA5}">
                      <a16:colId xmlns:a16="http://schemas.microsoft.com/office/drawing/2014/main" val="20001"/>
                    </a:ext>
                  </a:extLst>
                </a:gridCol>
                <a:gridCol w="1089986">
                  <a:extLst>
                    <a:ext uri="{9D8B030D-6E8A-4147-A177-3AD203B41FA5}">
                      <a16:colId xmlns:a16="http://schemas.microsoft.com/office/drawing/2014/main" val="20002"/>
                    </a:ext>
                  </a:extLst>
                </a:gridCol>
                <a:gridCol w="1087647">
                  <a:extLst>
                    <a:ext uri="{9D8B030D-6E8A-4147-A177-3AD203B41FA5}">
                      <a16:colId xmlns:a16="http://schemas.microsoft.com/office/drawing/2014/main" val="20003"/>
                    </a:ext>
                  </a:extLst>
                </a:gridCol>
                <a:gridCol w="1089986">
                  <a:extLst>
                    <a:ext uri="{9D8B030D-6E8A-4147-A177-3AD203B41FA5}">
                      <a16:colId xmlns:a16="http://schemas.microsoft.com/office/drawing/2014/main" val="20004"/>
                    </a:ext>
                  </a:extLst>
                </a:gridCol>
              </a:tblGrid>
              <a:tr h="453845">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effectLst/>
                        </a:rPr>
                        <a:t>Frecuencia de apareamientos al azar</a:t>
                      </a:r>
                      <a:endParaRPr kumimoji="0" lang="es-ES" sz="2000" b="1"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633540">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Hembras</a:t>
                      </a: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Machos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P</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1</a:t>
                      </a: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H</a:t>
                      </a:r>
                      <a:endParaRPr kumimoji="0" lang="es-ES" sz="1800" b="0" i="1" u="none" strike="noStrike" cap="none" normalizeH="0" baseline="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Q</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extLst>
                  <a:ext uri="{0D108BD9-81ED-4DB2-BD59-A6C34878D82A}">
                    <a16:rowId xmlns:a16="http://schemas.microsoft.com/office/drawing/2014/main" val="10001"/>
                  </a:ext>
                </a:extLst>
              </a:tr>
              <a:tr h="73322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      </a:t>
                      </a:r>
                      <a:endParaRPr kumimoji="0" lang="es-ES" sz="18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2500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P</a:t>
                      </a:r>
                      <a:endParaRPr kumimoji="0" lang="es-ES" sz="20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0,005</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0,027</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0,039</a:t>
                      </a:r>
                    </a:p>
                  </a:txBody>
                  <a:tcPr anchor="ctr" horzOverflow="overflow"/>
                </a:tc>
                <a:extLst>
                  <a:ext uri="{0D108BD9-81ED-4DB2-BD59-A6C34878D82A}">
                    <a16:rowId xmlns:a16="http://schemas.microsoft.com/office/drawing/2014/main" val="10002"/>
                  </a:ext>
                </a:extLst>
              </a:tr>
              <a:tr h="62586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25000" dirty="0">
                          <a:ln>
                            <a:noFill/>
                          </a:ln>
                          <a:solidFill>
                            <a:schemeClr val="bg1"/>
                          </a:solidFill>
                          <a:effectLst/>
                        </a:rPr>
                        <a:t> </a:t>
                      </a:r>
                      <a:r>
                        <a:rPr kumimoji="0" lang="es-ES" sz="2000" u="none" strike="noStrike" cap="none" normalizeH="0" baseline="0" dirty="0">
                          <a:ln>
                            <a:noFill/>
                          </a:ln>
                          <a:solidFill>
                            <a:schemeClr val="bg1"/>
                          </a:solidFill>
                          <a:effectLst/>
                        </a:rPr>
                        <a:t>H</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0,027</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0,144</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0,209</a:t>
                      </a:r>
                    </a:p>
                  </a:txBody>
                  <a:tcPr anchor="ctr" horzOverflow="overflow"/>
                </a:tc>
                <a:extLst>
                  <a:ext uri="{0D108BD9-81ED-4DB2-BD59-A6C34878D82A}">
                    <a16:rowId xmlns:a16="http://schemas.microsoft.com/office/drawing/2014/main" val="10003"/>
                  </a:ext>
                </a:extLst>
              </a:tr>
              <a:tr h="66688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Q</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1800" b="0" i="1" u="none" strike="noStrike" cap="none" normalizeH="0" baseline="0" dirty="0">
                          <a:ln>
                            <a:noFill/>
                          </a:ln>
                          <a:solidFill>
                            <a:schemeClr val="tx1"/>
                          </a:solidFill>
                          <a:effectLst/>
                          <a:latin typeface="Times New Roman" pitchFamily="18" charset="0"/>
                        </a:rPr>
                        <a:t>0,039</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0,209</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0,303</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bl>
          </a:graphicData>
        </a:graphic>
      </p:graphicFrame>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29FECFE6-6C68-4434-897F-4039381F30CC}"/>
                  </a:ext>
                </a:extLst>
              </p:cNvPr>
              <p:cNvSpPr txBox="1"/>
              <p:nvPr/>
            </p:nvSpPr>
            <p:spPr>
              <a:xfrm>
                <a:off x="9551753" y="4618469"/>
                <a:ext cx="1453827" cy="9233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i="1">
                          <a:latin typeface="Cambria Math" panose="02040503050406030204" pitchFamily="18" charset="0"/>
                        </a:rPr>
                        <m:t>𝑃</m:t>
                      </m:r>
                      <m:r>
                        <a:rPr lang="es-CL" i="1">
                          <a:latin typeface="Cambria Math" panose="02040503050406030204" pitchFamily="18" charset="0"/>
                        </a:rPr>
                        <m:t>=0,07</m:t>
                      </m:r>
                    </m:oMath>
                  </m:oMathPara>
                </a14:m>
                <a:endParaRPr lang="es-CL" dirty="0"/>
              </a:p>
              <a:p>
                <a:pPr/>
                <a14:m>
                  <m:oMathPara xmlns:m="http://schemas.openxmlformats.org/officeDocument/2006/math">
                    <m:oMathParaPr>
                      <m:jc m:val="centerGroup"/>
                    </m:oMathParaPr>
                    <m:oMath xmlns:m="http://schemas.openxmlformats.org/officeDocument/2006/math">
                      <m:r>
                        <a:rPr lang="es-CL" i="1">
                          <a:latin typeface="Cambria Math" panose="02040503050406030204" pitchFamily="18" charset="0"/>
                        </a:rPr>
                        <m:t>𝐻</m:t>
                      </m:r>
                      <m:r>
                        <a:rPr lang="es-CL" i="1">
                          <a:latin typeface="Cambria Math" panose="02040503050406030204" pitchFamily="18" charset="0"/>
                        </a:rPr>
                        <m:t>=0,38</m:t>
                      </m:r>
                    </m:oMath>
                  </m:oMathPara>
                </a14:m>
                <a:endParaRPr lang="es-CL" dirty="0"/>
              </a:p>
              <a:p>
                <a:pPr/>
                <a14:m>
                  <m:oMathPara xmlns:m="http://schemas.openxmlformats.org/officeDocument/2006/math">
                    <m:oMathParaPr>
                      <m:jc m:val="centerGroup"/>
                    </m:oMathParaPr>
                    <m:oMath xmlns:m="http://schemas.openxmlformats.org/officeDocument/2006/math">
                      <m:r>
                        <a:rPr lang="es-CL" i="1">
                          <a:latin typeface="Cambria Math" panose="02040503050406030204" pitchFamily="18" charset="0"/>
                        </a:rPr>
                        <m:t>𝑄</m:t>
                      </m:r>
                      <m:r>
                        <a:rPr lang="es-CL" i="1">
                          <a:latin typeface="Cambria Math" panose="02040503050406030204" pitchFamily="18" charset="0"/>
                        </a:rPr>
                        <m:t>=0,55</m:t>
                      </m:r>
                    </m:oMath>
                  </m:oMathPara>
                </a14:m>
                <a:endParaRPr lang="es-CL" dirty="0"/>
              </a:p>
            </p:txBody>
          </p:sp>
        </mc:Choice>
        <mc:Fallback xmlns="">
          <p:sp>
            <p:nvSpPr>
              <p:cNvPr id="5" name="CuadroTexto 4">
                <a:extLst>
                  <a:ext uri="{FF2B5EF4-FFF2-40B4-BE49-F238E27FC236}">
                    <a16:creationId xmlns:a16="http://schemas.microsoft.com/office/drawing/2014/main" id="{29FECFE6-6C68-4434-897F-4039381F30CC}"/>
                  </a:ext>
                </a:extLst>
              </p:cNvPr>
              <p:cNvSpPr txBox="1">
                <a:spLocks noRot="1" noChangeAspect="1" noMove="1" noResize="1" noEditPoints="1" noAdjustHandles="1" noChangeArrowheads="1" noChangeShapeType="1" noTextEdit="1"/>
              </p:cNvSpPr>
              <p:nvPr/>
            </p:nvSpPr>
            <p:spPr>
              <a:xfrm>
                <a:off x="9551753" y="4618469"/>
                <a:ext cx="1453827" cy="923330"/>
              </a:xfrm>
              <a:prstGeom prst="rect">
                <a:avLst/>
              </a:prstGeom>
              <a:blipFill>
                <a:blip r:embed="rId3"/>
                <a:stretch>
                  <a:fillRect b="-3974"/>
                </a:stretch>
              </a:blipFill>
            </p:spPr>
            <p:txBody>
              <a:bodyPr/>
              <a:lstStyle/>
              <a:p>
                <a:r>
                  <a:rPr lang="en-US">
                    <a:noFill/>
                  </a:rPr>
                  <a:t> </a:t>
                </a:r>
              </a:p>
            </p:txBody>
          </p:sp>
        </mc:Fallback>
      </mc:AlternateContent>
      <p:sp>
        <p:nvSpPr>
          <p:cNvPr id="8" name="Título 1">
            <a:extLst>
              <a:ext uri="{FF2B5EF4-FFF2-40B4-BE49-F238E27FC236}">
                <a16:creationId xmlns:a16="http://schemas.microsoft.com/office/drawing/2014/main" id="{5E59A8BA-A242-4D42-94F7-AC607A6B4F52}"/>
              </a:ext>
            </a:extLst>
          </p:cNvPr>
          <p:cNvSpPr>
            <a:spLocks noGrp="1"/>
          </p:cNvSpPr>
          <p:nvPr>
            <p:ph type="title"/>
          </p:nvPr>
        </p:nvSpPr>
        <p:spPr>
          <a:xfrm>
            <a:off x="1643838" y="137160"/>
            <a:ext cx="9367203" cy="1188720"/>
          </a:xfrm>
        </p:spPr>
        <p:txBody>
          <a:bodyPr>
            <a:normAutofit/>
          </a:bodyPr>
          <a:lstStyle/>
          <a:p>
            <a:r>
              <a:rPr lang="es-CL" i="1" dirty="0"/>
              <a:t>Ejercicio 1</a:t>
            </a:r>
            <a:endParaRPr lang="en-US" i="1" dirty="0"/>
          </a:p>
        </p:txBody>
      </p:sp>
      <p:sp>
        <p:nvSpPr>
          <p:cNvPr id="9" name="CuadroTexto 8">
            <a:extLst>
              <a:ext uri="{FF2B5EF4-FFF2-40B4-BE49-F238E27FC236}">
                <a16:creationId xmlns:a16="http://schemas.microsoft.com/office/drawing/2014/main" id="{ABAA8FEF-6ACD-47EE-AD7C-5FC6C13F6AE4}"/>
              </a:ext>
            </a:extLst>
          </p:cNvPr>
          <p:cNvSpPr txBox="1"/>
          <p:nvPr/>
        </p:nvSpPr>
        <p:spPr>
          <a:xfrm>
            <a:off x="1643838" y="1691640"/>
            <a:ext cx="8670508" cy="1477328"/>
          </a:xfrm>
          <a:prstGeom prst="rect">
            <a:avLst/>
          </a:prstGeom>
          <a:noFill/>
        </p:spPr>
        <p:txBody>
          <a:bodyPr wrap="square" rtlCol="0">
            <a:spAutoFit/>
          </a:bodyPr>
          <a:lstStyle/>
          <a:p>
            <a:pPr algn="just"/>
            <a:r>
              <a:rPr lang="es-CL" dirty="0"/>
              <a:t>Le envían datos genéticos de una población de vicuñas. En estos encuentra que se han calculado las frecuencias alélicas para el gen X, el cual determina el tamaño del pelaje. Este gen posee dos alelos, cuyas frecuencias son X</a:t>
            </a:r>
            <a:r>
              <a:rPr lang="es-CL" baseline="-25000" dirty="0"/>
              <a:t>1</a:t>
            </a:r>
            <a:r>
              <a:rPr lang="es-CL" dirty="0"/>
              <a:t>= 0,26 y X</a:t>
            </a:r>
            <a:r>
              <a:rPr lang="es-CL" baseline="-25000" dirty="0"/>
              <a:t>2</a:t>
            </a:r>
            <a:r>
              <a:rPr lang="es-CL" dirty="0"/>
              <a:t>= 0,74. Suponiendo que la población se encuentra bajo equilibrio H-W, calcule las frecuencias genotípicas y las frecuencias de apareamientos al azar. </a:t>
            </a:r>
          </a:p>
        </p:txBody>
      </p:sp>
      <p:sp>
        <p:nvSpPr>
          <p:cNvPr id="6" name="Google Shape;123;p17">
            <a:extLst>
              <a:ext uri="{FF2B5EF4-FFF2-40B4-BE49-F238E27FC236}">
                <a16:creationId xmlns:a16="http://schemas.microsoft.com/office/drawing/2014/main" id="{C7703468-9F29-4928-BEE2-3426B11F0D74}"/>
              </a:ext>
            </a:extLst>
          </p:cNvPr>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38</a:t>
            </a:fld>
            <a:endParaRPr dirty="0"/>
          </a:p>
        </p:txBody>
      </p:sp>
      <p:pic>
        <p:nvPicPr>
          <p:cNvPr id="7" name="Picture 2" descr="Dance Lol Sticker by Jules Mumm">
            <a:extLst>
              <a:ext uri="{FF2B5EF4-FFF2-40B4-BE49-F238E27FC236}">
                <a16:creationId xmlns:a16="http://schemas.microsoft.com/office/drawing/2014/main" id="{D309060A-6601-4A4D-A2A0-4A00B9C87A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1162" y="4410074"/>
            <a:ext cx="2447925"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36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39</a:t>
            </a:fld>
            <a:endParaRPr/>
          </a:p>
        </p:txBody>
      </p:sp>
      <p:sp>
        <p:nvSpPr>
          <p:cNvPr id="3" name="Título 1">
            <a:extLst>
              <a:ext uri="{FF2B5EF4-FFF2-40B4-BE49-F238E27FC236}">
                <a16:creationId xmlns:a16="http://schemas.microsoft.com/office/drawing/2014/main" id="{C2F5BFDC-C2B1-41DD-AD84-9A3BC449B3DC}"/>
              </a:ext>
            </a:extLst>
          </p:cNvPr>
          <p:cNvSpPr>
            <a:spLocks noGrp="1"/>
          </p:cNvSpPr>
          <p:nvPr>
            <p:ph type="title"/>
          </p:nvPr>
        </p:nvSpPr>
        <p:spPr>
          <a:xfrm>
            <a:off x="1653363" y="0"/>
            <a:ext cx="9367203" cy="1188720"/>
          </a:xfrm>
        </p:spPr>
        <p:txBody>
          <a:bodyPr>
            <a:normAutofit/>
          </a:bodyPr>
          <a:lstStyle/>
          <a:p>
            <a:r>
              <a:rPr lang="es-CL" i="1" dirty="0"/>
              <a:t>Ejercicio 2</a:t>
            </a:r>
            <a:endParaRPr lang="en-US" i="1" dirty="0"/>
          </a:p>
        </p:txBody>
      </p:sp>
      <p:sp>
        <p:nvSpPr>
          <p:cNvPr id="4" name="CuadroTexto 3">
            <a:extLst>
              <a:ext uri="{FF2B5EF4-FFF2-40B4-BE49-F238E27FC236}">
                <a16:creationId xmlns:a16="http://schemas.microsoft.com/office/drawing/2014/main" id="{C7A33D9A-EFB7-487E-8672-35DA44274E8A}"/>
              </a:ext>
            </a:extLst>
          </p:cNvPr>
          <p:cNvSpPr txBox="1"/>
          <p:nvPr/>
        </p:nvSpPr>
        <p:spPr>
          <a:xfrm>
            <a:off x="1553372" y="1214388"/>
            <a:ext cx="8208956" cy="1754326"/>
          </a:xfrm>
          <a:prstGeom prst="rect">
            <a:avLst/>
          </a:prstGeom>
          <a:noFill/>
        </p:spPr>
        <p:txBody>
          <a:bodyPr wrap="square" rtlCol="0">
            <a:spAutoFit/>
          </a:bodyPr>
          <a:lstStyle/>
          <a:p>
            <a:pPr algn="just"/>
            <a:r>
              <a:rPr lang="es-CL" dirty="0"/>
              <a:t>Se tiene una especie de aves donde el gen A determina el color del plumaje, para el cual además se ha determinado que existen dos alelos, uno dominante (A</a:t>
            </a:r>
            <a:r>
              <a:rPr lang="es-CL" baseline="-25000" dirty="0"/>
              <a:t>1</a:t>
            </a:r>
            <a:r>
              <a:rPr lang="es-CL" dirty="0"/>
              <a:t>), el cual se asocia a la presentación de plumaje naranjo, y uno recesivo (A</a:t>
            </a:r>
            <a:r>
              <a:rPr lang="es-CL" baseline="-25000" dirty="0"/>
              <a:t>2</a:t>
            </a:r>
            <a:r>
              <a:rPr lang="es-CL" dirty="0"/>
              <a:t>), el cual se asocia a la presentación de plumaje verde. Se tiene una muestra de 2.000 individuos, donde 320 tienen el plumaje verde y 1.680 tiene el plumaje anaranjado. Calcule las frecuencias genéticas.</a:t>
            </a:r>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2F51A55A-6C79-432B-AB0E-D25DA375F8EF}"/>
                  </a:ext>
                </a:extLst>
              </p:cNvPr>
              <p:cNvSpPr txBox="1"/>
              <p:nvPr/>
            </p:nvSpPr>
            <p:spPr>
              <a:xfrm>
                <a:off x="1653362" y="3052977"/>
                <a:ext cx="4109263" cy="1166730"/>
              </a:xfrm>
              <a:prstGeom prst="rect">
                <a:avLst/>
              </a:prstGeom>
              <a:noFill/>
            </p:spPr>
            <p:txBody>
              <a:bodyPr wrap="square" rtlCol="0">
                <a:spAutoFit/>
              </a:bodyPr>
              <a:lstStyle/>
              <a:p>
                <a:r>
                  <a:rPr lang="es-CL" b="1" dirty="0">
                    <a:latin typeface="Abadi" panose="020B0604020104020204" pitchFamily="34" charset="0"/>
                  </a:rPr>
                  <a:t>Frecuencia relativa plumaje verde</a:t>
                </a:r>
              </a:p>
              <a:p>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𝑓𝑟</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320</m:t>
                          </m:r>
                        </m:num>
                        <m:den>
                          <m:r>
                            <a:rPr lang="es-CL" b="0" i="1" smtClean="0">
                              <a:latin typeface="Cambria Math" panose="02040503050406030204" pitchFamily="18" charset="0"/>
                            </a:rPr>
                            <m:t>2000</m:t>
                          </m:r>
                        </m:den>
                      </m:f>
                      <m:r>
                        <a:rPr lang="es-CL" b="0" i="1" smtClean="0">
                          <a:latin typeface="Cambria Math" panose="02040503050406030204" pitchFamily="18" charset="0"/>
                        </a:rPr>
                        <m:t>=0,16</m:t>
                      </m:r>
                    </m:oMath>
                  </m:oMathPara>
                </a14:m>
                <a:endParaRPr lang="es-CL" dirty="0"/>
              </a:p>
            </p:txBody>
          </p:sp>
        </mc:Choice>
        <mc:Fallback xmlns="">
          <p:sp>
            <p:nvSpPr>
              <p:cNvPr id="5" name="CuadroTexto 4">
                <a:extLst>
                  <a:ext uri="{FF2B5EF4-FFF2-40B4-BE49-F238E27FC236}">
                    <a16:creationId xmlns:a16="http://schemas.microsoft.com/office/drawing/2014/main" id="{2F51A55A-6C79-432B-AB0E-D25DA375F8EF}"/>
                  </a:ext>
                </a:extLst>
              </p:cNvPr>
              <p:cNvSpPr txBox="1">
                <a:spLocks noRot="1" noChangeAspect="1" noMove="1" noResize="1" noEditPoints="1" noAdjustHandles="1" noChangeArrowheads="1" noChangeShapeType="1" noTextEdit="1"/>
              </p:cNvSpPr>
              <p:nvPr/>
            </p:nvSpPr>
            <p:spPr>
              <a:xfrm>
                <a:off x="1653362" y="3052977"/>
                <a:ext cx="4109263" cy="1166730"/>
              </a:xfrm>
              <a:prstGeom prst="rect">
                <a:avLst/>
              </a:prstGeom>
              <a:blipFill>
                <a:blip r:embed="rId3"/>
                <a:stretch>
                  <a:fillRect l="-1187" t="-31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27FA0649-AFBA-4294-BD52-F4C8FEFD728B}"/>
                  </a:ext>
                </a:extLst>
              </p:cNvPr>
              <p:cNvSpPr txBox="1"/>
              <p:nvPr/>
            </p:nvSpPr>
            <p:spPr>
              <a:xfrm>
                <a:off x="1653361" y="4258930"/>
                <a:ext cx="3842564" cy="2366738"/>
              </a:xfrm>
              <a:prstGeom prst="rect">
                <a:avLst/>
              </a:prstGeom>
              <a:noFill/>
            </p:spPr>
            <p:txBody>
              <a:bodyPr wrap="square" rtlCol="0">
                <a:spAutoFit/>
              </a:bodyPr>
              <a:lstStyle/>
              <a:p>
                <a:r>
                  <a:rPr lang="es-CL" b="1" dirty="0">
                    <a:latin typeface="Abadi" panose="020B0604020104020204" pitchFamily="34" charset="0"/>
                  </a:rPr>
                  <a:t>Cálculo de frecuencias genéticas</a:t>
                </a:r>
              </a:p>
              <a:p>
                <a:endParaRPr lang="es-CL" dirty="0"/>
              </a:p>
              <a:p>
                <a:pPr/>
                <a14:m>
                  <m:oMathPara xmlns:m="http://schemas.openxmlformats.org/officeDocument/2006/math">
                    <m:oMathParaPr>
                      <m:jc m:val="centerGroup"/>
                    </m:oMathParaPr>
                    <m:oMath xmlns:m="http://schemas.openxmlformats.org/officeDocument/2006/math">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m:t>
                      </m:r>
                      <m:r>
                        <a:rPr lang="es-CL" b="0" i="1" smtClean="0">
                          <a:latin typeface="Cambria Math" panose="02040503050406030204" pitchFamily="18" charset="0"/>
                        </a:rPr>
                        <m:t>𝑓𝑟</m:t>
                      </m:r>
                      <m:r>
                        <a:rPr lang="es-CL" b="0" i="1" smtClean="0">
                          <a:latin typeface="Cambria Math" panose="02040503050406030204" pitchFamily="18" charset="0"/>
                        </a:rPr>
                        <m:t> </m:t>
                      </m:r>
                      <m:r>
                        <a:rPr lang="es-CL" b="0" i="1" smtClean="0">
                          <a:latin typeface="Cambria Math" panose="02040503050406030204" pitchFamily="18" charset="0"/>
                        </a:rPr>
                        <m:t>𝑝𝑙𝑢𝑚𝑎𝑗𝑒</m:t>
                      </m:r>
                      <m:r>
                        <a:rPr lang="es-CL" b="0" i="1" smtClean="0">
                          <a:latin typeface="Cambria Math" panose="02040503050406030204" pitchFamily="18" charset="0"/>
                        </a:rPr>
                        <m:t> </m:t>
                      </m:r>
                      <m:r>
                        <a:rPr lang="es-CL" b="0" i="1" smtClean="0">
                          <a:latin typeface="Cambria Math" panose="02040503050406030204" pitchFamily="18" charset="0"/>
                        </a:rPr>
                        <m:t>𝑣𝑒𝑟𝑑𝑒</m:t>
                      </m:r>
                    </m:oMath>
                  </m:oMathPara>
                </a14:m>
                <a:endParaRPr lang="es-CL" dirty="0"/>
              </a:p>
              <a:p>
                <a:pPr/>
                <a14:m>
                  <m:oMathPara xmlns:m="http://schemas.openxmlformats.org/officeDocument/2006/math">
                    <m:oMathParaPr>
                      <m:jc m:val="centerGroup"/>
                    </m:oMathParaPr>
                    <m:oMath xmlns:m="http://schemas.openxmlformats.org/officeDocument/2006/math">
                      <m:sSup>
                        <m:sSupPr>
                          <m:ctrlPr>
                            <a:rPr lang="es-CL"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r>
                        <a:rPr lang="es-CL" b="0" i="1" smtClean="0">
                          <a:latin typeface="Cambria Math" panose="02040503050406030204" pitchFamily="18" charset="0"/>
                        </a:rPr>
                        <m:t>=0,16</m:t>
                      </m:r>
                    </m:oMath>
                  </m:oMathPara>
                </a14:m>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m:t>
                      </m:r>
                      <m:rad>
                        <m:radPr>
                          <m:degHide m:val="on"/>
                          <m:ctrlPr>
                            <a:rPr lang="es-CL" b="0" i="1" smtClean="0">
                              <a:latin typeface="Cambria Math" panose="02040503050406030204" pitchFamily="18" charset="0"/>
                            </a:rPr>
                          </m:ctrlPr>
                        </m:radPr>
                        <m:deg/>
                        <m:e>
                          <m:r>
                            <a:rPr lang="es-CL" b="0" i="1" smtClean="0">
                              <a:latin typeface="Cambria Math" panose="02040503050406030204" pitchFamily="18" charset="0"/>
                            </a:rPr>
                            <m:t>0,16</m:t>
                          </m:r>
                        </m:e>
                      </m:rad>
                    </m:oMath>
                  </m:oMathPara>
                </a14:m>
                <a:endParaRPr lang="es-CL" dirty="0"/>
              </a:p>
              <a:p>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=0,4</m:t>
                      </m:r>
                    </m:oMath>
                  </m:oMathPara>
                </a14:m>
                <a:endParaRPr lang="es-CL" dirty="0"/>
              </a:p>
              <a:p>
                <a:endParaRPr lang="es-CL" dirty="0"/>
              </a:p>
            </p:txBody>
          </p:sp>
        </mc:Choice>
        <mc:Fallback xmlns="">
          <p:sp>
            <p:nvSpPr>
              <p:cNvPr id="7" name="CuadroTexto 6">
                <a:extLst>
                  <a:ext uri="{FF2B5EF4-FFF2-40B4-BE49-F238E27FC236}">
                    <a16:creationId xmlns:a16="http://schemas.microsoft.com/office/drawing/2014/main" id="{27FA0649-AFBA-4294-BD52-F4C8FEFD728B}"/>
                  </a:ext>
                </a:extLst>
              </p:cNvPr>
              <p:cNvSpPr txBox="1">
                <a:spLocks noRot="1" noChangeAspect="1" noMove="1" noResize="1" noEditPoints="1" noAdjustHandles="1" noChangeArrowheads="1" noChangeShapeType="1" noTextEdit="1"/>
              </p:cNvSpPr>
              <p:nvPr/>
            </p:nvSpPr>
            <p:spPr>
              <a:xfrm>
                <a:off x="1653361" y="4258930"/>
                <a:ext cx="3842564" cy="2366738"/>
              </a:xfrm>
              <a:prstGeom prst="rect">
                <a:avLst/>
              </a:prstGeom>
              <a:blipFill>
                <a:blip r:embed="rId4"/>
                <a:stretch>
                  <a:fillRect l="-1268" t="-15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30F0039E-6F6E-414A-A93E-63A1BAB663F7}"/>
                  </a:ext>
                </a:extLst>
              </p:cNvPr>
              <p:cNvSpPr txBox="1"/>
              <p:nvPr/>
            </p:nvSpPr>
            <p:spPr>
              <a:xfrm>
                <a:off x="5015830" y="5128551"/>
                <a:ext cx="2871216"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m:t>
                      </m:r>
                      <m:r>
                        <a:rPr lang="es-CL" b="0" i="1" smtClean="0">
                          <a:latin typeface="Cambria Math" panose="02040503050406030204" pitchFamily="18" charset="0"/>
                        </a:rPr>
                        <m:t>𝑞</m:t>
                      </m:r>
                      <m:r>
                        <a:rPr lang="es-CL" b="0" i="1" smtClean="0">
                          <a:latin typeface="Cambria Math" panose="02040503050406030204" pitchFamily="18" charset="0"/>
                        </a:rPr>
                        <m:t>=1</m:t>
                      </m:r>
                    </m:oMath>
                  </m:oMathPara>
                </a14:m>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+0,4=1</m:t>
                      </m:r>
                    </m:oMath>
                  </m:oMathPara>
                </a14:m>
                <a:endParaRPr lang="es-CL" dirty="0"/>
              </a:p>
              <a:p>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=0,6</m:t>
                      </m:r>
                    </m:oMath>
                  </m:oMathPara>
                </a14:m>
                <a:endParaRPr lang="es-CL" dirty="0"/>
              </a:p>
            </p:txBody>
          </p:sp>
        </mc:Choice>
        <mc:Fallback xmlns="">
          <p:sp>
            <p:nvSpPr>
              <p:cNvPr id="8" name="CuadroTexto 7">
                <a:extLst>
                  <a:ext uri="{FF2B5EF4-FFF2-40B4-BE49-F238E27FC236}">
                    <a16:creationId xmlns:a16="http://schemas.microsoft.com/office/drawing/2014/main" id="{30F0039E-6F6E-414A-A93E-63A1BAB663F7}"/>
                  </a:ext>
                </a:extLst>
              </p:cNvPr>
              <p:cNvSpPr txBox="1">
                <a:spLocks noRot="1" noChangeAspect="1" noMove="1" noResize="1" noEditPoints="1" noAdjustHandles="1" noChangeArrowheads="1" noChangeShapeType="1" noTextEdit="1"/>
              </p:cNvSpPr>
              <p:nvPr/>
            </p:nvSpPr>
            <p:spPr>
              <a:xfrm>
                <a:off x="5015830" y="5128551"/>
                <a:ext cx="2871216" cy="1200329"/>
              </a:xfrm>
              <a:prstGeom prst="rect">
                <a:avLst/>
              </a:prstGeom>
              <a:blipFill>
                <a:blip r:embed="rId5"/>
                <a:stretch>
                  <a:fillRect b="-2030"/>
                </a:stretch>
              </a:blipFill>
            </p:spPr>
            <p:txBody>
              <a:bodyPr/>
              <a:lstStyle/>
              <a:p>
                <a:r>
                  <a:rPr lang="en-US">
                    <a:noFill/>
                  </a:rPr>
                  <a:t> </a:t>
                </a:r>
              </a:p>
            </p:txBody>
          </p:sp>
        </mc:Fallback>
      </mc:AlternateContent>
      <p:sp>
        <p:nvSpPr>
          <p:cNvPr id="9" name="Rectángulo 8">
            <a:extLst>
              <a:ext uri="{FF2B5EF4-FFF2-40B4-BE49-F238E27FC236}">
                <a16:creationId xmlns:a16="http://schemas.microsoft.com/office/drawing/2014/main" id="{68E2E402-A28D-4133-A668-391A544F4C77}"/>
              </a:ext>
            </a:extLst>
          </p:cNvPr>
          <p:cNvSpPr/>
          <p:nvPr/>
        </p:nvSpPr>
        <p:spPr>
          <a:xfrm>
            <a:off x="2899373" y="5986027"/>
            <a:ext cx="4099564" cy="382076"/>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EDBFF5EC-5DB8-48A6-B066-5C4A9E6CCCE2}"/>
                  </a:ext>
                </a:extLst>
              </p:cNvPr>
              <p:cNvSpPr txBox="1"/>
              <p:nvPr/>
            </p:nvSpPr>
            <p:spPr>
              <a:xfrm>
                <a:off x="6781800" y="3105834"/>
                <a:ext cx="2871216"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m:t>
                      </m:r>
                      <m:r>
                        <a:rPr lang="es-CL" b="0" i="1" smtClean="0">
                          <a:latin typeface="Cambria Math" panose="02040503050406030204" pitchFamily="18" charset="0"/>
                        </a:rPr>
                        <m:t>𝑓𝑟</m:t>
                      </m:r>
                      <m:r>
                        <a:rPr lang="es-CL" b="0" i="1" smtClean="0">
                          <a:latin typeface="Cambria Math" panose="02040503050406030204" pitchFamily="18" charset="0"/>
                        </a:rPr>
                        <m:t> </m:t>
                      </m:r>
                      <m:r>
                        <a:rPr lang="es-CL" b="0" i="1" smtClean="0">
                          <a:latin typeface="Cambria Math" panose="02040503050406030204" pitchFamily="18" charset="0"/>
                        </a:rPr>
                        <m:t>𝑝𝑙𝑢𝑚𝑎𝑗𝑒</m:t>
                      </m:r>
                      <m:r>
                        <a:rPr lang="es-CL" b="0" i="1" smtClean="0">
                          <a:latin typeface="Cambria Math" panose="02040503050406030204" pitchFamily="18" charset="0"/>
                        </a:rPr>
                        <m:t> </m:t>
                      </m:r>
                      <m:r>
                        <a:rPr lang="es-CL" b="0" i="1" smtClean="0">
                          <a:latin typeface="Cambria Math" panose="02040503050406030204" pitchFamily="18" charset="0"/>
                        </a:rPr>
                        <m:t>𝑣𝑒𝑟𝑑𝑒</m:t>
                      </m:r>
                    </m:oMath>
                  </m:oMathPara>
                </a14:m>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oMath>
                  </m:oMathPara>
                </a14:m>
                <a:endParaRPr lang="en-US" dirty="0"/>
              </a:p>
            </p:txBody>
          </p:sp>
        </mc:Choice>
        <mc:Fallback xmlns="">
          <p:sp>
            <p:nvSpPr>
              <p:cNvPr id="2" name="CuadroTexto 1">
                <a:extLst>
                  <a:ext uri="{FF2B5EF4-FFF2-40B4-BE49-F238E27FC236}">
                    <a16:creationId xmlns:a16="http://schemas.microsoft.com/office/drawing/2014/main" id="{EDBFF5EC-5DB8-48A6-B066-5C4A9E6CCCE2}"/>
                  </a:ext>
                </a:extLst>
              </p:cNvPr>
              <p:cNvSpPr txBox="1">
                <a:spLocks noRot="1" noChangeAspect="1" noMove="1" noResize="1" noEditPoints="1" noAdjustHandles="1" noChangeArrowheads="1" noChangeShapeType="1" noTextEdit="1"/>
              </p:cNvSpPr>
              <p:nvPr/>
            </p:nvSpPr>
            <p:spPr>
              <a:xfrm>
                <a:off x="6781800" y="3105834"/>
                <a:ext cx="2871216" cy="646331"/>
              </a:xfrm>
              <a:prstGeom prst="rect">
                <a:avLst/>
              </a:prstGeom>
              <a:blipFill>
                <a:blip r:embed="rId6"/>
                <a:stretch>
                  <a:fillRect b="-3604"/>
                </a:stretch>
              </a:blipFill>
            </p:spPr>
            <p:txBody>
              <a:bodyPr/>
              <a:lstStyle/>
              <a:p>
                <a:r>
                  <a:rPr lang="en-US">
                    <a:noFill/>
                  </a:rPr>
                  <a:t> </a:t>
                </a:r>
              </a:p>
            </p:txBody>
          </p:sp>
        </mc:Fallback>
      </mc:AlternateContent>
    </p:spTree>
    <p:extLst>
      <p:ext uri="{BB962C8B-B14F-4D97-AF65-F5344CB8AC3E}">
        <p14:creationId xmlns:p14="http://schemas.microsoft.com/office/powerpoint/2010/main" val="208906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500"/>
                                        <p:tgtEl>
                                          <p:spTgt spid="7">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Effect transition="in" filter="fade">
                                      <p:cBhvr>
                                        <p:cTn id="33" dur="500"/>
                                        <p:tgtEl>
                                          <p:spTgt spid="7">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fade">
                                      <p:cBhvr>
                                        <p:cTn id="38" dur="500"/>
                                        <p:tgtEl>
                                          <p:spTgt spid="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Effect transition="in" filter="fade">
                                      <p:cBhvr>
                                        <p:cTn id="43" dur="500"/>
                                        <p:tgtEl>
                                          <p:spTgt spid="8">
                                            <p:txEl>
                                              <p:pRg st="1" end="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8">
                                            <p:txEl>
                                              <p:pRg st="3" end="3"/>
                                            </p:txEl>
                                          </p:spTgt>
                                        </p:tgtEl>
                                        <p:attrNameLst>
                                          <p:attrName>style.visibility</p:attrName>
                                        </p:attrNameLst>
                                      </p:cBhvr>
                                      <p:to>
                                        <p:strVal val="visible"/>
                                      </p:to>
                                    </p:set>
                                    <p:animEffect transition="in" filter="fade">
                                      <p:cBhvr>
                                        <p:cTn id="46" dur="500"/>
                                        <p:tgtEl>
                                          <p:spTgt spid="8">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a:t>
            </a:fld>
            <a:endParaRPr/>
          </a:p>
        </p:txBody>
      </p:sp>
      <p:sp>
        <p:nvSpPr>
          <p:cNvPr id="25" name="Título 1">
            <a:extLst>
              <a:ext uri="{FF2B5EF4-FFF2-40B4-BE49-F238E27FC236}">
                <a16:creationId xmlns:a16="http://schemas.microsoft.com/office/drawing/2014/main" id="{A9614828-C86B-486C-86DC-204E7BC5ED54}"/>
              </a:ext>
            </a:extLst>
          </p:cNvPr>
          <p:cNvSpPr>
            <a:spLocks noGrp="1"/>
          </p:cNvSpPr>
          <p:nvPr>
            <p:ph type="title"/>
          </p:nvPr>
        </p:nvSpPr>
        <p:spPr>
          <a:xfrm>
            <a:off x="1653363" y="365760"/>
            <a:ext cx="9367203" cy="1188720"/>
          </a:xfrm>
        </p:spPr>
        <p:txBody>
          <a:bodyPr>
            <a:normAutofit/>
          </a:bodyPr>
          <a:lstStyle/>
          <a:p>
            <a:r>
              <a:rPr lang="es-CL" i="1" dirty="0" err="1"/>
              <a:t>Cigosidad</a:t>
            </a:r>
            <a:endParaRPr lang="en-US" i="1" dirty="0"/>
          </a:p>
        </p:txBody>
      </p:sp>
      <p:sp>
        <p:nvSpPr>
          <p:cNvPr id="26" name="Rectángulo: esquinas redondeadas 25">
            <a:extLst>
              <a:ext uri="{FF2B5EF4-FFF2-40B4-BE49-F238E27FC236}">
                <a16:creationId xmlns:a16="http://schemas.microsoft.com/office/drawing/2014/main" id="{1A68F2DC-8E47-49F3-9144-3BAEA1046808}"/>
              </a:ext>
            </a:extLst>
          </p:cNvPr>
          <p:cNvSpPr/>
          <p:nvPr/>
        </p:nvSpPr>
        <p:spPr>
          <a:xfrm>
            <a:off x="6073087" y="2174830"/>
            <a:ext cx="201336" cy="195379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lipse 26">
            <a:extLst>
              <a:ext uri="{FF2B5EF4-FFF2-40B4-BE49-F238E27FC236}">
                <a16:creationId xmlns:a16="http://schemas.microsoft.com/office/drawing/2014/main" id="{CD788B6D-18EB-42D5-AFBC-7DF69EAA8DB8}"/>
              </a:ext>
            </a:extLst>
          </p:cNvPr>
          <p:cNvSpPr/>
          <p:nvPr/>
        </p:nvSpPr>
        <p:spPr>
          <a:xfrm>
            <a:off x="6073087" y="2802745"/>
            <a:ext cx="201336" cy="28648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ángulo: esquinas redondeadas 27">
            <a:extLst>
              <a:ext uri="{FF2B5EF4-FFF2-40B4-BE49-F238E27FC236}">
                <a16:creationId xmlns:a16="http://schemas.microsoft.com/office/drawing/2014/main" id="{8EA3AA1C-6BE9-445C-ADBE-E8B4A5850ACF}"/>
              </a:ext>
            </a:extLst>
          </p:cNvPr>
          <p:cNvSpPr/>
          <p:nvPr/>
        </p:nvSpPr>
        <p:spPr>
          <a:xfrm>
            <a:off x="6564507" y="2174830"/>
            <a:ext cx="201336" cy="195379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lipse 28">
            <a:extLst>
              <a:ext uri="{FF2B5EF4-FFF2-40B4-BE49-F238E27FC236}">
                <a16:creationId xmlns:a16="http://schemas.microsoft.com/office/drawing/2014/main" id="{79611718-E6FB-4258-A669-4E267E01B05C}"/>
              </a:ext>
            </a:extLst>
          </p:cNvPr>
          <p:cNvSpPr/>
          <p:nvPr/>
        </p:nvSpPr>
        <p:spPr>
          <a:xfrm>
            <a:off x="6564507" y="2802745"/>
            <a:ext cx="201336" cy="28648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ángulo 29">
            <a:extLst>
              <a:ext uri="{FF2B5EF4-FFF2-40B4-BE49-F238E27FC236}">
                <a16:creationId xmlns:a16="http://schemas.microsoft.com/office/drawing/2014/main" id="{66782911-C633-4DF2-874E-1D99F529C690}"/>
              </a:ext>
            </a:extLst>
          </p:cNvPr>
          <p:cNvSpPr/>
          <p:nvPr/>
        </p:nvSpPr>
        <p:spPr>
          <a:xfrm>
            <a:off x="6073087" y="2422011"/>
            <a:ext cx="201336" cy="9227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ángulo 30">
            <a:extLst>
              <a:ext uri="{FF2B5EF4-FFF2-40B4-BE49-F238E27FC236}">
                <a16:creationId xmlns:a16="http://schemas.microsoft.com/office/drawing/2014/main" id="{2C92B763-42D9-4706-8DD8-FC337C3F8AEE}"/>
              </a:ext>
            </a:extLst>
          </p:cNvPr>
          <p:cNvSpPr/>
          <p:nvPr/>
        </p:nvSpPr>
        <p:spPr>
          <a:xfrm>
            <a:off x="6564507" y="2422010"/>
            <a:ext cx="201336" cy="9227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adroTexto 31">
            <a:extLst>
              <a:ext uri="{FF2B5EF4-FFF2-40B4-BE49-F238E27FC236}">
                <a16:creationId xmlns:a16="http://schemas.microsoft.com/office/drawing/2014/main" id="{E29FC07B-6349-4964-B49B-CF2333E873EE}"/>
              </a:ext>
            </a:extLst>
          </p:cNvPr>
          <p:cNvSpPr txBox="1"/>
          <p:nvPr/>
        </p:nvSpPr>
        <p:spPr>
          <a:xfrm>
            <a:off x="5116741" y="2341193"/>
            <a:ext cx="637564" cy="253916"/>
          </a:xfrm>
          <a:prstGeom prst="rect">
            <a:avLst/>
          </a:prstGeom>
          <a:noFill/>
          <a:ln>
            <a:solidFill>
              <a:schemeClr val="tx1"/>
            </a:solidFill>
          </a:ln>
        </p:spPr>
        <p:txBody>
          <a:bodyPr wrap="square" rtlCol="0">
            <a:spAutoFit/>
          </a:bodyPr>
          <a:lstStyle/>
          <a:p>
            <a:r>
              <a:rPr lang="es-CL" sz="1050" dirty="0"/>
              <a:t>Gen A</a:t>
            </a:r>
            <a:endParaRPr lang="en-US" sz="1050" dirty="0"/>
          </a:p>
        </p:txBody>
      </p:sp>
      <p:sp>
        <p:nvSpPr>
          <p:cNvPr id="33" name="CuadroTexto 32">
            <a:extLst>
              <a:ext uri="{FF2B5EF4-FFF2-40B4-BE49-F238E27FC236}">
                <a16:creationId xmlns:a16="http://schemas.microsoft.com/office/drawing/2014/main" id="{99908F7B-F5AD-4183-9045-56A0F079C859}"/>
              </a:ext>
            </a:extLst>
          </p:cNvPr>
          <p:cNvSpPr txBox="1"/>
          <p:nvPr/>
        </p:nvSpPr>
        <p:spPr>
          <a:xfrm>
            <a:off x="7055927" y="2341191"/>
            <a:ext cx="637564" cy="253916"/>
          </a:xfrm>
          <a:prstGeom prst="rect">
            <a:avLst/>
          </a:prstGeom>
          <a:noFill/>
          <a:ln>
            <a:solidFill>
              <a:schemeClr val="tx1"/>
            </a:solidFill>
          </a:ln>
        </p:spPr>
        <p:txBody>
          <a:bodyPr wrap="square" rtlCol="0">
            <a:spAutoFit/>
          </a:bodyPr>
          <a:lstStyle/>
          <a:p>
            <a:r>
              <a:rPr lang="es-CL" sz="1050" dirty="0"/>
              <a:t>Gen A</a:t>
            </a:r>
            <a:endParaRPr lang="en-US" sz="1050" dirty="0"/>
          </a:p>
        </p:txBody>
      </p:sp>
      <p:cxnSp>
        <p:nvCxnSpPr>
          <p:cNvPr id="34" name="Conector recto 33">
            <a:extLst>
              <a:ext uri="{FF2B5EF4-FFF2-40B4-BE49-F238E27FC236}">
                <a16:creationId xmlns:a16="http://schemas.microsoft.com/office/drawing/2014/main" id="{AEA63474-1F83-43A9-BA71-B23C7AED8B08}"/>
              </a:ext>
            </a:extLst>
          </p:cNvPr>
          <p:cNvCxnSpPr>
            <a:stCxn id="32" idx="3"/>
            <a:endCxn id="30" idx="1"/>
          </p:cNvCxnSpPr>
          <p:nvPr/>
        </p:nvCxnSpPr>
        <p:spPr>
          <a:xfrm>
            <a:off x="5754305" y="2468151"/>
            <a:ext cx="318782" cy="0"/>
          </a:xfrm>
          <a:prstGeom prst="line">
            <a:avLst/>
          </a:prstGeom>
        </p:spPr>
        <p:style>
          <a:lnRef idx="1">
            <a:schemeClr val="dk1"/>
          </a:lnRef>
          <a:fillRef idx="0">
            <a:schemeClr val="dk1"/>
          </a:fillRef>
          <a:effectRef idx="0">
            <a:schemeClr val="dk1"/>
          </a:effectRef>
          <a:fontRef idx="minor">
            <a:schemeClr val="tx1"/>
          </a:fontRef>
        </p:style>
      </p:cxnSp>
      <p:cxnSp>
        <p:nvCxnSpPr>
          <p:cNvPr id="35" name="Conector recto 34">
            <a:extLst>
              <a:ext uri="{FF2B5EF4-FFF2-40B4-BE49-F238E27FC236}">
                <a16:creationId xmlns:a16="http://schemas.microsoft.com/office/drawing/2014/main" id="{D8E8FE4F-94E5-4D53-8744-C790228AC55A}"/>
              </a:ext>
            </a:extLst>
          </p:cNvPr>
          <p:cNvCxnSpPr>
            <a:stCxn id="33" idx="1"/>
            <a:endCxn id="31" idx="3"/>
          </p:cNvCxnSpPr>
          <p:nvPr/>
        </p:nvCxnSpPr>
        <p:spPr>
          <a:xfrm flipH="1">
            <a:off x="6765843" y="2468149"/>
            <a:ext cx="290084" cy="1"/>
          </a:xfrm>
          <a:prstGeom prst="line">
            <a:avLst/>
          </a:prstGeom>
        </p:spPr>
        <p:style>
          <a:lnRef idx="1">
            <a:schemeClr val="dk1"/>
          </a:lnRef>
          <a:fillRef idx="0">
            <a:schemeClr val="dk1"/>
          </a:fillRef>
          <a:effectRef idx="0">
            <a:schemeClr val="dk1"/>
          </a:effectRef>
          <a:fontRef idx="minor">
            <a:schemeClr val="tx1"/>
          </a:fontRef>
        </p:style>
      </p:cxnSp>
      <p:graphicFrame>
        <p:nvGraphicFramePr>
          <p:cNvPr id="36" name="Tabla 21">
            <a:extLst>
              <a:ext uri="{FF2B5EF4-FFF2-40B4-BE49-F238E27FC236}">
                <a16:creationId xmlns:a16="http://schemas.microsoft.com/office/drawing/2014/main" id="{2B77347E-E098-49C0-8A65-584985217F30}"/>
              </a:ext>
            </a:extLst>
          </p:cNvPr>
          <p:cNvGraphicFramePr>
            <a:graphicFrameLocks noGrp="1"/>
          </p:cNvGraphicFramePr>
          <p:nvPr>
            <p:extLst>
              <p:ext uri="{D42A27DB-BD31-4B8C-83A1-F6EECF244321}">
                <p14:modId xmlns:p14="http://schemas.microsoft.com/office/powerpoint/2010/main" val="2828530147"/>
              </p:ext>
            </p:extLst>
          </p:nvPr>
        </p:nvGraphicFramePr>
        <p:xfrm>
          <a:off x="411060" y="5745481"/>
          <a:ext cx="10754686" cy="751968"/>
        </p:xfrm>
        <a:graphic>
          <a:graphicData uri="http://schemas.openxmlformats.org/drawingml/2006/table">
            <a:tbl>
              <a:tblPr>
                <a:tableStyleId>{073A0DAA-6AF3-43AB-8588-CEC1D06C72B9}</a:tableStyleId>
              </a:tblPr>
              <a:tblGrid>
                <a:gridCol w="1412361">
                  <a:extLst>
                    <a:ext uri="{9D8B030D-6E8A-4147-A177-3AD203B41FA5}">
                      <a16:colId xmlns:a16="http://schemas.microsoft.com/office/drawing/2014/main" val="3464824258"/>
                    </a:ext>
                  </a:extLst>
                </a:gridCol>
                <a:gridCol w="3089458">
                  <a:extLst>
                    <a:ext uri="{9D8B030D-6E8A-4147-A177-3AD203B41FA5}">
                      <a16:colId xmlns:a16="http://schemas.microsoft.com/office/drawing/2014/main" val="3660342716"/>
                    </a:ext>
                  </a:extLst>
                </a:gridCol>
                <a:gridCol w="3019920">
                  <a:extLst>
                    <a:ext uri="{9D8B030D-6E8A-4147-A177-3AD203B41FA5}">
                      <a16:colId xmlns:a16="http://schemas.microsoft.com/office/drawing/2014/main" val="2801776426"/>
                    </a:ext>
                  </a:extLst>
                </a:gridCol>
                <a:gridCol w="3232947">
                  <a:extLst>
                    <a:ext uri="{9D8B030D-6E8A-4147-A177-3AD203B41FA5}">
                      <a16:colId xmlns:a16="http://schemas.microsoft.com/office/drawing/2014/main" val="679263499"/>
                    </a:ext>
                  </a:extLst>
                </a:gridCol>
              </a:tblGrid>
              <a:tr h="370840">
                <a:tc>
                  <a:txBody>
                    <a:bodyPr/>
                    <a:lstStyle/>
                    <a:p>
                      <a:r>
                        <a:rPr lang="es-CL" dirty="0"/>
                        <a:t>Genotipo</a:t>
                      </a:r>
                      <a:endParaRPr lang="en-US" dirty="0"/>
                    </a:p>
                  </a:txBody>
                  <a:tcP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a:t>
                      </a:r>
                      <a:r>
                        <a:rPr lang="en-US" baseline="-25000" dirty="0"/>
                        <a:t>1</a:t>
                      </a:r>
                      <a:r>
                        <a:rPr lang="en-US" dirty="0"/>
                        <a:t>A</a:t>
                      </a:r>
                      <a:r>
                        <a:rPr lang="en-US" baseline="-25000" dirty="0"/>
                        <a:t>1</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a:t>
                      </a:r>
                      <a:r>
                        <a:rPr lang="en-US" baseline="-25000" dirty="0"/>
                        <a:t>1</a:t>
                      </a:r>
                      <a:r>
                        <a:rPr lang="en-US" dirty="0"/>
                        <a:t>A</a:t>
                      </a:r>
                      <a:r>
                        <a:rPr lang="en-US" baseline="-25000" dirty="0"/>
                        <a:t>2</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a:t>
                      </a:r>
                      <a:r>
                        <a:rPr lang="en-US" baseline="-25000" dirty="0"/>
                        <a:t>2</a:t>
                      </a:r>
                      <a:r>
                        <a:rPr lang="en-US" dirty="0"/>
                        <a:t>A</a:t>
                      </a:r>
                      <a:r>
                        <a:rPr lang="en-US" baseline="-25000" dirty="0"/>
                        <a:t>2</a:t>
                      </a:r>
                      <a:endParaRPr lang="en-US" dirty="0"/>
                    </a:p>
                  </a:txBody>
                  <a:tcPr anchor="ctr"/>
                </a:tc>
                <a:extLst>
                  <a:ext uri="{0D108BD9-81ED-4DB2-BD59-A6C34878D82A}">
                    <a16:rowId xmlns:a16="http://schemas.microsoft.com/office/drawing/2014/main" val="2634752263"/>
                  </a:ext>
                </a:extLst>
              </a:tr>
              <a:tr h="370840">
                <a:tc>
                  <a:txBody>
                    <a:bodyPr/>
                    <a:lstStyle/>
                    <a:p>
                      <a:r>
                        <a:rPr lang="es-CL" dirty="0"/>
                        <a:t>Cigoto</a:t>
                      </a:r>
                      <a:endParaRPr lang="en-US" dirty="0"/>
                    </a:p>
                  </a:txBody>
                  <a:tcPr>
                    <a:solidFill>
                      <a:schemeClr val="accent1">
                        <a:lumMod val="40000"/>
                        <a:lumOff val="60000"/>
                      </a:schemeClr>
                    </a:solidFill>
                  </a:tcPr>
                </a:tc>
                <a:tc>
                  <a:txBody>
                    <a:bodyPr/>
                    <a:lstStyle/>
                    <a:p>
                      <a:pPr algn="ctr"/>
                      <a:r>
                        <a:rPr lang="es-CL" dirty="0"/>
                        <a:t>Homocigoto</a:t>
                      </a:r>
                      <a:endParaRPr lang="en-US" dirty="0"/>
                    </a:p>
                  </a:txBody>
                  <a:tcPr anchor="ctr"/>
                </a:tc>
                <a:tc>
                  <a:txBody>
                    <a:bodyPr/>
                    <a:lstStyle/>
                    <a:p>
                      <a:pPr algn="ctr"/>
                      <a:r>
                        <a:rPr lang="es-CL" dirty="0"/>
                        <a:t>Heterocigoto</a:t>
                      </a:r>
                      <a:endParaRPr lang="en-US" dirty="0"/>
                    </a:p>
                  </a:txBody>
                  <a:tcPr anchor="ctr"/>
                </a:tc>
                <a:tc>
                  <a:txBody>
                    <a:bodyPr/>
                    <a:lstStyle/>
                    <a:p>
                      <a:pPr algn="ctr"/>
                      <a:r>
                        <a:rPr lang="es-CL" dirty="0"/>
                        <a:t>Homocigoto</a:t>
                      </a:r>
                      <a:endParaRPr lang="en-US" dirty="0"/>
                    </a:p>
                  </a:txBody>
                  <a:tcPr anchor="ctr"/>
                </a:tc>
                <a:extLst>
                  <a:ext uri="{0D108BD9-81ED-4DB2-BD59-A6C34878D82A}">
                    <a16:rowId xmlns:a16="http://schemas.microsoft.com/office/drawing/2014/main" val="2915816164"/>
                  </a:ext>
                </a:extLst>
              </a:tr>
            </a:tbl>
          </a:graphicData>
        </a:graphic>
      </p:graphicFrame>
      <p:sp>
        <p:nvSpPr>
          <p:cNvPr id="37" name="Rectángulo 36">
            <a:extLst>
              <a:ext uri="{FF2B5EF4-FFF2-40B4-BE49-F238E27FC236}">
                <a16:creationId xmlns:a16="http://schemas.microsoft.com/office/drawing/2014/main" id="{61698C45-9E0D-440B-8277-19180AED3332}"/>
              </a:ext>
            </a:extLst>
          </p:cNvPr>
          <p:cNvSpPr/>
          <p:nvPr/>
        </p:nvSpPr>
        <p:spPr>
          <a:xfrm>
            <a:off x="6564507" y="2422382"/>
            <a:ext cx="201336" cy="9227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adroTexto 37">
            <a:extLst>
              <a:ext uri="{FF2B5EF4-FFF2-40B4-BE49-F238E27FC236}">
                <a16:creationId xmlns:a16="http://schemas.microsoft.com/office/drawing/2014/main" id="{F6348D6E-3347-44B6-995F-2E8A07DA8C31}"/>
              </a:ext>
            </a:extLst>
          </p:cNvPr>
          <p:cNvSpPr txBox="1"/>
          <p:nvPr/>
        </p:nvSpPr>
        <p:spPr>
          <a:xfrm>
            <a:off x="5116741" y="2342521"/>
            <a:ext cx="637564" cy="253916"/>
          </a:xfrm>
          <a:prstGeom prst="rect">
            <a:avLst/>
          </a:prstGeom>
          <a:solidFill>
            <a:srgbClr val="D3D3D3"/>
          </a:solidFill>
          <a:ln>
            <a:solidFill>
              <a:schemeClr val="tx1"/>
            </a:solidFill>
          </a:ln>
        </p:spPr>
        <p:txBody>
          <a:bodyPr wrap="square" rtlCol="0">
            <a:spAutoFit/>
          </a:bodyPr>
          <a:lstStyle/>
          <a:p>
            <a:pPr algn="ctr"/>
            <a:r>
              <a:rPr lang="es-CL" sz="1050" dirty="0"/>
              <a:t>A</a:t>
            </a:r>
            <a:r>
              <a:rPr lang="es-CL" sz="1050" baseline="-25000" dirty="0"/>
              <a:t>1</a:t>
            </a:r>
            <a:endParaRPr lang="en-US" sz="1050" dirty="0"/>
          </a:p>
        </p:txBody>
      </p:sp>
      <p:sp>
        <p:nvSpPr>
          <p:cNvPr id="39" name="CuadroTexto 38">
            <a:extLst>
              <a:ext uri="{FF2B5EF4-FFF2-40B4-BE49-F238E27FC236}">
                <a16:creationId xmlns:a16="http://schemas.microsoft.com/office/drawing/2014/main" id="{DECB4FB1-8E35-4616-8D0E-BCC4083E4A42}"/>
              </a:ext>
            </a:extLst>
          </p:cNvPr>
          <p:cNvSpPr txBox="1"/>
          <p:nvPr/>
        </p:nvSpPr>
        <p:spPr>
          <a:xfrm>
            <a:off x="7055927" y="2341190"/>
            <a:ext cx="637564" cy="253916"/>
          </a:xfrm>
          <a:prstGeom prst="rect">
            <a:avLst/>
          </a:prstGeom>
          <a:solidFill>
            <a:srgbClr val="D3D3D3"/>
          </a:solidFill>
          <a:ln>
            <a:solidFill>
              <a:schemeClr val="tx1"/>
            </a:solidFill>
          </a:ln>
        </p:spPr>
        <p:txBody>
          <a:bodyPr wrap="square" rtlCol="0">
            <a:spAutoFit/>
          </a:bodyPr>
          <a:lstStyle/>
          <a:p>
            <a:pPr algn="ctr"/>
            <a:r>
              <a:rPr lang="es-CL" sz="1050" dirty="0"/>
              <a:t>A</a:t>
            </a:r>
            <a:r>
              <a:rPr lang="es-CL" sz="1050" baseline="-25000" dirty="0"/>
              <a:t>2</a:t>
            </a:r>
            <a:endParaRPr lang="en-US" sz="1050" dirty="0"/>
          </a:p>
        </p:txBody>
      </p:sp>
      <p:sp>
        <p:nvSpPr>
          <p:cNvPr id="40" name="Rectángulo: esquinas redondeadas 39">
            <a:extLst>
              <a:ext uri="{FF2B5EF4-FFF2-40B4-BE49-F238E27FC236}">
                <a16:creationId xmlns:a16="http://schemas.microsoft.com/office/drawing/2014/main" id="{B50D8838-B517-4617-9E4D-C5CC8F996A27}"/>
              </a:ext>
            </a:extLst>
          </p:cNvPr>
          <p:cNvSpPr/>
          <p:nvPr/>
        </p:nvSpPr>
        <p:spPr>
          <a:xfrm>
            <a:off x="3036544" y="2176271"/>
            <a:ext cx="201336" cy="195379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lipse 40">
            <a:extLst>
              <a:ext uri="{FF2B5EF4-FFF2-40B4-BE49-F238E27FC236}">
                <a16:creationId xmlns:a16="http://schemas.microsoft.com/office/drawing/2014/main" id="{DBBFE29D-7657-4DFC-B7C5-D06DE840FB71}"/>
              </a:ext>
            </a:extLst>
          </p:cNvPr>
          <p:cNvSpPr/>
          <p:nvPr/>
        </p:nvSpPr>
        <p:spPr>
          <a:xfrm>
            <a:off x="3036544" y="2804186"/>
            <a:ext cx="201336" cy="28648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ángulo 41">
            <a:extLst>
              <a:ext uri="{FF2B5EF4-FFF2-40B4-BE49-F238E27FC236}">
                <a16:creationId xmlns:a16="http://schemas.microsoft.com/office/drawing/2014/main" id="{ECDFB0D2-3118-47FE-A203-C0EF46BAB69B}"/>
              </a:ext>
            </a:extLst>
          </p:cNvPr>
          <p:cNvSpPr/>
          <p:nvPr/>
        </p:nvSpPr>
        <p:spPr>
          <a:xfrm>
            <a:off x="3036544" y="2423452"/>
            <a:ext cx="201336" cy="9227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adroTexto 42">
            <a:extLst>
              <a:ext uri="{FF2B5EF4-FFF2-40B4-BE49-F238E27FC236}">
                <a16:creationId xmlns:a16="http://schemas.microsoft.com/office/drawing/2014/main" id="{DF3871E0-4890-47C1-BA0E-94B86F0D9657}"/>
              </a:ext>
            </a:extLst>
          </p:cNvPr>
          <p:cNvSpPr txBox="1"/>
          <p:nvPr/>
        </p:nvSpPr>
        <p:spPr>
          <a:xfrm>
            <a:off x="5758166" y="4253360"/>
            <a:ext cx="637564" cy="253916"/>
          </a:xfrm>
          <a:prstGeom prst="rect">
            <a:avLst/>
          </a:prstGeom>
          <a:solidFill>
            <a:srgbClr val="D3D3D3"/>
          </a:solidFill>
          <a:ln>
            <a:solidFill>
              <a:schemeClr val="tx1"/>
            </a:solidFill>
          </a:ln>
        </p:spPr>
        <p:txBody>
          <a:bodyPr wrap="square" rtlCol="0">
            <a:spAutoFit/>
          </a:bodyPr>
          <a:lstStyle/>
          <a:p>
            <a:pPr algn="ctr"/>
            <a:r>
              <a:rPr lang="es-CL" sz="1050" dirty="0"/>
              <a:t>A</a:t>
            </a:r>
            <a:r>
              <a:rPr lang="es-CL" sz="1050" baseline="-25000" dirty="0"/>
              <a:t>1</a:t>
            </a:r>
            <a:endParaRPr lang="en-US" sz="1050" dirty="0"/>
          </a:p>
        </p:txBody>
      </p:sp>
      <p:sp>
        <p:nvSpPr>
          <p:cNvPr id="44" name="CuadroTexto 43">
            <a:extLst>
              <a:ext uri="{FF2B5EF4-FFF2-40B4-BE49-F238E27FC236}">
                <a16:creationId xmlns:a16="http://schemas.microsoft.com/office/drawing/2014/main" id="{955129DD-ABFB-48F9-9F86-7A29A6F2B670}"/>
              </a:ext>
            </a:extLst>
          </p:cNvPr>
          <p:cNvSpPr txBox="1"/>
          <p:nvPr/>
        </p:nvSpPr>
        <p:spPr>
          <a:xfrm>
            <a:off x="6428009" y="4253360"/>
            <a:ext cx="637564" cy="253916"/>
          </a:xfrm>
          <a:prstGeom prst="rect">
            <a:avLst/>
          </a:prstGeom>
          <a:solidFill>
            <a:srgbClr val="D3D3D3"/>
          </a:solidFill>
          <a:ln>
            <a:solidFill>
              <a:schemeClr val="tx1"/>
            </a:solidFill>
          </a:ln>
        </p:spPr>
        <p:txBody>
          <a:bodyPr wrap="square" rtlCol="0">
            <a:spAutoFit/>
          </a:bodyPr>
          <a:lstStyle/>
          <a:p>
            <a:pPr algn="ctr"/>
            <a:r>
              <a:rPr lang="es-CL" sz="1050" dirty="0"/>
              <a:t>A</a:t>
            </a:r>
            <a:r>
              <a:rPr lang="es-CL" sz="1050" baseline="-25000" dirty="0"/>
              <a:t>2</a:t>
            </a:r>
            <a:endParaRPr lang="en-US" sz="1050" dirty="0"/>
          </a:p>
        </p:txBody>
      </p:sp>
      <p:sp>
        <p:nvSpPr>
          <p:cNvPr id="45" name="Rectángulo: esquinas redondeadas 44">
            <a:extLst>
              <a:ext uri="{FF2B5EF4-FFF2-40B4-BE49-F238E27FC236}">
                <a16:creationId xmlns:a16="http://schemas.microsoft.com/office/drawing/2014/main" id="{39872E64-315D-4695-8139-8A7F48404164}"/>
              </a:ext>
            </a:extLst>
          </p:cNvPr>
          <p:cNvSpPr/>
          <p:nvPr/>
        </p:nvSpPr>
        <p:spPr>
          <a:xfrm>
            <a:off x="9145169" y="2156664"/>
            <a:ext cx="201336" cy="195379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Elipse 45">
            <a:extLst>
              <a:ext uri="{FF2B5EF4-FFF2-40B4-BE49-F238E27FC236}">
                <a16:creationId xmlns:a16="http://schemas.microsoft.com/office/drawing/2014/main" id="{A57A210E-1DEF-48F9-9808-72B9B43C2251}"/>
              </a:ext>
            </a:extLst>
          </p:cNvPr>
          <p:cNvSpPr/>
          <p:nvPr/>
        </p:nvSpPr>
        <p:spPr>
          <a:xfrm>
            <a:off x="9145169" y="2784579"/>
            <a:ext cx="201336" cy="28648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ángulo 46">
            <a:extLst>
              <a:ext uri="{FF2B5EF4-FFF2-40B4-BE49-F238E27FC236}">
                <a16:creationId xmlns:a16="http://schemas.microsoft.com/office/drawing/2014/main" id="{11591892-8D28-4EA3-A4C9-6D17F7266FEA}"/>
              </a:ext>
            </a:extLst>
          </p:cNvPr>
          <p:cNvSpPr/>
          <p:nvPr/>
        </p:nvSpPr>
        <p:spPr>
          <a:xfrm>
            <a:off x="9145169" y="2403845"/>
            <a:ext cx="201336" cy="9227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ángulo: esquinas redondeadas 47">
            <a:extLst>
              <a:ext uri="{FF2B5EF4-FFF2-40B4-BE49-F238E27FC236}">
                <a16:creationId xmlns:a16="http://schemas.microsoft.com/office/drawing/2014/main" id="{CC5EE379-29A1-4EC7-B1AD-AB4F9AE6D89F}"/>
              </a:ext>
            </a:extLst>
          </p:cNvPr>
          <p:cNvSpPr/>
          <p:nvPr/>
        </p:nvSpPr>
        <p:spPr>
          <a:xfrm>
            <a:off x="3523356" y="2176810"/>
            <a:ext cx="201336" cy="195379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lipse 48">
            <a:extLst>
              <a:ext uri="{FF2B5EF4-FFF2-40B4-BE49-F238E27FC236}">
                <a16:creationId xmlns:a16="http://schemas.microsoft.com/office/drawing/2014/main" id="{00FED4D8-6E0F-4177-AD81-A30B5A2F028C}"/>
              </a:ext>
            </a:extLst>
          </p:cNvPr>
          <p:cNvSpPr/>
          <p:nvPr/>
        </p:nvSpPr>
        <p:spPr>
          <a:xfrm>
            <a:off x="3523356" y="2804725"/>
            <a:ext cx="201336" cy="28648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ángulo 49">
            <a:extLst>
              <a:ext uri="{FF2B5EF4-FFF2-40B4-BE49-F238E27FC236}">
                <a16:creationId xmlns:a16="http://schemas.microsoft.com/office/drawing/2014/main" id="{253DE71A-3A7A-492D-A551-CF320EFF2C7B}"/>
              </a:ext>
            </a:extLst>
          </p:cNvPr>
          <p:cNvSpPr/>
          <p:nvPr/>
        </p:nvSpPr>
        <p:spPr>
          <a:xfrm>
            <a:off x="3523356" y="2423991"/>
            <a:ext cx="201336" cy="9227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ángulo: esquinas redondeadas 50">
            <a:extLst>
              <a:ext uri="{FF2B5EF4-FFF2-40B4-BE49-F238E27FC236}">
                <a16:creationId xmlns:a16="http://schemas.microsoft.com/office/drawing/2014/main" id="{DF969567-325C-4BA5-B84C-C23B21570791}"/>
              </a:ext>
            </a:extLst>
          </p:cNvPr>
          <p:cNvSpPr/>
          <p:nvPr/>
        </p:nvSpPr>
        <p:spPr>
          <a:xfrm>
            <a:off x="9631981" y="2153021"/>
            <a:ext cx="201336" cy="195379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lipse 51">
            <a:extLst>
              <a:ext uri="{FF2B5EF4-FFF2-40B4-BE49-F238E27FC236}">
                <a16:creationId xmlns:a16="http://schemas.microsoft.com/office/drawing/2014/main" id="{AEDC0B36-C9F1-4E9B-A0DC-EC12FCBFC638}"/>
              </a:ext>
            </a:extLst>
          </p:cNvPr>
          <p:cNvSpPr/>
          <p:nvPr/>
        </p:nvSpPr>
        <p:spPr>
          <a:xfrm>
            <a:off x="9631981" y="2780936"/>
            <a:ext cx="201336" cy="28648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ángulo 52">
            <a:extLst>
              <a:ext uri="{FF2B5EF4-FFF2-40B4-BE49-F238E27FC236}">
                <a16:creationId xmlns:a16="http://schemas.microsoft.com/office/drawing/2014/main" id="{AB7F1BBC-8719-45DB-95F3-6966C431A640}"/>
              </a:ext>
            </a:extLst>
          </p:cNvPr>
          <p:cNvSpPr/>
          <p:nvPr/>
        </p:nvSpPr>
        <p:spPr>
          <a:xfrm>
            <a:off x="9631981" y="2400202"/>
            <a:ext cx="201336" cy="9227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adroTexto 53">
            <a:extLst>
              <a:ext uri="{FF2B5EF4-FFF2-40B4-BE49-F238E27FC236}">
                <a16:creationId xmlns:a16="http://schemas.microsoft.com/office/drawing/2014/main" id="{E3C229C9-D1F3-428B-B94D-1937293873CF}"/>
              </a:ext>
            </a:extLst>
          </p:cNvPr>
          <p:cNvSpPr txBox="1"/>
          <p:nvPr/>
        </p:nvSpPr>
        <p:spPr>
          <a:xfrm>
            <a:off x="2726541" y="4253360"/>
            <a:ext cx="637564" cy="253916"/>
          </a:xfrm>
          <a:prstGeom prst="rect">
            <a:avLst/>
          </a:prstGeom>
          <a:solidFill>
            <a:srgbClr val="D3D3D3"/>
          </a:solidFill>
          <a:ln>
            <a:solidFill>
              <a:schemeClr val="tx1"/>
            </a:solidFill>
          </a:ln>
        </p:spPr>
        <p:txBody>
          <a:bodyPr wrap="square" rtlCol="0">
            <a:spAutoFit/>
          </a:bodyPr>
          <a:lstStyle/>
          <a:p>
            <a:pPr algn="ctr"/>
            <a:r>
              <a:rPr lang="es-CL" sz="1050" dirty="0"/>
              <a:t>A</a:t>
            </a:r>
            <a:r>
              <a:rPr lang="es-CL" sz="1050" baseline="-25000" dirty="0"/>
              <a:t>1</a:t>
            </a:r>
            <a:endParaRPr lang="en-US" sz="1050" dirty="0"/>
          </a:p>
        </p:txBody>
      </p:sp>
      <p:sp>
        <p:nvSpPr>
          <p:cNvPr id="55" name="CuadroTexto 54">
            <a:extLst>
              <a:ext uri="{FF2B5EF4-FFF2-40B4-BE49-F238E27FC236}">
                <a16:creationId xmlns:a16="http://schemas.microsoft.com/office/drawing/2014/main" id="{93025F2C-2E05-4524-90BC-6D54EDA30EB6}"/>
              </a:ext>
            </a:extLst>
          </p:cNvPr>
          <p:cNvSpPr txBox="1"/>
          <p:nvPr/>
        </p:nvSpPr>
        <p:spPr>
          <a:xfrm>
            <a:off x="3396384" y="4253948"/>
            <a:ext cx="637564" cy="253916"/>
          </a:xfrm>
          <a:prstGeom prst="rect">
            <a:avLst/>
          </a:prstGeom>
          <a:solidFill>
            <a:srgbClr val="D3D3D3"/>
          </a:solidFill>
          <a:ln>
            <a:solidFill>
              <a:schemeClr val="tx1"/>
            </a:solidFill>
          </a:ln>
        </p:spPr>
        <p:txBody>
          <a:bodyPr wrap="square" rtlCol="0">
            <a:spAutoFit/>
          </a:bodyPr>
          <a:lstStyle/>
          <a:p>
            <a:pPr algn="ctr"/>
            <a:r>
              <a:rPr lang="es-CL" sz="1050" dirty="0"/>
              <a:t>A</a:t>
            </a:r>
            <a:r>
              <a:rPr lang="es-CL" sz="1050" baseline="-25000" dirty="0"/>
              <a:t>1</a:t>
            </a:r>
            <a:endParaRPr lang="en-US" sz="1050" dirty="0"/>
          </a:p>
        </p:txBody>
      </p:sp>
      <p:sp>
        <p:nvSpPr>
          <p:cNvPr id="56" name="CuadroTexto 55">
            <a:extLst>
              <a:ext uri="{FF2B5EF4-FFF2-40B4-BE49-F238E27FC236}">
                <a16:creationId xmlns:a16="http://schemas.microsoft.com/office/drawing/2014/main" id="{B99446C0-DAF6-4949-9EBB-1B82C2EF2EAE}"/>
              </a:ext>
            </a:extLst>
          </p:cNvPr>
          <p:cNvSpPr txBox="1"/>
          <p:nvPr/>
        </p:nvSpPr>
        <p:spPr>
          <a:xfrm>
            <a:off x="8841122" y="4253360"/>
            <a:ext cx="637564" cy="253916"/>
          </a:xfrm>
          <a:prstGeom prst="rect">
            <a:avLst/>
          </a:prstGeom>
          <a:solidFill>
            <a:srgbClr val="D3D3D3"/>
          </a:solidFill>
          <a:ln>
            <a:solidFill>
              <a:schemeClr val="tx1"/>
            </a:solidFill>
          </a:ln>
        </p:spPr>
        <p:txBody>
          <a:bodyPr wrap="square" rtlCol="0">
            <a:spAutoFit/>
          </a:bodyPr>
          <a:lstStyle/>
          <a:p>
            <a:pPr algn="ctr"/>
            <a:r>
              <a:rPr lang="es-CL" sz="1050" dirty="0"/>
              <a:t>A</a:t>
            </a:r>
            <a:r>
              <a:rPr lang="es-CL" sz="1050" baseline="-25000" dirty="0"/>
              <a:t>2</a:t>
            </a:r>
            <a:endParaRPr lang="en-US" sz="1050" dirty="0"/>
          </a:p>
        </p:txBody>
      </p:sp>
      <p:sp>
        <p:nvSpPr>
          <p:cNvPr id="57" name="CuadroTexto 56">
            <a:extLst>
              <a:ext uri="{FF2B5EF4-FFF2-40B4-BE49-F238E27FC236}">
                <a16:creationId xmlns:a16="http://schemas.microsoft.com/office/drawing/2014/main" id="{3F5CB45C-B079-4348-81C4-277B494E18AD}"/>
              </a:ext>
            </a:extLst>
          </p:cNvPr>
          <p:cNvSpPr txBox="1"/>
          <p:nvPr/>
        </p:nvSpPr>
        <p:spPr>
          <a:xfrm>
            <a:off x="9509772" y="4253360"/>
            <a:ext cx="637564" cy="253916"/>
          </a:xfrm>
          <a:prstGeom prst="rect">
            <a:avLst/>
          </a:prstGeom>
          <a:solidFill>
            <a:srgbClr val="D3D3D3"/>
          </a:solidFill>
          <a:ln>
            <a:solidFill>
              <a:schemeClr val="tx1"/>
            </a:solidFill>
          </a:ln>
        </p:spPr>
        <p:txBody>
          <a:bodyPr wrap="square" rtlCol="0">
            <a:spAutoFit/>
          </a:bodyPr>
          <a:lstStyle/>
          <a:p>
            <a:pPr algn="ctr"/>
            <a:r>
              <a:rPr lang="es-CL" sz="1050" dirty="0"/>
              <a:t>A</a:t>
            </a:r>
            <a:r>
              <a:rPr lang="es-CL" sz="1050" baseline="-25000" dirty="0"/>
              <a:t>2</a:t>
            </a:r>
            <a:endParaRPr lang="en-US" sz="1050" dirty="0"/>
          </a:p>
        </p:txBody>
      </p:sp>
    </p:spTree>
    <p:extLst>
      <p:ext uri="{BB962C8B-B14F-4D97-AF65-F5344CB8AC3E}">
        <p14:creationId xmlns:p14="http://schemas.microsoft.com/office/powerpoint/2010/main" val="366562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33"/>
                                        </p:tgtEl>
                                      </p:cBhvr>
                                    </p:animEffect>
                                    <p:set>
                                      <p:cBhvr>
                                        <p:cTn id="20" dur="1" fill="hold">
                                          <p:stCondLst>
                                            <p:cond delay="499"/>
                                          </p:stCondLst>
                                        </p:cTn>
                                        <p:tgtEl>
                                          <p:spTgt spid="3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8"/>
                                        </p:tgtEl>
                                      </p:cBhvr>
                                    </p:animEffect>
                                    <p:set>
                                      <p:cBhvr>
                                        <p:cTn id="28" dur="1" fill="hold">
                                          <p:stCondLst>
                                            <p:cond delay="499"/>
                                          </p:stCondLst>
                                        </p:cTn>
                                        <p:tgtEl>
                                          <p:spTgt spid="38"/>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4"/>
                                        </p:tgtEl>
                                      </p:cBhvr>
                                    </p:animEffect>
                                    <p:set>
                                      <p:cBhvr>
                                        <p:cTn id="34" dur="1" fill="hold">
                                          <p:stCondLst>
                                            <p:cond delay="499"/>
                                          </p:stCondLst>
                                        </p:cTn>
                                        <p:tgtEl>
                                          <p:spTgt spid="3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fade">
                                      <p:cBhvr>
                                        <p:cTn id="66" dur="500"/>
                                        <p:tgtEl>
                                          <p:spTgt spid="4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fade">
                                      <p:cBhvr>
                                        <p:cTn id="69" dur="500"/>
                                        <p:tgtEl>
                                          <p:spTgt spid="5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500"/>
                                        <p:tgtEl>
                                          <p:spTgt spid="5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fade">
                                      <p:cBhvr>
                                        <p:cTn id="90" dur="500"/>
                                        <p:tgtEl>
                                          <p:spTgt spid="4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fade">
                                      <p:cBhvr>
                                        <p:cTn id="93" dur="500"/>
                                        <p:tgtEl>
                                          <p:spTgt spid="5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7" grpId="0" animBg="1"/>
      <p:bldP spid="38" grpId="0" animBg="1"/>
      <p:bldP spid="38" grpId="1" animBg="1"/>
      <p:bldP spid="39" grpId="0" animBg="1"/>
      <p:bldP spid="39" grpId="1"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40</a:t>
            </a:fld>
            <a:endParaRPr/>
          </a:p>
        </p:txBody>
      </p:sp>
      <p:sp>
        <p:nvSpPr>
          <p:cNvPr id="10" name="Título 1">
            <a:extLst>
              <a:ext uri="{FF2B5EF4-FFF2-40B4-BE49-F238E27FC236}">
                <a16:creationId xmlns:a16="http://schemas.microsoft.com/office/drawing/2014/main" id="{C9D0075C-AF3F-4F3D-9502-06A08D34FE6B}"/>
              </a:ext>
            </a:extLst>
          </p:cNvPr>
          <p:cNvSpPr>
            <a:spLocks noGrp="1"/>
          </p:cNvSpPr>
          <p:nvPr>
            <p:ph type="title"/>
          </p:nvPr>
        </p:nvSpPr>
        <p:spPr>
          <a:xfrm>
            <a:off x="1653363" y="0"/>
            <a:ext cx="9367203" cy="1188720"/>
          </a:xfrm>
        </p:spPr>
        <p:txBody>
          <a:bodyPr>
            <a:normAutofit/>
          </a:bodyPr>
          <a:lstStyle/>
          <a:p>
            <a:r>
              <a:rPr lang="es-CL" i="1" dirty="0"/>
              <a:t>Ejercicio 2</a:t>
            </a:r>
            <a:endParaRPr lang="en-US" i="1" dirty="0"/>
          </a:p>
        </p:txBody>
      </p:sp>
      <p:sp>
        <p:nvSpPr>
          <p:cNvPr id="11" name="CuadroTexto 10">
            <a:extLst>
              <a:ext uri="{FF2B5EF4-FFF2-40B4-BE49-F238E27FC236}">
                <a16:creationId xmlns:a16="http://schemas.microsoft.com/office/drawing/2014/main" id="{F9D29AE4-E5FA-446D-B453-17A60E2F9D15}"/>
              </a:ext>
            </a:extLst>
          </p:cNvPr>
          <p:cNvSpPr txBox="1"/>
          <p:nvPr/>
        </p:nvSpPr>
        <p:spPr>
          <a:xfrm>
            <a:off x="1553372" y="1214388"/>
            <a:ext cx="8208956" cy="2585323"/>
          </a:xfrm>
          <a:prstGeom prst="rect">
            <a:avLst/>
          </a:prstGeom>
          <a:noFill/>
        </p:spPr>
        <p:txBody>
          <a:bodyPr wrap="square" rtlCol="0">
            <a:spAutoFit/>
          </a:bodyPr>
          <a:lstStyle/>
          <a:p>
            <a:pPr algn="just"/>
            <a:r>
              <a:rPr lang="es-CL" dirty="0"/>
              <a:t>Se tiene una especie de aves donde el gen A determina el color del plumaje, para el cual además se ha determinado que existen dos alelos, uno dominante (A</a:t>
            </a:r>
            <a:r>
              <a:rPr lang="es-CL" baseline="-25000" dirty="0"/>
              <a:t>1</a:t>
            </a:r>
            <a:r>
              <a:rPr lang="es-CL" dirty="0"/>
              <a:t>), el cual se asocia a la presentación de plumaje naranjo, y uno recesivo (A</a:t>
            </a:r>
            <a:r>
              <a:rPr lang="es-CL" baseline="-25000" dirty="0"/>
              <a:t>2</a:t>
            </a:r>
            <a:r>
              <a:rPr lang="es-CL" dirty="0"/>
              <a:t>), el cual se asocia a la presentación de plumaje verde. Se tiene una muestra de 2.000 individuos, donde 320 tienen el plumaje verde y 1.680 tiene el plumaje anaranjado. Calcule las frecuencias genéticas.</a:t>
            </a:r>
          </a:p>
          <a:p>
            <a:pPr algn="just"/>
            <a:endParaRPr lang="es-CL" dirty="0"/>
          </a:p>
          <a:p>
            <a:pPr algn="just"/>
            <a:r>
              <a:rPr lang="es-CL" b="1" dirty="0"/>
              <a:t>Suponiendo que esta población se encuentra bajo equilibrio H-W, calcule las frecuencias genotípicas.</a:t>
            </a: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F3D90717-D4CF-428C-A538-6050E5FB2C42}"/>
                  </a:ext>
                </a:extLst>
              </p:cNvPr>
              <p:cNvSpPr txBox="1"/>
              <p:nvPr/>
            </p:nvSpPr>
            <p:spPr>
              <a:xfrm>
                <a:off x="8164995" y="3638433"/>
                <a:ext cx="1518596" cy="646331"/>
              </a:xfrm>
              <a:prstGeom prst="rect">
                <a:avLst/>
              </a:prstGeom>
              <a:no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i="1">
                          <a:latin typeface="Cambria Math" panose="02040503050406030204" pitchFamily="18" charset="0"/>
                        </a:rPr>
                        <m:t>𝑝</m:t>
                      </m:r>
                      <m:r>
                        <a:rPr lang="es-CL" i="1">
                          <a:latin typeface="Cambria Math" panose="02040503050406030204" pitchFamily="18" charset="0"/>
                        </a:rPr>
                        <m:t>=0,6</m:t>
                      </m:r>
                    </m:oMath>
                  </m:oMathPara>
                </a14:m>
                <a:endParaRPr lang="es-CL"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=0,4</m:t>
                      </m:r>
                    </m:oMath>
                  </m:oMathPara>
                </a14:m>
                <a:endParaRPr lang="es-CL" dirty="0"/>
              </a:p>
            </p:txBody>
          </p:sp>
        </mc:Choice>
        <mc:Fallback xmlns="">
          <p:sp>
            <p:nvSpPr>
              <p:cNvPr id="12" name="CuadroTexto 11">
                <a:extLst>
                  <a:ext uri="{FF2B5EF4-FFF2-40B4-BE49-F238E27FC236}">
                    <a16:creationId xmlns:a16="http://schemas.microsoft.com/office/drawing/2014/main" id="{F3D90717-D4CF-428C-A538-6050E5FB2C42}"/>
                  </a:ext>
                </a:extLst>
              </p:cNvPr>
              <p:cNvSpPr txBox="1">
                <a:spLocks noRot="1" noChangeAspect="1" noMove="1" noResize="1" noEditPoints="1" noAdjustHandles="1" noChangeArrowheads="1" noChangeShapeType="1" noTextEdit="1"/>
              </p:cNvSpPr>
              <p:nvPr/>
            </p:nvSpPr>
            <p:spPr>
              <a:xfrm>
                <a:off x="8164995" y="3638433"/>
                <a:ext cx="1518596" cy="646331"/>
              </a:xfrm>
              <a:prstGeom prst="rect">
                <a:avLst/>
              </a:prstGeom>
              <a:blipFill>
                <a:blip r:embed="rId3"/>
                <a:stretch>
                  <a:fillRect b="-1835"/>
                </a:stretch>
              </a:blipFill>
              <a:ln w="19050">
                <a:solidFill>
                  <a:srgbClr val="FF0000"/>
                </a:solidFill>
              </a:ln>
            </p:spPr>
            <p:txBody>
              <a:bodyPr/>
              <a:lstStyle/>
              <a:p>
                <a:r>
                  <a:rPr lang="en-US">
                    <a:noFill/>
                  </a:rPr>
                  <a:t> </a:t>
                </a:r>
              </a:p>
            </p:txBody>
          </p:sp>
        </mc:Fallback>
      </mc:AlternateContent>
      <p:sp>
        <p:nvSpPr>
          <p:cNvPr id="13" name="CuadroTexto 12">
            <a:extLst>
              <a:ext uri="{FF2B5EF4-FFF2-40B4-BE49-F238E27FC236}">
                <a16:creationId xmlns:a16="http://schemas.microsoft.com/office/drawing/2014/main" id="{DC8ADB25-EEDE-4875-B663-7FACC86E0FC7}"/>
              </a:ext>
            </a:extLst>
          </p:cNvPr>
          <p:cNvSpPr txBox="1"/>
          <p:nvPr/>
        </p:nvSpPr>
        <p:spPr>
          <a:xfrm>
            <a:off x="1553372" y="4238390"/>
            <a:ext cx="7424928" cy="646331"/>
          </a:xfrm>
          <a:prstGeom prst="rect">
            <a:avLst/>
          </a:prstGeom>
          <a:noFill/>
        </p:spPr>
        <p:txBody>
          <a:bodyPr wrap="square" rtlCol="0">
            <a:spAutoFit/>
          </a:bodyPr>
          <a:lstStyle/>
          <a:p>
            <a:r>
              <a:rPr lang="es-CL" b="1" dirty="0">
                <a:latin typeface="Abadi" panose="020B0604020104020204" pitchFamily="34" charset="0"/>
              </a:rPr>
              <a:t>Cálculo de frecuencias genotípicas</a:t>
            </a:r>
          </a:p>
          <a:p>
            <a:endParaRPr lang="es-CL" b="1" dirty="0">
              <a:latin typeface="Abadi" panose="020B0604020104020204" pitchFamily="34" charset="0"/>
            </a:endParaRPr>
          </a:p>
        </p:txBody>
      </p: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4037973B-3373-491E-88F8-F70B5B5DF882}"/>
                  </a:ext>
                </a:extLst>
              </p:cNvPr>
              <p:cNvSpPr txBox="1"/>
              <p:nvPr/>
            </p:nvSpPr>
            <p:spPr>
              <a:xfrm>
                <a:off x="1670287" y="4905881"/>
                <a:ext cx="1902644" cy="1200329"/>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oMath>
                  </m:oMathPara>
                </a14:m>
                <a:endParaRPr lang="es-CL" b="0"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(0,6)</m:t>
                          </m:r>
                        </m:e>
                        <m:sup>
                          <m:r>
                            <a:rPr lang="es-CL" b="0" i="1" smtClean="0">
                              <a:latin typeface="Cambria Math" panose="02040503050406030204" pitchFamily="18" charset="0"/>
                            </a:rPr>
                            <m:t>2</m:t>
                          </m:r>
                        </m:sup>
                      </m:sSup>
                    </m:oMath>
                  </m:oMathPara>
                </a14:m>
                <a:endParaRPr lang="es-CL" b="0" dirty="0"/>
              </a:p>
              <a:p>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=0,36</m:t>
                      </m:r>
                    </m:oMath>
                  </m:oMathPara>
                </a14:m>
                <a:endParaRPr lang="es-CL" dirty="0"/>
              </a:p>
            </p:txBody>
          </p:sp>
        </mc:Choice>
        <mc:Fallback xmlns="">
          <p:sp>
            <p:nvSpPr>
              <p:cNvPr id="14" name="CuadroTexto 13">
                <a:extLst>
                  <a:ext uri="{FF2B5EF4-FFF2-40B4-BE49-F238E27FC236}">
                    <a16:creationId xmlns:a16="http://schemas.microsoft.com/office/drawing/2014/main" id="{4037973B-3373-491E-88F8-F70B5B5DF882}"/>
                  </a:ext>
                </a:extLst>
              </p:cNvPr>
              <p:cNvSpPr txBox="1">
                <a:spLocks noRot="1" noChangeAspect="1" noMove="1" noResize="1" noEditPoints="1" noAdjustHandles="1" noChangeArrowheads="1" noChangeShapeType="1" noTextEdit="1"/>
              </p:cNvSpPr>
              <p:nvPr/>
            </p:nvSpPr>
            <p:spPr>
              <a:xfrm>
                <a:off x="1670287" y="4905881"/>
                <a:ext cx="1902644" cy="1200329"/>
              </a:xfrm>
              <a:prstGeom prst="rect">
                <a:avLst/>
              </a:prstGeom>
              <a:blipFill>
                <a:blip r:embed="rId4"/>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BDBB6619-3C3C-4ABA-A25E-9477FA49E9DB}"/>
                  </a:ext>
                </a:extLst>
              </p:cNvPr>
              <p:cNvSpPr txBox="1"/>
              <p:nvPr/>
            </p:nvSpPr>
            <p:spPr>
              <a:xfrm>
                <a:off x="4542057" y="4884721"/>
                <a:ext cx="2260958" cy="1200329"/>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𝐻</m:t>
                      </m:r>
                      <m:r>
                        <a:rPr lang="es-CL" b="0" i="1" smtClean="0">
                          <a:latin typeface="Cambria Math" panose="02040503050406030204" pitchFamily="18" charset="0"/>
                        </a:rPr>
                        <m:t>=2</m:t>
                      </m:r>
                      <m:r>
                        <a:rPr lang="es-CL" b="0" i="1" smtClean="0">
                          <a:latin typeface="Cambria Math" panose="02040503050406030204" pitchFamily="18" charset="0"/>
                        </a:rPr>
                        <m:t>𝑝𝑞</m:t>
                      </m:r>
                    </m:oMath>
                  </m:oMathPara>
                </a14:m>
                <a:endParaRPr lang="es-CL" b="0"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𝐻</m:t>
                      </m:r>
                      <m:r>
                        <a:rPr lang="es-CL" b="0" i="1" smtClean="0">
                          <a:latin typeface="Cambria Math" panose="02040503050406030204" pitchFamily="18" charset="0"/>
                        </a:rPr>
                        <m:t>=2∗0,6∗0,4</m:t>
                      </m:r>
                    </m:oMath>
                  </m:oMathPara>
                </a14:m>
                <a:endParaRPr lang="es-CL" b="0" dirty="0"/>
              </a:p>
              <a:p>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𝐻</m:t>
                      </m:r>
                      <m:r>
                        <a:rPr lang="es-CL" b="0" i="1" smtClean="0">
                          <a:latin typeface="Cambria Math" panose="02040503050406030204" pitchFamily="18" charset="0"/>
                        </a:rPr>
                        <m:t>=0,48</m:t>
                      </m:r>
                    </m:oMath>
                  </m:oMathPara>
                </a14:m>
                <a:endParaRPr lang="es-CL" dirty="0"/>
              </a:p>
            </p:txBody>
          </p:sp>
        </mc:Choice>
        <mc:Fallback xmlns="">
          <p:sp>
            <p:nvSpPr>
              <p:cNvPr id="15" name="CuadroTexto 14">
                <a:extLst>
                  <a:ext uri="{FF2B5EF4-FFF2-40B4-BE49-F238E27FC236}">
                    <a16:creationId xmlns:a16="http://schemas.microsoft.com/office/drawing/2014/main" id="{BDBB6619-3C3C-4ABA-A25E-9477FA49E9DB}"/>
                  </a:ext>
                </a:extLst>
              </p:cNvPr>
              <p:cNvSpPr txBox="1">
                <a:spLocks noRot="1" noChangeAspect="1" noMove="1" noResize="1" noEditPoints="1" noAdjustHandles="1" noChangeArrowheads="1" noChangeShapeType="1" noTextEdit="1"/>
              </p:cNvSpPr>
              <p:nvPr/>
            </p:nvSpPr>
            <p:spPr>
              <a:xfrm>
                <a:off x="4542057" y="4884721"/>
                <a:ext cx="2260958" cy="1200329"/>
              </a:xfrm>
              <a:prstGeom prst="rect">
                <a:avLst/>
              </a:prstGeom>
              <a:blipFill>
                <a:blip r:embed="rId5"/>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C588EA80-DF0F-44E5-9A0A-1258521CDC6A}"/>
                  </a:ext>
                </a:extLst>
              </p:cNvPr>
              <p:cNvSpPr txBox="1"/>
              <p:nvPr/>
            </p:nvSpPr>
            <p:spPr>
              <a:xfrm>
                <a:off x="7772141" y="4884721"/>
                <a:ext cx="1902644" cy="1242648"/>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oMath>
                  </m:oMathPara>
                </a14:m>
                <a:endParaRPr lang="es-CL" b="0"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(0,4)</m:t>
                          </m:r>
                        </m:e>
                        <m:sup>
                          <m:r>
                            <a:rPr lang="es-CL" b="0" i="1" smtClean="0">
                              <a:latin typeface="Cambria Math" panose="02040503050406030204" pitchFamily="18" charset="0"/>
                            </a:rPr>
                            <m:t>2</m:t>
                          </m:r>
                        </m:sup>
                      </m:sSup>
                    </m:oMath>
                  </m:oMathPara>
                </a14:m>
                <a:endParaRPr lang="es-CL" b="0" dirty="0"/>
              </a:p>
              <a:p>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=0,16</m:t>
                      </m:r>
                    </m:oMath>
                  </m:oMathPara>
                </a14:m>
                <a:endParaRPr lang="es-CL" dirty="0"/>
              </a:p>
            </p:txBody>
          </p:sp>
        </mc:Choice>
        <mc:Fallback xmlns="">
          <p:sp>
            <p:nvSpPr>
              <p:cNvPr id="16" name="CuadroTexto 15">
                <a:extLst>
                  <a:ext uri="{FF2B5EF4-FFF2-40B4-BE49-F238E27FC236}">
                    <a16:creationId xmlns:a16="http://schemas.microsoft.com/office/drawing/2014/main" id="{C588EA80-DF0F-44E5-9A0A-1258521CDC6A}"/>
                  </a:ext>
                </a:extLst>
              </p:cNvPr>
              <p:cNvSpPr txBox="1">
                <a:spLocks noRot="1" noChangeAspect="1" noMove="1" noResize="1" noEditPoints="1" noAdjustHandles="1" noChangeArrowheads="1" noChangeShapeType="1" noTextEdit="1"/>
              </p:cNvSpPr>
              <p:nvPr/>
            </p:nvSpPr>
            <p:spPr>
              <a:xfrm>
                <a:off x="7772141" y="4884721"/>
                <a:ext cx="1902644" cy="1242648"/>
              </a:xfrm>
              <a:prstGeom prst="rect">
                <a:avLst/>
              </a:prstGeom>
              <a:blipFill>
                <a:blip r:embed="rId6"/>
                <a:stretch>
                  <a:fillRect/>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105944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41</a:t>
            </a:fld>
            <a:endParaRPr/>
          </a:p>
        </p:txBody>
      </p:sp>
      <p:sp>
        <p:nvSpPr>
          <p:cNvPr id="3" name="Título 1">
            <a:extLst>
              <a:ext uri="{FF2B5EF4-FFF2-40B4-BE49-F238E27FC236}">
                <a16:creationId xmlns:a16="http://schemas.microsoft.com/office/drawing/2014/main" id="{156ED430-4650-4722-B679-99762132CBED}"/>
              </a:ext>
            </a:extLst>
          </p:cNvPr>
          <p:cNvSpPr>
            <a:spLocks noGrp="1"/>
          </p:cNvSpPr>
          <p:nvPr>
            <p:ph type="title"/>
          </p:nvPr>
        </p:nvSpPr>
        <p:spPr>
          <a:xfrm>
            <a:off x="1539063" y="-100965"/>
            <a:ext cx="9367203" cy="1188720"/>
          </a:xfrm>
        </p:spPr>
        <p:txBody>
          <a:bodyPr>
            <a:normAutofit/>
          </a:bodyPr>
          <a:lstStyle/>
          <a:p>
            <a:r>
              <a:rPr lang="es-CL" i="1" dirty="0"/>
              <a:t>Ejercicio 3</a:t>
            </a:r>
            <a:endParaRPr lang="en-US" i="1" dirty="0"/>
          </a:p>
        </p:txBody>
      </p:sp>
      <p:sp>
        <p:nvSpPr>
          <p:cNvPr id="4" name="CuadroTexto 3">
            <a:extLst>
              <a:ext uri="{FF2B5EF4-FFF2-40B4-BE49-F238E27FC236}">
                <a16:creationId xmlns:a16="http://schemas.microsoft.com/office/drawing/2014/main" id="{E06E6F17-B9DE-4B8E-B44B-CE699D7738D0}"/>
              </a:ext>
            </a:extLst>
          </p:cNvPr>
          <p:cNvSpPr txBox="1"/>
          <p:nvPr/>
        </p:nvSpPr>
        <p:spPr>
          <a:xfrm>
            <a:off x="2273808" y="1288923"/>
            <a:ext cx="7415784" cy="2031325"/>
          </a:xfrm>
          <a:prstGeom prst="rect">
            <a:avLst/>
          </a:prstGeom>
          <a:noFill/>
        </p:spPr>
        <p:txBody>
          <a:bodyPr wrap="square" rtlCol="0">
            <a:spAutoFit/>
          </a:bodyPr>
          <a:lstStyle/>
          <a:p>
            <a:r>
              <a:rPr lang="es-CL" dirty="0"/>
              <a:t>Para una población de 3.000 monitos del monte </a:t>
            </a:r>
            <a:r>
              <a:rPr lang="es-CL" i="1" dirty="0"/>
              <a:t>(</a:t>
            </a:r>
            <a:r>
              <a:rPr lang="es-CL" i="1" dirty="0" err="1"/>
              <a:t>Dromiciops</a:t>
            </a:r>
            <a:r>
              <a:rPr lang="es-CL" i="1" dirty="0"/>
              <a:t> </a:t>
            </a:r>
            <a:r>
              <a:rPr lang="es-CL" i="1" dirty="0" err="1"/>
              <a:t>gliroides</a:t>
            </a:r>
            <a:r>
              <a:rPr lang="es-CL" i="1" dirty="0"/>
              <a:t>)</a:t>
            </a:r>
            <a:r>
              <a:rPr lang="es-CL" dirty="0"/>
              <a:t> se han calculado las frecuencias genotípicas del gen Z. Éstas son:</a:t>
            </a:r>
          </a:p>
          <a:p>
            <a:endParaRPr lang="es-CL" dirty="0"/>
          </a:p>
          <a:p>
            <a:pPr algn="ctr"/>
            <a:r>
              <a:rPr lang="es-CL" dirty="0"/>
              <a:t>P=0,28         H=0,63      Q=0,09</a:t>
            </a:r>
          </a:p>
          <a:p>
            <a:pPr algn="ctr"/>
            <a:endParaRPr lang="es-CL" dirty="0"/>
          </a:p>
          <a:p>
            <a:r>
              <a:rPr lang="es-CL" dirty="0"/>
              <a:t>Determine si esta población se encuentra bajo Equilibrio Hardy-Weinberg.</a:t>
            </a:r>
          </a:p>
        </p:txBody>
      </p:sp>
      <p:pic>
        <p:nvPicPr>
          <p:cNvPr id="1026" name="Picture 2" descr="Extraen de manera ilegal 20 monitos del monte">
            <a:extLst>
              <a:ext uri="{FF2B5EF4-FFF2-40B4-BE49-F238E27FC236}">
                <a16:creationId xmlns:a16="http://schemas.microsoft.com/office/drawing/2014/main" id="{83BDF469-0A52-4412-B52D-D28CDD509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464" y="1"/>
            <a:ext cx="188953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048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42</a:t>
            </a:fld>
            <a:endParaRPr/>
          </a:p>
        </p:txBody>
      </p:sp>
      <p:sp>
        <p:nvSpPr>
          <p:cNvPr id="3" name="Título 1">
            <a:extLst>
              <a:ext uri="{FF2B5EF4-FFF2-40B4-BE49-F238E27FC236}">
                <a16:creationId xmlns:a16="http://schemas.microsoft.com/office/drawing/2014/main" id="{FCFF52E7-59C9-4FF9-AF1A-E155D7BB1248}"/>
              </a:ext>
            </a:extLst>
          </p:cNvPr>
          <p:cNvSpPr>
            <a:spLocks noGrp="1"/>
          </p:cNvSpPr>
          <p:nvPr>
            <p:ph type="title"/>
          </p:nvPr>
        </p:nvSpPr>
        <p:spPr>
          <a:xfrm>
            <a:off x="1539063" y="-100965"/>
            <a:ext cx="9367203" cy="1188720"/>
          </a:xfrm>
        </p:spPr>
        <p:txBody>
          <a:bodyPr>
            <a:normAutofit/>
          </a:bodyPr>
          <a:lstStyle/>
          <a:p>
            <a:r>
              <a:rPr lang="es-CL" i="1" dirty="0"/>
              <a:t>Ejercicio 3</a:t>
            </a:r>
            <a:endParaRPr lang="en-US" i="1" dirty="0"/>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D99FE829-4FB3-424E-8551-0E8A63CD9F28}"/>
                  </a:ext>
                </a:extLst>
              </p:cNvPr>
              <p:cNvSpPr txBox="1"/>
              <p:nvPr/>
            </p:nvSpPr>
            <p:spPr>
              <a:xfrm>
                <a:off x="2468118" y="4168583"/>
                <a:ext cx="2734056" cy="1683538"/>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m:t>
                      </m:r>
                      <m:r>
                        <a:rPr lang="es-CL" b="0" i="1" smtClean="0">
                          <a:latin typeface="Cambria Math" panose="02040503050406030204" pitchFamily="18" charset="0"/>
                        </a:rPr>
                        <m:t>𝑃</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oMath>
                  </m:oMathPara>
                </a14:m>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=0,28+</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(0,63)</m:t>
                      </m:r>
                    </m:oMath>
                  </m:oMathPara>
                </a14:m>
                <a:endParaRPr lang="es-CL" dirty="0"/>
              </a:p>
              <a:p>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=0,6</m:t>
                      </m:r>
                    </m:oMath>
                  </m:oMathPara>
                </a14:m>
                <a:endParaRPr lang="es-CL" dirty="0"/>
              </a:p>
            </p:txBody>
          </p:sp>
        </mc:Choice>
        <mc:Fallback xmlns="">
          <p:sp>
            <p:nvSpPr>
              <p:cNvPr id="5" name="CuadroTexto 4">
                <a:extLst>
                  <a:ext uri="{FF2B5EF4-FFF2-40B4-BE49-F238E27FC236}">
                    <a16:creationId xmlns:a16="http://schemas.microsoft.com/office/drawing/2014/main" id="{D99FE829-4FB3-424E-8551-0E8A63CD9F28}"/>
                  </a:ext>
                </a:extLst>
              </p:cNvPr>
              <p:cNvSpPr txBox="1">
                <a:spLocks noRot="1" noChangeAspect="1" noMove="1" noResize="1" noEditPoints="1" noAdjustHandles="1" noChangeArrowheads="1" noChangeShapeType="1" noTextEdit="1"/>
              </p:cNvSpPr>
              <p:nvPr/>
            </p:nvSpPr>
            <p:spPr>
              <a:xfrm>
                <a:off x="2468118" y="4168583"/>
                <a:ext cx="2734056" cy="1683538"/>
              </a:xfrm>
              <a:prstGeom prst="rect">
                <a:avLst/>
              </a:prstGeom>
              <a:blipFill>
                <a:blip r:embed="rId3"/>
                <a:stretch>
                  <a:fillRect b="-1087"/>
                </a:stretch>
              </a:blipFill>
              <a:ln w="19050">
                <a:noFill/>
              </a:ln>
            </p:spPr>
            <p:txBody>
              <a:bodyPr/>
              <a:lstStyle/>
              <a:p>
                <a:r>
                  <a:rPr lang="en-US">
                    <a:noFill/>
                  </a:rPr>
                  <a:t> </a:t>
                </a:r>
              </a:p>
            </p:txBody>
          </p:sp>
        </mc:Fallback>
      </mc:AlternateContent>
      <p:sp>
        <p:nvSpPr>
          <p:cNvPr id="6" name="CuadroTexto 5">
            <a:extLst>
              <a:ext uri="{FF2B5EF4-FFF2-40B4-BE49-F238E27FC236}">
                <a16:creationId xmlns:a16="http://schemas.microsoft.com/office/drawing/2014/main" id="{8A750973-2F55-417A-987F-618A361FB0CD}"/>
              </a:ext>
            </a:extLst>
          </p:cNvPr>
          <p:cNvSpPr txBox="1"/>
          <p:nvPr/>
        </p:nvSpPr>
        <p:spPr>
          <a:xfrm>
            <a:off x="1745050" y="3630086"/>
            <a:ext cx="3639312" cy="369332"/>
          </a:xfrm>
          <a:prstGeom prst="rect">
            <a:avLst/>
          </a:prstGeom>
          <a:noFill/>
        </p:spPr>
        <p:txBody>
          <a:bodyPr wrap="square" rtlCol="0">
            <a:spAutoFit/>
          </a:bodyPr>
          <a:lstStyle/>
          <a:p>
            <a:r>
              <a:rPr lang="es-CL" dirty="0">
                <a:latin typeface="Abadi" panose="020B0604020104020204" pitchFamily="34" charset="0"/>
              </a:rPr>
              <a:t>Cálculo de frecuencias genéticas</a:t>
            </a:r>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91C37A15-7581-4861-88CE-73A6E4330C93}"/>
                  </a:ext>
                </a:extLst>
              </p:cNvPr>
              <p:cNvSpPr txBox="1"/>
              <p:nvPr/>
            </p:nvSpPr>
            <p:spPr>
              <a:xfrm>
                <a:off x="6553964" y="4168583"/>
                <a:ext cx="2734056" cy="1683538"/>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m:t>
                      </m:r>
                      <m:r>
                        <a:rPr lang="es-CL" b="0" i="1" smtClean="0">
                          <a:latin typeface="Cambria Math" panose="02040503050406030204" pitchFamily="18" charset="0"/>
                        </a:rPr>
                        <m:t>𝑄</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oMath>
                  </m:oMathPara>
                </a14:m>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=0,09+</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(0,63)</m:t>
                      </m:r>
                    </m:oMath>
                  </m:oMathPara>
                </a14:m>
                <a:endParaRPr lang="es-CL" dirty="0"/>
              </a:p>
              <a:p>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=0,4</m:t>
                      </m:r>
                    </m:oMath>
                  </m:oMathPara>
                </a14:m>
                <a:endParaRPr lang="es-CL" dirty="0"/>
              </a:p>
            </p:txBody>
          </p:sp>
        </mc:Choice>
        <mc:Fallback xmlns="">
          <p:sp>
            <p:nvSpPr>
              <p:cNvPr id="7" name="CuadroTexto 6">
                <a:extLst>
                  <a:ext uri="{FF2B5EF4-FFF2-40B4-BE49-F238E27FC236}">
                    <a16:creationId xmlns:a16="http://schemas.microsoft.com/office/drawing/2014/main" id="{91C37A15-7581-4861-88CE-73A6E4330C93}"/>
                  </a:ext>
                </a:extLst>
              </p:cNvPr>
              <p:cNvSpPr txBox="1">
                <a:spLocks noRot="1" noChangeAspect="1" noMove="1" noResize="1" noEditPoints="1" noAdjustHandles="1" noChangeArrowheads="1" noChangeShapeType="1" noTextEdit="1"/>
              </p:cNvSpPr>
              <p:nvPr/>
            </p:nvSpPr>
            <p:spPr>
              <a:xfrm>
                <a:off x="6553964" y="4168583"/>
                <a:ext cx="2734056" cy="1683538"/>
              </a:xfrm>
              <a:prstGeom prst="rect">
                <a:avLst/>
              </a:prstGeom>
              <a:blipFill>
                <a:blip r:embed="rId4"/>
                <a:stretch>
                  <a:fillRect b="-1087"/>
                </a:stretch>
              </a:blipFill>
              <a:ln w="19050">
                <a:noFill/>
              </a:ln>
            </p:spPr>
            <p:txBody>
              <a:bodyPr/>
              <a:lstStyle/>
              <a:p>
                <a:r>
                  <a:rPr lang="en-US">
                    <a:noFill/>
                  </a:rPr>
                  <a:t> </a:t>
                </a:r>
              </a:p>
            </p:txBody>
          </p:sp>
        </mc:Fallback>
      </mc:AlternateContent>
      <p:sp>
        <p:nvSpPr>
          <p:cNvPr id="8" name="Rectángulo 7">
            <a:extLst>
              <a:ext uri="{FF2B5EF4-FFF2-40B4-BE49-F238E27FC236}">
                <a16:creationId xmlns:a16="http://schemas.microsoft.com/office/drawing/2014/main" id="{6622F979-2CF2-488B-92F3-302A7215DB8F}"/>
              </a:ext>
            </a:extLst>
          </p:cNvPr>
          <p:cNvSpPr/>
          <p:nvPr/>
        </p:nvSpPr>
        <p:spPr>
          <a:xfrm>
            <a:off x="3152392" y="5470046"/>
            <a:ext cx="5405630" cy="382076"/>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9" name="Picture 2" descr="Extraen de manera ilegal 20 monitos del monte">
            <a:extLst>
              <a:ext uri="{FF2B5EF4-FFF2-40B4-BE49-F238E27FC236}">
                <a16:creationId xmlns:a16="http://schemas.microsoft.com/office/drawing/2014/main" id="{36A56429-F9A7-4AFC-BAEB-707DF7DFB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2464" y="1"/>
            <a:ext cx="1889535" cy="160020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0B1BC218-805C-47FF-8065-7DA27FA545AA}"/>
              </a:ext>
            </a:extLst>
          </p:cNvPr>
          <p:cNvSpPr txBox="1"/>
          <p:nvPr/>
        </p:nvSpPr>
        <p:spPr>
          <a:xfrm>
            <a:off x="2273808" y="1288923"/>
            <a:ext cx="7415784" cy="2031325"/>
          </a:xfrm>
          <a:prstGeom prst="rect">
            <a:avLst/>
          </a:prstGeom>
          <a:noFill/>
        </p:spPr>
        <p:txBody>
          <a:bodyPr wrap="square" rtlCol="0">
            <a:spAutoFit/>
          </a:bodyPr>
          <a:lstStyle/>
          <a:p>
            <a:r>
              <a:rPr lang="es-CL" dirty="0"/>
              <a:t>Para una población de 3.000 monitos del monte </a:t>
            </a:r>
            <a:r>
              <a:rPr lang="es-CL" i="1" dirty="0"/>
              <a:t>(</a:t>
            </a:r>
            <a:r>
              <a:rPr lang="es-CL" i="1" dirty="0" err="1"/>
              <a:t>Dromiciops</a:t>
            </a:r>
            <a:r>
              <a:rPr lang="es-CL" i="1" dirty="0"/>
              <a:t> </a:t>
            </a:r>
            <a:r>
              <a:rPr lang="es-CL" i="1" dirty="0" err="1"/>
              <a:t>gliroides</a:t>
            </a:r>
            <a:r>
              <a:rPr lang="es-CL" i="1" dirty="0"/>
              <a:t>)</a:t>
            </a:r>
            <a:r>
              <a:rPr lang="es-CL" dirty="0"/>
              <a:t> se han calculado las frecuencias genotípicas del gen Z. Éstas son:</a:t>
            </a:r>
          </a:p>
          <a:p>
            <a:endParaRPr lang="es-CL" dirty="0"/>
          </a:p>
          <a:p>
            <a:pPr algn="ctr"/>
            <a:r>
              <a:rPr lang="es-CL" dirty="0"/>
              <a:t>P=0,28         H=0,63      Q=0,09</a:t>
            </a:r>
          </a:p>
          <a:p>
            <a:pPr algn="ctr"/>
            <a:endParaRPr lang="es-CL" dirty="0"/>
          </a:p>
          <a:p>
            <a:r>
              <a:rPr lang="es-CL" dirty="0"/>
              <a:t>Determine si esta población se encuentra bajo Equilibrio Hardy-Weinberg.</a:t>
            </a:r>
          </a:p>
        </p:txBody>
      </p:sp>
    </p:spTree>
    <p:extLst>
      <p:ext uri="{BB962C8B-B14F-4D97-AF65-F5344CB8AC3E}">
        <p14:creationId xmlns:p14="http://schemas.microsoft.com/office/powerpoint/2010/main" val="342984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43</a:t>
            </a:fld>
            <a:endParaRPr/>
          </a:p>
        </p:txBody>
      </p:sp>
      <p:sp>
        <p:nvSpPr>
          <p:cNvPr id="3" name="Título 1">
            <a:extLst>
              <a:ext uri="{FF2B5EF4-FFF2-40B4-BE49-F238E27FC236}">
                <a16:creationId xmlns:a16="http://schemas.microsoft.com/office/drawing/2014/main" id="{F4DD56E9-7361-4946-AFBC-7B52A6F1F694}"/>
              </a:ext>
            </a:extLst>
          </p:cNvPr>
          <p:cNvSpPr>
            <a:spLocks noGrp="1"/>
          </p:cNvSpPr>
          <p:nvPr>
            <p:ph type="title"/>
          </p:nvPr>
        </p:nvSpPr>
        <p:spPr>
          <a:xfrm>
            <a:off x="1244364" y="-320040"/>
            <a:ext cx="9367203" cy="1188720"/>
          </a:xfrm>
        </p:spPr>
        <p:txBody>
          <a:bodyPr>
            <a:normAutofit/>
          </a:bodyPr>
          <a:lstStyle/>
          <a:p>
            <a:r>
              <a:rPr lang="en-US" i="1" dirty="0" err="1"/>
              <a:t>Prueba</a:t>
            </a:r>
            <a:r>
              <a:rPr lang="en-US" i="1" dirty="0"/>
              <a:t> de Chi-</a:t>
            </a:r>
            <a:r>
              <a:rPr lang="en-US" i="1" dirty="0" err="1"/>
              <a:t>Cuadrado</a:t>
            </a:r>
            <a:r>
              <a:rPr lang="en-US" i="1" dirty="0"/>
              <a:t> (X</a:t>
            </a:r>
            <a:r>
              <a:rPr lang="en-US" i="1" baseline="30000" dirty="0"/>
              <a:t>2</a:t>
            </a:r>
            <a:r>
              <a:rPr lang="en-US" i="1" dirty="0"/>
              <a:t>)</a:t>
            </a:r>
          </a:p>
        </p:txBody>
      </p:sp>
      <p:sp>
        <p:nvSpPr>
          <p:cNvPr id="4" name="CuadroTexto 3">
            <a:extLst>
              <a:ext uri="{FF2B5EF4-FFF2-40B4-BE49-F238E27FC236}">
                <a16:creationId xmlns:a16="http://schemas.microsoft.com/office/drawing/2014/main" id="{79F586C0-8FAE-4200-BFE3-5B685B5A085C}"/>
              </a:ext>
            </a:extLst>
          </p:cNvPr>
          <p:cNvSpPr txBox="1"/>
          <p:nvPr/>
        </p:nvSpPr>
        <p:spPr>
          <a:xfrm>
            <a:off x="1244362" y="1089690"/>
            <a:ext cx="9367203" cy="1015663"/>
          </a:xfrm>
          <a:prstGeom prst="rect">
            <a:avLst/>
          </a:prstGeom>
          <a:noFill/>
        </p:spPr>
        <p:txBody>
          <a:bodyPr wrap="square" rtlCol="0">
            <a:spAutoFit/>
          </a:bodyPr>
          <a:lstStyle/>
          <a:p>
            <a:pPr algn="just"/>
            <a:r>
              <a:rPr lang="es-CL" sz="2000" dirty="0">
                <a:latin typeface="Montserrat Light" panose="00000400000000000000" pitchFamily="2" charset="0"/>
              </a:rPr>
              <a:t>En este caso se utiliza para comparar la distribución de los datos pertenecientes a distintos sets (como lo pueden ser dos poblaciones distintas o los valores esperados y observados de una misma población).</a:t>
            </a:r>
          </a:p>
        </p:txBody>
      </p:sp>
      <p:sp>
        <p:nvSpPr>
          <p:cNvPr id="5" name="CuadroTexto 4">
            <a:extLst>
              <a:ext uri="{FF2B5EF4-FFF2-40B4-BE49-F238E27FC236}">
                <a16:creationId xmlns:a16="http://schemas.microsoft.com/office/drawing/2014/main" id="{A26282FD-E54F-45A4-B9D8-4A728BB21183}"/>
              </a:ext>
            </a:extLst>
          </p:cNvPr>
          <p:cNvSpPr txBox="1"/>
          <p:nvPr/>
        </p:nvSpPr>
        <p:spPr>
          <a:xfrm>
            <a:off x="1342401" y="2514598"/>
            <a:ext cx="2705100" cy="3416320"/>
          </a:xfrm>
          <a:prstGeom prst="rect">
            <a:avLst/>
          </a:prstGeom>
          <a:solidFill>
            <a:schemeClr val="bg1"/>
          </a:solidFill>
          <a:ln w="19050">
            <a:solidFill>
              <a:schemeClr val="accent2"/>
            </a:solidFill>
          </a:ln>
        </p:spPr>
        <p:txBody>
          <a:bodyPr wrap="square" rtlCol="0">
            <a:spAutoFit/>
          </a:bodyPr>
          <a:lstStyle/>
          <a:p>
            <a:pPr algn="ctr"/>
            <a:r>
              <a:rPr lang="es-CL" b="1" dirty="0">
                <a:latin typeface="Abadi" panose="020B0604020104020204" pitchFamily="34" charset="0"/>
              </a:rPr>
              <a:t>H</a:t>
            </a:r>
            <a:r>
              <a:rPr lang="es-CL" b="1" baseline="-25000" dirty="0">
                <a:latin typeface="Abadi" panose="020B0604020104020204" pitchFamily="34" charset="0"/>
              </a:rPr>
              <a:t>0</a:t>
            </a:r>
            <a:r>
              <a:rPr lang="es-CL" b="1" dirty="0">
                <a:latin typeface="Abadi" panose="020B0604020104020204" pitchFamily="34" charset="0"/>
              </a:rPr>
              <a:t> = Ambas distribuciones son iguales</a:t>
            </a:r>
          </a:p>
          <a:p>
            <a:pPr algn="ctr"/>
            <a:endParaRPr lang="es-CL" dirty="0">
              <a:latin typeface="Abadi" panose="020B0604020104020204" pitchFamily="34" charset="0"/>
            </a:endParaRPr>
          </a:p>
          <a:p>
            <a:pPr algn="ctr"/>
            <a:r>
              <a:rPr lang="es-CL" dirty="0">
                <a:latin typeface="Abadi" panose="020B0604020104020204" pitchFamily="34" charset="0"/>
              </a:rPr>
              <a:t>Para confirmar la hipótesis nula se espera que </a:t>
            </a:r>
            <a:r>
              <a:rPr lang="es-CL" b="1" dirty="0">
                <a:latin typeface="Abadi" panose="020B0604020104020204" pitchFamily="34" charset="0"/>
              </a:rPr>
              <a:t>X</a:t>
            </a:r>
            <a:r>
              <a:rPr lang="es-CL" b="1" baseline="30000" dirty="0">
                <a:latin typeface="Abadi" panose="020B0604020104020204" pitchFamily="34" charset="0"/>
              </a:rPr>
              <a:t>2 </a:t>
            </a:r>
            <a:r>
              <a:rPr lang="es-CL" b="1" dirty="0">
                <a:latin typeface="Abadi" panose="020B0604020104020204" pitchFamily="34" charset="0"/>
              </a:rPr>
              <a:t>≤</a:t>
            </a:r>
            <a:r>
              <a:rPr lang="es-CL" dirty="0">
                <a:latin typeface="Abadi" panose="020B0604020104020204" pitchFamily="34" charset="0"/>
              </a:rPr>
              <a:t> </a:t>
            </a:r>
            <a:r>
              <a:rPr lang="es-CL" b="1" dirty="0">
                <a:latin typeface="Abadi" panose="020B0604020104020204" pitchFamily="34" charset="0"/>
              </a:rPr>
              <a:t>3,841</a:t>
            </a:r>
            <a:r>
              <a:rPr lang="es-CL" dirty="0">
                <a:latin typeface="Abadi" panose="020B0604020104020204" pitchFamily="34" charset="0"/>
              </a:rPr>
              <a:t>, siendo </a:t>
            </a:r>
          </a:p>
          <a:p>
            <a:pPr algn="ctr"/>
            <a:r>
              <a:rPr lang="es-CL" dirty="0">
                <a:latin typeface="Abadi" panose="020B0604020104020204" pitchFamily="34" charset="0"/>
              </a:rPr>
              <a:t>p &gt; 0,05</a:t>
            </a:r>
            <a:endParaRPr lang="es-CL" b="1" dirty="0">
              <a:latin typeface="Abadi" panose="020B0604020104020204" pitchFamily="34" charset="0"/>
            </a:endParaRPr>
          </a:p>
          <a:p>
            <a:pPr algn="ctr"/>
            <a:endParaRPr lang="es-CL" dirty="0">
              <a:latin typeface="Abadi" panose="020B0604020104020204" pitchFamily="34" charset="0"/>
            </a:endParaRPr>
          </a:p>
          <a:p>
            <a:pPr algn="ctr"/>
            <a:r>
              <a:rPr lang="es-CL" dirty="0">
                <a:latin typeface="Abadi" panose="020B0604020104020204" pitchFamily="34" charset="0"/>
              </a:rPr>
              <a:t>En este caso, eso significa que la </a:t>
            </a:r>
            <a:r>
              <a:rPr lang="es-CL" b="1" dirty="0">
                <a:latin typeface="Abadi" panose="020B0604020104020204" pitchFamily="34" charset="0"/>
              </a:rPr>
              <a:t>población</a:t>
            </a:r>
            <a:r>
              <a:rPr lang="es-CL" dirty="0">
                <a:latin typeface="Abadi" panose="020B0604020104020204" pitchFamily="34" charset="0"/>
              </a:rPr>
              <a:t> </a:t>
            </a:r>
            <a:r>
              <a:rPr lang="es-CL" b="1" dirty="0">
                <a:latin typeface="Abadi" panose="020B0604020104020204" pitchFamily="34" charset="0"/>
              </a:rPr>
              <a:t>se encuentra bajo equilibrio H-W </a:t>
            </a:r>
          </a:p>
        </p:txBody>
      </p:sp>
      <p:sp>
        <p:nvSpPr>
          <p:cNvPr id="6" name="CuadroTexto 5">
            <a:extLst>
              <a:ext uri="{FF2B5EF4-FFF2-40B4-BE49-F238E27FC236}">
                <a16:creationId xmlns:a16="http://schemas.microsoft.com/office/drawing/2014/main" id="{D5C7BB1A-5D8A-45AE-AB13-70693A8AE39B}"/>
              </a:ext>
            </a:extLst>
          </p:cNvPr>
          <p:cNvSpPr txBox="1"/>
          <p:nvPr/>
        </p:nvSpPr>
        <p:spPr>
          <a:xfrm>
            <a:off x="4743414" y="2514598"/>
            <a:ext cx="2705100" cy="3693319"/>
          </a:xfrm>
          <a:prstGeom prst="rect">
            <a:avLst/>
          </a:prstGeom>
          <a:solidFill>
            <a:schemeClr val="bg1"/>
          </a:solidFill>
          <a:ln w="19050">
            <a:solidFill>
              <a:schemeClr val="accent2"/>
            </a:solidFill>
          </a:ln>
        </p:spPr>
        <p:txBody>
          <a:bodyPr wrap="square" rtlCol="0">
            <a:spAutoFit/>
          </a:bodyPr>
          <a:lstStyle/>
          <a:p>
            <a:pPr algn="ctr"/>
            <a:r>
              <a:rPr lang="es-CL" b="1" dirty="0">
                <a:latin typeface="Abadi" panose="020B0604020104020204" pitchFamily="34" charset="0"/>
              </a:rPr>
              <a:t>H</a:t>
            </a:r>
            <a:r>
              <a:rPr lang="es-CL" b="1" baseline="-25000" dirty="0">
                <a:latin typeface="Abadi" panose="020B0604020104020204" pitchFamily="34" charset="0"/>
              </a:rPr>
              <a:t>1</a:t>
            </a:r>
            <a:r>
              <a:rPr lang="es-CL" b="1" dirty="0">
                <a:latin typeface="Abadi" panose="020B0604020104020204" pitchFamily="34" charset="0"/>
              </a:rPr>
              <a:t> = Ambas distribuciones NO son iguales</a:t>
            </a:r>
          </a:p>
          <a:p>
            <a:pPr algn="ctr"/>
            <a:endParaRPr lang="es-CL" dirty="0">
              <a:latin typeface="Abadi" panose="020B0604020104020204" pitchFamily="34" charset="0"/>
            </a:endParaRPr>
          </a:p>
          <a:p>
            <a:pPr algn="ctr"/>
            <a:r>
              <a:rPr lang="es-CL" dirty="0">
                <a:latin typeface="Abadi" panose="020B0604020104020204" pitchFamily="34" charset="0"/>
              </a:rPr>
              <a:t>Para confirmar la </a:t>
            </a:r>
            <a:r>
              <a:rPr lang="es-CL" dirty="0" err="1">
                <a:latin typeface="Abadi" panose="020B0604020104020204" pitchFamily="34" charset="0"/>
              </a:rPr>
              <a:t>hipótesis</a:t>
            </a:r>
            <a:r>
              <a:rPr lang="es-CL" dirty="0">
                <a:latin typeface="Abadi" panose="020B0604020104020204" pitchFamily="34" charset="0"/>
              </a:rPr>
              <a:t> alternativa se espera que </a:t>
            </a:r>
            <a:r>
              <a:rPr lang="es-CL" b="1" dirty="0">
                <a:latin typeface="Abadi" panose="020B0604020104020204" pitchFamily="34" charset="0"/>
              </a:rPr>
              <a:t>X</a:t>
            </a:r>
            <a:r>
              <a:rPr lang="es-CL" b="1" baseline="30000" dirty="0">
                <a:latin typeface="Abadi" panose="020B0604020104020204" pitchFamily="34" charset="0"/>
              </a:rPr>
              <a:t>2 </a:t>
            </a:r>
            <a:r>
              <a:rPr lang="es-CL" b="1" dirty="0">
                <a:latin typeface="Abadi" panose="020B0604020104020204" pitchFamily="34" charset="0"/>
              </a:rPr>
              <a:t>&gt;</a:t>
            </a:r>
            <a:r>
              <a:rPr lang="es-CL" dirty="0">
                <a:latin typeface="Abadi" panose="020B0604020104020204" pitchFamily="34" charset="0"/>
              </a:rPr>
              <a:t> </a:t>
            </a:r>
            <a:r>
              <a:rPr lang="es-CL" b="1" dirty="0">
                <a:latin typeface="Abadi" panose="020B0604020104020204" pitchFamily="34" charset="0"/>
              </a:rPr>
              <a:t>3,841</a:t>
            </a:r>
            <a:r>
              <a:rPr lang="es-CL" dirty="0">
                <a:latin typeface="Abadi" panose="020B0604020104020204" pitchFamily="34" charset="0"/>
              </a:rPr>
              <a:t>, siendo p ≤ 0,05</a:t>
            </a:r>
            <a:endParaRPr lang="es-CL" b="1" dirty="0">
              <a:latin typeface="Abadi" panose="020B0604020104020204" pitchFamily="34" charset="0"/>
            </a:endParaRPr>
          </a:p>
          <a:p>
            <a:pPr algn="ctr"/>
            <a:endParaRPr lang="es-CL" dirty="0">
              <a:latin typeface="Abadi" panose="020B0604020104020204" pitchFamily="34" charset="0"/>
            </a:endParaRPr>
          </a:p>
          <a:p>
            <a:pPr algn="ctr"/>
            <a:r>
              <a:rPr lang="es-CL" dirty="0">
                <a:latin typeface="Abadi" panose="020B0604020104020204" pitchFamily="34" charset="0"/>
              </a:rPr>
              <a:t>En este caso, eso significa que la </a:t>
            </a:r>
            <a:r>
              <a:rPr lang="es-CL" b="1" dirty="0">
                <a:latin typeface="Abadi" panose="020B0604020104020204" pitchFamily="34" charset="0"/>
              </a:rPr>
              <a:t>población</a:t>
            </a:r>
            <a:r>
              <a:rPr lang="es-CL" dirty="0">
                <a:latin typeface="Abadi" panose="020B0604020104020204" pitchFamily="34" charset="0"/>
              </a:rPr>
              <a:t> </a:t>
            </a:r>
            <a:r>
              <a:rPr lang="es-CL" b="1" dirty="0">
                <a:latin typeface="Abadi" panose="020B0604020104020204" pitchFamily="34" charset="0"/>
              </a:rPr>
              <a:t>NO se encuentra bajo equilibrio H-W </a:t>
            </a:r>
          </a:p>
        </p:txBody>
      </p:sp>
      <p:sp>
        <p:nvSpPr>
          <p:cNvPr id="7" name="CuadroTexto 6">
            <a:extLst>
              <a:ext uri="{FF2B5EF4-FFF2-40B4-BE49-F238E27FC236}">
                <a16:creationId xmlns:a16="http://schemas.microsoft.com/office/drawing/2014/main" id="{1331F7E5-73A2-4F9A-B8B4-063C54F437DB}"/>
              </a:ext>
            </a:extLst>
          </p:cNvPr>
          <p:cNvSpPr txBox="1"/>
          <p:nvPr/>
        </p:nvSpPr>
        <p:spPr>
          <a:xfrm>
            <a:off x="7856814" y="2546580"/>
            <a:ext cx="3601720" cy="369332"/>
          </a:xfrm>
          <a:prstGeom prst="rect">
            <a:avLst/>
          </a:prstGeom>
          <a:noFill/>
        </p:spPr>
        <p:txBody>
          <a:bodyPr wrap="square" rtlCol="0">
            <a:spAutoFit/>
          </a:bodyPr>
          <a:lstStyle/>
          <a:p>
            <a:pPr algn="just"/>
            <a:r>
              <a:rPr lang="es-CL" dirty="0">
                <a:latin typeface="Abadi" panose="020B0604020104020204" pitchFamily="34" charset="0"/>
              </a:rPr>
              <a:t>Se trabajará con </a:t>
            </a:r>
            <a:r>
              <a:rPr lang="es-CL" b="1" dirty="0">
                <a:latin typeface="Abadi" panose="020B0604020104020204" pitchFamily="34" charset="0"/>
              </a:rPr>
              <a:t>p = 0,05 </a:t>
            </a:r>
            <a:r>
              <a:rPr lang="es-CL" dirty="0">
                <a:latin typeface="Abadi" panose="020B0604020104020204" pitchFamily="34" charset="0"/>
              </a:rPr>
              <a:t>y </a:t>
            </a:r>
            <a:r>
              <a:rPr lang="es-CL" b="1" dirty="0" err="1">
                <a:latin typeface="Abadi" panose="020B0604020104020204" pitchFamily="34" charset="0"/>
              </a:rPr>
              <a:t>df</a:t>
            </a:r>
            <a:r>
              <a:rPr lang="es-CL" b="1" dirty="0">
                <a:latin typeface="Abadi" panose="020B0604020104020204" pitchFamily="34" charset="0"/>
              </a:rPr>
              <a:t> = 1</a:t>
            </a:r>
          </a:p>
        </p:txBody>
      </p:sp>
      <p:pic>
        <p:nvPicPr>
          <p:cNvPr id="8" name="Picture 2" descr="Critical Values of the Chi-Square Distribution - Biology Forums Gallery">
            <a:extLst>
              <a:ext uri="{FF2B5EF4-FFF2-40B4-BE49-F238E27FC236}">
                <a16:creationId xmlns:a16="http://schemas.microsoft.com/office/drawing/2014/main" id="{1E7D74F7-E31A-43A6-B407-523A69D454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686" b="65448"/>
          <a:stretch/>
        </p:blipFill>
        <p:spPr bwMode="auto">
          <a:xfrm>
            <a:off x="8020603" y="3090958"/>
            <a:ext cx="3274142" cy="109891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D037D47C-E31F-4A98-9D9A-78CF8DADC6DF}"/>
              </a:ext>
            </a:extLst>
          </p:cNvPr>
          <p:cNvSpPr/>
          <p:nvPr/>
        </p:nvSpPr>
        <p:spPr>
          <a:xfrm>
            <a:off x="10824199" y="3738564"/>
            <a:ext cx="426414" cy="1524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CuadroTexto 9">
            <a:extLst>
              <a:ext uri="{FF2B5EF4-FFF2-40B4-BE49-F238E27FC236}">
                <a16:creationId xmlns:a16="http://schemas.microsoft.com/office/drawing/2014/main" id="{1F254192-6BA2-473D-8EEC-74281A022456}"/>
              </a:ext>
            </a:extLst>
          </p:cNvPr>
          <p:cNvSpPr txBox="1"/>
          <p:nvPr/>
        </p:nvSpPr>
        <p:spPr>
          <a:xfrm>
            <a:off x="8375270" y="4538570"/>
            <a:ext cx="2564807" cy="369332"/>
          </a:xfrm>
          <a:prstGeom prst="rect">
            <a:avLst/>
          </a:prstGeom>
          <a:noFill/>
          <a:ln w="19050">
            <a:solidFill>
              <a:srgbClr val="FF0000"/>
            </a:solidFill>
          </a:ln>
        </p:spPr>
        <p:txBody>
          <a:bodyPr wrap="square" rtlCol="0">
            <a:spAutoFit/>
          </a:bodyPr>
          <a:lstStyle/>
          <a:p>
            <a:pPr algn="ctr"/>
            <a:r>
              <a:rPr lang="es-CL" b="1" dirty="0"/>
              <a:t>Valor crítico = 3,841</a:t>
            </a:r>
          </a:p>
        </p:txBody>
      </p:sp>
    </p:spTree>
    <p:extLst>
      <p:ext uri="{BB962C8B-B14F-4D97-AF65-F5344CB8AC3E}">
        <p14:creationId xmlns:p14="http://schemas.microsoft.com/office/powerpoint/2010/main" val="3312290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44</a:t>
            </a:fld>
            <a:endParaRPr/>
          </a:p>
        </p:txBody>
      </p:sp>
      <p:sp>
        <p:nvSpPr>
          <p:cNvPr id="3" name="Título 1">
            <a:extLst>
              <a:ext uri="{FF2B5EF4-FFF2-40B4-BE49-F238E27FC236}">
                <a16:creationId xmlns:a16="http://schemas.microsoft.com/office/drawing/2014/main" id="{EECAECD8-D405-43FC-A29C-A078111A9D0F}"/>
              </a:ext>
            </a:extLst>
          </p:cNvPr>
          <p:cNvSpPr>
            <a:spLocks noGrp="1"/>
          </p:cNvSpPr>
          <p:nvPr>
            <p:ph type="title"/>
          </p:nvPr>
        </p:nvSpPr>
        <p:spPr>
          <a:xfrm>
            <a:off x="1564463" y="-129540"/>
            <a:ext cx="9367203" cy="1188720"/>
          </a:xfrm>
        </p:spPr>
        <p:txBody>
          <a:bodyPr>
            <a:normAutofit/>
          </a:bodyPr>
          <a:lstStyle/>
          <a:p>
            <a:r>
              <a:rPr lang="en-US" i="1" dirty="0" err="1"/>
              <a:t>Prueba</a:t>
            </a:r>
            <a:r>
              <a:rPr lang="en-US" i="1" dirty="0"/>
              <a:t> de Chi-</a:t>
            </a:r>
            <a:r>
              <a:rPr lang="en-US" i="1" dirty="0" err="1"/>
              <a:t>Cuadrado</a:t>
            </a:r>
            <a:r>
              <a:rPr lang="en-US" i="1" dirty="0"/>
              <a:t> (X</a:t>
            </a:r>
            <a:r>
              <a:rPr lang="en-US" i="1" baseline="30000" dirty="0"/>
              <a:t>2</a:t>
            </a:r>
            <a:r>
              <a:rPr lang="en-US" i="1" dirty="0"/>
              <a:t>)</a:t>
            </a:r>
          </a:p>
        </p:txBody>
      </p:sp>
      <p:sp>
        <p:nvSpPr>
          <p:cNvPr id="4" name="CuadroTexto 3">
            <a:extLst>
              <a:ext uri="{FF2B5EF4-FFF2-40B4-BE49-F238E27FC236}">
                <a16:creationId xmlns:a16="http://schemas.microsoft.com/office/drawing/2014/main" id="{3A21527C-9D2F-49AB-9145-A56555F400F0}"/>
              </a:ext>
            </a:extLst>
          </p:cNvPr>
          <p:cNvSpPr txBox="1"/>
          <p:nvPr/>
        </p:nvSpPr>
        <p:spPr>
          <a:xfrm>
            <a:off x="1671846" y="1236644"/>
            <a:ext cx="8670508" cy="1569660"/>
          </a:xfrm>
          <a:prstGeom prst="rect">
            <a:avLst/>
          </a:prstGeom>
          <a:noFill/>
        </p:spPr>
        <p:txBody>
          <a:bodyPr wrap="square" rtlCol="0">
            <a:spAutoFit/>
          </a:bodyPr>
          <a:lstStyle/>
          <a:p>
            <a:pPr algn="just"/>
            <a:r>
              <a:rPr lang="es-CL" sz="2400" dirty="0">
                <a:latin typeface="Abadi" panose="020B0604020104020204" pitchFamily="34" charset="0"/>
              </a:rPr>
              <a:t>En este caso se utiliza para comparar la distribución de los datos pertenecientes a distintos sets (como lo pueden ser dos poblaciones distintas o los valores esperados y observados de una misma población).</a:t>
            </a:r>
          </a:p>
        </p:txBody>
      </p:sp>
      <p:graphicFrame>
        <p:nvGraphicFramePr>
          <p:cNvPr id="5" name="Gráfico 4">
            <a:extLst>
              <a:ext uri="{FF2B5EF4-FFF2-40B4-BE49-F238E27FC236}">
                <a16:creationId xmlns:a16="http://schemas.microsoft.com/office/drawing/2014/main" id="{44A356E1-0BBA-4675-B1D1-3080C0E98FF2}"/>
              </a:ext>
            </a:extLst>
          </p:cNvPr>
          <p:cNvGraphicFramePr/>
          <p:nvPr>
            <p:extLst>
              <p:ext uri="{D42A27DB-BD31-4B8C-83A1-F6EECF244321}">
                <p14:modId xmlns:p14="http://schemas.microsoft.com/office/powerpoint/2010/main" val="3375065163"/>
              </p:ext>
            </p:extLst>
          </p:nvPr>
        </p:nvGraphicFramePr>
        <p:xfrm>
          <a:off x="1161769" y="2853869"/>
          <a:ext cx="4432300" cy="3238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a:extLst>
              <a:ext uri="{FF2B5EF4-FFF2-40B4-BE49-F238E27FC236}">
                <a16:creationId xmlns:a16="http://schemas.microsoft.com/office/drawing/2014/main" id="{5EF9AA79-5073-4DEC-BED0-54E15C7904AD}"/>
              </a:ext>
            </a:extLst>
          </p:cNvPr>
          <p:cNvGraphicFramePr/>
          <p:nvPr>
            <p:extLst>
              <p:ext uri="{D42A27DB-BD31-4B8C-83A1-F6EECF244321}">
                <p14:modId xmlns:p14="http://schemas.microsoft.com/office/powerpoint/2010/main" val="3068466002"/>
              </p:ext>
            </p:extLst>
          </p:nvPr>
        </p:nvGraphicFramePr>
        <p:xfrm>
          <a:off x="6082071" y="2850238"/>
          <a:ext cx="4432300" cy="3238500"/>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F93C4634-6DB0-48AB-B56F-FDDD52418179}"/>
                  </a:ext>
                </a:extLst>
              </p:cNvPr>
              <p:cNvSpPr txBox="1"/>
              <p:nvPr/>
            </p:nvSpPr>
            <p:spPr>
              <a:xfrm>
                <a:off x="10344405" y="4100156"/>
                <a:ext cx="1479296" cy="707886"/>
              </a:xfrm>
              <a:prstGeom prst="rect">
                <a:avLst/>
              </a:prstGeom>
              <a:noFill/>
              <a:ln>
                <a:solidFill>
                  <a:schemeClr val="accent6">
                    <a:lumMod val="75000"/>
                  </a:schemeClr>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s-CL" sz="2000" i="1" smtClean="0">
                              <a:latin typeface="Cambria Math" panose="02040503050406030204" pitchFamily="18" charset="0"/>
                            </a:rPr>
                          </m:ctrlPr>
                        </m:sSupPr>
                        <m:e>
                          <m:r>
                            <a:rPr lang="es-CL" sz="2000" b="0" i="1" smtClean="0">
                              <a:latin typeface="Cambria Math" panose="02040503050406030204" pitchFamily="18" charset="0"/>
                            </a:rPr>
                            <m:t>𝑋</m:t>
                          </m:r>
                        </m:e>
                        <m:sup>
                          <m:r>
                            <a:rPr lang="es-CL" sz="2000" b="0" i="1" smtClean="0">
                              <a:latin typeface="Cambria Math" panose="02040503050406030204" pitchFamily="18" charset="0"/>
                            </a:rPr>
                            <m:t>2</m:t>
                          </m:r>
                        </m:sup>
                      </m:sSup>
                      <m:r>
                        <a:rPr lang="es-CL" sz="2000" i="1">
                          <a:latin typeface="Cambria Math" panose="02040503050406030204" pitchFamily="18" charset="0"/>
                          <a:ea typeface="Cambria Math" panose="02040503050406030204" pitchFamily="18" charset="0"/>
                        </a:rPr>
                        <m:t>≤</m:t>
                      </m:r>
                      <m:r>
                        <a:rPr lang="es-CL" sz="2000" b="0" i="1" smtClean="0">
                          <a:latin typeface="Cambria Math" panose="02040503050406030204" pitchFamily="18" charset="0"/>
                        </a:rPr>
                        <m:t>3,841</m:t>
                      </m:r>
                    </m:oMath>
                  </m:oMathPara>
                </a14:m>
                <a:endParaRPr lang="es-CL" sz="2000" dirty="0"/>
              </a:p>
              <a:p>
                <a:pPr algn="ctr"/>
                <a14:m>
                  <m:oMathPara xmlns:m="http://schemas.openxmlformats.org/officeDocument/2006/math">
                    <m:oMathParaPr>
                      <m:jc m:val="centerGroup"/>
                    </m:oMathParaPr>
                    <m:oMath xmlns:m="http://schemas.openxmlformats.org/officeDocument/2006/math">
                      <m:r>
                        <a:rPr lang="es-CL" sz="2000" i="1" dirty="0" smtClean="0">
                          <a:latin typeface="Cambria Math" panose="02040503050406030204" pitchFamily="18" charset="0"/>
                        </a:rPr>
                        <m:t>𝑝</m:t>
                      </m:r>
                      <m:r>
                        <a:rPr lang="es-CL" sz="2000" i="1" dirty="0" smtClean="0">
                          <a:latin typeface="Cambria Math" panose="02040503050406030204" pitchFamily="18" charset="0"/>
                        </a:rPr>
                        <m:t> &gt; 0,05</m:t>
                      </m:r>
                    </m:oMath>
                  </m:oMathPara>
                </a14:m>
                <a:endParaRPr lang="es-CL" sz="2000" dirty="0"/>
              </a:p>
            </p:txBody>
          </p:sp>
        </mc:Choice>
        <mc:Fallback xmlns="">
          <p:sp>
            <p:nvSpPr>
              <p:cNvPr id="7" name="CuadroTexto 6">
                <a:extLst>
                  <a:ext uri="{FF2B5EF4-FFF2-40B4-BE49-F238E27FC236}">
                    <a16:creationId xmlns:a16="http://schemas.microsoft.com/office/drawing/2014/main" id="{F93C4634-6DB0-48AB-B56F-FDDD52418179}"/>
                  </a:ext>
                </a:extLst>
              </p:cNvPr>
              <p:cNvSpPr txBox="1">
                <a:spLocks noRot="1" noChangeAspect="1" noMove="1" noResize="1" noEditPoints="1" noAdjustHandles="1" noChangeArrowheads="1" noChangeShapeType="1" noTextEdit="1"/>
              </p:cNvSpPr>
              <p:nvPr/>
            </p:nvSpPr>
            <p:spPr>
              <a:xfrm>
                <a:off x="10344405" y="4100156"/>
                <a:ext cx="1479296" cy="707886"/>
              </a:xfrm>
              <a:prstGeom prst="rect">
                <a:avLst/>
              </a:prstGeom>
              <a:blipFill>
                <a:blip r:embed="rId5"/>
                <a:stretch>
                  <a:fillRect b="-4237"/>
                </a:stretch>
              </a:blipFill>
              <a:ln>
                <a:solidFill>
                  <a:schemeClr val="accent6">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44252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45</a:t>
            </a:fld>
            <a:endParaRPr/>
          </a:p>
        </p:txBody>
      </p:sp>
      <p:sp>
        <p:nvSpPr>
          <p:cNvPr id="3" name="Título 1">
            <a:extLst>
              <a:ext uri="{FF2B5EF4-FFF2-40B4-BE49-F238E27FC236}">
                <a16:creationId xmlns:a16="http://schemas.microsoft.com/office/drawing/2014/main" id="{2E4865D7-F95B-4759-90E0-4527CD63A422}"/>
              </a:ext>
            </a:extLst>
          </p:cNvPr>
          <p:cNvSpPr>
            <a:spLocks noGrp="1"/>
          </p:cNvSpPr>
          <p:nvPr>
            <p:ph type="title"/>
          </p:nvPr>
        </p:nvSpPr>
        <p:spPr>
          <a:xfrm>
            <a:off x="1564463" y="-129540"/>
            <a:ext cx="9367203" cy="1188720"/>
          </a:xfrm>
        </p:spPr>
        <p:txBody>
          <a:bodyPr>
            <a:normAutofit/>
          </a:bodyPr>
          <a:lstStyle/>
          <a:p>
            <a:r>
              <a:rPr lang="en-US" i="1" dirty="0" err="1"/>
              <a:t>Prueba</a:t>
            </a:r>
            <a:r>
              <a:rPr lang="en-US" i="1" dirty="0"/>
              <a:t> de Chi-</a:t>
            </a:r>
            <a:r>
              <a:rPr lang="en-US" i="1" dirty="0" err="1"/>
              <a:t>Cuadrado</a:t>
            </a:r>
            <a:r>
              <a:rPr lang="en-US" i="1" dirty="0"/>
              <a:t> (X</a:t>
            </a:r>
            <a:r>
              <a:rPr lang="en-US" i="1" baseline="30000" dirty="0"/>
              <a:t>2</a:t>
            </a:r>
            <a:r>
              <a:rPr lang="en-US" i="1" dirty="0"/>
              <a:t>)</a:t>
            </a:r>
          </a:p>
        </p:txBody>
      </p:sp>
      <p:sp>
        <p:nvSpPr>
          <p:cNvPr id="4" name="CuadroTexto 3">
            <a:extLst>
              <a:ext uri="{FF2B5EF4-FFF2-40B4-BE49-F238E27FC236}">
                <a16:creationId xmlns:a16="http://schemas.microsoft.com/office/drawing/2014/main" id="{E83D9D5F-A660-4A55-9B22-B4DCBB32AC62}"/>
              </a:ext>
            </a:extLst>
          </p:cNvPr>
          <p:cNvSpPr txBox="1"/>
          <p:nvPr/>
        </p:nvSpPr>
        <p:spPr>
          <a:xfrm>
            <a:off x="1671846" y="1236644"/>
            <a:ext cx="8670508" cy="1569660"/>
          </a:xfrm>
          <a:prstGeom prst="rect">
            <a:avLst/>
          </a:prstGeom>
          <a:noFill/>
        </p:spPr>
        <p:txBody>
          <a:bodyPr wrap="square" rtlCol="0">
            <a:spAutoFit/>
          </a:bodyPr>
          <a:lstStyle/>
          <a:p>
            <a:pPr algn="just"/>
            <a:r>
              <a:rPr lang="es-CL" sz="2400" dirty="0">
                <a:latin typeface="Abadi" panose="020B0604020104020204" pitchFamily="34" charset="0"/>
              </a:rPr>
              <a:t>En este caso se utiliza para comparar la distribución de los datos pertenecientes a distintos sets (como lo pueden ser dos poblaciones distintas o los valores esperados y observados de una misma población).</a:t>
            </a:r>
          </a:p>
        </p:txBody>
      </p:sp>
      <p:graphicFrame>
        <p:nvGraphicFramePr>
          <p:cNvPr id="5" name="Gráfico 4">
            <a:extLst>
              <a:ext uri="{FF2B5EF4-FFF2-40B4-BE49-F238E27FC236}">
                <a16:creationId xmlns:a16="http://schemas.microsoft.com/office/drawing/2014/main" id="{0D9E5B79-8E8B-4723-83AE-6680B0E09B5C}"/>
              </a:ext>
            </a:extLst>
          </p:cNvPr>
          <p:cNvGraphicFramePr/>
          <p:nvPr>
            <p:extLst>
              <p:ext uri="{D42A27DB-BD31-4B8C-83A1-F6EECF244321}">
                <p14:modId xmlns:p14="http://schemas.microsoft.com/office/powerpoint/2010/main" val="3752770256"/>
              </p:ext>
            </p:extLst>
          </p:nvPr>
        </p:nvGraphicFramePr>
        <p:xfrm>
          <a:off x="989752" y="3094635"/>
          <a:ext cx="4432300" cy="3238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a:extLst>
              <a:ext uri="{FF2B5EF4-FFF2-40B4-BE49-F238E27FC236}">
                <a16:creationId xmlns:a16="http://schemas.microsoft.com/office/drawing/2014/main" id="{B1D06A02-05F8-4BEB-A8AF-E7371E6A1BA7}"/>
              </a:ext>
            </a:extLst>
          </p:cNvPr>
          <p:cNvGraphicFramePr/>
          <p:nvPr>
            <p:extLst>
              <p:ext uri="{D42A27DB-BD31-4B8C-83A1-F6EECF244321}">
                <p14:modId xmlns:p14="http://schemas.microsoft.com/office/powerpoint/2010/main" val="2434945965"/>
              </p:ext>
            </p:extLst>
          </p:nvPr>
        </p:nvGraphicFramePr>
        <p:xfrm>
          <a:off x="5910054" y="3091004"/>
          <a:ext cx="4432300" cy="3238500"/>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A3920252-79E5-45CE-B238-14FB120B2B64}"/>
                  </a:ext>
                </a:extLst>
              </p:cNvPr>
              <p:cNvSpPr txBox="1"/>
              <p:nvPr/>
            </p:nvSpPr>
            <p:spPr>
              <a:xfrm>
                <a:off x="10172388" y="4340922"/>
                <a:ext cx="1479296" cy="707886"/>
              </a:xfrm>
              <a:prstGeom prst="rect">
                <a:avLst/>
              </a:prstGeom>
              <a:noFill/>
              <a:ln>
                <a:solidFill>
                  <a:schemeClr val="accent6">
                    <a:lumMod val="75000"/>
                  </a:schemeClr>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s-CL" sz="2000" i="1" smtClean="0">
                              <a:latin typeface="Cambria Math" panose="02040503050406030204" pitchFamily="18" charset="0"/>
                            </a:rPr>
                          </m:ctrlPr>
                        </m:sSupPr>
                        <m:e>
                          <m:r>
                            <a:rPr lang="es-CL" sz="2000" b="0" i="1" smtClean="0">
                              <a:latin typeface="Cambria Math" panose="02040503050406030204" pitchFamily="18" charset="0"/>
                            </a:rPr>
                            <m:t>𝑋</m:t>
                          </m:r>
                        </m:e>
                        <m:sup>
                          <m:r>
                            <a:rPr lang="es-CL" sz="2000" b="0" i="1" smtClean="0">
                              <a:latin typeface="Cambria Math" panose="02040503050406030204" pitchFamily="18" charset="0"/>
                            </a:rPr>
                            <m:t>2</m:t>
                          </m:r>
                        </m:sup>
                      </m:sSup>
                      <m:r>
                        <a:rPr lang="es-CL" sz="2000" b="0" i="1" smtClean="0">
                          <a:latin typeface="Cambria Math" panose="02040503050406030204" pitchFamily="18" charset="0"/>
                        </a:rPr>
                        <m:t>&gt;3,841</m:t>
                      </m:r>
                    </m:oMath>
                  </m:oMathPara>
                </a14:m>
                <a:endParaRPr lang="es-CL" sz="2000" dirty="0"/>
              </a:p>
              <a:p>
                <a:pPr algn="ctr"/>
                <a:r>
                  <a:rPr lang="es-CL" sz="2000" dirty="0"/>
                  <a:t>p </a:t>
                </a:r>
                <a14:m>
                  <m:oMath xmlns:m="http://schemas.openxmlformats.org/officeDocument/2006/math">
                    <m:r>
                      <a:rPr lang="es-CL" sz="2000" i="1">
                        <a:latin typeface="Cambria Math" panose="02040503050406030204" pitchFamily="18" charset="0"/>
                        <a:ea typeface="Cambria Math" panose="02040503050406030204" pitchFamily="18" charset="0"/>
                      </a:rPr>
                      <m:t>≤</m:t>
                    </m:r>
                  </m:oMath>
                </a14:m>
                <a:r>
                  <a:rPr lang="es-CL" sz="2000" dirty="0"/>
                  <a:t> 0,05</a:t>
                </a:r>
              </a:p>
            </p:txBody>
          </p:sp>
        </mc:Choice>
        <mc:Fallback xmlns="">
          <p:sp>
            <p:nvSpPr>
              <p:cNvPr id="7" name="CuadroTexto 6">
                <a:extLst>
                  <a:ext uri="{FF2B5EF4-FFF2-40B4-BE49-F238E27FC236}">
                    <a16:creationId xmlns:a16="http://schemas.microsoft.com/office/drawing/2014/main" id="{A3920252-79E5-45CE-B238-14FB120B2B64}"/>
                  </a:ext>
                </a:extLst>
              </p:cNvPr>
              <p:cNvSpPr txBox="1">
                <a:spLocks noRot="1" noChangeAspect="1" noMove="1" noResize="1" noEditPoints="1" noAdjustHandles="1" noChangeArrowheads="1" noChangeShapeType="1" noTextEdit="1"/>
              </p:cNvSpPr>
              <p:nvPr/>
            </p:nvSpPr>
            <p:spPr>
              <a:xfrm>
                <a:off x="10172388" y="4340922"/>
                <a:ext cx="1479296" cy="707886"/>
              </a:xfrm>
              <a:prstGeom prst="rect">
                <a:avLst/>
              </a:prstGeom>
              <a:blipFill>
                <a:blip r:embed="rId5"/>
                <a:stretch>
                  <a:fillRect b="-14407"/>
                </a:stretch>
              </a:blipFill>
              <a:ln>
                <a:solidFill>
                  <a:schemeClr val="accent6">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391901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46</a:t>
            </a:fld>
            <a:endParaRPr/>
          </a:p>
        </p:txBody>
      </p:sp>
      <p:sp>
        <p:nvSpPr>
          <p:cNvPr id="9" name="Título 1">
            <a:extLst>
              <a:ext uri="{FF2B5EF4-FFF2-40B4-BE49-F238E27FC236}">
                <a16:creationId xmlns:a16="http://schemas.microsoft.com/office/drawing/2014/main" id="{9A89AC68-9F3F-43A2-B2DC-DDD38A7B5D5B}"/>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a:t>Ejercicio 3</a:t>
            </a:r>
            <a:endParaRPr lang="en-US" i="1" kern="0" dirty="0"/>
          </a:p>
        </p:txBody>
      </p:sp>
      <p:graphicFrame>
        <p:nvGraphicFramePr>
          <p:cNvPr id="11" name="Tabla 4">
            <a:extLst>
              <a:ext uri="{FF2B5EF4-FFF2-40B4-BE49-F238E27FC236}">
                <a16:creationId xmlns:a16="http://schemas.microsoft.com/office/drawing/2014/main" id="{63CFF2F6-5F88-42C5-981D-D7B491048FC7}"/>
              </a:ext>
            </a:extLst>
          </p:cNvPr>
          <p:cNvGraphicFramePr>
            <a:graphicFrameLocks noGrp="1"/>
          </p:cNvGraphicFramePr>
          <p:nvPr>
            <p:extLst>
              <p:ext uri="{D42A27DB-BD31-4B8C-83A1-F6EECF244321}">
                <p14:modId xmlns:p14="http://schemas.microsoft.com/office/powerpoint/2010/main" val="606305774"/>
              </p:ext>
            </p:extLst>
          </p:nvPr>
        </p:nvGraphicFramePr>
        <p:xfrm>
          <a:off x="1539063" y="3814752"/>
          <a:ext cx="8395900" cy="1127952"/>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70840">
                <a:tc>
                  <a:txBody>
                    <a:bodyPr/>
                    <a:lstStyle/>
                    <a:p>
                      <a:r>
                        <a:rPr lang="es-CL"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Q</a:t>
                      </a:r>
                    </a:p>
                  </a:txBody>
                  <a:tcPr/>
                </a:tc>
                <a:extLst>
                  <a:ext uri="{0D108BD9-81ED-4DB2-BD59-A6C34878D82A}">
                    <a16:rowId xmlns:a16="http://schemas.microsoft.com/office/drawing/2014/main" val="3532056097"/>
                  </a:ext>
                </a:extLst>
              </a:tr>
              <a:tr h="370840">
                <a:tc>
                  <a:txBody>
                    <a:bodyPr/>
                    <a:lstStyle/>
                    <a:p>
                      <a:r>
                        <a:rPr lang="es-CL" dirty="0"/>
                        <a:t>Observada</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3800928650"/>
                  </a:ext>
                </a:extLst>
              </a:tr>
              <a:tr h="370840">
                <a:tc>
                  <a:txBody>
                    <a:bodyPr/>
                    <a:lstStyle/>
                    <a:p>
                      <a:r>
                        <a:rPr lang="es-CL" dirty="0"/>
                        <a:t>Esperada </a:t>
                      </a:r>
                      <a:r>
                        <a:rPr lang="es-CL" dirty="0">
                          <a:solidFill>
                            <a:srgbClr val="FF0000"/>
                          </a:solidFill>
                        </a:rPr>
                        <a:t>(H-W)</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2393102065"/>
                  </a:ext>
                </a:extLst>
              </a:tr>
            </a:tbl>
          </a:graphicData>
        </a:graphic>
      </p:graphicFrame>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04253876-3810-4211-BB7A-2E24ED82D4D1}"/>
                  </a:ext>
                </a:extLst>
              </p:cNvPr>
              <p:cNvSpPr txBox="1"/>
              <p:nvPr/>
            </p:nvSpPr>
            <p:spPr>
              <a:xfrm>
                <a:off x="10390524" y="4047846"/>
                <a:ext cx="112087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=0,6</m:t>
                      </m:r>
                    </m:oMath>
                  </m:oMathPara>
                </a14:m>
                <a:endParaRPr lang="es-CL" b="0"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=0,4</m:t>
                      </m:r>
                    </m:oMath>
                  </m:oMathPara>
                </a14:m>
                <a:endParaRPr lang="es-CL" dirty="0"/>
              </a:p>
            </p:txBody>
          </p:sp>
        </mc:Choice>
        <mc:Fallback xmlns="">
          <p:sp>
            <p:nvSpPr>
              <p:cNvPr id="12" name="CuadroTexto 11">
                <a:extLst>
                  <a:ext uri="{FF2B5EF4-FFF2-40B4-BE49-F238E27FC236}">
                    <a16:creationId xmlns:a16="http://schemas.microsoft.com/office/drawing/2014/main" id="{04253876-3810-4211-BB7A-2E24ED82D4D1}"/>
                  </a:ext>
                </a:extLst>
              </p:cNvPr>
              <p:cNvSpPr txBox="1">
                <a:spLocks noRot="1" noChangeAspect="1" noMove="1" noResize="1" noEditPoints="1" noAdjustHandles="1" noChangeArrowheads="1" noChangeShapeType="1" noTextEdit="1"/>
              </p:cNvSpPr>
              <p:nvPr/>
            </p:nvSpPr>
            <p:spPr>
              <a:xfrm>
                <a:off x="10390524" y="4047846"/>
                <a:ext cx="1120878" cy="646331"/>
              </a:xfrm>
              <a:prstGeom prst="rect">
                <a:avLst/>
              </a:prstGeom>
              <a:blipFill>
                <a:blip r:embed="rId3"/>
                <a:stretch>
                  <a:fillRect b="-4717"/>
                </a:stretch>
              </a:blipFill>
            </p:spPr>
            <p:txBody>
              <a:bodyPr/>
              <a:lstStyle/>
              <a:p>
                <a:r>
                  <a:rPr lang="en-US">
                    <a:noFill/>
                  </a:rPr>
                  <a:t> </a:t>
                </a:r>
              </a:p>
            </p:txBody>
          </p:sp>
        </mc:Fallback>
      </mc:AlternateContent>
      <p:pic>
        <p:nvPicPr>
          <p:cNvPr id="13" name="Picture 2" descr="Extraen de manera ilegal 20 monitos del monte">
            <a:extLst>
              <a:ext uri="{FF2B5EF4-FFF2-40B4-BE49-F238E27FC236}">
                <a16:creationId xmlns:a16="http://schemas.microsoft.com/office/drawing/2014/main" id="{16E55537-4603-48C2-A747-B777DDBB28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2464" y="1"/>
            <a:ext cx="1889535" cy="1600200"/>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B7AE365E-BEB8-411E-B3F3-8A3D13707A2E}"/>
              </a:ext>
            </a:extLst>
          </p:cNvPr>
          <p:cNvSpPr txBox="1"/>
          <p:nvPr/>
        </p:nvSpPr>
        <p:spPr>
          <a:xfrm>
            <a:off x="2273808" y="1288923"/>
            <a:ext cx="7415784" cy="2031325"/>
          </a:xfrm>
          <a:prstGeom prst="rect">
            <a:avLst/>
          </a:prstGeom>
          <a:noFill/>
        </p:spPr>
        <p:txBody>
          <a:bodyPr wrap="square" rtlCol="0">
            <a:spAutoFit/>
          </a:bodyPr>
          <a:lstStyle/>
          <a:p>
            <a:r>
              <a:rPr lang="es-CL" dirty="0"/>
              <a:t>Para una población de 3.000 monitos del monte </a:t>
            </a:r>
            <a:r>
              <a:rPr lang="es-CL" i="1" dirty="0"/>
              <a:t>(</a:t>
            </a:r>
            <a:r>
              <a:rPr lang="es-CL" i="1" dirty="0" err="1"/>
              <a:t>Dromiciops</a:t>
            </a:r>
            <a:r>
              <a:rPr lang="es-CL" i="1" dirty="0"/>
              <a:t> </a:t>
            </a:r>
            <a:r>
              <a:rPr lang="es-CL" i="1" dirty="0" err="1"/>
              <a:t>gliroides</a:t>
            </a:r>
            <a:r>
              <a:rPr lang="es-CL" i="1" dirty="0"/>
              <a:t>)</a:t>
            </a:r>
            <a:r>
              <a:rPr lang="es-CL" dirty="0"/>
              <a:t> se han calculado las frecuencias genotípicas del gen Z. Éstas son:</a:t>
            </a:r>
          </a:p>
          <a:p>
            <a:endParaRPr lang="es-CL" dirty="0"/>
          </a:p>
          <a:p>
            <a:pPr algn="ctr"/>
            <a:r>
              <a:rPr lang="es-CL" dirty="0"/>
              <a:t>P=0,28         H=0,63      Q=0,09</a:t>
            </a:r>
          </a:p>
          <a:p>
            <a:pPr algn="ctr"/>
            <a:endParaRPr lang="es-CL" dirty="0"/>
          </a:p>
          <a:p>
            <a:r>
              <a:rPr lang="es-CL" dirty="0"/>
              <a:t>Determine si esta población se encuentra bajo Equilibrio Hardy-Weinberg.</a:t>
            </a:r>
          </a:p>
        </p:txBody>
      </p:sp>
    </p:spTree>
    <p:extLst>
      <p:ext uri="{BB962C8B-B14F-4D97-AF65-F5344CB8AC3E}">
        <p14:creationId xmlns:p14="http://schemas.microsoft.com/office/powerpoint/2010/main" val="3947875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47</a:t>
            </a:fld>
            <a:endParaRPr/>
          </a:p>
        </p:txBody>
      </p:sp>
      <p:sp>
        <p:nvSpPr>
          <p:cNvPr id="3" name="Título 1">
            <a:extLst>
              <a:ext uri="{FF2B5EF4-FFF2-40B4-BE49-F238E27FC236}">
                <a16:creationId xmlns:a16="http://schemas.microsoft.com/office/drawing/2014/main" id="{A63D0770-28F0-4475-AFF5-29445BBB72FD}"/>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a:t>Ejercicio 3</a:t>
            </a:r>
            <a:endParaRPr lang="en-US" i="1" kern="0" dirty="0"/>
          </a:p>
        </p:txBody>
      </p:sp>
      <p:graphicFrame>
        <p:nvGraphicFramePr>
          <p:cNvPr id="5" name="Tabla 4">
            <a:extLst>
              <a:ext uri="{FF2B5EF4-FFF2-40B4-BE49-F238E27FC236}">
                <a16:creationId xmlns:a16="http://schemas.microsoft.com/office/drawing/2014/main" id="{6014184C-3BF8-4FAF-B2F2-231630C649DF}"/>
              </a:ext>
            </a:extLst>
          </p:cNvPr>
          <p:cNvGraphicFramePr>
            <a:graphicFrameLocks noGrp="1"/>
          </p:cNvGraphicFramePr>
          <p:nvPr>
            <p:extLst>
              <p:ext uri="{D42A27DB-BD31-4B8C-83A1-F6EECF244321}">
                <p14:modId xmlns:p14="http://schemas.microsoft.com/office/powerpoint/2010/main" val="298479093"/>
              </p:ext>
            </p:extLst>
          </p:nvPr>
        </p:nvGraphicFramePr>
        <p:xfrm>
          <a:off x="1539063" y="3814752"/>
          <a:ext cx="8395900" cy="1127952"/>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70840">
                <a:tc>
                  <a:txBody>
                    <a:bodyPr/>
                    <a:lstStyle/>
                    <a:p>
                      <a:r>
                        <a:rPr lang="es-CL"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Q</a:t>
                      </a:r>
                    </a:p>
                  </a:txBody>
                  <a:tcPr/>
                </a:tc>
                <a:extLst>
                  <a:ext uri="{0D108BD9-81ED-4DB2-BD59-A6C34878D82A}">
                    <a16:rowId xmlns:a16="http://schemas.microsoft.com/office/drawing/2014/main" val="3532056097"/>
                  </a:ext>
                </a:extLst>
              </a:tr>
              <a:tr h="370840">
                <a:tc>
                  <a:txBody>
                    <a:bodyPr/>
                    <a:lstStyle/>
                    <a:p>
                      <a:r>
                        <a:rPr lang="es-CL" dirty="0"/>
                        <a:t>Observada</a:t>
                      </a:r>
                    </a:p>
                  </a:txBody>
                  <a:tcPr/>
                </a:tc>
                <a:tc>
                  <a:txBody>
                    <a:bodyPr/>
                    <a:lstStyle/>
                    <a:p>
                      <a:pPr algn="ctr"/>
                      <a:r>
                        <a:rPr lang="es-CL" dirty="0"/>
                        <a:t>0,28</a:t>
                      </a:r>
                    </a:p>
                  </a:txBody>
                  <a:tcPr/>
                </a:tc>
                <a:tc>
                  <a:txBody>
                    <a:bodyPr/>
                    <a:lstStyle/>
                    <a:p>
                      <a:pPr algn="ctr"/>
                      <a:r>
                        <a:rPr lang="es-CL" dirty="0"/>
                        <a:t>0,63</a:t>
                      </a:r>
                    </a:p>
                  </a:txBody>
                  <a:tcPr/>
                </a:tc>
                <a:tc>
                  <a:txBody>
                    <a:bodyPr/>
                    <a:lstStyle/>
                    <a:p>
                      <a:pPr algn="ctr"/>
                      <a:r>
                        <a:rPr lang="es-CL" dirty="0"/>
                        <a:t>0,09</a:t>
                      </a:r>
                    </a:p>
                  </a:txBody>
                  <a:tcPr/>
                </a:tc>
                <a:extLst>
                  <a:ext uri="{0D108BD9-81ED-4DB2-BD59-A6C34878D82A}">
                    <a16:rowId xmlns:a16="http://schemas.microsoft.com/office/drawing/2014/main" val="3800928650"/>
                  </a:ext>
                </a:extLst>
              </a:tr>
              <a:tr h="370840">
                <a:tc>
                  <a:txBody>
                    <a:bodyPr/>
                    <a:lstStyle/>
                    <a:p>
                      <a:r>
                        <a:rPr lang="es-CL" dirty="0"/>
                        <a:t>Esperada </a:t>
                      </a:r>
                      <a:r>
                        <a:rPr lang="es-CL" dirty="0">
                          <a:solidFill>
                            <a:srgbClr val="FF0000"/>
                          </a:solidFill>
                        </a:rPr>
                        <a:t>(H-W)</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2393102065"/>
                  </a:ext>
                </a:extLst>
              </a:tr>
            </a:tbl>
          </a:graphicData>
        </a:graphic>
      </p:graphicFrame>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718563A3-A674-457E-B868-F402BA353488}"/>
                  </a:ext>
                </a:extLst>
              </p:cNvPr>
              <p:cNvSpPr txBox="1"/>
              <p:nvPr/>
            </p:nvSpPr>
            <p:spPr>
              <a:xfrm>
                <a:off x="10390524" y="4047846"/>
                <a:ext cx="112087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=0,6</m:t>
                      </m:r>
                    </m:oMath>
                  </m:oMathPara>
                </a14:m>
                <a:endParaRPr lang="es-CL" b="0"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=0,4</m:t>
                      </m:r>
                    </m:oMath>
                  </m:oMathPara>
                </a14:m>
                <a:endParaRPr lang="es-CL" dirty="0"/>
              </a:p>
            </p:txBody>
          </p:sp>
        </mc:Choice>
        <mc:Fallback xmlns="">
          <p:sp>
            <p:nvSpPr>
              <p:cNvPr id="6" name="CuadroTexto 5">
                <a:extLst>
                  <a:ext uri="{FF2B5EF4-FFF2-40B4-BE49-F238E27FC236}">
                    <a16:creationId xmlns:a16="http://schemas.microsoft.com/office/drawing/2014/main" id="{718563A3-A674-457E-B868-F402BA353488}"/>
                  </a:ext>
                </a:extLst>
              </p:cNvPr>
              <p:cNvSpPr txBox="1">
                <a:spLocks noRot="1" noChangeAspect="1" noMove="1" noResize="1" noEditPoints="1" noAdjustHandles="1" noChangeArrowheads="1" noChangeShapeType="1" noTextEdit="1"/>
              </p:cNvSpPr>
              <p:nvPr/>
            </p:nvSpPr>
            <p:spPr>
              <a:xfrm>
                <a:off x="10390524" y="4047846"/>
                <a:ext cx="1120878" cy="646331"/>
              </a:xfrm>
              <a:prstGeom prst="rect">
                <a:avLst/>
              </a:prstGeom>
              <a:blipFill>
                <a:blip r:embed="rId3"/>
                <a:stretch>
                  <a:fillRect b="-4717"/>
                </a:stretch>
              </a:blipFill>
            </p:spPr>
            <p:txBody>
              <a:bodyPr/>
              <a:lstStyle/>
              <a:p>
                <a:r>
                  <a:rPr lang="en-US">
                    <a:noFill/>
                  </a:rPr>
                  <a:t> </a:t>
                </a:r>
              </a:p>
            </p:txBody>
          </p:sp>
        </mc:Fallback>
      </mc:AlternateContent>
      <p:pic>
        <p:nvPicPr>
          <p:cNvPr id="7" name="Picture 2" descr="Extraen de manera ilegal 20 monitos del monte">
            <a:extLst>
              <a:ext uri="{FF2B5EF4-FFF2-40B4-BE49-F238E27FC236}">
                <a16:creationId xmlns:a16="http://schemas.microsoft.com/office/drawing/2014/main" id="{B7AD3566-E35C-49E7-9854-904537737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2464" y="1"/>
            <a:ext cx="1889535" cy="160020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EF34AA48-5E1F-4C2F-84D3-6C585618B9DB}"/>
              </a:ext>
            </a:extLst>
          </p:cNvPr>
          <p:cNvSpPr txBox="1"/>
          <p:nvPr/>
        </p:nvSpPr>
        <p:spPr>
          <a:xfrm>
            <a:off x="2273808" y="1288923"/>
            <a:ext cx="7415784" cy="2031325"/>
          </a:xfrm>
          <a:prstGeom prst="rect">
            <a:avLst/>
          </a:prstGeom>
          <a:noFill/>
        </p:spPr>
        <p:txBody>
          <a:bodyPr wrap="square" rtlCol="0">
            <a:spAutoFit/>
          </a:bodyPr>
          <a:lstStyle/>
          <a:p>
            <a:r>
              <a:rPr lang="es-CL" dirty="0"/>
              <a:t>Para una población de 3.000 monitos del monte </a:t>
            </a:r>
            <a:r>
              <a:rPr lang="es-CL" i="1" dirty="0"/>
              <a:t>(</a:t>
            </a:r>
            <a:r>
              <a:rPr lang="es-CL" i="1" dirty="0" err="1"/>
              <a:t>Dromiciops</a:t>
            </a:r>
            <a:r>
              <a:rPr lang="es-CL" i="1" dirty="0"/>
              <a:t> </a:t>
            </a:r>
            <a:r>
              <a:rPr lang="es-CL" i="1" dirty="0" err="1"/>
              <a:t>gliroides</a:t>
            </a:r>
            <a:r>
              <a:rPr lang="es-CL" i="1" dirty="0"/>
              <a:t>)</a:t>
            </a:r>
            <a:r>
              <a:rPr lang="es-CL" dirty="0"/>
              <a:t> se han calculado las frecuencias genotípicas del gen Z. Éstas son:</a:t>
            </a:r>
          </a:p>
          <a:p>
            <a:endParaRPr lang="es-CL" dirty="0"/>
          </a:p>
          <a:p>
            <a:pPr algn="ctr"/>
            <a:r>
              <a:rPr lang="es-CL" dirty="0"/>
              <a:t>P=0,28         H=0,63      Q=0,09</a:t>
            </a:r>
          </a:p>
          <a:p>
            <a:pPr algn="ctr"/>
            <a:endParaRPr lang="es-CL" dirty="0"/>
          </a:p>
          <a:p>
            <a:r>
              <a:rPr lang="es-CL" dirty="0"/>
              <a:t>Determine si esta población se encuentra bajo Equilibrio Hardy-Weinberg.</a:t>
            </a:r>
          </a:p>
        </p:txBody>
      </p:sp>
    </p:spTree>
    <p:extLst>
      <p:ext uri="{BB962C8B-B14F-4D97-AF65-F5344CB8AC3E}">
        <p14:creationId xmlns:p14="http://schemas.microsoft.com/office/powerpoint/2010/main" val="348475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48</a:t>
            </a:fld>
            <a:endParaRPr/>
          </a:p>
        </p:txBody>
      </p:sp>
      <p:sp>
        <p:nvSpPr>
          <p:cNvPr id="3" name="Título 1">
            <a:extLst>
              <a:ext uri="{FF2B5EF4-FFF2-40B4-BE49-F238E27FC236}">
                <a16:creationId xmlns:a16="http://schemas.microsoft.com/office/drawing/2014/main" id="{3EBD8689-F6A1-4232-A876-C37B59A8DE4E}"/>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a:t>Ejercicio 3</a:t>
            </a:r>
            <a:endParaRPr lang="en-US" i="1" kern="0" dirty="0"/>
          </a:p>
        </p:txBody>
      </p:sp>
      <p:graphicFrame>
        <p:nvGraphicFramePr>
          <p:cNvPr id="5" name="Tabla 4">
            <a:extLst>
              <a:ext uri="{FF2B5EF4-FFF2-40B4-BE49-F238E27FC236}">
                <a16:creationId xmlns:a16="http://schemas.microsoft.com/office/drawing/2014/main" id="{15D6025C-B685-4674-BE99-D73301F4F244}"/>
              </a:ext>
            </a:extLst>
          </p:cNvPr>
          <p:cNvGraphicFramePr>
            <a:graphicFrameLocks noGrp="1"/>
          </p:cNvGraphicFramePr>
          <p:nvPr>
            <p:extLst>
              <p:ext uri="{D42A27DB-BD31-4B8C-83A1-F6EECF244321}">
                <p14:modId xmlns:p14="http://schemas.microsoft.com/office/powerpoint/2010/main" val="811129092"/>
              </p:ext>
            </p:extLst>
          </p:nvPr>
        </p:nvGraphicFramePr>
        <p:xfrm>
          <a:off x="1539063" y="3814752"/>
          <a:ext cx="8395900" cy="1127952"/>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70840">
                <a:tc>
                  <a:txBody>
                    <a:bodyPr/>
                    <a:lstStyle/>
                    <a:p>
                      <a:r>
                        <a:rPr lang="es-CL"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Q</a:t>
                      </a:r>
                    </a:p>
                  </a:txBody>
                  <a:tcPr/>
                </a:tc>
                <a:extLst>
                  <a:ext uri="{0D108BD9-81ED-4DB2-BD59-A6C34878D82A}">
                    <a16:rowId xmlns:a16="http://schemas.microsoft.com/office/drawing/2014/main" val="3532056097"/>
                  </a:ext>
                </a:extLst>
              </a:tr>
              <a:tr h="370840">
                <a:tc>
                  <a:txBody>
                    <a:bodyPr/>
                    <a:lstStyle/>
                    <a:p>
                      <a:r>
                        <a:rPr lang="es-CL" dirty="0"/>
                        <a:t>Observada</a:t>
                      </a:r>
                    </a:p>
                  </a:txBody>
                  <a:tcPr/>
                </a:tc>
                <a:tc>
                  <a:txBody>
                    <a:bodyPr/>
                    <a:lstStyle/>
                    <a:p>
                      <a:pPr algn="ctr"/>
                      <a:r>
                        <a:rPr lang="es-CL" dirty="0"/>
                        <a:t>0,28</a:t>
                      </a:r>
                    </a:p>
                  </a:txBody>
                  <a:tcPr/>
                </a:tc>
                <a:tc>
                  <a:txBody>
                    <a:bodyPr/>
                    <a:lstStyle/>
                    <a:p>
                      <a:pPr algn="ctr"/>
                      <a:r>
                        <a:rPr lang="es-CL" dirty="0"/>
                        <a:t>0,63</a:t>
                      </a:r>
                    </a:p>
                  </a:txBody>
                  <a:tcPr/>
                </a:tc>
                <a:tc>
                  <a:txBody>
                    <a:bodyPr/>
                    <a:lstStyle/>
                    <a:p>
                      <a:pPr algn="ctr"/>
                      <a:r>
                        <a:rPr lang="es-CL" dirty="0"/>
                        <a:t>0,09</a:t>
                      </a:r>
                    </a:p>
                  </a:txBody>
                  <a:tcPr/>
                </a:tc>
                <a:extLst>
                  <a:ext uri="{0D108BD9-81ED-4DB2-BD59-A6C34878D82A}">
                    <a16:rowId xmlns:a16="http://schemas.microsoft.com/office/drawing/2014/main" val="3800928650"/>
                  </a:ext>
                </a:extLst>
              </a:tr>
              <a:tr h="370840">
                <a:tc>
                  <a:txBody>
                    <a:bodyPr/>
                    <a:lstStyle/>
                    <a:p>
                      <a:r>
                        <a:rPr lang="es-CL" dirty="0"/>
                        <a:t>Esperada </a:t>
                      </a:r>
                      <a:r>
                        <a:rPr lang="es-CL" dirty="0">
                          <a:solidFill>
                            <a:srgbClr val="FF0000"/>
                          </a:solidFill>
                        </a:rPr>
                        <a:t>(H-W)</a:t>
                      </a:r>
                    </a:p>
                  </a:txBody>
                  <a:tcPr/>
                </a:tc>
                <a:tc>
                  <a:txBody>
                    <a:bodyPr/>
                    <a:lstStyle/>
                    <a:p>
                      <a:pPr algn="ctr"/>
                      <a:r>
                        <a:rPr lang="es-CL" dirty="0"/>
                        <a:t>0,36</a:t>
                      </a:r>
                    </a:p>
                  </a:txBody>
                  <a:tcPr/>
                </a:tc>
                <a:tc>
                  <a:txBody>
                    <a:bodyPr/>
                    <a:lstStyle/>
                    <a:p>
                      <a:pPr algn="ctr"/>
                      <a:r>
                        <a:rPr lang="es-CL" dirty="0"/>
                        <a:t>0,48</a:t>
                      </a:r>
                    </a:p>
                  </a:txBody>
                  <a:tcPr/>
                </a:tc>
                <a:tc>
                  <a:txBody>
                    <a:bodyPr/>
                    <a:lstStyle/>
                    <a:p>
                      <a:pPr algn="ctr"/>
                      <a:r>
                        <a:rPr lang="es-CL" dirty="0"/>
                        <a:t>0,16</a:t>
                      </a:r>
                    </a:p>
                  </a:txBody>
                  <a:tcPr/>
                </a:tc>
                <a:extLst>
                  <a:ext uri="{0D108BD9-81ED-4DB2-BD59-A6C34878D82A}">
                    <a16:rowId xmlns:a16="http://schemas.microsoft.com/office/drawing/2014/main" val="2393102065"/>
                  </a:ext>
                </a:extLst>
              </a:tr>
            </a:tbl>
          </a:graphicData>
        </a:graphic>
      </p:graphicFrame>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568ECA83-2FFF-4E32-B66E-C3C40CD66D7E}"/>
                  </a:ext>
                </a:extLst>
              </p:cNvPr>
              <p:cNvSpPr txBox="1"/>
              <p:nvPr/>
            </p:nvSpPr>
            <p:spPr>
              <a:xfrm>
                <a:off x="10390524" y="4047846"/>
                <a:ext cx="112087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=0,6</m:t>
                      </m:r>
                    </m:oMath>
                  </m:oMathPara>
                </a14:m>
                <a:endParaRPr lang="es-CL" b="0"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=0,4</m:t>
                      </m:r>
                    </m:oMath>
                  </m:oMathPara>
                </a14:m>
                <a:endParaRPr lang="es-CL" dirty="0"/>
              </a:p>
            </p:txBody>
          </p:sp>
        </mc:Choice>
        <mc:Fallback xmlns="">
          <p:sp>
            <p:nvSpPr>
              <p:cNvPr id="6" name="CuadroTexto 5">
                <a:extLst>
                  <a:ext uri="{FF2B5EF4-FFF2-40B4-BE49-F238E27FC236}">
                    <a16:creationId xmlns:a16="http://schemas.microsoft.com/office/drawing/2014/main" id="{568ECA83-2FFF-4E32-B66E-C3C40CD66D7E}"/>
                  </a:ext>
                </a:extLst>
              </p:cNvPr>
              <p:cNvSpPr txBox="1">
                <a:spLocks noRot="1" noChangeAspect="1" noMove="1" noResize="1" noEditPoints="1" noAdjustHandles="1" noChangeArrowheads="1" noChangeShapeType="1" noTextEdit="1"/>
              </p:cNvSpPr>
              <p:nvPr/>
            </p:nvSpPr>
            <p:spPr>
              <a:xfrm>
                <a:off x="10390524" y="4047846"/>
                <a:ext cx="1120878" cy="646331"/>
              </a:xfrm>
              <a:prstGeom prst="rect">
                <a:avLst/>
              </a:prstGeom>
              <a:blipFill>
                <a:blip r:embed="rId3"/>
                <a:stretch>
                  <a:fillRect b="-4717"/>
                </a:stretch>
              </a:blipFill>
            </p:spPr>
            <p:txBody>
              <a:bodyPr/>
              <a:lstStyle/>
              <a:p>
                <a:r>
                  <a:rPr lang="en-US">
                    <a:noFill/>
                  </a:rPr>
                  <a:t> </a:t>
                </a:r>
              </a:p>
            </p:txBody>
          </p:sp>
        </mc:Fallback>
      </mc:AlternateContent>
      <p:pic>
        <p:nvPicPr>
          <p:cNvPr id="7" name="Picture 2" descr="Extraen de manera ilegal 20 monitos del monte">
            <a:extLst>
              <a:ext uri="{FF2B5EF4-FFF2-40B4-BE49-F238E27FC236}">
                <a16:creationId xmlns:a16="http://schemas.microsoft.com/office/drawing/2014/main" id="{F632998D-5BD3-4E25-B788-228E97AB0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2464" y="1"/>
            <a:ext cx="1889535" cy="160020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C27C672E-D1BE-4162-9581-4BC3142B9C95}"/>
              </a:ext>
            </a:extLst>
          </p:cNvPr>
          <p:cNvSpPr txBox="1"/>
          <p:nvPr/>
        </p:nvSpPr>
        <p:spPr>
          <a:xfrm>
            <a:off x="2273808" y="1288923"/>
            <a:ext cx="7415784" cy="2031325"/>
          </a:xfrm>
          <a:prstGeom prst="rect">
            <a:avLst/>
          </a:prstGeom>
          <a:noFill/>
        </p:spPr>
        <p:txBody>
          <a:bodyPr wrap="square" rtlCol="0">
            <a:spAutoFit/>
          </a:bodyPr>
          <a:lstStyle/>
          <a:p>
            <a:r>
              <a:rPr lang="es-CL" dirty="0"/>
              <a:t>Para una población de 3.000 monitos del monte </a:t>
            </a:r>
            <a:r>
              <a:rPr lang="es-CL" i="1" dirty="0"/>
              <a:t>(</a:t>
            </a:r>
            <a:r>
              <a:rPr lang="es-CL" i="1" dirty="0" err="1"/>
              <a:t>Dromiciops</a:t>
            </a:r>
            <a:r>
              <a:rPr lang="es-CL" i="1" dirty="0"/>
              <a:t> </a:t>
            </a:r>
            <a:r>
              <a:rPr lang="es-CL" i="1" dirty="0" err="1"/>
              <a:t>gliroides</a:t>
            </a:r>
            <a:r>
              <a:rPr lang="es-CL" i="1" dirty="0"/>
              <a:t>)</a:t>
            </a:r>
            <a:r>
              <a:rPr lang="es-CL" dirty="0"/>
              <a:t> se han calculado las frecuencias genotípicas del gen Z. Éstas son:</a:t>
            </a:r>
          </a:p>
          <a:p>
            <a:endParaRPr lang="es-CL" dirty="0"/>
          </a:p>
          <a:p>
            <a:pPr algn="ctr"/>
            <a:r>
              <a:rPr lang="es-CL" dirty="0"/>
              <a:t>P=0,28         H=0,63      Q=0,09</a:t>
            </a:r>
          </a:p>
          <a:p>
            <a:pPr algn="ctr"/>
            <a:endParaRPr lang="es-CL" dirty="0"/>
          </a:p>
          <a:p>
            <a:r>
              <a:rPr lang="es-CL" dirty="0"/>
              <a:t>Determine si esta población se encuentra bajo Equilibrio Hardy-Weinberg.</a:t>
            </a:r>
          </a:p>
        </p:txBody>
      </p:sp>
    </p:spTree>
    <p:extLst>
      <p:ext uri="{BB962C8B-B14F-4D97-AF65-F5344CB8AC3E}">
        <p14:creationId xmlns:p14="http://schemas.microsoft.com/office/powerpoint/2010/main" val="3100871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49</a:t>
            </a:fld>
            <a:endParaRPr/>
          </a:p>
        </p:txBody>
      </p:sp>
      <p:graphicFrame>
        <p:nvGraphicFramePr>
          <p:cNvPr id="5" name="Tabla 4">
            <a:extLst>
              <a:ext uri="{FF2B5EF4-FFF2-40B4-BE49-F238E27FC236}">
                <a16:creationId xmlns:a16="http://schemas.microsoft.com/office/drawing/2014/main" id="{5660D9D7-B96B-45D9-9720-DAFBCC003A24}"/>
              </a:ext>
            </a:extLst>
          </p:cNvPr>
          <p:cNvGraphicFramePr>
            <a:graphicFrameLocks noGrp="1"/>
          </p:cNvGraphicFramePr>
          <p:nvPr>
            <p:extLst>
              <p:ext uri="{D42A27DB-BD31-4B8C-83A1-F6EECF244321}">
                <p14:modId xmlns:p14="http://schemas.microsoft.com/office/powerpoint/2010/main" val="3776450573"/>
              </p:ext>
            </p:extLst>
          </p:nvPr>
        </p:nvGraphicFramePr>
        <p:xfrm>
          <a:off x="1539063" y="3538590"/>
          <a:ext cx="8395900" cy="1107440"/>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Q</a:t>
                      </a:r>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sz="1800" dirty="0"/>
                        <a:t>0,28</a:t>
                      </a:r>
                    </a:p>
                  </a:txBody>
                  <a:tcPr/>
                </a:tc>
                <a:tc>
                  <a:txBody>
                    <a:bodyPr/>
                    <a:lstStyle/>
                    <a:p>
                      <a:pPr algn="ctr"/>
                      <a:r>
                        <a:rPr lang="es-CL" sz="1800" dirty="0"/>
                        <a:t>0,63</a:t>
                      </a:r>
                    </a:p>
                  </a:txBody>
                  <a:tcPr/>
                </a:tc>
                <a:tc>
                  <a:txBody>
                    <a:bodyPr/>
                    <a:lstStyle/>
                    <a:p>
                      <a:pPr algn="ctr"/>
                      <a:r>
                        <a:rPr lang="es-CL" sz="1800" dirty="0"/>
                        <a:t>0,09</a:t>
                      </a:r>
                    </a:p>
                  </a:txBody>
                  <a:tcP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r>
                        <a:rPr lang="es-CL" sz="1800" dirty="0"/>
                        <a:t>0,36</a:t>
                      </a:r>
                    </a:p>
                  </a:txBody>
                  <a:tcPr/>
                </a:tc>
                <a:tc>
                  <a:txBody>
                    <a:bodyPr/>
                    <a:lstStyle/>
                    <a:p>
                      <a:pPr algn="ctr"/>
                      <a:r>
                        <a:rPr lang="es-CL" sz="1800" dirty="0"/>
                        <a:t>0,48</a:t>
                      </a:r>
                    </a:p>
                  </a:txBody>
                  <a:tcPr/>
                </a:tc>
                <a:tc>
                  <a:txBody>
                    <a:bodyPr/>
                    <a:lstStyle/>
                    <a:p>
                      <a:pPr algn="ctr"/>
                      <a:r>
                        <a:rPr lang="es-CL" sz="1800" dirty="0"/>
                        <a:t>0,16</a:t>
                      </a:r>
                    </a:p>
                  </a:txBody>
                  <a:tcPr/>
                </a:tc>
                <a:extLst>
                  <a:ext uri="{0D108BD9-81ED-4DB2-BD59-A6C34878D82A}">
                    <a16:rowId xmlns:a16="http://schemas.microsoft.com/office/drawing/2014/main" val="2393102065"/>
                  </a:ext>
                </a:extLst>
              </a:tr>
            </a:tbl>
          </a:graphicData>
        </a:graphic>
      </p:graphicFrame>
      <p:graphicFrame>
        <p:nvGraphicFramePr>
          <p:cNvPr id="6" name="Tabla 4">
            <a:extLst>
              <a:ext uri="{FF2B5EF4-FFF2-40B4-BE49-F238E27FC236}">
                <a16:creationId xmlns:a16="http://schemas.microsoft.com/office/drawing/2014/main" id="{5AA57E26-48F4-4D64-BEE2-14D15D99B155}"/>
              </a:ext>
            </a:extLst>
          </p:cNvPr>
          <p:cNvGraphicFramePr>
            <a:graphicFrameLocks noGrp="1"/>
          </p:cNvGraphicFramePr>
          <p:nvPr>
            <p:extLst>
              <p:ext uri="{D42A27DB-BD31-4B8C-83A1-F6EECF244321}">
                <p14:modId xmlns:p14="http://schemas.microsoft.com/office/powerpoint/2010/main" val="4272935031"/>
              </p:ext>
            </p:extLst>
          </p:nvPr>
        </p:nvGraphicFramePr>
        <p:xfrm>
          <a:off x="1053410" y="4854855"/>
          <a:ext cx="9367205" cy="1478280"/>
        </p:xfrm>
        <a:graphic>
          <a:graphicData uri="http://schemas.openxmlformats.org/drawingml/2006/table">
            <a:tbl>
              <a:tblPr firstRow="1" bandRow="1">
                <a:tableStyleId>{5C22544A-7EE6-4342-B048-85BDC9FD1C3A}</a:tableStyleId>
              </a:tblPr>
              <a:tblGrid>
                <a:gridCol w="1873441">
                  <a:extLst>
                    <a:ext uri="{9D8B030D-6E8A-4147-A177-3AD203B41FA5}">
                      <a16:colId xmlns:a16="http://schemas.microsoft.com/office/drawing/2014/main" val="1804679539"/>
                    </a:ext>
                  </a:extLst>
                </a:gridCol>
                <a:gridCol w="1873441">
                  <a:extLst>
                    <a:ext uri="{9D8B030D-6E8A-4147-A177-3AD203B41FA5}">
                      <a16:colId xmlns:a16="http://schemas.microsoft.com/office/drawing/2014/main" val="2325420472"/>
                    </a:ext>
                  </a:extLst>
                </a:gridCol>
                <a:gridCol w="1873441">
                  <a:extLst>
                    <a:ext uri="{9D8B030D-6E8A-4147-A177-3AD203B41FA5}">
                      <a16:colId xmlns:a16="http://schemas.microsoft.com/office/drawing/2014/main" val="3765054648"/>
                    </a:ext>
                  </a:extLst>
                </a:gridCol>
                <a:gridCol w="1873441">
                  <a:extLst>
                    <a:ext uri="{9D8B030D-6E8A-4147-A177-3AD203B41FA5}">
                      <a16:colId xmlns:a16="http://schemas.microsoft.com/office/drawing/2014/main" val="1979626268"/>
                    </a:ext>
                  </a:extLst>
                </a:gridCol>
                <a:gridCol w="1873441">
                  <a:extLst>
                    <a:ext uri="{9D8B030D-6E8A-4147-A177-3AD203B41FA5}">
                      <a16:colId xmlns:a16="http://schemas.microsoft.com/office/drawing/2014/main" val="2729055595"/>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Z</a:t>
                      </a:r>
                      <a:r>
                        <a:rPr lang="es-CL" sz="1800" baseline="-25000" dirty="0"/>
                        <a:t>1</a:t>
                      </a:r>
                      <a:r>
                        <a:rPr lang="es-CL" sz="1800" dirty="0"/>
                        <a:t>Z</a:t>
                      </a:r>
                      <a:r>
                        <a:rPr lang="es-CL" sz="1800" baseline="-25000" dirty="0"/>
                        <a:t>1</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Z</a:t>
                      </a:r>
                      <a:r>
                        <a:rPr lang="es-CL" sz="1800" baseline="-25000" dirty="0"/>
                        <a:t>1</a:t>
                      </a:r>
                      <a:r>
                        <a:rPr lang="es-CL" sz="1800" dirty="0"/>
                        <a:t>Z</a:t>
                      </a:r>
                      <a:r>
                        <a:rPr lang="es-CL" sz="1800" baseline="-25000" dirty="0"/>
                        <a:t>2</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Z</a:t>
                      </a:r>
                      <a:r>
                        <a:rPr lang="es-CL" sz="1800" baseline="-25000" dirty="0"/>
                        <a:t>2</a:t>
                      </a:r>
                      <a:r>
                        <a:rPr lang="es-CL" sz="1800" dirty="0"/>
                        <a:t>Z</a:t>
                      </a:r>
                      <a:r>
                        <a:rPr lang="es-CL" sz="1800" baseline="-25000" dirty="0"/>
                        <a:t>2</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X</a:t>
                      </a:r>
                      <a:r>
                        <a:rPr lang="es-CL" sz="1800" baseline="30000" dirty="0"/>
                        <a:t>2</a:t>
                      </a:r>
                      <a:endParaRPr lang="es-CL" sz="1800" dirty="0"/>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endParaRPr lang="es-CL" sz="1800" dirty="0"/>
                    </a:p>
                  </a:txBody>
                  <a:tcPr/>
                </a:tc>
                <a:tc>
                  <a:txBody>
                    <a:bodyPr/>
                    <a:lstStyle/>
                    <a:p>
                      <a:pPr algn="ctr"/>
                      <a:endParaRPr lang="es-CL" sz="1800" dirty="0"/>
                    </a:p>
                  </a:txBody>
                  <a:tcPr/>
                </a:tc>
                <a:tc>
                  <a:txBody>
                    <a:bodyPr/>
                    <a:lstStyle/>
                    <a:p>
                      <a:pPr algn="ctr"/>
                      <a:endParaRPr lang="es-CL" sz="1800" dirty="0"/>
                    </a:p>
                  </a:txBody>
                  <a:tcPr/>
                </a:tc>
                <a:tc rowSpan="3">
                  <a:txBody>
                    <a:bodyPr/>
                    <a:lstStyle/>
                    <a:p>
                      <a:pPr algn="ctr"/>
                      <a:endParaRPr lang="es-CL" sz="1800" dirty="0"/>
                    </a:p>
                  </a:txBody>
                  <a:tcPr anchor="ct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endParaRPr lang="es-CL" sz="1800" dirty="0"/>
                    </a:p>
                  </a:txBody>
                  <a:tcPr/>
                </a:tc>
                <a:tc>
                  <a:txBody>
                    <a:bodyPr/>
                    <a:lstStyle/>
                    <a:p>
                      <a:pPr algn="ctr"/>
                      <a:endParaRPr lang="es-CL" sz="1800" dirty="0"/>
                    </a:p>
                  </a:txBody>
                  <a:tcPr/>
                </a:tc>
                <a:tc>
                  <a:txBody>
                    <a:bodyPr/>
                    <a:lstStyle/>
                    <a:p>
                      <a:pPr algn="ctr"/>
                      <a:endParaRPr lang="es-CL" sz="1800" dirty="0"/>
                    </a:p>
                  </a:txBody>
                  <a:tcPr/>
                </a:tc>
                <a:tc vMerge="1">
                  <a:txBody>
                    <a:bodyPr/>
                    <a:lstStyle/>
                    <a:p>
                      <a:pPr algn="ctr"/>
                      <a:endParaRPr lang="es-CL" dirty="0"/>
                    </a:p>
                  </a:txBody>
                  <a:tcPr/>
                </a:tc>
                <a:extLst>
                  <a:ext uri="{0D108BD9-81ED-4DB2-BD59-A6C34878D82A}">
                    <a16:rowId xmlns:a16="http://schemas.microsoft.com/office/drawing/2014/main" val="2393102065"/>
                  </a:ext>
                </a:extLst>
              </a:tr>
              <a:tr h="370840">
                <a:tc>
                  <a:txBody>
                    <a:bodyPr/>
                    <a:lstStyle/>
                    <a:p>
                      <a:r>
                        <a:rPr lang="es-CL" sz="1800" dirty="0">
                          <a:solidFill>
                            <a:schemeClr val="tx1"/>
                          </a:solidFill>
                        </a:rPr>
                        <a:t>(O-E)</a:t>
                      </a:r>
                      <a:r>
                        <a:rPr lang="es-CL" sz="1800" baseline="30000" dirty="0">
                          <a:solidFill>
                            <a:schemeClr val="tx1"/>
                          </a:solidFill>
                        </a:rPr>
                        <a:t>2</a:t>
                      </a:r>
                      <a:r>
                        <a:rPr lang="es-CL" sz="1800" dirty="0">
                          <a:solidFill>
                            <a:schemeClr val="tx1"/>
                          </a:solidFill>
                        </a:rPr>
                        <a:t>/E</a:t>
                      </a:r>
                    </a:p>
                  </a:txBody>
                  <a:tcPr/>
                </a:tc>
                <a:tc>
                  <a:txBody>
                    <a:bodyPr/>
                    <a:lstStyle/>
                    <a:p>
                      <a:pPr algn="ctr"/>
                      <a:endParaRPr lang="es-CL" sz="1800" dirty="0"/>
                    </a:p>
                  </a:txBody>
                  <a:tcPr/>
                </a:tc>
                <a:tc>
                  <a:txBody>
                    <a:bodyPr/>
                    <a:lstStyle/>
                    <a:p>
                      <a:pPr algn="ctr"/>
                      <a:endParaRPr lang="es-CL" sz="1800" dirty="0"/>
                    </a:p>
                  </a:txBody>
                  <a:tcPr/>
                </a:tc>
                <a:tc>
                  <a:txBody>
                    <a:bodyPr/>
                    <a:lstStyle/>
                    <a:p>
                      <a:pPr algn="ctr"/>
                      <a:endParaRPr lang="es-CL" sz="1800" dirty="0"/>
                    </a:p>
                  </a:txBody>
                  <a:tcPr/>
                </a:tc>
                <a:tc vMerge="1">
                  <a:txBody>
                    <a:bodyPr/>
                    <a:lstStyle/>
                    <a:p>
                      <a:pPr algn="ctr"/>
                      <a:endParaRPr lang="es-CL" dirty="0"/>
                    </a:p>
                  </a:txBody>
                  <a:tcPr/>
                </a:tc>
                <a:extLst>
                  <a:ext uri="{0D108BD9-81ED-4DB2-BD59-A6C34878D82A}">
                    <a16:rowId xmlns:a16="http://schemas.microsoft.com/office/drawing/2014/main" val="3647845776"/>
                  </a:ext>
                </a:extLst>
              </a:tr>
            </a:tbl>
          </a:graphicData>
        </a:graphic>
      </p:graphicFrame>
      <p:sp>
        <p:nvSpPr>
          <p:cNvPr id="9" name="Título 1">
            <a:extLst>
              <a:ext uri="{FF2B5EF4-FFF2-40B4-BE49-F238E27FC236}">
                <a16:creationId xmlns:a16="http://schemas.microsoft.com/office/drawing/2014/main" id="{E26A4921-D61E-4B39-87C5-F666D755A6DF}"/>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a:t>Ejercicio 3</a:t>
            </a:r>
            <a:endParaRPr lang="en-US" i="1" kern="0" dirty="0"/>
          </a:p>
        </p:txBody>
      </p:sp>
      <p:pic>
        <p:nvPicPr>
          <p:cNvPr id="11" name="Picture 2" descr="Extraen de manera ilegal 20 monitos del monte">
            <a:extLst>
              <a:ext uri="{FF2B5EF4-FFF2-40B4-BE49-F238E27FC236}">
                <a16:creationId xmlns:a16="http://schemas.microsoft.com/office/drawing/2014/main" id="{942F3F09-F4E8-4D7B-A6EF-5D9AA8098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464" y="1"/>
            <a:ext cx="1889535" cy="1600200"/>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B52817E3-ED53-418B-A492-E622461AF58B}"/>
              </a:ext>
            </a:extLst>
          </p:cNvPr>
          <p:cNvSpPr txBox="1"/>
          <p:nvPr/>
        </p:nvSpPr>
        <p:spPr>
          <a:xfrm>
            <a:off x="2273808" y="1288923"/>
            <a:ext cx="7415784" cy="2031325"/>
          </a:xfrm>
          <a:prstGeom prst="rect">
            <a:avLst/>
          </a:prstGeom>
          <a:noFill/>
        </p:spPr>
        <p:txBody>
          <a:bodyPr wrap="square" rtlCol="0">
            <a:spAutoFit/>
          </a:bodyPr>
          <a:lstStyle/>
          <a:p>
            <a:r>
              <a:rPr lang="es-CL" dirty="0"/>
              <a:t>Para una población de 3.000 monitos del monte </a:t>
            </a:r>
            <a:r>
              <a:rPr lang="es-CL" i="1" dirty="0"/>
              <a:t>(</a:t>
            </a:r>
            <a:r>
              <a:rPr lang="es-CL" i="1" dirty="0" err="1"/>
              <a:t>Dromiciops</a:t>
            </a:r>
            <a:r>
              <a:rPr lang="es-CL" i="1" dirty="0"/>
              <a:t> </a:t>
            </a:r>
            <a:r>
              <a:rPr lang="es-CL" i="1" dirty="0" err="1"/>
              <a:t>gliroides</a:t>
            </a:r>
            <a:r>
              <a:rPr lang="es-CL" i="1" dirty="0"/>
              <a:t>)</a:t>
            </a:r>
            <a:r>
              <a:rPr lang="es-CL" dirty="0"/>
              <a:t> se han calculado las frecuencias genotípicas del gen Z. Éstas son:</a:t>
            </a:r>
          </a:p>
          <a:p>
            <a:endParaRPr lang="es-CL" dirty="0"/>
          </a:p>
          <a:p>
            <a:pPr algn="ctr"/>
            <a:r>
              <a:rPr lang="es-CL" dirty="0"/>
              <a:t>P=0,28         H=0,63      Q=0,09</a:t>
            </a:r>
          </a:p>
          <a:p>
            <a:pPr algn="ctr"/>
            <a:endParaRPr lang="es-CL" dirty="0"/>
          </a:p>
          <a:p>
            <a:r>
              <a:rPr lang="es-CL" dirty="0"/>
              <a:t>Determine si esta población se encuentra bajo Equilibrio Hardy-Weinberg.</a:t>
            </a:r>
          </a:p>
        </p:txBody>
      </p:sp>
    </p:spTree>
    <p:extLst>
      <p:ext uri="{BB962C8B-B14F-4D97-AF65-F5344CB8AC3E}">
        <p14:creationId xmlns:p14="http://schemas.microsoft.com/office/powerpoint/2010/main" val="1177032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C9A0E69-CD6D-E23C-DBB5-6C3E0F5204AC}"/>
              </a:ext>
            </a:extLst>
          </p:cNvPr>
          <p:cNvSpPr>
            <a:spLocks noGrp="1"/>
          </p:cNvSpPr>
          <p:nvPr>
            <p:ph type="sldNum" idx="12"/>
          </p:nvPr>
        </p:nvSpPr>
        <p:spPr/>
        <p:txBody>
          <a:bodyPr/>
          <a:lstStyle/>
          <a:p>
            <a:pPr defTabSz="1219170">
              <a:buClr>
                <a:srgbClr val="000000"/>
              </a:buClr>
            </a:pPr>
            <a:fld id="{00000000-1234-1234-1234-123412341234}" type="slidenum">
              <a:rPr lang="en-US" kern="0" smtClean="0">
                <a:solidFill>
                  <a:srgbClr val="7C8894"/>
                </a:solidFill>
              </a:rPr>
              <a:pPr defTabSz="1219170">
                <a:buClr>
                  <a:srgbClr val="000000"/>
                </a:buClr>
              </a:pPr>
              <a:t>5</a:t>
            </a:fld>
            <a:endParaRPr lang="en-US" kern="0">
              <a:solidFill>
                <a:srgbClr val="7C8894"/>
              </a:solidFill>
            </a:endParaRPr>
          </a:p>
        </p:txBody>
      </p:sp>
      <p:sp>
        <p:nvSpPr>
          <p:cNvPr id="6" name="Título 1">
            <a:extLst>
              <a:ext uri="{FF2B5EF4-FFF2-40B4-BE49-F238E27FC236}">
                <a16:creationId xmlns:a16="http://schemas.microsoft.com/office/drawing/2014/main" id="{BA41A975-8B52-A985-958A-6A8D752D03A8}"/>
              </a:ext>
            </a:extLst>
          </p:cNvPr>
          <p:cNvSpPr txBox="1">
            <a:spLocks/>
          </p:cNvSpPr>
          <p:nvPr/>
        </p:nvSpPr>
        <p:spPr>
          <a:xfrm>
            <a:off x="2424879" y="226337"/>
            <a:ext cx="7342241" cy="84248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s-CL" sz="4800" i="1" kern="0" dirty="0">
                <a:solidFill>
                  <a:schemeClr val="bg1"/>
                </a:solidFill>
                <a:effectLst>
                  <a:outerShdw blurRad="50800" dist="38100" dir="2700000" algn="tl" rotWithShape="0">
                    <a:prstClr val="black">
                      <a:alpha val="40000"/>
                    </a:prstClr>
                  </a:outerShdw>
                </a:effectLst>
                <a:latin typeface="+mj-lt"/>
              </a:rPr>
              <a:t>Genética Mendeliana</a:t>
            </a:r>
            <a:endParaRPr lang="en-US" sz="4800" i="1" kern="0" dirty="0">
              <a:solidFill>
                <a:schemeClr val="bg1"/>
              </a:solidFill>
              <a:effectLst>
                <a:outerShdw blurRad="50800" dist="38100" dir="2700000" algn="tl" rotWithShape="0">
                  <a:prstClr val="black">
                    <a:alpha val="40000"/>
                  </a:prstClr>
                </a:outerShdw>
              </a:effectLst>
              <a:latin typeface="+mj-lt"/>
            </a:endParaRPr>
          </a:p>
        </p:txBody>
      </p:sp>
      <p:pic>
        <p:nvPicPr>
          <p:cNvPr id="1026" name="Picture 2" descr="Gregor Mendel: The Friar Who Grew Peas : Bardoe, Cheryl, Smith, Jos A:  Amazon.com.mx: Libros">
            <a:extLst>
              <a:ext uri="{FF2B5EF4-FFF2-40B4-BE49-F238E27FC236}">
                <a16:creationId xmlns:a16="http://schemas.microsoft.com/office/drawing/2014/main" id="{1EE9E953-D2BC-007A-F055-C4AC86E45C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055"/>
          <a:stretch/>
        </p:blipFill>
        <p:spPr bwMode="auto">
          <a:xfrm>
            <a:off x="749530" y="1246146"/>
            <a:ext cx="3603625" cy="25408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8E89DA28-C890-DEAD-6C58-BD1052C311F6}"/>
              </a:ext>
            </a:extLst>
          </p:cNvPr>
          <p:cNvSpPr/>
          <p:nvPr/>
        </p:nvSpPr>
        <p:spPr>
          <a:xfrm>
            <a:off x="3831689" y="2633186"/>
            <a:ext cx="2748915" cy="2045493"/>
          </a:xfrm>
          <a:prstGeom prst="rect">
            <a:avLst/>
          </a:prstGeom>
          <a:ln>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lgn="just">
              <a:buFont typeface="Wingdings" panose="05000000000000000000" pitchFamily="2" charset="2"/>
              <a:buChar char="v"/>
            </a:pPr>
            <a:r>
              <a:rPr lang="es-CL" sz="1600" dirty="0">
                <a:latin typeface="Montserrat Light" panose="00000400000000000000" pitchFamily="2" charset="0"/>
              </a:rPr>
              <a:t>Fraile agustino</a:t>
            </a:r>
          </a:p>
          <a:p>
            <a:pPr marL="285750" indent="-285750" algn="just">
              <a:buFont typeface="Wingdings" panose="05000000000000000000" pitchFamily="2" charset="2"/>
              <a:buChar char="v"/>
            </a:pPr>
            <a:r>
              <a:rPr lang="es-CL" sz="1600" b="1" dirty="0">
                <a:solidFill>
                  <a:schemeClr val="tx1"/>
                </a:solidFill>
                <a:latin typeface="Montserrat Light" panose="00000400000000000000" pitchFamily="2" charset="0"/>
              </a:rPr>
              <a:t>Biólogo naturalista</a:t>
            </a:r>
            <a:r>
              <a:rPr lang="es-CL" sz="1600" dirty="0">
                <a:latin typeface="Montserrat Light" panose="00000400000000000000" pitchFamily="2" charset="0"/>
              </a:rPr>
              <a:t>, meteorólogo y matemático</a:t>
            </a:r>
          </a:p>
          <a:p>
            <a:pPr marL="285750" indent="-285750" algn="just">
              <a:buFont typeface="Wingdings" panose="05000000000000000000" pitchFamily="2" charset="2"/>
              <a:buChar char="v"/>
            </a:pPr>
            <a:r>
              <a:rPr lang="es-CL" sz="1600" dirty="0">
                <a:latin typeface="Montserrat Light" panose="00000400000000000000" pitchFamily="2" charset="0"/>
              </a:rPr>
              <a:t>Considerado el “padre de la genética”</a:t>
            </a:r>
          </a:p>
        </p:txBody>
      </p:sp>
      <p:sp>
        <p:nvSpPr>
          <p:cNvPr id="9" name="Rectángulo: esquinas redondeadas 8">
            <a:extLst>
              <a:ext uri="{FF2B5EF4-FFF2-40B4-BE49-F238E27FC236}">
                <a16:creationId xmlns:a16="http://schemas.microsoft.com/office/drawing/2014/main" id="{C9B1CE66-B92A-6A4B-49F9-CD9B6E509ED7}"/>
              </a:ext>
            </a:extLst>
          </p:cNvPr>
          <p:cNvSpPr/>
          <p:nvPr/>
        </p:nvSpPr>
        <p:spPr>
          <a:xfrm>
            <a:off x="3584039" y="2273683"/>
            <a:ext cx="2390775" cy="485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b="1" dirty="0" err="1">
                <a:ln w="6600">
                  <a:solidFill>
                    <a:schemeClr val="accent2"/>
                  </a:solidFill>
                  <a:prstDash val="solid"/>
                </a:ln>
                <a:solidFill>
                  <a:srgbClr val="FFFFFF"/>
                </a:solidFill>
                <a:effectLst>
                  <a:outerShdw dist="38100" dir="2700000" algn="tl" rotWithShape="0">
                    <a:schemeClr val="accent2"/>
                  </a:outerShdw>
                </a:effectLst>
                <a:latin typeface="Montserrat" panose="00000500000000000000" pitchFamily="50" charset="0"/>
              </a:rPr>
              <a:t>Gregor</a:t>
            </a:r>
            <a:r>
              <a:rPr lang="es-CL" sz="2000" b="1" dirty="0">
                <a:ln w="6600">
                  <a:solidFill>
                    <a:schemeClr val="accent2"/>
                  </a:solidFill>
                  <a:prstDash val="solid"/>
                </a:ln>
                <a:solidFill>
                  <a:srgbClr val="FFFFFF"/>
                </a:solidFill>
                <a:effectLst>
                  <a:outerShdw dist="38100" dir="2700000" algn="tl" rotWithShape="0">
                    <a:schemeClr val="accent2"/>
                  </a:outerShdw>
                </a:effectLst>
                <a:latin typeface="Montserrat" panose="00000500000000000000" pitchFamily="50" charset="0"/>
              </a:rPr>
              <a:t> Mendel</a:t>
            </a:r>
          </a:p>
        </p:txBody>
      </p:sp>
      <p:grpSp>
        <p:nvGrpSpPr>
          <p:cNvPr id="11" name="Grupo 10">
            <a:extLst>
              <a:ext uri="{FF2B5EF4-FFF2-40B4-BE49-F238E27FC236}">
                <a16:creationId xmlns:a16="http://schemas.microsoft.com/office/drawing/2014/main" id="{37E5F70A-ECEC-EF10-093A-449152DC6C5D}"/>
              </a:ext>
            </a:extLst>
          </p:cNvPr>
          <p:cNvGrpSpPr/>
          <p:nvPr/>
        </p:nvGrpSpPr>
        <p:grpSpPr>
          <a:xfrm>
            <a:off x="8063200" y="1246146"/>
            <a:ext cx="3476545" cy="2575218"/>
            <a:chOff x="7538739" y="1363641"/>
            <a:chExt cx="3768706" cy="2791634"/>
          </a:xfrm>
        </p:grpSpPr>
        <p:pic>
          <p:nvPicPr>
            <p:cNvPr id="1028" name="Picture 4" descr="Ingenieria y Manejo de Cultivos en Chile: ARVEJA (Pisum sativum. L spp  Sativum)">
              <a:extLst>
                <a:ext uri="{FF2B5EF4-FFF2-40B4-BE49-F238E27FC236}">
                  <a16:creationId xmlns:a16="http://schemas.microsoft.com/office/drawing/2014/main" id="{3A333C8F-8D33-7333-0926-006C2DE27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3719" y="1363641"/>
              <a:ext cx="2093726" cy="27916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CBD0B56-0674-B202-CEB2-0538E8225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8739" y="1363641"/>
              <a:ext cx="1674980" cy="2791634"/>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ángulo 11">
            <a:extLst>
              <a:ext uri="{FF2B5EF4-FFF2-40B4-BE49-F238E27FC236}">
                <a16:creationId xmlns:a16="http://schemas.microsoft.com/office/drawing/2014/main" id="{9B9E0FF1-A3EC-7B5E-B7DD-6971AC5FDFB7}"/>
              </a:ext>
            </a:extLst>
          </p:cNvPr>
          <p:cNvSpPr/>
          <p:nvPr/>
        </p:nvSpPr>
        <p:spPr>
          <a:xfrm>
            <a:off x="8227009" y="3099348"/>
            <a:ext cx="3147653" cy="1573438"/>
          </a:xfrm>
          <a:prstGeom prst="rect">
            <a:avLst/>
          </a:prstGeom>
          <a:ln>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vert="horz" lIns="182880" rIns="182880" rtlCol="0" anchor="ctr">
            <a:noAutofit/>
          </a:bodyPr>
          <a:lstStyle/>
          <a:p>
            <a:pPr algn="just"/>
            <a:r>
              <a:rPr lang="es-CL" sz="1400" dirty="0">
                <a:latin typeface="Montserrat Light" panose="00000400000000000000" pitchFamily="2" charset="0"/>
              </a:rPr>
              <a:t>Realizó distintos </a:t>
            </a:r>
            <a:r>
              <a:rPr lang="es-CL" sz="1400" b="1" dirty="0">
                <a:solidFill>
                  <a:schemeClr val="tx1"/>
                </a:solidFill>
                <a:latin typeface="Montserrat Light" panose="00000400000000000000" pitchFamily="2" charset="0"/>
              </a:rPr>
              <a:t>experimentos</a:t>
            </a:r>
            <a:r>
              <a:rPr lang="es-CL" sz="1400" dirty="0">
                <a:latin typeface="Montserrat Light" panose="00000400000000000000" pitchFamily="2" charset="0"/>
              </a:rPr>
              <a:t> con </a:t>
            </a:r>
            <a:r>
              <a:rPr lang="es-CL" sz="1400" b="1" dirty="0">
                <a:latin typeface="Montserrat Light" panose="00000400000000000000" pitchFamily="2" charset="0"/>
              </a:rPr>
              <a:t>guisantes/arvejas (</a:t>
            </a:r>
            <a:r>
              <a:rPr lang="es-CL" sz="1400" b="1" i="1" dirty="0" err="1">
                <a:latin typeface="Montserrat Light" panose="00000400000000000000" pitchFamily="2" charset="0"/>
              </a:rPr>
              <a:t>Pisum</a:t>
            </a:r>
            <a:r>
              <a:rPr lang="es-CL" sz="1400" b="1" i="1" dirty="0">
                <a:latin typeface="Montserrat Light" panose="00000400000000000000" pitchFamily="2" charset="0"/>
              </a:rPr>
              <a:t> </a:t>
            </a:r>
            <a:r>
              <a:rPr lang="es-CL" sz="1400" b="1" i="1" dirty="0" err="1">
                <a:latin typeface="Montserrat Light" panose="00000400000000000000" pitchFamily="2" charset="0"/>
              </a:rPr>
              <a:t>sativum</a:t>
            </a:r>
            <a:r>
              <a:rPr lang="es-CL" sz="1400" b="1" dirty="0">
                <a:latin typeface="Montserrat Light" panose="00000400000000000000" pitchFamily="2" charset="0"/>
              </a:rPr>
              <a:t>)</a:t>
            </a:r>
            <a:r>
              <a:rPr lang="es-CL" sz="1400" dirty="0">
                <a:latin typeface="Montserrat Light" panose="00000400000000000000" pitchFamily="2" charset="0"/>
              </a:rPr>
              <a:t>, desprendiéndose de ellos distintas </a:t>
            </a:r>
            <a:r>
              <a:rPr lang="es-CL" sz="1400" b="1" dirty="0">
                <a:latin typeface="Montserrat Light" panose="00000400000000000000" pitchFamily="2" charset="0"/>
              </a:rPr>
              <a:t>leyes</a:t>
            </a:r>
            <a:r>
              <a:rPr lang="es-CL" sz="1400" dirty="0">
                <a:latin typeface="Montserrat Light" panose="00000400000000000000" pitchFamily="2" charset="0"/>
              </a:rPr>
              <a:t> que definieron la </a:t>
            </a:r>
            <a:r>
              <a:rPr lang="es-CL" sz="1400" b="1" dirty="0">
                <a:latin typeface="Montserrat Light" panose="00000400000000000000" pitchFamily="2" charset="0"/>
              </a:rPr>
              <a:t>herencia simple </a:t>
            </a:r>
            <a:r>
              <a:rPr lang="es-CL" sz="1400" dirty="0">
                <a:latin typeface="Montserrat Light" panose="00000400000000000000" pitchFamily="2" charset="0"/>
              </a:rPr>
              <a:t>(</a:t>
            </a:r>
            <a:r>
              <a:rPr lang="es-CL" sz="1400" b="1" dirty="0">
                <a:latin typeface="Montserrat Light" panose="00000400000000000000" pitchFamily="2" charset="0"/>
              </a:rPr>
              <a:t>Leyes de Mendel</a:t>
            </a:r>
            <a:r>
              <a:rPr lang="es-CL" sz="1400" dirty="0">
                <a:latin typeface="Montserrat Light" panose="00000400000000000000" pitchFamily="2" charset="0"/>
              </a:rPr>
              <a:t>)</a:t>
            </a:r>
          </a:p>
        </p:txBody>
      </p:sp>
      <p:sp>
        <p:nvSpPr>
          <p:cNvPr id="14" name="Rectángulo: esquinas redondeadas 13">
            <a:extLst>
              <a:ext uri="{FF2B5EF4-FFF2-40B4-BE49-F238E27FC236}">
                <a16:creationId xmlns:a16="http://schemas.microsoft.com/office/drawing/2014/main" id="{45D0EC4A-6334-F662-8F99-84A4E480A4F9}"/>
              </a:ext>
            </a:extLst>
          </p:cNvPr>
          <p:cNvSpPr/>
          <p:nvPr/>
        </p:nvSpPr>
        <p:spPr>
          <a:xfrm>
            <a:off x="1783081" y="5509625"/>
            <a:ext cx="8610692" cy="53203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CL" sz="2000" b="1" dirty="0">
                <a:ln w="6600">
                  <a:solidFill>
                    <a:schemeClr val="accent2"/>
                  </a:solidFill>
                  <a:prstDash val="solid"/>
                </a:ln>
                <a:solidFill>
                  <a:srgbClr val="FFFFFF"/>
                </a:solidFill>
                <a:effectLst>
                  <a:outerShdw dist="38100" dir="2700000" algn="tl" rotWithShape="0">
                    <a:schemeClr val="accent2"/>
                  </a:outerShdw>
                </a:effectLst>
                <a:latin typeface="Montserrat" panose="00000500000000000000" pitchFamily="50" charset="0"/>
              </a:rPr>
              <a:t>Leyes de Mendel</a:t>
            </a:r>
          </a:p>
        </p:txBody>
      </p:sp>
      <p:pic>
        <p:nvPicPr>
          <p:cNvPr id="19" name="Gráfico 18" descr="Pensamiento científico con relleno sólido">
            <a:extLst>
              <a:ext uri="{FF2B5EF4-FFF2-40B4-BE49-F238E27FC236}">
                <a16:creationId xmlns:a16="http://schemas.microsoft.com/office/drawing/2014/main" id="{8846C1EE-B620-D2D3-430C-A81A89B258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72280" y="4991855"/>
            <a:ext cx="914400" cy="914400"/>
          </a:xfrm>
          <a:prstGeom prst="rect">
            <a:avLst/>
          </a:prstGeom>
        </p:spPr>
      </p:pic>
      <p:pic>
        <p:nvPicPr>
          <p:cNvPr id="21" name="Gráfico 20" descr="ADN con relleno sólido">
            <a:extLst>
              <a:ext uri="{FF2B5EF4-FFF2-40B4-BE49-F238E27FC236}">
                <a16:creationId xmlns:a16="http://schemas.microsoft.com/office/drawing/2014/main" id="{A07C3761-9B9D-B4CD-D397-1488CB1EBB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551403">
            <a:off x="7343028" y="5052425"/>
            <a:ext cx="914400" cy="914400"/>
          </a:xfrm>
          <a:prstGeom prst="rect">
            <a:avLst/>
          </a:prstGeom>
        </p:spPr>
      </p:pic>
      <p:sp>
        <p:nvSpPr>
          <p:cNvPr id="22" name="Flecha: a la derecha 21">
            <a:extLst>
              <a:ext uri="{FF2B5EF4-FFF2-40B4-BE49-F238E27FC236}">
                <a16:creationId xmlns:a16="http://schemas.microsoft.com/office/drawing/2014/main" id="{58E4094B-1748-D96E-D451-6B85388AAB7B}"/>
              </a:ext>
            </a:extLst>
          </p:cNvPr>
          <p:cNvSpPr/>
          <p:nvPr/>
        </p:nvSpPr>
        <p:spPr>
          <a:xfrm>
            <a:off x="6094971" y="2354632"/>
            <a:ext cx="1857430" cy="2595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L"/>
          </a:p>
        </p:txBody>
      </p:sp>
      <p:grpSp>
        <p:nvGrpSpPr>
          <p:cNvPr id="1043" name="Grupo 1042">
            <a:extLst>
              <a:ext uri="{FF2B5EF4-FFF2-40B4-BE49-F238E27FC236}">
                <a16:creationId xmlns:a16="http://schemas.microsoft.com/office/drawing/2014/main" id="{495959DF-7F64-EB46-6D10-F5AC592F6665}"/>
              </a:ext>
            </a:extLst>
          </p:cNvPr>
          <p:cNvGrpSpPr/>
          <p:nvPr/>
        </p:nvGrpSpPr>
        <p:grpSpPr>
          <a:xfrm>
            <a:off x="661414" y="1166577"/>
            <a:ext cx="10878331" cy="3769613"/>
            <a:chOff x="661414" y="1166577"/>
            <a:chExt cx="10878331" cy="3769613"/>
          </a:xfrm>
        </p:grpSpPr>
        <p:grpSp>
          <p:nvGrpSpPr>
            <p:cNvPr id="45" name="Grupo 44">
              <a:extLst>
                <a:ext uri="{FF2B5EF4-FFF2-40B4-BE49-F238E27FC236}">
                  <a16:creationId xmlns:a16="http://schemas.microsoft.com/office/drawing/2014/main" id="{EFE3452D-DA3B-7E81-1657-A98C24B4DDC0}"/>
                </a:ext>
              </a:extLst>
            </p:cNvPr>
            <p:cNvGrpSpPr/>
            <p:nvPr/>
          </p:nvGrpSpPr>
          <p:grpSpPr>
            <a:xfrm>
              <a:off x="661414" y="1166577"/>
              <a:ext cx="10878331" cy="3769613"/>
              <a:chOff x="661414" y="1166577"/>
              <a:chExt cx="10878331" cy="3769613"/>
            </a:xfrm>
          </p:grpSpPr>
          <p:sp>
            <p:nvSpPr>
              <p:cNvPr id="43" name="Rectángulo 42">
                <a:extLst>
                  <a:ext uri="{FF2B5EF4-FFF2-40B4-BE49-F238E27FC236}">
                    <a16:creationId xmlns:a16="http://schemas.microsoft.com/office/drawing/2014/main" id="{E0F5C762-EEED-5647-0A75-EA004F5FAF83}"/>
                  </a:ext>
                </a:extLst>
              </p:cNvPr>
              <p:cNvSpPr/>
              <p:nvPr/>
            </p:nvSpPr>
            <p:spPr>
              <a:xfrm>
                <a:off x="661414" y="1166577"/>
                <a:ext cx="10878331" cy="37696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4" name="CuadroTexto 23">
                <a:extLst>
                  <a:ext uri="{FF2B5EF4-FFF2-40B4-BE49-F238E27FC236}">
                    <a16:creationId xmlns:a16="http://schemas.microsoft.com/office/drawing/2014/main" id="{D9C42809-F687-8553-00EE-0C43F7C9C4AA}"/>
                  </a:ext>
                </a:extLst>
              </p:cNvPr>
              <p:cNvSpPr txBox="1"/>
              <p:nvPr/>
            </p:nvSpPr>
            <p:spPr>
              <a:xfrm>
                <a:off x="1765205" y="1779010"/>
                <a:ext cx="3603624" cy="369332"/>
              </a:xfrm>
              <a:prstGeom prst="rect">
                <a:avLst/>
              </a:prstGeom>
              <a:noFill/>
            </p:spPr>
            <p:txBody>
              <a:bodyPr wrap="square" rtlCol="0">
                <a:spAutoFit/>
              </a:bodyPr>
              <a:lstStyle/>
              <a:p>
                <a:r>
                  <a:rPr lang="es-CL" b="1" dirty="0">
                    <a:latin typeface="Montserrat" panose="00000500000000000000" pitchFamily="50" charset="0"/>
                  </a:rPr>
                  <a:t>Principio de uniformidad</a:t>
                </a:r>
              </a:p>
            </p:txBody>
          </p:sp>
          <p:grpSp>
            <p:nvGrpSpPr>
              <p:cNvPr id="35" name="Grupo 34">
                <a:extLst>
                  <a:ext uri="{FF2B5EF4-FFF2-40B4-BE49-F238E27FC236}">
                    <a16:creationId xmlns:a16="http://schemas.microsoft.com/office/drawing/2014/main" id="{C60E1612-1F09-9915-5099-D54307FEB6B5}"/>
                  </a:ext>
                </a:extLst>
              </p:cNvPr>
              <p:cNvGrpSpPr/>
              <p:nvPr/>
            </p:nvGrpSpPr>
            <p:grpSpPr>
              <a:xfrm>
                <a:off x="1845823" y="2263731"/>
                <a:ext cx="1214845" cy="794078"/>
                <a:chOff x="940948" y="2254206"/>
                <a:chExt cx="1214845" cy="794078"/>
              </a:xfrm>
            </p:grpSpPr>
            <p:pic>
              <p:nvPicPr>
                <p:cNvPr id="26" name="Imagen 25" descr="Imagen que contiene Logotipo&#10;&#10;Descripción generada automáticamente">
                  <a:extLst>
                    <a:ext uri="{FF2B5EF4-FFF2-40B4-BE49-F238E27FC236}">
                      <a16:creationId xmlns:a16="http://schemas.microsoft.com/office/drawing/2014/main" id="{BF3D8BB6-07FD-747F-7210-1FFB56D84401}"/>
                    </a:ext>
                  </a:extLst>
                </p:cNvPr>
                <p:cNvPicPr>
                  <a:picLocks noChangeAspect="1"/>
                </p:cNvPicPr>
                <p:nvPr/>
              </p:nvPicPr>
              <p:blipFill rotWithShape="1">
                <a:blip r:embed="rId9">
                  <a:extLst>
                    <a:ext uri="{28A0092B-C50C-407E-A947-70E740481C1C}">
                      <a14:useLocalDpi xmlns:a14="http://schemas.microsoft.com/office/drawing/2010/main" val="0"/>
                    </a:ext>
                  </a:extLst>
                </a:blip>
                <a:srcRect t="28668" r="66128" b="40322"/>
                <a:stretch/>
              </p:blipFill>
              <p:spPr>
                <a:xfrm>
                  <a:off x="940948" y="2254206"/>
                  <a:ext cx="530600" cy="485775"/>
                </a:xfrm>
                <a:prstGeom prst="rect">
                  <a:avLst/>
                </a:prstGeom>
              </p:spPr>
            </p:pic>
            <p:pic>
              <p:nvPicPr>
                <p:cNvPr id="29" name="Imagen 28" descr="Imagen que contiene Logotipo&#10;&#10;Descripción generada automáticamente">
                  <a:extLst>
                    <a:ext uri="{FF2B5EF4-FFF2-40B4-BE49-F238E27FC236}">
                      <a16:creationId xmlns:a16="http://schemas.microsoft.com/office/drawing/2014/main" id="{7B58B158-E92A-9B15-2D3F-1A5FEB746CDF}"/>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1269330" y="2497285"/>
                  <a:ext cx="530600" cy="550999"/>
                </a:xfrm>
                <a:prstGeom prst="rect">
                  <a:avLst/>
                </a:prstGeom>
              </p:spPr>
            </p:pic>
            <p:pic>
              <p:nvPicPr>
                <p:cNvPr id="30" name="Imagen 29" descr="Imagen que contiene Logotipo&#10;&#10;Descripción generada automáticamente">
                  <a:extLst>
                    <a:ext uri="{FF2B5EF4-FFF2-40B4-BE49-F238E27FC236}">
                      <a16:creationId xmlns:a16="http://schemas.microsoft.com/office/drawing/2014/main" id="{A2F76226-5CC6-C1F4-11DD-4A4B2801EE8C}"/>
                    </a:ext>
                  </a:extLst>
                </p:cNvPr>
                <p:cNvPicPr>
                  <a:picLocks noChangeAspect="1"/>
                </p:cNvPicPr>
                <p:nvPr/>
              </p:nvPicPr>
              <p:blipFill rotWithShape="1">
                <a:blip r:embed="rId9">
                  <a:extLst>
                    <a:ext uri="{28A0092B-C50C-407E-A947-70E740481C1C}">
                      <a14:useLocalDpi xmlns:a14="http://schemas.microsoft.com/office/drawing/2010/main" val="0"/>
                    </a:ext>
                  </a:extLst>
                </a:blip>
                <a:srcRect l="67495" t="31268" b="37721"/>
                <a:stretch/>
              </p:blipFill>
              <p:spPr>
                <a:xfrm>
                  <a:off x="1646612" y="2295593"/>
                  <a:ext cx="509181" cy="485776"/>
                </a:xfrm>
                <a:prstGeom prst="rect">
                  <a:avLst/>
                </a:prstGeom>
              </p:spPr>
            </p:pic>
          </p:grpSp>
          <p:grpSp>
            <p:nvGrpSpPr>
              <p:cNvPr id="36" name="Grupo 35">
                <a:extLst>
                  <a:ext uri="{FF2B5EF4-FFF2-40B4-BE49-F238E27FC236}">
                    <a16:creationId xmlns:a16="http://schemas.microsoft.com/office/drawing/2014/main" id="{828851DB-9501-48E4-4A55-E909C03973B3}"/>
                  </a:ext>
                </a:extLst>
              </p:cNvPr>
              <p:cNvGrpSpPr/>
              <p:nvPr/>
            </p:nvGrpSpPr>
            <p:grpSpPr>
              <a:xfrm>
                <a:off x="3603545" y="2238172"/>
                <a:ext cx="1209355" cy="823123"/>
                <a:chOff x="2698670" y="2228647"/>
                <a:chExt cx="1209355" cy="823123"/>
              </a:xfrm>
            </p:grpSpPr>
            <p:pic>
              <p:nvPicPr>
                <p:cNvPr id="28" name="Imagen 27" descr="Una caricatura de una persona&#10;&#10;Descripción generada automáticamente con confianza baja">
                  <a:extLst>
                    <a:ext uri="{FF2B5EF4-FFF2-40B4-BE49-F238E27FC236}">
                      <a16:creationId xmlns:a16="http://schemas.microsoft.com/office/drawing/2014/main" id="{8F287636-23FC-93DE-42E5-981D053CFC12}"/>
                    </a:ext>
                  </a:extLst>
                </p:cNvPr>
                <p:cNvPicPr>
                  <a:picLocks noChangeAspect="1"/>
                </p:cNvPicPr>
                <p:nvPr/>
              </p:nvPicPr>
              <p:blipFill rotWithShape="1">
                <a:blip r:embed="rId10">
                  <a:extLst>
                    <a:ext uri="{28A0092B-C50C-407E-A947-70E740481C1C}">
                      <a14:useLocalDpi xmlns:a14="http://schemas.microsoft.com/office/drawing/2010/main" val="0"/>
                    </a:ext>
                  </a:extLst>
                </a:blip>
                <a:srcRect t="29114" r="67031" b="40892"/>
                <a:stretch/>
              </p:blipFill>
              <p:spPr>
                <a:xfrm>
                  <a:off x="2698670" y="2228647"/>
                  <a:ext cx="530599" cy="482718"/>
                </a:xfrm>
                <a:prstGeom prst="rect">
                  <a:avLst/>
                </a:prstGeom>
              </p:spPr>
            </p:pic>
            <p:pic>
              <p:nvPicPr>
                <p:cNvPr id="31" name="Imagen 30" descr="Una caricatura de una persona&#10;&#10;Descripción generada automáticamente con confianza baja">
                  <a:extLst>
                    <a:ext uri="{FF2B5EF4-FFF2-40B4-BE49-F238E27FC236}">
                      <a16:creationId xmlns:a16="http://schemas.microsoft.com/office/drawing/2014/main" id="{CF4281EA-D4E8-DC0E-7E6B-83CA9DF4611B}"/>
                    </a:ext>
                  </a:extLst>
                </p:cNvPr>
                <p:cNvPicPr>
                  <a:picLocks noChangeAspect="1"/>
                </p:cNvPicPr>
                <p:nvPr/>
              </p:nvPicPr>
              <p:blipFill rotWithShape="1">
                <a:blip r:embed="rId10">
                  <a:extLst>
                    <a:ext uri="{28A0092B-C50C-407E-A947-70E740481C1C}">
                      <a14:useLocalDpi xmlns:a14="http://schemas.microsoft.com/office/drawing/2010/main" val="0"/>
                    </a:ext>
                  </a:extLst>
                </a:blip>
                <a:srcRect l="68767" t="30076" b="40100"/>
                <a:stretch/>
              </p:blipFill>
              <p:spPr>
                <a:xfrm>
                  <a:off x="3420313" y="2261914"/>
                  <a:ext cx="487712" cy="465706"/>
                </a:xfrm>
                <a:prstGeom prst="rect">
                  <a:avLst/>
                </a:prstGeom>
              </p:spPr>
            </p:pic>
            <p:pic>
              <p:nvPicPr>
                <p:cNvPr id="32" name="Imagen 31" descr="Una caricatura de una persona&#10;&#10;Descripción generada automáticamente con confianza baja">
                  <a:extLst>
                    <a:ext uri="{FF2B5EF4-FFF2-40B4-BE49-F238E27FC236}">
                      <a16:creationId xmlns:a16="http://schemas.microsoft.com/office/drawing/2014/main" id="{523B7723-3D51-D926-4E11-DF20F1FE0FBD}"/>
                    </a:ext>
                  </a:extLst>
                </p:cNvPr>
                <p:cNvPicPr>
                  <a:picLocks noChangeAspect="1"/>
                </p:cNvPicPr>
                <p:nvPr/>
              </p:nvPicPr>
              <p:blipFill rotWithShape="1">
                <a:blip r:embed="rId10">
                  <a:extLst>
                    <a:ext uri="{28A0092B-C50C-407E-A947-70E740481C1C}">
                      <a14:useLocalDpi xmlns:a14="http://schemas.microsoft.com/office/drawing/2010/main" val="0"/>
                    </a:ext>
                  </a:extLst>
                </a:blip>
                <a:srcRect l="32760" t="34163" r="31247" b="30382"/>
                <a:stretch/>
              </p:blipFill>
              <p:spPr>
                <a:xfrm>
                  <a:off x="3010733" y="2476633"/>
                  <a:ext cx="583843" cy="575137"/>
                </a:xfrm>
                <a:prstGeom prst="rect">
                  <a:avLst/>
                </a:prstGeom>
              </p:spPr>
            </p:pic>
          </p:grpSp>
          <p:sp>
            <p:nvSpPr>
              <p:cNvPr id="33" name="CuadroTexto 32">
                <a:extLst>
                  <a:ext uri="{FF2B5EF4-FFF2-40B4-BE49-F238E27FC236}">
                    <a16:creationId xmlns:a16="http://schemas.microsoft.com/office/drawing/2014/main" id="{FB02253B-C7BA-3F30-3DEB-37F531876854}"/>
                  </a:ext>
                </a:extLst>
              </p:cNvPr>
              <p:cNvSpPr txBox="1"/>
              <p:nvPr/>
            </p:nvSpPr>
            <p:spPr>
              <a:xfrm>
                <a:off x="2147938" y="3046945"/>
                <a:ext cx="583843" cy="369332"/>
              </a:xfrm>
              <a:prstGeom prst="rect">
                <a:avLst/>
              </a:prstGeom>
              <a:noFill/>
            </p:spPr>
            <p:txBody>
              <a:bodyPr wrap="square" rtlCol="0">
                <a:spAutoFit/>
              </a:bodyPr>
              <a:lstStyle/>
              <a:p>
                <a:pPr algn="ctr"/>
                <a:r>
                  <a:rPr lang="es-CL" b="1" dirty="0"/>
                  <a:t>AA</a:t>
                </a:r>
              </a:p>
            </p:txBody>
          </p:sp>
          <p:sp>
            <p:nvSpPr>
              <p:cNvPr id="34" name="CuadroTexto 33">
                <a:extLst>
                  <a:ext uri="{FF2B5EF4-FFF2-40B4-BE49-F238E27FC236}">
                    <a16:creationId xmlns:a16="http://schemas.microsoft.com/office/drawing/2014/main" id="{44A0C1AE-8BB8-B738-9CEE-D8ED3496A04D}"/>
                  </a:ext>
                </a:extLst>
              </p:cNvPr>
              <p:cNvSpPr txBox="1"/>
              <p:nvPr/>
            </p:nvSpPr>
            <p:spPr>
              <a:xfrm>
                <a:off x="3870797" y="3046945"/>
                <a:ext cx="583843" cy="369332"/>
              </a:xfrm>
              <a:prstGeom prst="rect">
                <a:avLst/>
              </a:prstGeom>
              <a:noFill/>
            </p:spPr>
            <p:txBody>
              <a:bodyPr wrap="square" rtlCol="0">
                <a:spAutoFit/>
              </a:bodyPr>
              <a:lstStyle/>
              <a:p>
                <a:pPr algn="ctr"/>
                <a:r>
                  <a:rPr lang="es-CL" b="1" dirty="0" err="1"/>
                  <a:t>aa</a:t>
                </a:r>
                <a:endParaRPr lang="es-CL" b="1" dirty="0"/>
              </a:p>
            </p:txBody>
          </p:sp>
          <p:sp>
            <p:nvSpPr>
              <p:cNvPr id="37" name="Cerrar llave 36">
                <a:extLst>
                  <a:ext uri="{FF2B5EF4-FFF2-40B4-BE49-F238E27FC236}">
                    <a16:creationId xmlns:a16="http://schemas.microsoft.com/office/drawing/2014/main" id="{19789D1D-FF6C-9174-C074-F373588506FE}"/>
                  </a:ext>
                </a:extLst>
              </p:cNvPr>
              <p:cNvSpPr/>
              <p:nvPr/>
            </p:nvSpPr>
            <p:spPr>
              <a:xfrm rot="5400000">
                <a:off x="3086474" y="1995824"/>
                <a:ext cx="485774" cy="2967077"/>
              </a:xfrm>
              <a:prstGeom prst="rightBrace">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s-CL"/>
              </a:p>
            </p:txBody>
          </p:sp>
          <p:grpSp>
            <p:nvGrpSpPr>
              <p:cNvPr id="38" name="Grupo 37">
                <a:extLst>
                  <a:ext uri="{FF2B5EF4-FFF2-40B4-BE49-F238E27FC236}">
                    <a16:creationId xmlns:a16="http://schemas.microsoft.com/office/drawing/2014/main" id="{590FF657-D024-75BD-5C5A-47EAB0D6FA87}"/>
                  </a:ext>
                </a:extLst>
              </p:cNvPr>
              <p:cNvGrpSpPr/>
              <p:nvPr/>
            </p:nvGrpSpPr>
            <p:grpSpPr>
              <a:xfrm>
                <a:off x="2721938" y="3711046"/>
                <a:ext cx="1214845" cy="794078"/>
                <a:chOff x="940948" y="2254206"/>
                <a:chExt cx="1214845" cy="794078"/>
              </a:xfrm>
            </p:grpSpPr>
            <p:pic>
              <p:nvPicPr>
                <p:cNvPr id="39" name="Imagen 38" descr="Imagen que contiene Logotipo&#10;&#10;Descripción generada automáticamente">
                  <a:extLst>
                    <a:ext uri="{FF2B5EF4-FFF2-40B4-BE49-F238E27FC236}">
                      <a16:creationId xmlns:a16="http://schemas.microsoft.com/office/drawing/2014/main" id="{BD5685DE-6A89-A898-8D32-DE3B2A06A520}"/>
                    </a:ext>
                  </a:extLst>
                </p:cNvPr>
                <p:cNvPicPr>
                  <a:picLocks noChangeAspect="1"/>
                </p:cNvPicPr>
                <p:nvPr/>
              </p:nvPicPr>
              <p:blipFill rotWithShape="1">
                <a:blip r:embed="rId9">
                  <a:extLst>
                    <a:ext uri="{28A0092B-C50C-407E-A947-70E740481C1C}">
                      <a14:useLocalDpi xmlns:a14="http://schemas.microsoft.com/office/drawing/2010/main" val="0"/>
                    </a:ext>
                  </a:extLst>
                </a:blip>
                <a:srcRect t="28668" r="66128" b="40322"/>
                <a:stretch/>
              </p:blipFill>
              <p:spPr>
                <a:xfrm>
                  <a:off x="940948" y="2254206"/>
                  <a:ext cx="530600" cy="485775"/>
                </a:xfrm>
                <a:prstGeom prst="rect">
                  <a:avLst/>
                </a:prstGeom>
              </p:spPr>
            </p:pic>
            <p:pic>
              <p:nvPicPr>
                <p:cNvPr id="40" name="Imagen 39" descr="Imagen que contiene Logotipo&#10;&#10;Descripción generada automáticamente">
                  <a:extLst>
                    <a:ext uri="{FF2B5EF4-FFF2-40B4-BE49-F238E27FC236}">
                      <a16:creationId xmlns:a16="http://schemas.microsoft.com/office/drawing/2014/main" id="{379EE399-E1F6-5D69-BD64-F887A83165A8}"/>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1269330" y="2497285"/>
                  <a:ext cx="530600" cy="550999"/>
                </a:xfrm>
                <a:prstGeom prst="rect">
                  <a:avLst/>
                </a:prstGeom>
              </p:spPr>
            </p:pic>
            <p:pic>
              <p:nvPicPr>
                <p:cNvPr id="41" name="Imagen 40" descr="Imagen que contiene Logotipo&#10;&#10;Descripción generada automáticamente">
                  <a:extLst>
                    <a:ext uri="{FF2B5EF4-FFF2-40B4-BE49-F238E27FC236}">
                      <a16:creationId xmlns:a16="http://schemas.microsoft.com/office/drawing/2014/main" id="{5EA06CD9-1562-B3FC-D658-FAE3824CF814}"/>
                    </a:ext>
                  </a:extLst>
                </p:cNvPr>
                <p:cNvPicPr>
                  <a:picLocks noChangeAspect="1"/>
                </p:cNvPicPr>
                <p:nvPr/>
              </p:nvPicPr>
              <p:blipFill rotWithShape="1">
                <a:blip r:embed="rId9">
                  <a:extLst>
                    <a:ext uri="{28A0092B-C50C-407E-A947-70E740481C1C}">
                      <a14:useLocalDpi xmlns:a14="http://schemas.microsoft.com/office/drawing/2010/main" val="0"/>
                    </a:ext>
                  </a:extLst>
                </a:blip>
                <a:srcRect l="67495" t="31268" b="37721"/>
                <a:stretch/>
              </p:blipFill>
              <p:spPr>
                <a:xfrm>
                  <a:off x="1646612" y="2295593"/>
                  <a:ext cx="509181" cy="485776"/>
                </a:xfrm>
                <a:prstGeom prst="rect">
                  <a:avLst/>
                </a:prstGeom>
              </p:spPr>
            </p:pic>
          </p:grpSp>
          <p:sp>
            <p:nvSpPr>
              <p:cNvPr id="42" name="CuadroTexto 41">
                <a:extLst>
                  <a:ext uri="{FF2B5EF4-FFF2-40B4-BE49-F238E27FC236}">
                    <a16:creationId xmlns:a16="http://schemas.microsoft.com/office/drawing/2014/main" id="{3064A040-949B-F3C6-BF9C-970F16B6F667}"/>
                  </a:ext>
                </a:extLst>
              </p:cNvPr>
              <p:cNvSpPr txBox="1"/>
              <p:nvPr/>
            </p:nvSpPr>
            <p:spPr>
              <a:xfrm>
                <a:off x="3010177" y="4454935"/>
                <a:ext cx="583843" cy="369332"/>
              </a:xfrm>
              <a:prstGeom prst="rect">
                <a:avLst/>
              </a:prstGeom>
              <a:noFill/>
            </p:spPr>
            <p:txBody>
              <a:bodyPr wrap="square" rtlCol="0">
                <a:spAutoFit/>
              </a:bodyPr>
              <a:lstStyle/>
              <a:p>
                <a:pPr algn="ctr"/>
                <a:r>
                  <a:rPr lang="es-CL" b="1" dirty="0" err="1"/>
                  <a:t>Aa</a:t>
                </a:r>
                <a:endParaRPr lang="es-CL" b="1" dirty="0"/>
              </a:p>
            </p:txBody>
          </p:sp>
          <p:sp>
            <p:nvSpPr>
              <p:cNvPr id="44" name="CuadroTexto 43">
                <a:extLst>
                  <a:ext uri="{FF2B5EF4-FFF2-40B4-BE49-F238E27FC236}">
                    <a16:creationId xmlns:a16="http://schemas.microsoft.com/office/drawing/2014/main" id="{8C1DA126-F4A8-C75F-A30B-866A92F490EA}"/>
                  </a:ext>
                </a:extLst>
              </p:cNvPr>
              <p:cNvSpPr txBox="1"/>
              <p:nvPr/>
            </p:nvSpPr>
            <p:spPr>
              <a:xfrm>
                <a:off x="6610133" y="1702396"/>
                <a:ext cx="4300444" cy="2585323"/>
              </a:xfrm>
              <a:prstGeom prst="rect">
                <a:avLst/>
              </a:prstGeom>
              <a:noFill/>
            </p:spPr>
            <p:txBody>
              <a:bodyPr wrap="square" rtlCol="0">
                <a:spAutoFit/>
              </a:bodyPr>
              <a:lstStyle/>
              <a:p>
                <a:pPr algn="just"/>
                <a:r>
                  <a:rPr lang="es-CL" b="0" i="0" dirty="0">
                    <a:solidFill>
                      <a:srgbClr val="28324E"/>
                    </a:solidFill>
                    <a:effectLst/>
                    <a:latin typeface="Montserrat Light" panose="00000400000000000000" pitchFamily="2" charset="0"/>
                  </a:rPr>
                  <a:t>Indica que si se cruzan dos </a:t>
                </a:r>
                <a:r>
                  <a:rPr lang="es-CL" b="1" i="0" dirty="0">
                    <a:solidFill>
                      <a:schemeClr val="accent2"/>
                    </a:solidFill>
                    <a:effectLst/>
                    <a:latin typeface="Montserrat Light" panose="00000400000000000000" pitchFamily="2" charset="0"/>
                  </a:rPr>
                  <a:t>razas puras (homocigotos)</a:t>
                </a:r>
                <a:r>
                  <a:rPr lang="es-CL" b="0" i="0" dirty="0">
                    <a:solidFill>
                      <a:srgbClr val="28324E"/>
                    </a:solidFill>
                    <a:effectLst/>
                    <a:latin typeface="Montserrat Light" panose="00000400000000000000" pitchFamily="2" charset="0"/>
                  </a:rPr>
                  <a:t> para un determinado carácter, los </a:t>
                </a:r>
                <a:r>
                  <a:rPr lang="es-CL" b="1" i="0" dirty="0">
                    <a:solidFill>
                      <a:schemeClr val="accent2"/>
                    </a:solidFill>
                    <a:effectLst/>
                    <a:latin typeface="Montserrat Light" panose="00000400000000000000" pitchFamily="2" charset="0"/>
                  </a:rPr>
                  <a:t>descendientes de la primera generación son todos iguales entre sí (igual fenotipo e igual genotipo)</a:t>
                </a:r>
                <a:r>
                  <a:rPr lang="es-CL" b="0" i="0" dirty="0">
                    <a:solidFill>
                      <a:srgbClr val="28324E"/>
                    </a:solidFill>
                    <a:effectLst/>
                    <a:latin typeface="Montserrat Light" panose="00000400000000000000" pitchFamily="2" charset="0"/>
                  </a:rPr>
                  <a:t> e </a:t>
                </a:r>
                <a:r>
                  <a:rPr lang="es-CL" b="1" i="0" dirty="0">
                    <a:solidFill>
                      <a:schemeClr val="accent2"/>
                    </a:solidFill>
                    <a:effectLst/>
                    <a:latin typeface="Montserrat Light" panose="00000400000000000000" pitchFamily="2" charset="0"/>
                  </a:rPr>
                  <a:t>iguales (en fenotipo) </a:t>
                </a:r>
                <a:r>
                  <a:rPr lang="es-CL" b="0" i="0" dirty="0">
                    <a:solidFill>
                      <a:srgbClr val="28324E"/>
                    </a:solidFill>
                    <a:effectLst/>
                    <a:latin typeface="Montserrat Light" panose="00000400000000000000" pitchFamily="2" charset="0"/>
                  </a:rPr>
                  <a:t>a </a:t>
                </a:r>
                <a:r>
                  <a:rPr lang="es-CL" b="1" i="0" dirty="0">
                    <a:solidFill>
                      <a:schemeClr val="accent2"/>
                    </a:solidFill>
                    <a:effectLst/>
                    <a:latin typeface="Montserrat Light" panose="00000400000000000000" pitchFamily="2" charset="0"/>
                  </a:rPr>
                  <a:t>uno de los progenitores (aquel que tenga el gen dominante).</a:t>
                </a:r>
                <a:endParaRPr lang="es-CL" b="1" dirty="0">
                  <a:solidFill>
                    <a:schemeClr val="accent2"/>
                  </a:solidFill>
                  <a:latin typeface="Montserrat Light" panose="00000400000000000000" pitchFamily="2" charset="0"/>
                </a:endParaRPr>
              </a:p>
            </p:txBody>
          </p:sp>
        </p:grpSp>
        <p:sp>
          <p:nvSpPr>
            <p:cNvPr id="56" name="CuadroTexto 55">
              <a:extLst>
                <a:ext uri="{FF2B5EF4-FFF2-40B4-BE49-F238E27FC236}">
                  <a16:creationId xmlns:a16="http://schemas.microsoft.com/office/drawing/2014/main" id="{F5968DA8-30B2-6CBF-B5E8-D84E754D1FF8}"/>
                </a:ext>
              </a:extLst>
            </p:cNvPr>
            <p:cNvSpPr txBox="1"/>
            <p:nvPr/>
          </p:nvSpPr>
          <p:spPr>
            <a:xfrm>
              <a:off x="3006415" y="2286914"/>
              <a:ext cx="583843" cy="584775"/>
            </a:xfrm>
            <a:prstGeom prst="rect">
              <a:avLst/>
            </a:prstGeom>
            <a:noFill/>
          </p:spPr>
          <p:txBody>
            <a:bodyPr wrap="square" rtlCol="0">
              <a:spAutoFit/>
            </a:bodyPr>
            <a:lstStyle/>
            <a:p>
              <a:pPr algn="ctr"/>
              <a:r>
                <a:rPr lang="es-CL" sz="3200" dirty="0"/>
                <a:t>X</a:t>
              </a:r>
            </a:p>
          </p:txBody>
        </p:sp>
        <p:sp>
          <p:nvSpPr>
            <p:cNvPr id="1042" name="CuadroTexto 1041">
              <a:extLst>
                <a:ext uri="{FF2B5EF4-FFF2-40B4-BE49-F238E27FC236}">
                  <a16:creationId xmlns:a16="http://schemas.microsoft.com/office/drawing/2014/main" id="{460B864C-B229-7988-2D15-BAE7194ED91E}"/>
                </a:ext>
              </a:extLst>
            </p:cNvPr>
            <p:cNvSpPr txBox="1"/>
            <p:nvPr/>
          </p:nvSpPr>
          <p:spPr>
            <a:xfrm>
              <a:off x="1418675" y="4154312"/>
              <a:ext cx="916043" cy="338554"/>
            </a:xfrm>
            <a:prstGeom prst="rect">
              <a:avLst/>
            </a:prstGeom>
            <a:noFill/>
          </p:spPr>
          <p:txBody>
            <a:bodyPr wrap="square" rtlCol="0">
              <a:spAutoFit/>
            </a:bodyPr>
            <a:lstStyle/>
            <a:p>
              <a:pPr algn="ctr"/>
              <a:r>
                <a:rPr lang="es-CL" sz="1600" dirty="0">
                  <a:latin typeface="Abadi" panose="020B0604020104020204" pitchFamily="34" charset="0"/>
                </a:rPr>
                <a:t>F1</a:t>
              </a:r>
            </a:p>
          </p:txBody>
        </p:sp>
      </p:grpSp>
      <p:sp>
        <p:nvSpPr>
          <p:cNvPr id="46" name="Rectángulo 45">
            <a:extLst>
              <a:ext uri="{FF2B5EF4-FFF2-40B4-BE49-F238E27FC236}">
                <a16:creationId xmlns:a16="http://schemas.microsoft.com/office/drawing/2014/main" id="{BEA4C69E-89CF-4868-358A-428B711C6794}"/>
              </a:ext>
            </a:extLst>
          </p:cNvPr>
          <p:cNvSpPr/>
          <p:nvPr/>
        </p:nvSpPr>
        <p:spPr>
          <a:xfrm>
            <a:off x="661414" y="1166577"/>
            <a:ext cx="10878331" cy="37696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47" name="CuadroTexto 46">
            <a:extLst>
              <a:ext uri="{FF2B5EF4-FFF2-40B4-BE49-F238E27FC236}">
                <a16:creationId xmlns:a16="http://schemas.microsoft.com/office/drawing/2014/main" id="{6039E3AE-A460-3DE4-667E-A6FC49159BD2}"/>
              </a:ext>
            </a:extLst>
          </p:cNvPr>
          <p:cNvSpPr txBox="1"/>
          <p:nvPr/>
        </p:nvSpPr>
        <p:spPr>
          <a:xfrm>
            <a:off x="1656359" y="1715313"/>
            <a:ext cx="3362684" cy="369332"/>
          </a:xfrm>
          <a:prstGeom prst="rect">
            <a:avLst/>
          </a:prstGeom>
          <a:noFill/>
        </p:spPr>
        <p:txBody>
          <a:bodyPr wrap="square" rtlCol="0">
            <a:spAutoFit/>
          </a:bodyPr>
          <a:lstStyle/>
          <a:p>
            <a:pPr algn="ctr"/>
            <a:r>
              <a:rPr lang="es-CL" b="1" dirty="0">
                <a:latin typeface="Montserrat" panose="00000500000000000000" pitchFamily="50" charset="0"/>
              </a:rPr>
              <a:t>Principio de segregación</a:t>
            </a:r>
          </a:p>
        </p:txBody>
      </p:sp>
      <p:sp>
        <p:nvSpPr>
          <p:cNvPr id="48" name="CuadroTexto 47">
            <a:extLst>
              <a:ext uri="{FF2B5EF4-FFF2-40B4-BE49-F238E27FC236}">
                <a16:creationId xmlns:a16="http://schemas.microsoft.com/office/drawing/2014/main" id="{6DCB7B40-4091-6029-1778-EA4AB0347CEE}"/>
              </a:ext>
            </a:extLst>
          </p:cNvPr>
          <p:cNvSpPr txBox="1"/>
          <p:nvPr/>
        </p:nvSpPr>
        <p:spPr>
          <a:xfrm>
            <a:off x="6639662" y="1702395"/>
            <a:ext cx="4300444" cy="2862322"/>
          </a:xfrm>
          <a:prstGeom prst="rect">
            <a:avLst/>
          </a:prstGeom>
          <a:noFill/>
        </p:spPr>
        <p:txBody>
          <a:bodyPr wrap="square" rtlCol="0">
            <a:spAutoFit/>
          </a:bodyPr>
          <a:lstStyle/>
          <a:p>
            <a:pPr algn="just"/>
            <a:r>
              <a:rPr lang="es-CL" dirty="0">
                <a:solidFill>
                  <a:srgbClr val="28324E"/>
                </a:solidFill>
                <a:latin typeface="Montserrat Light" panose="00000400000000000000" pitchFamily="2" charset="0"/>
              </a:rPr>
              <a:t>“Resulta ahora claro que los </a:t>
            </a:r>
            <a:r>
              <a:rPr lang="es-CL" b="1" dirty="0">
                <a:solidFill>
                  <a:schemeClr val="accent2"/>
                </a:solidFill>
                <a:latin typeface="Montserrat Light" panose="00000400000000000000" pitchFamily="2" charset="0"/>
              </a:rPr>
              <a:t>híbridos</a:t>
            </a:r>
            <a:r>
              <a:rPr lang="es-CL" dirty="0">
                <a:solidFill>
                  <a:srgbClr val="28324E"/>
                </a:solidFill>
                <a:latin typeface="Montserrat Light" panose="00000400000000000000" pitchFamily="2" charset="0"/>
              </a:rPr>
              <a:t> (</a:t>
            </a:r>
            <a:r>
              <a:rPr lang="es-CL" b="1" i="1" dirty="0">
                <a:solidFill>
                  <a:schemeClr val="accent2"/>
                </a:solidFill>
                <a:latin typeface="Montserrat Light" panose="00000400000000000000" pitchFamily="2" charset="0"/>
              </a:rPr>
              <a:t>heterocigotos</a:t>
            </a:r>
            <a:r>
              <a:rPr lang="es-CL" dirty="0">
                <a:solidFill>
                  <a:srgbClr val="28324E"/>
                </a:solidFill>
                <a:latin typeface="Montserrat Light" panose="00000400000000000000" pitchFamily="2" charset="0"/>
              </a:rPr>
              <a:t>) forman semillas que tienen el uno o el otro de los dos caracteres diferenciales, y de estos la </a:t>
            </a:r>
            <a:r>
              <a:rPr lang="es-CL" b="1" dirty="0">
                <a:solidFill>
                  <a:schemeClr val="accent2"/>
                </a:solidFill>
                <a:latin typeface="Montserrat Light" panose="00000400000000000000" pitchFamily="2" charset="0"/>
              </a:rPr>
              <a:t>mitad vuelven a desarrollar la forma híbrida</a:t>
            </a:r>
            <a:r>
              <a:rPr lang="es-CL" dirty="0">
                <a:solidFill>
                  <a:srgbClr val="28324E"/>
                </a:solidFill>
                <a:latin typeface="Montserrat Light" panose="00000400000000000000" pitchFamily="2" charset="0"/>
              </a:rPr>
              <a:t>, mientras que la </a:t>
            </a:r>
            <a:r>
              <a:rPr lang="es-CL" b="1" dirty="0">
                <a:solidFill>
                  <a:schemeClr val="accent2"/>
                </a:solidFill>
                <a:latin typeface="Montserrat Light" panose="00000400000000000000" pitchFamily="2" charset="0"/>
              </a:rPr>
              <a:t>otra mitad produce plantas que permanecen constantes</a:t>
            </a:r>
            <a:r>
              <a:rPr lang="es-CL" dirty="0">
                <a:solidFill>
                  <a:srgbClr val="28324E"/>
                </a:solidFill>
                <a:latin typeface="Montserrat Light" panose="00000400000000000000" pitchFamily="2" charset="0"/>
              </a:rPr>
              <a:t> y reciben el </a:t>
            </a:r>
            <a:r>
              <a:rPr lang="es-CL" b="1" dirty="0">
                <a:solidFill>
                  <a:schemeClr val="accent2"/>
                </a:solidFill>
                <a:latin typeface="Montserrat Light" panose="00000400000000000000" pitchFamily="2" charset="0"/>
              </a:rPr>
              <a:t>carácter dominante o el recesivo en igual número</a:t>
            </a:r>
            <a:r>
              <a:rPr lang="es-CL" dirty="0">
                <a:solidFill>
                  <a:srgbClr val="28324E"/>
                </a:solidFill>
                <a:latin typeface="Montserrat Light" panose="00000400000000000000" pitchFamily="2" charset="0"/>
              </a:rPr>
              <a:t>.”</a:t>
            </a:r>
            <a:endParaRPr lang="es-CL" b="1" dirty="0">
              <a:solidFill>
                <a:schemeClr val="accent2"/>
              </a:solidFill>
              <a:latin typeface="Montserrat Light" panose="00000400000000000000" pitchFamily="2" charset="0"/>
            </a:endParaRPr>
          </a:p>
        </p:txBody>
      </p:sp>
      <p:pic>
        <p:nvPicPr>
          <p:cNvPr id="51" name="Imagen 50" descr="Imagen que contiene Logotipo&#10;&#10;Descripción generada automáticamente">
            <a:extLst>
              <a:ext uri="{FF2B5EF4-FFF2-40B4-BE49-F238E27FC236}">
                <a16:creationId xmlns:a16="http://schemas.microsoft.com/office/drawing/2014/main" id="{3D8F5590-16DD-9802-EC2F-CE5AE8A5D5E6}"/>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2483915" y="2123259"/>
            <a:ext cx="479179" cy="497601"/>
          </a:xfrm>
          <a:prstGeom prst="rect">
            <a:avLst/>
          </a:prstGeom>
        </p:spPr>
      </p:pic>
      <p:sp>
        <p:nvSpPr>
          <p:cNvPr id="1044" name="CuadroTexto 1043">
            <a:extLst>
              <a:ext uri="{FF2B5EF4-FFF2-40B4-BE49-F238E27FC236}">
                <a16:creationId xmlns:a16="http://schemas.microsoft.com/office/drawing/2014/main" id="{3D800AD4-1AA2-1364-59BE-F0C423E322F5}"/>
              </a:ext>
            </a:extLst>
          </p:cNvPr>
          <p:cNvSpPr txBox="1"/>
          <p:nvPr/>
        </p:nvSpPr>
        <p:spPr>
          <a:xfrm>
            <a:off x="2961592" y="2119807"/>
            <a:ext cx="423514" cy="523220"/>
          </a:xfrm>
          <a:prstGeom prst="rect">
            <a:avLst/>
          </a:prstGeom>
          <a:noFill/>
        </p:spPr>
        <p:txBody>
          <a:bodyPr wrap="none" rtlCol="0">
            <a:spAutoFit/>
          </a:bodyPr>
          <a:lstStyle/>
          <a:p>
            <a:r>
              <a:rPr lang="es-CL" sz="2800" dirty="0"/>
              <a:t>X</a:t>
            </a:r>
          </a:p>
        </p:txBody>
      </p:sp>
      <p:sp>
        <p:nvSpPr>
          <p:cNvPr id="1046" name="CuadroTexto 1045">
            <a:extLst>
              <a:ext uri="{FF2B5EF4-FFF2-40B4-BE49-F238E27FC236}">
                <a16:creationId xmlns:a16="http://schemas.microsoft.com/office/drawing/2014/main" id="{929486E5-D717-A476-04E0-4C68EAD38EB5}"/>
              </a:ext>
            </a:extLst>
          </p:cNvPr>
          <p:cNvSpPr txBox="1"/>
          <p:nvPr/>
        </p:nvSpPr>
        <p:spPr>
          <a:xfrm>
            <a:off x="2474901" y="2535062"/>
            <a:ext cx="479618" cy="369332"/>
          </a:xfrm>
          <a:prstGeom prst="rect">
            <a:avLst/>
          </a:prstGeom>
          <a:noFill/>
        </p:spPr>
        <p:txBody>
          <a:bodyPr wrap="none" rtlCol="0">
            <a:spAutoFit/>
          </a:bodyPr>
          <a:lstStyle/>
          <a:p>
            <a:r>
              <a:rPr lang="es-CL" b="1" dirty="0" err="1"/>
              <a:t>Aa</a:t>
            </a:r>
            <a:endParaRPr lang="es-CL" b="1" dirty="0"/>
          </a:p>
        </p:txBody>
      </p:sp>
      <p:sp>
        <p:nvSpPr>
          <p:cNvPr id="1047" name="CuadroTexto 1046">
            <a:extLst>
              <a:ext uri="{FF2B5EF4-FFF2-40B4-BE49-F238E27FC236}">
                <a16:creationId xmlns:a16="http://schemas.microsoft.com/office/drawing/2014/main" id="{56A20548-55C5-13A6-F415-A71A84F61AFD}"/>
              </a:ext>
            </a:extLst>
          </p:cNvPr>
          <p:cNvSpPr txBox="1"/>
          <p:nvPr/>
        </p:nvSpPr>
        <p:spPr>
          <a:xfrm>
            <a:off x="3411125" y="2533755"/>
            <a:ext cx="479618" cy="369332"/>
          </a:xfrm>
          <a:prstGeom prst="rect">
            <a:avLst/>
          </a:prstGeom>
          <a:noFill/>
        </p:spPr>
        <p:txBody>
          <a:bodyPr wrap="none" rtlCol="0">
            <a:spAutoFit/>
          </a:bodyPr>
          <a:lstStyle/>
          <a:p>
            <a:r>
              <a:rPr lang="es-CL" b="1" dirty="0" err="1"/>
              <a:t>Aa</a:t>
            </a:r>
            <a:endParaRPr lang="es-CL" b="1" dirty="0"/>
          </a:p>
        </p:txBody>
      </p:sp>
      <p:graphicFrame>
        <p:nvGraphicFramePr>
          <p:cNvPr id="1048" name="Tabla 1048">
            <a:extLst>
              <a:ext uri="{FF2B5EF4-FFF2-40B4-BE49-F238E27FC236}">
                <a16:creationId xmlns:a16="http://schemas.microsoft.com/office/drawing/2014/main" id="{CBBE7556-E575-FD6A-8DD2-B9E0F10BD2BA}"/>
              </a:ext>
            </a:extLst>
          </p:cNvPr>
          <p:cNvGraphicFramePr>
            <a:graphicFrameLocks noGrp="1"/>
          </p:cNvGraphicFramePr>
          <p:nvPr>
            <p:extLst>
              <p:ext uri="{D42A27DB-BD31-4B8C-83A1-F6EECF244321}">
                <p14:modId xmlns:p14="http://schemas.microsoft.com/office/powerpoint/2010/main" val="4170733872"/>
              </p:ext>
            </p:extLst>
          </p:nvPr>
        </p:nvGraphicFramePr>
        <p:xfrm>
          <a:off x="1752110" y="2950534"/>
          <a:ext cx="3127020" cy="1839024"/>
        </p:xfrm>
        <a:graphic>
          <a:graphicData uri="http://schemas.openxmlformats.org/drawingml/2006/table">
            <a:tbl>
              <a:tblPr firstRow="1" firstCol="1">
                <a:tableStyleId>{5C22544A-7EE6-4342-B048-85BDC9FD1C3A}</a:tableStyleId>
              </a:tblPr>
              <a:tblGrid>
                <a:gridCol w="566700">
                  <a:extLst>
                    <a:ext uri="{9D8B030D-6E8A-4147-A177-3AD203B41FA5}">
                      <a16:colId xmlns:a16="http://schemas.microsoft.com/office/drawing/2014/main" val="1270236372"/>
                    </a:ext>
                  </a:extLst>
                </a:gridCol>
                <a:gridCol w="1280160">
                  <a:extLst>
                    <a:ext uri="{9D8B030D-6E8A-4147-A177-3AD203B41FA5}">
                      <a16:colId xmlns:a16="http://schemas.microsoft.com/office/drawing/2014/main" val="2291837718"/>
                    </a:ext>
                  </a:extLst>
                </a:gridCol>
                <a:gridCol w="1280160">
                  <a:extLst>
                    <a:ext uri="{9D8B030D-6E8A-4147-A177-3AD203B41FA5}">
                      <a16:colId xmlns:a16="http://schemas.microsoft.com/office/drawing/2014/main" val="2074242400"/>
                    </a:ext>
                  </a:extLst>
                </a:gridCol>
              </a:tblGrid>
              <a:tr h="297020">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L" dirty="0"/>
                        <a:t>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L" dirty="0"/>
                        <a:t>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6203690"/>
                  </a:ext>
                </a:extLst>
              </a:tr>
              <a:tr h="731520">
                <a:tc>
                  <a:txBody>
                    <a:bodyPr/>
                    <a:lstStyle/>
                    <a:p>
                      <a:pPr algn="ctr"/>
                      <a:r>
                        <a:rPr lang="es-CL" dirty="0"/>
                        <a:t>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642966"/>
                  </a:ext>
                </a:extLst>
              </a:tr>
              <a:tr h="731520">
                <a:tc>
                  <a:txBody>
                    <a:bodyPr/>
                    <a:lstStyle/>
                    <a:p>
                      <a:pPr algn="ctr"/>
                      <a:r>
                        <a:rPr lang="es-CL" dirty="0"/>
                        <a:t>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6241333"/>
                  </a:ext>
                </a:extLst>
              </a:tr>
            </a:tbl>
          </a:graphicData>
        </a:graphic>
      </p:graphicFrame>
      <p:pic>
        <p:nvPicPr>
          <p:cNvPr id="1049" name="Imagen 1048" descr="Imagen que contiene Logotipo&#10;&#10;Descripción generada automáticamente">
            <a:extLst>
              <a:ext uri="{FF2B5EF4-FFF2-40B4-BE49-F238E27FC236}">
                <a16:creationId xmlns:a16="http://schemas.microsoft.com/office/drawing/2014/main" id="{692E0997-9F53-C0AC-0C88-9B50F1372457}"/>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2740591" y="3355379"/>
            <a:ext cx="479179" cy="497601"/>
          </a:xfrm>
          <a:prstGeom prst="rect">
            <a:avLst/>
          </a:prstGeom>
        </p:spPr>
      </p:pic>
      <p:pic>
        <p:nvPicPr>
          <p:cNvPr id="1050" name="Imagen 1049" descr="Imagen que contiene Logotipo&#10;&#10;Descripción generada automáticamente">
            <a:extLst>
              <a:ext uri="{FF2B5EF4-FFF2-40B4-BE49-F238E27FC236}">
                <a16:creationId xmlns:a16="http://schemas.microsoft.com/office/drawing/2014/main" id="{E9DAD78A-9A45-50EB-4A06-E07FAD92EF4E}"/>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4004990" y="3360841"/>
            <a:ext cx="479179" cy="497601"/>
          </a:xfrm>
          <a:prstGeom prst="rect">
            <a:avLst/>
          </a:prstGeom>
        </p:spPr>
      </p:pic>
      <p:pic>
        <p:nvPicPr>
          <p:cNvPr id="1051" name="Imagen 1050" descr="Imagen que contiene Logotipo&#10;&#10;Descripción generada automáticamente">
            <a:extLst>
              <a:ext uri="{FF2B5EF4-FFF2-40B4-BE49-F238E27FC236}">
                <a16:creationId xmlns:a16="http://schemas.microsoft.com/office/drawing/2014/main" id="{559DD9F1-2F63-AA18-6569-460E85B968AF}"/>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2721646" y="4110884"/>
            <a:ext cx="479179" cy="497601"/>
          </a:xfrm>
          <a:prstGeom prst="rect">
            <a:avLst/>
          </a:prstGeom>
        </p:spPr>
      </p:pic>
      <p:pic>
        <p:nvPicPr>
          <p:cNvPr id="1052" name="Imagen 1051" descr="Una caricatura de una persona&#10;&#10;Descripción generada automáticamente con confianza baja">
            <a:extLst>
              <a:ext uri="{FF2B5EF4-FFF2-40B4-BE49-F238E27FC236}">
                <a16:creationId xmlns:a16="http://schemas.microsoft.com/office/drawing/2014/main" id="{0BC20598-B91A-50B4-6DB6-362F9543EC9C}"/>
              </a:ext>
            </a:extLst>
          </p:cNvPr>
          <p:cNvPicPr>
            <a:picLocks noChangeAspect="1"/>
          </p:cNvPicPr>
          <p:nvPr/>
        </p:nvPicPr>
        <p:blipFill rotWithShape="1">
          <a:blip r:embed="rId10">
            <a:extLst>
              <a:ext uri="{28A0092B-C50C-407E-A947-70E740481C1C}">
                <a14:useLocalDpi xmlns:a14="http://schemas.microsoft.com/office/drawing/2010/main" val="0"/>
              </a:ext>
            </a:extLst>
          </a:blip>
          <a:srcRect l="32760" t="34163" r="31247" b="30382"/>
          <a:stretch/>
        </p:blipFill>
        <p:spPr>
          <a:xfrm>
            <a:off x="3982732" y="4073643"/>
            <a:ext cx="527262" cy="519400"/>
          </a:xfrm>
          <a:prstGeom prst="rect">
            <a:avLst/>
          </a:prstGeom>
        </p:spPr>
      </p:pic>
      <p:sp>
        <p:nvSpPr>
          <p:cNvPr id="1053" name="CuadroTexto 1052">
            <a:extLst>
              <a:ext uri="{FF2B5EF4-FFF2-40B4-BE49-F238E27FC236}">
                <a16:creationId xmlns:a16="http://schemas.microsoft.com/office/drawing/2014/main" id="{D89F8A1E-5DE1-4E2E-20C4-BBF2C64A9AA7}"/>
              </a:ext>
            </a:extLst>
          </p:cNvPr>
          <p:cNvSpPr txBox="1"/>
          <p:nvPr/>
        </p:nvSpPr>
        <p:spPr>
          <a:xfrm>
            <a:off x="2761714" y="3770140"/>
            <a:ext cx="444352" cy="307777"/>
          </a:xfrm>
          <a:prstGeom prst="rect">
            <a:avLst/>
          </a:prstGeom>
          <a:noFill/>
        </p:spPr>
        <p:txBody>
          <a:bodyPr wrap="none" rtlCol="0">
            <a:spAutoFit/>
          </a:bodyPr>
          <a:lstStyle/>
          <a:p>
            <a:r>
              <a:rPr lang="es-CL" sz="1400" b="1" dirty="0"/>
              <a:t>AA</a:t>
            </a:r>
          </a:p>
        </p:txBody>
      </p:sp>
      <p:sp>
        <p:nvSpPr>
          <p:cNvPr id="1054" name="CuadroTexto 1053">
            <a:extLst>
              <a:ext uri="{FF2B5EF4-FFF2-40B4-BE49-F238E27FC236}">
                <a16:creationId xmlns:a16="http://schemas.microsoft.com/office/drawing/2014/main" id="{AA64C3D9-3BD1-3BC2-2974-570EC8CD1059}"/>
              </a:ext>
            </a:extLst>
          </p:cNvPr>
          <p:cNvSpPr txBox="1"/>
          <p:nvPr/>
        </p:nvSpPr>
        <p:spPr>
          <a:xfrm>
            <a:off x="2742250" y="4521571"/>
            <a:ext cx="413896" cy="307777"/>
          </a:xfrm>
          <a:prstGeom prst="rect">
            <a:avLst/>
          </a:prstGeom>
          <a:noFill/>
        </p:spPr>
        <p:txBody>
          <a:bodyPr wrap="none" rtlCol="0">
            <a:spAutoFit/>
          </a:bodyPr>
          <a:lstStyle/>
          <a:p>
            <a:r>
              <a:rPr lang="es-CL" sz="1400" b="1" dirty="0" err="1"/>
              <a:t>Aa</a:t>
            </a:r>
            <a:endParaRPr lang="es-CL" sz="1400" b="1" dirty="0"/>
          </a:p>
        </p:txBody>
      </p:sp>
      <p:sp>
        <p:nvSpPr>
          <p:cNvPr id="1055" name="CuadroTexto 1054">
            <a:extLst>
              <a:ext uri="{FF2B5EF4-FFF2-40B4-BE49-F238E27FC236}">
                <a16:creationId xmlns:a16="http://schemas.microsoft.com/office/drawing/2014/main" id="{68433B1B-7DAA-05CA-942F-A968BF6C7A42}"/>
              </a:ext>
            </a:extLst>
          </p:cNvPr>
          <p:cNvSpPr txBox="1"/>
          <p:nvPr/>
        </p:nvSpPr>
        <p:spPr>
          <a:xfrm>
            <a:off x="4031803" y="3769428"/>
            <a:ext cx="413896" cy="307777"/>
          </a:xfrm>
          <a:prstGeom prst="rect">
            <a:avLst/>
          </a:prstGeom>
          <a:noFill/>
        </p:spPr>
        <p:txBody>
          <a:bodyPr wrap="none" rtlCol="0">
            <a:spAutoFit/>
          </a:bodyPr>
          <a:lstStyle/>
          <a:p>
            <a:r>
              <a:rPr lang="es-CL" sz="1400" b="1" dirty="0" err="1"/>
              <a:t>Aa</a:t>
            </a:r>
            <a:endParaRPr lang="es-CL" sz="1400" b="1" dirty="0"/>
          </a:p>
        </p:txBody>
      </p:sp>
      <p:sp>
        <p:nvSpPr>
          <p:cNvPr id="1056" name="CuadroTexto 1055">
            <a:extLst>
              <a:ext uri="{FF2B5EF4-FFF2-40B4-BE49-F238E27FC236}">
                <a16:creationId xmlns:a16="http://schemas.microsoft.com/office/drawing/2014/main" id="{528233BD-A45F-6570-C7E1-A4174382C79C}"/>
              </a:ext>
            </a:extLst>
          </p:cNvPr>
          <p:cNvSpPr txBox="1"/>
          <p:nvPr/>
        </p:nvSpPr>
        <p:spPr>
          <a:xfrm>
            <a:off x="4047582" y="4500611"/>
            <a:ext cx="383438" cy="307777"/>
          </a:xfrm>
          <a:prstGeom prst="rect">
            <a:avLst/>
          </a:prstGeom>
          <a:noFill/>
        </p:spPr>
        <p:txBody>
          <a:bodyPr wrap="none" rtlCol="0">
            <a:spAutoFit/>
          </a:bodyPr>
          <a:lstStyle/>
          <a:p>
            <a:r>
              <a:rPr lang="es-CL" sz="1400" b="1" dirty="0" err="1"/>
              <a:t>aa</a:t>
            </a:r>
            <a:endParaRPr lang="es-CL" sz="1400" b="1" dirty="0"/>
          </a:p>
        </p:txBody>
      </p:sp>
      <p:pic>
        <p:nvPicPr>
          <p:cNvPr id="1057" name="Imagen 1056" descr="Imagen que contiene Logotipo&#10;&#10;Descripción generada automáticamente">
            <a:extLst>
              <a:ext uri="{FF2B5EF4-FFF2-40B4-BE49-F238E27FC236}">
                <a16:creationId xmlns:a16="http://schemas.microsoft.com/office/drawing/2014/main" id="{A43C7676-FC42-367B-B425-4A851AAE9DA0}"/>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5461782" y="2170711"/>
            <a:ext cx="479179" cy="497601"/>
          </a:xfrm>
          <a:prstGeom prst="rect">
            <a:avLst/>
          </a:prstGeom>
        </p:spPr>
      </p:pic>
      <p:pic>
        <p:nvPicPr>
          <p:cNvPr id="1058" name="Imagen 1057" descr="Imagen que contiene Logotipo&#10;&#10;Descripción generada automáticamente">
            <a:extLst>
              <a:ext uri="{FF2B5EF4-FFF2-40B4-BE49-F238E27FC236}">
                <a16:creationId xmlns:a16="http://schemas.microsoft.com/office/drawing/2014/main" id="{2831E494-C1AC-41FC-956D-BCE004200ABA}"/>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5424819" y="2981102"/>
            <a:ext cx="479179" cy="497601"/>
          </a:xfrm>
          <a:prstGeom prst="rect">
            <a:avLst/>
          </a:prstGeom>
        </p:spPr>
      </p:pic>
      <p:pic>
        <p:nvPicPr>
          <p:cNvPr id="1059" name="Imagen 1058" descr="Una caricatura de una persona&#10;&#10;Descripción generada automáticamente con confianza baja">
            <a:extLst>
              <a:ext uri="{FF2B5EF4-FFF2-40B4-BE49-F238E27FC236}">
                <a16:creationId xmlns:a16="http://schemas.microsoft.com/office/drawing/2014/main" id="{54B7BF22-BDDC-E38F-205B-7F191825915D}"/>
              </a:ext>
            </a:extLst>
          </p:cNvPr>
          <p:cNvPicPr>
            <a:picLocks noChangeAspect="1"/>
          </p:cNvPicPr>
          <p:nvPr/>
        </p:nvPicPr>
        <p:blipFill rotWithShape="1">
          <a:blip r:embed="rId10">
            <a:extLst>
              <a:ext uri="{28A0092B-C50C-407E-A947-70E740481C1C}">
                <a14:useLocalDpi xmlns:a14="http://schemas.microsoft.com/office/drawing/2010/main" val="0"/>
              </a:ext>
            </a:extLst>
          </a:blip>
          <a:srcRect l="32760" t="34163" r="31247" b="30382"/>
          <a:stretch/>
        </p:blipFill>
        <p:spPr>
          <a:xfrm>
            <a:off x="5425238" y="3853047"/>
            <a:ext cx="527262" cy="519400"/>
          </a:xfrm>
          <a:prstGeom prst="rect">
            <a:avLst/>
          </a:prstGeom>
        </p:spPr>
      </p:pic>
      <p:sp>
        <p:nvSpPr>
          <p:cNvPr id="1060" name="CuadroTexto 1059">
            <a:extLst>
              <a:ext uri="{FF2B5EF4-FFF2-40B4-BE49-F238E27FC236}">
                <a16:creationId xmlns:a16="http://schemas.microsoft.com/office/drawing/2014/main" id="{EC51A130-DC24-DD15-FA02-DD4E11653DAA}"/>
              </a:ext>
            </a:extLst>
          </p:cNvPr>
          <p:cNvSpPr txBox="1"/>
          <p:nvPr/>
        </p:nvSpPr>
        <p:spPr>
          <a:xfrm>
            <a:off x="5457398" y="2630674"/>
            <a:ext cx="518091" cy="369332"/>
          </a:xfrm>
          <a:prstGeom prst="rect">
            <a:avLst/>
          </a:prstGeom>
          <a:noFill/>
        </p:spPr>
        <p:txBody>
          <a:bodyPr wrap="none" rtlCol="0">
            <a:spAutoFit/>
          </a:bodyPr>
          <a:lstStyle/>
          <a:p>
            <a:r>
              <a:rPr lang="es-CL" b="1" dirty="0"/>
              <a:t>AA</a:t>
            </a:r>
          </a:p>
        </p:txBody>
      </p:sp>
      <p:sp>
        <p:nvSpPr>
          <p:cNvPr id="1061" name="CuadroTexto 1060">
            <a:extLst>
              <a:ext uri="{FF2B5EF4-FFF2-40B4-BE49-F238E27FC236}">
                <a16:creationId xmlns:a16="http://schemas.microsoft.com/office/drawing/2014/main" id="{BACC6300-D0DD-7EAE-01A6-D68F0087801F}"/>
              </a:ext>
            </a:extLst>
          </p:cNvPr>
          <p:cNvSpPr txBox="1"/>
          <p:nvPr/>
        </p:nvSpPr>
        <p:spPr>
          <a:xfrm>
            <a:off x="5419145" y="3440530"/>
            <a:ext cx="479618" cy="369332"/>
          </a:xfrm>
          <a:prstGeom prst="rect">
            <a:avLst/>
          </a:prstGeom>
          <a:noFill/>
        </p:spPr>
        <p:txBody>
          <a:bodyPr wrap="none" rtlCol="0">
            <a:spAutoFit/>
          </a:bodyPr>
          <a:lstStyle/>
          <a:p>
            <a:r>
              <a:rPr lang="es-CL" b="1" dirty="0" err="1"/>
              <a:t>Aa</a:t>
            </a:r>
            <a:endParaRPr lang="es-CL" b="1" dirty="0"/>
          </a:p>
        </p:txBody>
      </p:sp>
      <p:sp>
        <p:nvSpPr>
          <p:cNvPr id="1062" name="CuadroTexto 1061">
            <a:extLst>
              <a:ext uri="{FF2B5EF4-FFF2-40B4-BE49-F238E27FC236}">
                <a16:creationId xmlns:a16="http://schemas.microsoft.com/office/drawing/2014/main" id="{B12259A1-B37E-FCC2-D7E8-5A51308DB345}"/>
              </a:ext>
            </a:extLst>
          </p:cNvPr>
          <p:cNvSpPr txBox="1"/>
          <p:nvPr/>
        </p:nvSpPr>
        <p:spPr>
          <a:xfrm>
            <a:off x="5449060" y="4334648"/>
            <a:ext cx="441146" cy="369332"/>
          </a:xfrm>
          <a:prstGeom prst="rect">
            <a:avLst/>
          </a:prstGeom>
          <a:noFill/>
        </p:spPr>
        <p:txBody>
          <a:bodyPr wrap="none" rtlCol="0">
            <a:spAutoFit/>
          </a:bodyPr>
          <a:lstStyle/>
          <a:p>
            <a:r>
              <a:rPr lang="es-CL" b="1" dirty="0" err="1"/>
              <a:t>aa</a:t>
            </a:r>
            <a:endParaRPr lang="es-CL" b="1" dirty="0"/>
          </a:p>
        </p:txBody>
      </p:sp>
      <p:sp>
        <p:nvSpPr>
          <p:cNvPr id="1063" name="CuadroTexto 1062">
            <a:extLst>
              <a:ext uri="{FF2B5EF4-FFF2-40B4-BE49-F238E27FC236}">
                <a16:creationId xmlns:a16="http://schemas.microsoft.com/office/drawing/2014/main" id="{02CE6B9D-3346-1B5E-60AA-E8C43CFCEE3C}"/>
              </a:ext>
            </a:extLst>
          </p:cNvPr>
          <p:cNvSpPr txBox="1"/>
          <p:nvPr/>
        </p:nvSpPr>
        <p:spPr>
          <a:xfrm>
            <a:off x="1059753" y="3894283"/>
            <a:ext cx="525639" cy="338554"/>
          </a:xfrm>
          <a:prstGeom prst="rect">
            <a:avLst/>
          </a:prstGeom>
          <a:noFill/>
        </p:spPr>
        <p:txBody>
          <a:bodyPr wrap="square" rtlCol="0">
            <a:spAutoFit/>
          </a:bodyPr>
          <a:lstStyle/>
          <a:p>
            <a:pPr algn="ctr"/>
            <a:r>
              <a:rPr lang="es-CL" sz="1600" dirty="0">
                <a:latin typeface="Abadi" panose="020B0604020104020204" pitchFamily="34" charset="0"/>
              </a:rPr>
              <a:t>F2</a:t>
            </a:r>
          </a:p>
        </p:txBody>
      </p:sp>
      <mc:AlternateContent xmlns:mc="http://schemas.openxmlformats.org/markup-compatibility/2006" xmlns:a14="http://schemas.microsoft.com/office/drawing/2010/main">
        <mc:Choice Requires="a14">
          <p:sp>
            <p:nvSpPr>
              <p:cNvPr id="1064" name="CuadroTexto 1063">
                <a:extLst>
                  <a:ext uri="{FF2B5EF4-FFF2-40B4-BE49-F238E27FC236}">
                    <a16:creationId xmlns:a16="http://schemas.microsoft.com/office/drawing/2014/main" id="{1C137A97-9D98-9234-F97D-9EB953DA677D}"/>
                  </a:ext>
                </a:extLst>
              </p:cNvPr>
              <p:cNvSpPr txBox="1"/>
              <p:nvPr/>
            </p:nvSpPr>
            <p:spPr>
              <a:xfrm>
                <a:off x="5084834" y="2233943"/>
                <a:ext cx="525639" cy="61093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s-CL" b="0" i="1" dirty="0" smtClean="0">
                              <a:latin typeface="Cambria Math" panose="02040503050406030204" pitchFamily="18" charset="0"/>
                            </a:rPr>
                          </m:ctrlPr>
                        </m:fPr>
                        <m:num>
                          <m:r>
                            <a:rPr lang="es-CL" b="0" i="1" dirty="0" smtClean="0">
                              <a:latin typeface="Cambria Math" panose="02040503050406030204" pitchFamily="18" charset="0"/>
                            </a:rPr>
                            <m:t>1</m:t>
                          </m:r>
                        </m:num>
                        <m:den>
                          <m:r>
                            <a:rPr lang="es-CL" b="0" i="1" dirty="0" smtClean="0">
                              <a:latin typeface="Cambria Math" panose="02040503050406030204" pitchFamily="18" charset="0"/>
                            </a:rPr>
                            <m:t>4</m:t>
                          </m:r>
                        </m:den>
                      </m:f>
                    </m:oMath>
                  </m:oMathPara>
                </a14:m>
                <a:endParaRPr lang="es-CL" dirty="0">
                  <a:latin typeface="Abadi" panose="020B0604020104020204" pitchFamily="34" charset="0"/>
                </a:endParaRPr>
              </a:p>
            </p:txBody>
          </p:sp>
        </mc:Choice>
        <mc:Fallback xmlns="">
          <p:sp>
            <p:nvSpPr>
              <p:cNvPr id="1064" name="CuadroTexto 1063">
                <a:extLst>
                  <a:ext uri="{FF2B5EF4-FFF2-40B4-BE49-F238E27FC236}">
                    <a16:creationId xmlns:a16="http://schemas.microsoft.com/office/drawing/2014/main" id="{1C137A97-9D98-9234-F97D-9EB953DA677D}"/>
                  </a:ext>
                </a:extLst>
              </p:cNvPr>
              <p:cNvSpPr txBox="1">
                <a:spLocks noRot="1" noChangeAspect="1" noMove="1" noResize="1" noEditPoints="1" noAdjustHandles="1" noChangeArrowheads="1" noChangeShapeType="1" noTextEdit="1"/>
              </p:cNvSpPr>
              <p:nvPr/>
            </p:nvSpPr>
            <p:spPr>
              <a:xfrm>
                <a:off x="5084834" y="2233943"/>
                <a:ext cx="525639" cy="610936"/>
              </a:xfrm>
              <a:prstGeom prst="rect">
                <a:avLst/>
              </a:prstGeom>
              <a:blipFill>
                <a:blip r:embed="rId11"/>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065" name="CuadroTexto 1064">
                <a:extLst>
                  <a:ext uri="{FF2B5EF4-FFF2-40B4-BE49-F238E27FC236}">
                    <a16:creationId xmlns:a16="http://schemas.microsoft.com/office/drawing/2014/main" id="{FE8DB619-1EF5-59DB-012F-AC9FB12A7B25}"/>
                  </a:ext>
                </a:extLst>
              </p:cNvPr>
              <p:cNvSpPr txBox="1"/>
              <p:nvPr/>
            </p:nvSpPr>
            <p:spPr>
              <a:xfrm>
                <a:off x="5084834" y="3054939"/>
                <a:ext cx="525639" cy="61093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s-CL" b="0" i="1" dirty="0" smtClean="0">
                              <a:latin typeface="Cambria Math" panose="02040503050406030204" pitchFamily="18" charset="0"/>
                            </a:rPr>
                          </m:ctrlPr>
                        </m:fPr>
                        <m:num>
                          <m:r>
                            <a:rPr lang="es-CL" b="0" i="1" dirty="0" smtClean="0">
                              <a:latin typeface="Cambria Math" panose="02040503050406030204" pitchFamily="18" charset="0"/>
                            </a:rPr>
                            <m:t>1</m:t>
                          </m:r>
                        </m:num>
                        <m:den>
                          <m:r>
                            <a:rPr lang="es-CL" b="0" i="1" dirty="0" smtClean="0">
                              <a:latin typeface="Cambria Math" panose="02040503050406030204" pitchFamily="18" charset="0"/>
                            </a:rPr>
                            <m:t>2</m:t>
                          </m:r>
                        </m:den>
                      </m:f>
                    </m:oMath>
                  </m:oMathPara>
                </a14:m>
                <a:endParaRPr lang="es-CL" dirty="0">
                  <a:latin typeface="Abadi" panose="020B0604020104020204" pitchFamily="34" charset="0"/>
                </a:endParaRPr>
              </a:p>
            </p:txBody>
          </p:sp>
        </mc:Choice>
        <mc:Fallback xmlns="">
          <p:sp>
            <p:nvSpPr>
              <p:cNvPr id="1065" name="CuadroTexto 1064">
                <a:extLst>
                  <a:ext uri="{FF2B5EF4-FFF2-40B4-BE49-F238E27FC236}">
                    <a16:creationId xmlns:a16="http://schemas.microsoft.com/office/drawing/2014/main" id="{FE8DB619-1EF5-59DB-012F-AC9FB12A7B25}"/>
                  </a:ext>
                </a:extLst>
              </p:cNvPr>
              <p:cNvSpPr txBox="1">
                <a:spLocks noRot="1" noChangeAspect="1" noMove="1" noResize="1" noEditPoints="1" noAdjustHandles="1" noChangeArrowheads="1" noChangeShapeType="1" noTextEdit="1"/>
              </p:cNvSpPr>
              <p:nvPr/>
            </p:nvSpPr>
            <p:spPr>
              <a:xfrm>
                <a:off x="5084834" y="3054939"/>
                <a:ext cx="525639" cy="610936"/>
              </a:xfrm>
              <a:prstGeom prst="rect">
                <a:avLst/>
              </a:prstGeom>
              <a:blipFill>
                <a:blip r:embed="rId12"/>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066" name="CuadroTexto 1065">
                <a:extLst>
                  <a:ext uri="{FF2B5EF4-FFF2-40B4-BE49-F238E27FC236}">
                    <a16:creationId xmlns:a16="http://schemas.microsoft.com/office/drawing/2014/main" id="{FAF875CE-2B9D-58EE-F6C1-29AFBFA3DDC2}"/>
                  </a:ext>
                </a:extLst>
              </p:cNvPr>
              <p:cNvSpPr txBox="1"/>
              <p:nvPr/>
            </p:nvSpPr>
            <p:spPr>
              <a:xfrm>
                <a:off x="5089145" y="3910502"/>
                <a:ext cx="525639" cy="61093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s-CL" b="0" i="1" dirty="0" smtClean="0">
                              <a:latin typeface="Cambria Math" panose="02040503050406030204" pitchFamily="18" charset="0"/>
                            </a:rPr>
                          </m:ctrlPr>
                        </m:fPr>
                        <m:num>
                          <m:r>
                            <a:rPr lang="es-CL" b="0" i="1" dirty="0" smtClean="0">
                              <a:latin typeface="Cambria Math" panose="02040503050406030204" pitchFamily="18" charset="0"/>
                            </a:rPr>
                            <m:t>1</m:t>
                          </m:r>
                        </m:num>
                        <m:den>
                          <m:r>
                            <a:rPr lang="es-CL" b="0" i="1" dirty="0" smtClean="0">
                              <a:latin typeface="Cambria Math" panose="02040503050406030204" pitchFamily="18" charset="0"/>
                            </a:rPr>
                            <m:t>4</m:t>
                          </m:r>
                        </m:den>
                      </m:f>
                    </m:oMath>
                  </m:oMathPara>
                </a14:m>
                <a:endParaRPr lang="es-CL" dirty="0">
                  <a:latin typeface="Abadi" panose="020B0604020104020204" pitchFamily="34" charset="0"/>
                </a:endParaRPr>
              </a:p>
            </p:txBody>
          </p:sp>
        </mc:Choice>
        <mc:Fallback xmlns="">
          <p:sp>
            <p:nvSpPr>
              <p:cNvPr id="1066" name="CuadroTexto 1065">
                <a:extLst>
                  <a:ext uri="{FF2B5EF4-FFF2-40B4-BE49-F238E27FC236}">
                    <a16:creationId xmlns:a16="http://schemas.microsoft.com/office/drawing/2014/main" id="{FAF875CE-2B9D-58EE-F6C1-29AFBFA3DDC2}"/>
                  </a:ext>
                </a:extLst>
              </p:cNvPr>
              <p:cNvSpPr txBox="1">
                <a:spLocks noRot="1" noChangeAspect="1" noMove="1" noResize="1" noEditPoints="1" noAdjustHandles="1" noChangeArrowheads="1" noChangeShapeType="1" noTextEdit="1"/>
              </p:cNvSpPr>
              <p:nvPr/>
            </p:nvSpPr>
            <p:spPr>
              <a:xfrm>
                <a:off x="5089145" y="3910502"/>
                <a:ext cx="525639" cy="610936"/>
              </a:xfrm>
              <a:prstGeom prst="rect">
                <a:avLst/>
              </a:prstGeom>
              <a:blipFill>
                <a:blip r:embed="rId13"/>
                <a:stretch>
                  <a:fillRect/>
                </a:stretch>
              </a:blipFill>
            </p:spPr>
            <p:txBody>
              <a:bodyPr/>
              <a:lstStyle/>
              <a:p>
                <a:r>
                  <a:rPr lang="es-CL">
                    <a:noFill/>
                  </a:rPr>
                  <a:t> </a:t>
                </a:r>
              </a:p>
            </p:txBody>
          </p:sp>
        </mc:Fallback>
      </mc:AlternateContent>
      <p:pic>
        <p:nvPicPr>
          <p:cNvPr id="1075" name="Imagen 1074" descr="Imagen que contiene Logotipo&#10;&#10;Descripción generada automáticamente">
            <a:extLst>
              <a:ext uri="{FF2B5EF4-FFF2-40B4-BE49-F238E27FC236}">
                <a16:creationId xmlns:a16="http://schemas.microsoft.com/office/drawing/2014/main" id="{02B58D67-ADE4-4F06-4840-37D196558550}"/>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3409726" y="2142026"/>
            <a:ext cx="479179" cy="497601"/>
          </a:xfrm>
          <a:prstGeom prst="rect">
            <a:avLst/>
          </a:prstGeom>
        </p:spPr>
      </p:pic>
      <p:sp>
        <p:nvSpPr>
          <p:cNvPr id="1076" name="Rectángulo 1075">
            <a:extLst>
              <a:ext uri="{FF2B5EF4-FFF2-40B4-BE49-F238E27FC236}">
                <a16:creationId xmlns:a16="http://schemas.microsoft.com/office/drawing/2014/main" id="{129EA19A-8595-27B2-2D89-0693A72FF123}"/>
              </a:ext>
            </a:extLst>
          </p:cNvPr>
          <p:cNvSpPr/>
          <p:nvPr/>
        </p:nvSpPr>
        <p:spPr>
          <a:xfrm>
            <a:off x="661414" y="1166577"/>
            <a:ext cx="10878331" cy="37696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77" name="CuadroTexto 1076">
            <a:extLst>
              <a:ext uri="{FF2B5EF4-FFF2-40B4-BE49-F238E27FC236}">
                <a16:creationId xmlns:a16="http://schemas.microsoft.com/office/drawing/2014/main" id="{94B48F06-C8E5-004E-5D8E-95C2551500BD}"/>
              </a:ext>
            </a:extLst>
          </p:cNvPr>
          <p:cNvSpPr txBox="1"/>
          <p:nvPr/>
        </p:nvSpPr>
        <p:spPr>
          <a:xfrm>
            <a:off x="1319745" y="2370461"/>
            <a:ext cx="4300444" cy="2308324"/>
          </a:xfrm>
          <a:prstGeom prst="rect">
            <a:avLst/>
          </a:prstGeom>
          <a:noFill/>
        </p:spPr>
        <p:txBody>
          <a:bodyPr wrap="square" rtlCol="0">
            <a:spAutoFit/>
          </a:bodyPr>
          <a:lstStyle/>
          <a:p>
            <a:pPr algn="just"/>
            <a:r>
              <a:rPr lang="es-CL" sz="1600" dirty="0">
                <a:solidFill>
                  <a:srgbClr val="28324E"/>
                </a:solidFill>
                <a:latin typeface="Montserrat Light" panose="00000400000000000000" pitchFamily="2" charset="0"/>
              </a:rPr>
              <a:t>Cada uno de los </a:t>
            </a:r>
            <a:r>
              <a:rPr lang="es-CL" sz="1600" b="1" dirty="0">
                <a:solidFill>
                  <a:schemeClr val="accent2"/>
                </a:solidFill>
                <a:latin typeface="Montserrat Light" panose="00000400000000000000" pitchFamily="2" charset="0"/>
              </a:rPr>
              <a:t>caracteres hereditarios </a:t>
            </a:r>
            <a:r>
              <a:rPr lang="es-CL" sz="1600" dirty="0">
                <a:solidFill>
                  <a:srgbClr val="28324E"/>
                </a:solidFill>
                <a:latin typeface="Montserrat Light" panose="00000400000000000000" pitchFamily="2" charset="0"/>
              </a:rPr>
              <a:t>se </a:t>
            </a:r>
            <a:r>
              <a:rPr lang="es-CL" sz="1600" b="1" dirty="0">
                <a:solidFill>
                  <a:schemeClr val="accent2"/>
                </a:solidFill>
                <a:latin typeface="Montserrat Light" panose="00000400000000000000" pitchFamily="2" charset="0"/>
              </a:rPr>
              <a:t>transmite</a:t>
            </a:r>
            <a:r>
              <a:rPr lang="es-CL" sz="1600" dirty="0">
                <a:solidFill>
                  <a:srgbClr val="28324E"/>
                </a:solidFill>
                <a:latin typeface="Montserrat Light" panose="00000400000000000000" pitchFamily="2" charset="0"/>
              </a:rPr>
              <a:t> a la progenie con </a:t>
            </a:r>
            <a:r>
              <a:rPr lang="es-CL" sz="1600" b="1" dirty="0">
                <a:solidFill>
                  <a:schemeClr val="accent2"/>
                </a:solidFill>
                <a:latin typeface="Montserrat Light" panose="00000400000000000000" pitchFamily="2" charset="0"/>
              </a:rPr>
              <a:t>total independencia</a:t>
            </a:r>
            <a:r>
              <a:rPr lang="es-CL" sz="1600" dirty="0">
                <a:solidFill>
                  <a:srgbClr val="28324E"/>
                </a:solidFill>
                <a:latin typeface="Montserrat Light" panose="00000400000000000000" pitchFamily="2" charset="0"/>
              </a:rPr>
              <a:t> de los restantes, por lo que el </a:t>
            </a:r>
            <a:r>
              <a:rPr lang="es-CL" sz="1600" b="1" dirty="0">
                <a:solidFill>
                  <a:schemeClr val="accent2"/>
                </a:solidFill>
                <a:latin typeface="Montserrat Light" panose="00000400000000000000" pitchFamily="2" charset="0"/>
              </a:rPr>
              <a:t>patrón de herencia de un rasgo no afectará al patrón de herencia de otro</a:t>
            </a:r>
            <a:r>
              <a:rPr lang="es-CL" sz="1600" dirty="0">
                <a:solidFill>
                  <a:srgbClr val="28324E"/>
                </a:solidFill>
                <a:latin typeface="Montserrat Light" panose="00000400000000000000" pitchFamily="2" charset="0"/>
              </a:rPr>
              <a:t>. Así, cada uno de los caracteres se expresa en la descendencia en base a la probabilidad de las distintas combinaciones existentes.</a:t>
            </a:r>
            <a:endParaRPr lang="es-CL" sz="1600" b="1" dirty="0">
              <a:solidFill>
                <a:schemeClr val="accent2"/>
              </a:solidFill>
              <a:latin typeface="Montserrat Light" panose="00000400000000000000" pitchFamily="2" charset="0"/>
            </a:endParaRPr>
          </a:p>
        </p:txBody>
      </p:sp>
      <p:sp>
        <p:nvSpPr>
          <p:cNvPr id="1078" name="CuadroTexto 1077">
            <a:extLst>
              <a:ext uri="{FF2B5EF4-FFF2-40B4-BE49-F238E27FC236}">
                <a16:creationId xmlns:a16="http://schemas.microsoft.com/office/drawing/2014/main" id="{02CB6B5C-E057-CCE9-8E58-451BC1CBEAFE}"/>
              </a:ext>
            </a:extLst>
          </p:cNvPr>
          <p:cNvSpPr txBox="1"/>
          <p:nvPr/>
        </p:nvSpPr>
        <p:spPr>
          <a:xfrm>
            <a:off x="968760" y="1742346"/>
            <a:ext cx="4807933" cy="646331"/>
          </a:xfrm>
          <a:prstGeom prst="rect">
            <a:avLst/>
          </a:prstGeom>
          <a:noFill/>
        </p:spPr>
        <p:txBody>
          <a:bodyPr wrap="square" rtlCol="0">
            <a:spAutoFit/>
          </a:bodyPr>
          <a:lstStyle/>
          <a:p>
            <a:pPr algn="ctr"/>
            <a:r>
              <a:rPr lang="es-CL" b="1" dirty="0">
                <a:latin typeface="Montserrat" panose="00000500000000000000" pitchFamily="50" charset="0"/>
              </a:rPr>
              <a:t>Principio de transmisión independiente</a:t>
            </a:r>
          </a:p>
        </p:txBody>
      </p:sp>
      <p:pic>
        <p:nvPicPr>
          <p:cNvPr id="1079" name="Imagen 1078" descr="Imagen que contiene Logotipo&#10;&#10;Descripción generada automáticamente">
            <a:extLst>
              <a:ext uri="{FF2B5EF4-FFF2-40B4-BE49-F238E27FC236}">
                <a16:creationId xmlns:a16="http://schemas.microsoft.com/office/drawing/2014/main" id="{80F6D5A5-D81A-BB34-2492-37317F728FEC}"/>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8497559" y="1434856"/>
            <a:ext cx="479179" cy="497601"/>
          </a:xfrm>
          <a:prstGeom prst="rect">
            <a:avLst/>
          </a:prstGeom>
        </p:spPr>
      </p:pic>
      <p:sp>
        <p:nvSpPr>
          <p:cNvPr id="1081" name="CuadroTexto 1080">
            <a:extLst>
              <a:ext uri="{FF2B5EF4-FFF2-40B4-BE49-F238E27FC236}">
                <a16:creationId xmlns:a16="http://schemas.microsoft.com/office/drawing/2014/main" id="{2C6F401F-8925-1377-2F38-BA0F3DEC1318}"/>
              </a:ext>
            </a:extLst>
          </p:cNvPr>
          <p:cNvSpPr txBox="1"/>
          <p:nvPr/>
        </p:nvSpPr>
        <p:spPr>
          <a:xfrm>
            <a:off x="5046637" y="1334834"/>
            <a:ext cx="2048514"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s-CL" sz="1200" b="1" dirty="0">
                <a:solidFill>
                  <a:srgbClr val="28324E"/>
                </a:solidFill>
                <a:latin typeface="Montserrat Light" panose="00000400000000000000" pitchFamily="2" charset="0"/>
              </a:rPr>
              <a:t>Alelos de dos (o más) genes diferentes se reparten en los gametos de forma independiente</a:t>
            </a:r>
            <a:endParaRPr lang="es-CL" sz="1200" b="1" dirty="0"/>
          </a:p>
        </p:txBody>
      </p:sp>
      <p:pic>
        <p:nvPicPr>
          <p:cNvPr id="1082" name="Imagen 1081" descr="Imagen que contiene Logotipo&#10;&#10;Descripción generada automáticamente">
            <a:extLst>
              <a:ext uri="{FF2B5EF4-FFF2-40B4-BE49-F238E27FC236}">
                <a16:creationId xmlns:a16="http://schemas.microsoft.com/office/drawing/2014/main" id="{513D95AF-A26E-5B9C-69EF-A234F81B7354}"/>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9611382" y="1451821"/>
            <a:ext cx="479179" cy="497601"/>
          </a:xfrm>
          <a:prstGeom prst="rect">
            <a:avLst/>
          </a:prstGeom>
        </p:spPr>
      </p:pic>
      <p:sp>
        <p:nvSpPr>
          <p:cNvPr id="1083" name="CuadroTexto 1082">
            <a:extLst>
              <a:ext uri="{FF2B5EF4-FFF2-40B4-BE49-F238E27FC236}">
                <a16:creationId xmlns:a16="http://schemas.microsoft.com/office/drawing/2014/main" id="{73A6B7D1-44FD-0A2B-A73B-982709D92033}"/>
              </a:ext>
            </a:extLst>
          </p:cNvPr>
          <p:cNvSpPr txBox="1"/>
          <p:nvPr/>
        </p:nvSpPr>
        <p:spPr>
          <a:xfrm>
            <a:off x="8406725" y="1907167"/>
            <a:ext cx="652743" cy="307777"/>
          </a:xfrm>
          <a:prstGeom prst="rect">
            <a:avLst/>
          </a:prstGeom>
          <a:noFill/>
        </p:spPr>
        <p:txBody>
          <a:bodyPr wrap="none" rtlCol="0">
            <a:spAutoFit/>
          </a:bodyPr>
          <a:lstStyle/>
          <a:p>
            <a:r>
              <a:rPr lang="es-CL" sz="1400" b="1" dirty="0" err="1"/>
              <a:t>AaBb</a:t>
            </a:r>
            <a:endParaRPr lang="es-CL" sz="1400" b="1" dirty="0"/>
          </a:p>
        </p:txBody>
      </p:sp>
      <p:sp>
        <p:nvSpPr>
          <p:cNvPr id="1084" name="CuadroTexto 1083">
            <a:extLst>
              <a:ext uri="{FF2B5EF4-FFF2-40B4-BE49-F238E27FC236}">
                <a16:creationId xmlns:a16="http://schemas.microsoft.com/office/drawing/2014/main" id="{4E0239C7-77D2-0D03-6871-FC64FB8D0CA0}"/>
              </a:ext>
            </a:extLst>
          </p:cNvPr>
          <p:cNvSpPr txBox="1"/>
          <p:nvPr/>
        </p:nvSpPr>
        <p:spPr>
          <a:xfrm>
            <a:off x="9529609" y="1897001"/>
            <a:ext cx="652743" cy="307777"/>
          </a:xfrm>
          <a:prstGeom prst="rect">
            <a:avLst/>
          </a:prstGeom>
          <a:noFill/>
        </p:spPr>
        <p:txBody>
          <a:bodyPr wrap="none" rtlCol="0">
            <a:spAutoFit/>
          </a:bodyPr>
          <a:lstStyle/>
          <a:p>
            <a:r>
              <a:rPr lang="es-CL" sz="1400" b="1" dirty="0" err="1"/>
              <a:t>AaBb</a:t>
            </a:r>
            <a:endParaRPr lang="es-CL" sz="1400" b="1" dirty="0"/>
          </a:p>
        </p:txBody>
      </p:sp>
      <p:sp>
        <p:nvSpPr>
          <p:cNvPr id="1085" name="CuadroTexto 1084">
            <a:extLst>
              <a:ext uri="{FF2B5EF4-FFF2-40B4-BE49-F238E27FC236}">
                <a16:creationId xmlns:a16="http://schemas.microsoft.com/office/drawing/2014/main" id="{DA0F2CCF-EA63-8805-E43D-D3E252D69853}"/>
              </a:ext>
            </a:extLst>
          </p:cNvPr>
          <p:cNvSpPr txBox="1"/>
          <p:nvPr/>
        </p:nvSpPr>
        <p:spPr>
          <a:xfrm>
            <a:off x="9097493" y="1478232"/>
            <a:ext cx="389850" cy="461665"/>
          </a:xfrm>
          <a:prstGeom prst="rect">
            <a:avLst/>
          </a:prstGeom>
          <a:noFill/>
        </p:spPr>
        <p:txBody>
          <a:bodyPr wrap="none" rtlCol="0">
            <a:spAutoFit/>
          </a:bodyPr>
          <a:lstStyle/>
          <a:p>
            <a:r>
              <a:rPr lang="es-CL" sz="2400" dirty="0"/>
              <a:t>X</a:t>
            </a:r>
          </a:p>
        </p:txBody>
      </p:sp>
      <p:sp>
        <p:nvSpPr>
          <p:cNvPr id="1086" name="CuadroTexto 1085">
            <a:extLst>
              <a:ext uri="{FF2B5EF4-FFF2-40B4-BE49-F238E27FC236}">
                <a16:creationId xmlns:a16="http://schemas.microsoft.com/office/drawing/2014/main" id="{742BFCFE-7987-887F-08AA-03C21E06F99C}"/>
              </a:ext>
            </a:extLst>
          </p:cNvPr>
          <p:cNvSpPr txBox="1"/>
          <p:nvPr/>
        </p:nvSpPr>
        <p:spPr>
          <a:xfrm>
            <a:off x="7430134" y="1619383"/>
            <a:ext cx="860910" cy="461665"/>
          </a:xfrm>
          <a:prstGeom prst="rect">
            <a:avLst/>
          </a:prstGeom>
          <a:noFill/>
          <a:ln>
            <a:solidFill>
              <a:schemeClr val="tx1"/>
            </a:solidFill>
          </a:ln>
        </p:spPr>
        <p:txBody>
          <a:bodyPr wrap="square" rtlCol="0">
            <a:spAutoFit/>
          </a:bodyPr>
          <a:lstStyle/>
          <a:p>
            <a:pPr algn="ctr"/>
            <a:r>
              <a:rPr lang="es-CL" sz="1200" dirty="0"/>
              <a:t>AB, Ab, </a:t>
            </a:r>
            <a:r>
              <a:rPr lang="es-CL" sz="1200" dirty="0" err="1"/>
              <a:t>aB</a:t>
            </a:r>
            <a:r>
              <a:rPr lang="es-CL" sz="1200" dirty="0"/>
              <a:t>, ab</a:t>
            </a:r>
          </a:p>
        </p:txBody>
      </p:sp>
      <p:sp>
        <p:nvSpPr>
          <p:cNvPr id="1087" name="CuadroTexto 1086">
            <a:extLst>
              <a:ext uri="{FF2B5EF4-FFF2-40B4-BE49-F238E27FC236}">
                <a16:creationId xmlns:a16="http://schemas.microsoft.com/office/drawing/2014/main" id="{E5134BC8-C2F3-77D0-5B88-D9489B48D6F8}"/>
              </a:ext>
            </a:extLst>
          </p:cNvPr>
          <p:cNvSpPr txBox="1"/>
          <p:nvPr/>
        </p:nvSpPr>
        <p:spPr>
          <a:xfrm>
            <a:off x="7430134" y="1342384"/>
            <a:ext cx="860910" cy="276999"/>
          </a:xfrm>
          <a:prstGeom prst="rect">
            <a:avLst/>
          </a:prstGeom>
          <a:solidFill>
            <a:schemeClr val="accent6">
              <a:lumMod val="40000"/>
              <a:lumOff val="60000"/>
            </a:schemeClr>
          </a:solidFill>
          <a:ln>
            <a:solidFill>
              <a:schemeClr val="tx1"/>
            </a:solidFill>
          </a:ln>
        </p:spPr>
        <p:txBody>
          <a:bodyPr wrap="square" rtlCol="0">
            <a:spAutoFit/>
          </a:bodyPr>
          <a:lstStyle/>
          <a:p>
            <a:r>
              <a:rPr lang="es-CL" sz="1200" b="1" dirty="0"/>
              <a:t>Gametos</a:t>
            </a:r>
          </a:p>
        </p:txBody>
      </p:sp>
      <p:sp>
        <p:nvSpPr>
          <p:cNvPr id="1088" name="CuadroTexto 1087">
            <a:extLst>
              <a:ext uri="{FF2B5EF4-FFF2-40B4-BE49-F238E27FC236}">
                <a16:creationId xmlns:a16="http://schemas.microsoft.com/office/drawing/2014/main" id="{1A8E6747-FE3C-AE7C-6C33-4B69130EDE2C}"/>
              </a:ext>
            </a:extLst>
          </p:cNvPr>
          <p:cNvSpPr txBox="1"/>
          <p:nvPr/>
        </p:nvSpPr>
        <p:spPr>
          <a:xfrm>
            <a:off x="10307526" y="1619383"/>
            <a:ext cx="860910" cy="461665"/>
          </a:xfrm>
          <a:prstGeom prst="rect">
            <a:avLst/>
          </a:prstGeom>
          <a:noFill/>
          <a:ln>
            <a:solidFill>
              <a:schemeClr val="tx1"/>
            </a:solidFill>
          </a:ln>
        </p:spPr>
        <p:txBody>
          <a:bodyPr wrap="square" rtlCol="0">
            <a:spAutoFit/>
          </a:bodyPr>
          <a:lstStyle/>
          <a:p>
            <a:pPr algn="ctr"/>
            <a:r>
              <a:rPr lang="es-CL" sz="1200" dirty="0"/>
              <a:t>AB, Ab, </a:t>
            </a:r>
            <a:r>
              <a:rPr lang="es-CL" sz="1200" dirty="0" err="1"/>
              <a:t>aB</a:t>
            </a:r>
            <a:r>
              <a:rPr lang="es-CL" sz="1200" dirty="0"/>
              <a:t>, ab</a:t>
            </a:r>
          </a:p>
        </p:txBody>
      </p:sp>
      <p:sp>
        <p:nvSpPr>
          <p:cNvPr id="1089" name="CuadroTexto 1088">
            <a:extLst>
              <a:ext uri="{FF2B5EF4-FFF2-40B4-BE49-F238E27FC236}">
                <a16:creationId xmlns:a16="http://schemas.microsoft.com/office/drawing/2014/main" id="{54DE22DD-F8A6-8C76-F49D-BD00E2F1D284}"/>
              </a:ext>
            </a:extLst>
          </p:cNvPr>
          <p:cNvSpPr txBox="1"/>
          <p:nvPr/>
        </p:nvSpPr>
        <p:spPr>
          <a:xfrm>
            <a:off x="10307526" y="1342384"/>
            <a:ext cx="860910" cy="276999"/>
          </a:xfrm>
          <a:prstGeom prst="rect">
            <a:avLst/>
          </a:prstGeom>
          <a:solidFill>
            <a:schemeClr val="accent6">
              <a:lumMod val="40000"/>
              <a:lumOff val="60000"/>
            </a:schemeClr>
          </a:solidFill>
          <a:ln>
            <a:solidFill>
              <a:schemeClr val="tx1"/>
            </a:solidFill>
          </a:ln>
        </p:spPr>
        <p:txBody>
          <a:bodyPr wrap="square" rtlCol="0">
            <a:spAutoFit/>
          </a:bodyPr>
          <a:lstStyle/>
          <a:p>
            <a:r>
              <a:rPr lang="es-CL" sz="1200" b="1" dirty="0"/>
              <a:t>Gametos</a:t>
            </a:r>
          </a:p>
        </p:txBody>
      </p:sp>
      <p:sp>
        <p:nvSpPr>
          <p:cNvPr id="1091" name="Cerrar llave 1090">
            <a:extLst>
              <a:ext uri="{FF2B5EF4-FFF2-40B4-BE49-F238E27FC236}">
                <a16:creationId xmlns:a16="http://schemas.microsoft.com/office/drawing/2014/main" id="{9C3DBE21-5688-A36E-F642-503C4090407C}"/>
              </a:ext>
            </a:extLst>
          </p:cNvPr>
          <p:cNvSpPr/>
          <p:nvPr/>
        </p:nvSpPr>
        <p:spPr>
          <a:xfrm rot="5400000">
            <a:off x="9179556" y="1297218"/>
            <a:ext cx="269352" cy="1855875"/>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s-CL"/>
          </a:p>
        </p:txBody>
      </p:sp>
      <p:sp>
        <p:nvSpPr>
          <p:cNvPr id="1093" name="CuadroTexto 1092">
            <a:extLst>
              <a:ext uri="{FF2B5EF4-FFF2-40B4-BE49-F238E27FC236}">
                <a16:creationId xmlns:a16="http://schemas.microsoft.com/office/drawing/2014/main" id="{D497353A-117F-7E83-7A24-13A92E3AFEF4}"/>
              </a:ext>
            </a:extLst>
          </p:cNvPr>
          <p:cNvSpPr txBox="1"/>
          <p:nvPr/>
        </p:nvSpPr>
        <p:spPr>
          <a:xfrm>
            <a:off x="4541598" y="4551468"/>
            <a:ext cx="2344663" cy="369332"/>
          </a:xfrm>
          <a:prstGeom prst="rect">
            <a:avLst/>
          </a:prstGeom>
          <a:noFill/>
        </p:spPr>
        <p:txBody>
          <a:bodyPr wrap="square" rtlCol="0">
            <a:spAutoFit/>
          </a:bodyPr>
          <a:lstStyle/>
          <a:p>
            <a:r>
              <a:rPr lang="es-CL" sz="900" dirty="0"/>
              <a:t>Gen A = Color verde (A) o amarillo (a)</a:t>
            </a:r>
          </a:p>
          <a:p>
            <a:r>
              <a:rPr lang="es-CL" sz="900" dirty="0"/>
              <a:t>Gen B = Textura lisa (B) o rugosa (b)</a:t>
            </a:r>
          </a:p>
        </p:txBody>
      </p:sp>
      <p:graphicFrame>
        <p:nvGraphicFramePr>
          <p:cNvPr id="1094" name="Tabla 1094">
            <a:extLst>
              <a:ext uri="{FF2B5EF4-FFF2-40B4-BE49-F238E27FC236}">
                <a16:creationId xmlns:a16="http://schemas.microsoft.com/office/drawing/2014/main" id="{D4DCAFA6-7688-8243-413F-6A17B30BB0D4}"/>
              </a:ext>
            </a:extLst>
          </p:cNvPr>
          <p:cNvGraphicFramePr>
            <a:graphicFrameLocks noGrp="1"/>
          </p:cNvGraphicFramePr>
          <p:nvPr>
            <p:extLst>
              <p:ext uri="{D42A27DB-BD31-4B8C-83A1-F6EECF244321}">
                <p14:modId xmlns:p14="http://schemas.microsoft.com/office/powerpoint/2010/main" val="2314894255"/>
              </p:ext>
            </p:extLst>
          </p:nvPr>
        </p:nvGraphicFramePr>
        <p:xfrm>
          <a:off x="6623644" y="2396667"/>
          <a:ext cx="4937762" cy="2560322"/>
        </p:xfrm>
        <a:graphic>
          <a:graphicData uri="http://schemas.openxmlformats.org/drawingml/2006/table">
            <a:tbl>
              <a:tblPr firstRow="1" firstCol="1">
                <a:tableStyleId>{5C22544A-7EE6-4342-B048-85BDC9FD1C3A}</a:tableStyleId>
              </a:tblPr>
              <a:tblGrid>
                <a:gridCol w="719022">
                  <a:extLst>
                    <a:ext uri="{9D8B030D-6E8A-4147-A177-3AD203B41FA5}">
                      <a16:colId xmlns:a16="http://schemas.microsoft.com/office/drawing/2014/main" val="2749105820"/>
                    </a:ext>
                  </a:extLst>
                </a:gridCol>
                <a:gridCol w="1054685">
                  <a:extLst>
                    <a:ext uri="{9D8B030D-6E8A-4147-A177-3AD203B41FA5}">
                      <a16:colId xmlns:a16="http://schemas.microsoft.com/office/drawing/2014/main" val="1318378020"/>
                    </a:ext>
                  </a:extLst>
                </a:gridCol>
                <a:gridCol w="1054685">
                  <a:extLst>
                    <a:ext uri="{9D8B030D-6E8A-4147-A177-3AD203B41FA5}">
                      <a16:colId xmlns:a16="http://schemas.microsoft.com/office/drawing/2014/main" val="3507435712"/>
                    </a:ext>
                  </a:extLst>
                </a:gridCol>
                <a:gridCol w="1054685">
                  <a:extLst>
                    <a:ext uri="{9D8B030D-6E8A-4147-A177-3AD203B41FA5}">
                      <a16:colId xmlns:a16="http://schemas.microsoft.com/office/drawing/2014/main" val="3533793886"/>
                    </a:ext>
                  </a:extLst>
                </a:gridCol>
                <a:gridCol w="1054685">
                  <a:extLst>
                    <a:ext uri="{9D8B030D-6E8A-4147-A177-3AD203B41FA5}">
                      <a16:colId xmlns:a16="http://schemas.microsoft.com/office/drawing/2014/main" val="3363822197"/>
                    </a:ext>
                  </a:extLst>
                </a:gridCol>
              </a:tblGrid>
              <a:tr h="385458">
                <a:tc>
                  <a:txBody>
                    <a:bodyPr/>
                    <a:lstStyle/>
                    <a:p>
                      <a:pPr algn="ctr"/>
                      <a:endParaRPr lang="es-CL"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L" dirty="0"/>
                        <a:t>AB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L" dirty="0"/>
                        <a:t>Ab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L" dirty="0" err="1"/>
                        <a:t>aB</a:t>
                      </a: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L" dirty="0"/>
                        <a:t>ab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5476221"/>
                  </a:ext>
                </a:extLst>
              </a:tr>
              <a:tr h="543716">
                <a:tc>
                  <a:txBody>
                    <a:bodyPr/>
                    <a:lstStyle/>
                    <a:p>
                      <a:pPr algn="ctr"/>
                      <a:r>
                        <a:rPr lang="es-CL" dirty="0"/>
                        <a:t>AB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es-CL"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5430452"/>
                  </a:ext>
                </a:extLst>
              </a:tr>
              <a:tr h="543716">
                <a:tc>
                  <a:txBody>
                    <a:bodyPr/>
                    <a:lstStyle/>
                    <a:p>
                      <a:pPr algn="ctr"/>
                      <a:r>
                        <a:rPr lang="es-CL" dirty="0"/>
                        <a:t>Ab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es-CL"/>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7745096"/>
                  </a:ext>
                </a:extLst>
              </a:tr>
              <a:tr h="543716">
                <a:tc>
                  <a:txBody>
                    <a:bodyPr/>
                    <a:lstStyle/>
                    <a:p>
                      <a:pPr algn="ctr"/>
                      <a:r>
                        <a:rPr lang="es-CL" dirty="0" err="1"/>
                        <a:t>aB</a:t>
                      </a: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es-CL"/>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9970798"/>
                  </a:ext>
                </a:extLst>
              </a:tr>
              <a:tr h="543716">
                <a:tc>
                  <a:txBody>
                    <a:bodyPr/>
                    <a:lstStyle/>
                    <a:p>
                      <a:pPr algn="ctr"/>
                      <a:r>
                        <a:rPr lang="es-CL" dirty="0"/>
                        <a:t>ab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es-CL"/>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2336772"/>
                  </a:ext>
                </a:extLst>
              </a:tr>
            </a:tbl>
          </a:graphicData>
        </a:graphic>
      </p:graphicFrame>
      <p:sp>
        <p:nvSpPr>
          <p:cNvPr id="1095" name="CuadroTexto 1094">
            <a:extLst>
              <a:ext uri="{FF2B5EF4-FFF2-40B4-BE49-F238E27FC236}">
                <a16:creationId xmlns:a16="http://schemas.microsoft.com/office/drawing/2014/main" id="{850DF50A-D17B-98EF-0375-CC82F5FB2D43}"/>
              </a:ext>
            </a:extLst>
          </p:cNvPr>
          <p:cNvSpPr txBox="1"/>
          <p:nvPr/>
        </p:nvSpPr>
        <p:spPr>
          <a:xfrm>
            <a:off x="9082747" y="1141804"/>
            <a:ext cx="417102" cy="338554"/>
          </a:xfrm>
          <a:prstGeom prst="rect">
            <a:avLst/>
          </a:prstGeom>
          <a:noFill/>
        </p:spPr>
        <p:txBody>
          <a:bodyPr wrap="none" rtlCol="0">
            <a:spAutoFit/>
          </a:bodyPr>
          <a:lstStyle/>
          <a:p>
            <a:r>
              <a:rPr lang="es-CL" sz="1600" dirty="0">
                <a:latin typeface="Abadi" panose="020B0604020104020204" pitchFamily="34" charset="0"/>
              </a:rPr>
              <a:t>F1</a:t>
            </a:r>
          </a:p>
        </p:txBody>
      </p:sp>
      <p:sp>
        <p:nvSpPr>
          <p:cNvPr id="1096" name="CuadroTexto 1095">
            <a:extLst>
              <a:ext uri="{FF2B5EF4-FFF2-40B4-BE49-F238E27FC236}">
                <a16:creationId xmlns:a16="http://schemas.microsoft.com/office/drawing/2014/main" id="{F7E12B62-781E-9F40-9D78-A8A9B827EC99}"/>
              </a:ext>
            </a:extLst>
          </p:cNvPr>
          <p:cNvSpPr txBox="1"/>
          <p:nvPr/>
        </p:nvSpPr>
        <p:spPr>
          <a:xfrm>
            <a:off x="6796112" y="2419511"/>
            <a:ext cx="417102" cy="338554"/>
          </a:xfrm>
          <a:prstGeom prst="rect">
            <a:avLst/>
          </a:prstGeom>
          <a:noFill/>
        </p:spPr>
        <p:txBody>
          <a:bodyPr wrap="none" rtlCol="0">
            <a:spAutoFit/>
          </a:bodyPr>
          <a:lstStyle/>
          <a:p>
            <a:r>
              <a:rPr lang="es-CL" sz="1600" dirty="0">
                <a:latin typeface="Abadi" panose="020B0604020104020204" pitchFamily="34" charset="0"/>
              </a:rPr>
              <a:t>F2</a:t>
            </a:r>
          </a:p>
        </p:txBody>
      </p:sp>
      <p:pic>
        <p:nvPicPr>
          <p:cNvPr id="1097" name="Imagen 1096" descr="Imagen que contiene Logotipo&#10;&#10;Descripción generada automáticamente">
            <a:extLst>
              <a:ext uri="{FF2B5EF4-FFF2-40B4-BE49-F238E27FC236}">
                <a16:creationId xmlns:a16="http://schemas.microsoft.com/office/drawing/2014/main" id="{92E7945A-6FBA-B17D-12FB-52561E8A7330}"/>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7419807" y="2812494"/>
            <a:ext cx="479179" cy="497601"/>
          </a:xfrm>
          <a:prstGeom prst="rect">
            <a:avLst/>
          </a:prstGeom>
        </p:spPr>
      </p:pic>
      <p:pic>
        <p:nvPicPr>
          <p:cNvPr id="1098" name="Imagen 1097" descr="Imagen que contiene Logotipo&#10;&#10;Descripción generada automáticamente">
            <a:extLst>
              <a:ext uri="{FF2B5EF4-FFF2-40B4-BE49-F238E27FC236}">
                <a16:creationId xmlns:a16="http://schemas.microsoft.com/office/drawing/2014/main" id="{58F0CDFD-D9D6-96D9-1720-AC3B0330BBC7}"/>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8501055" y="2815918"/>
            <a:ext cx="479179" cy="497601"/>
          </a:xfrm>
          <a:prstGeom prst="rect">
            <a:avLst/>
          </a:prstGeom>
        </p:spPr>
      </p:pic>
      <p:pic>
        <p:nvPicPr>
          <p:cNvPr id="1099" name="Imagen 1098" descr="Imagen que contiene Logotipo&#10;&#10;Descripción generada automáticamente">
            <a:extLst>
              <a:ext uri="{FF2B5EF4-FFF2-40B4-BE49-F238E27FC236}">
                <a16:creationId xmlns:a16="http://schemas.microsoft.com/office/drawing/2014/main" id="{9BA7937C-556A-5DB0-15C0-2AF47B11B039}"/>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9544076" y="2806436"/>
            <a:ext cx="479179" cy="497601"/>
          </a:xfrm>
          <a:prstGeom prst="rect">
            <a:avLst/>
          </a:prstGeom>
        </p:spPr>
      </p:pic>
      <p:pic>
        <p:nvPicPr>
          <p:cNvPr id="1100" name="Imagen 1099" descr="Imagen que contiene Logotipo&#10;&#10;Descripción generada automáticamente">
            <a:extLst>
              <a:ext uri="{FF2B5EF4-FFF2-40B4-BE49-F238E27FC236}">
                <a16:creationId xmlns:a16="http://schemas.microsoft.com/office/drawing/2014/main" id="{7EEFD992-BAFA-B662-45BE-77FCAE8384E9}"/>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9544076" y="3359702"/>
            <a:ext cx="479179" cy="497601"/>
          </a:xfrm>
          <a:prstGeom prst="rect">
            <a:avLst/>
          </a:prstGeom>
        </p:spPr>
      </p:pic>
      <p:pic>
        <p:nvPicPr>
          <p:cNvPr id="1101" name="Imagen 1100" descr="Imagen que contiene Logotipo&#10;&#10;Descripción generada automáticamente">
            <a:extLst>
              <a:ext uri="{FF2B5EF4-FFF2-40B4-BE49-F238E27FC236}">
                <a16:creationId xmlns:a16="http://schemas.microsoft.com/office/drawing/2014/main" id="{8F153322-C03B-69E8-A742-E64A743A977B}"/>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10575398" y="2812494"/>
            <a:ext cx="479179" cy="497601"/>
          </a:xfrm>
          <a:prstGeom prst="rect">
            <a:avLst/>
          </a:prstGeom>
        </p:spPr>
      </p:pic>
      <p:pic>
        <p:nvPicPr>
          <p:cNvPr id="1102" name="Imagen 1101" descr="Imagen que contiene Logotipo&#10;&#10;Descripción generada automáticamente">
            <a:extLst>
              <a:ext uri="{FF2B5EF4-FFF2-40B4-BE49-F238E27FC236}">
                <a16:creationId xmlns:a16="http://schemas.microsoft.com/office/drawing/2014/main" id="{45D7C25E-4A2B-C4B5-AD91-D5F92BBDFE52}"/>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7431530" y="3359702"/>
            <a:ext cx="479179" cy="497601"/>
          </a:xfrm>
          <a:prstGeom prst="rect">
            <a:avLst/>
          </a:prstGeom>
        </p:spPr>
      </p:pic>
      <p:pic>
        <p:nvPicPr>
          <p:cNvPr id="1103" name="Imagen 1102" descr="Imagen que contiene Logotipo&#10;&#10;Descripción generada automáticamente">
            <a:extLst>
              <a:ext uri="{FF2B5EF4-FFF2-40B4-BE49-F238E27FC236}">
                <a16:creationId xmlns:a16="http://schemas.microsoft.com/office/drawing/2014/main" id="{ABE605E3-E97A-95BC-AE7E-AFDCC8C74B99}"/>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7431530" y="3883905"/>
            <a:ext cx="479179" cy="497601"/>
          </a:xfrm>
          <a:prstGeom prst="rect">
            <a:avLst/>
          </a:prstGeom>
        </p:spPr>
      </p:pic>
      <p:pic>
        <p:nvPicPr>
          <p:cNvPr id="1104" name="Imagen 1103" descr="Imagen que contiene Logotipo&#10;&#10;Descripción generada automáticamente">
            <a:extLst>
              <a:ext uri="{FF2B5EF4-FFF2-40B4-BE49-F238E27FC236}">
                <a16:creationId xmlns:a16="http://schemas.microsoft.com/office/drawing/2014/main" id="{B51FB80C-CA3B-C497-B144-5553DB442485}"/>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7441472" y="4435635"/>
            <a:ext cx="479179" cy="497601"/>
          </a:xfrm>
          <a:prstGeom prst="rect">
            <a:avLst/>
          </a:prstGeom>
        </p:spPr>
      </p:pic>
      <p:pic>
        <p:nvPicPr>
          <p:cNvPr id="1105" name="Imagen 1104" descr="Imagen que contiene Logotipo&#10;&#10;Descripción generada automáticamente">
            <a:extLst>
              <a:ext uri="{FF2B5EF4-FFF2-40B4-BE49-F238E27FC236}">
                <a16:creationId xmlns:a16="http://schemas.microsoft.com/office/drawing/2014/main" id="{B2285650-F4CB-65B9-6C7E-FB46C53EC02B}"/>
              </a:ext>
            </a:extLst>
          </p:cNvPr>
          <p:cNvPicPr>
            <a:picLocks noChangeAspect="1"/>
          </p:cNvPicPr>
          <p:nvPr/>
        </p:nvPicPr>
        <p:blipFill rotWithShape="1">
          <a:blip r:embed="rId14">
            <a:extLst>
              <a:ext uri="{BEBA8EAE-BF5A-486C-A8C5-ECC9F3942E4B}">
                <a14:imgProps xmlns:a14="http://schemas.microsoft.com/office/drawing/2010/main">
                  <a14:imgLayer r:embed="rId15">
                    <a14:imgEffect>
                      <a14:artisticCement/>
                    </a14:imgEffect>
                  </a14:imgLayer>
                </a14:imgProps>
              </a:ext>
              <a:ext uri="{28A0092B-C50C-407E-A947-70E740481C1C}">
                <a14:useLocalDpi xmlns:a14="http://schemas.microsoft.com/office/drawing/2010/main" val="0"/>
              </a:ext>
            </a:extLst>
          </a:blip>
          <a:srcRect l="33136" t="34743" r="32991" b="30083"/>
          <a:stretch/>
        </p:blipFill>
        <p:spPr>
          <a:xfrm>
            <a:off x="8504559" y="3351436"/>
            <a:ext cx="479179" cy="497601"/>
          </a:xfrm>
          <a:prstGeom prst="rect">
            <a:avLst/>
          </a:prstGeom>
        </p:spPr>
      </p:pic>
      <p:pic>
        <p:nvPicPr>
          <p:cNvPr id="1106" name="Imagen 1105" descr="Imagen que contiene Logotipo&#10;&#10;Descripción generada automáticamente">
            <a:extLst>
              <a:ext uri="{FF2B5EF4-FFF2-40B4-BE49-F238E27FC236}">
                <a16:creationId xmlns:a16="http://schemas.microsoft.com/office/drawing/2014/main" id="{04BB4414-0511-40EE-6B32-A08876948BF3}"/>
              </a:ext>
            </a:extLst>
          </p:cNvPr>
          <p:cNvPicPr>
            <a:picLocks noChangeAspect="1"/>
          </p:cNvPicPr>
          <p:nvPr/>
        </p:nvPicPr>
        <p:blipFill rotWithShape="1">
          <a:blip r:embed="rId9">
            <a:extLst>
              <a:ext uri="{28A0092B-C50C-407E-A947-70E740481C1C}">
                <a14:useLocalDpi xmlns:a14="http://schemas.microsoft.com/office/drawing/2010/main" val="0"/>
              </a:ext>
            </a:extLst>
          </a:blip>
          <a:srcRect l="33136" t="34743" r="32991" b="30083"/>
          <a:stretch/>
        </p:blipFill>
        <p:spPr>
          <a:xfrm>
            <a:off x="8495365" y="3883666"/>
            <a:ext cx="479179" cy="497601"/>
          </a:xfrm>
          <a:prstGeom prst="rect">
            <a:avLst/>
          </a:prstGeom>
        </p:spPr>
      </p:pic>
      <p:pic>
        <p:nvPicPr>
          <p:cNvPr id="1107" name="Imagen 1106" descr="Imagen que contiene Logotipo&#10;&#10;Descripción generada automáticamente">
            <a:extLst>
              <a:ext uri="{FF2B5EF4-FFF2-40B4-BE49-F238E27FC236}">
                <a16:creationId xmlns:a16="http://schemas.microsoft.com/office/drawing/2014/main" id="{F13154E0-CA58-0F30-FEB9-C8BE7D264150}"/>
              </a:ext>
            </a:extLst>
          </p:cNvPr>
          <p:cNvPicPr>
            <a:picLocks noChangeAspect="1"/>
          </p:cNvPicPr>
          <p:nvPr/>
        </p:nvPicPr>
        <p:blipFill rotWithShape="1">
          <a:blip r:embed="rId14">
            <a:extLst>
              <a:ext uri="{BEBA8EAE-BF5A-486C-A8C5-ECC9F3942E4B}">
                <a14:imgProps xmlns:a14="http://schemas.microsoft.com/office/drawing/2010/main">
                  <a14:imgLayer r:embed="rId15">
                    <a14:imgEffect>
                      <a14:artisticCement/>
                    </a14:imgEffect>
                  </a14:imgLayer>
                </a14:imgProps>
              </a:ext>
              <a:ext uri="{28A0092B-C50C-407E-A947-70E740481C1C}">
                <a14:useLocalDpi xmlns:a14="http://schemas.microsoft.com/office/drawing/2010/main" val="0"/>
              </a:ext>
            </a:extLst>
          </a:blip>
          <a:srcRect l="33136" t="34743" r="32991" b="30083"/>
          <a:stretch/>
        </p:blipFill>
        <p:spPr>
          <a:xfrm>
            <a:off x="8504345" y="4417510"/>
            <a:ext cx="479179" cy="497601"/>
          </a:xfrm>
          <a:prstGeom prst="rect">
            <a:avLst/>
          </a:prstGeom>
        </p:spPr>
      </p:pic>
      <p:pic>
        <p:nvPicPr>
          <p:cNvPr id="1108" name="Imagen 1107" descr="Imagen que contiene Logotipo&#10;&#10;Descripción generada automáticamente">
            <a:extLst>
              <a:ext uri="{FF2B5EF4-FFF2-40B4-BE49-F238E27FC236}">
                <a16:creationId xmlns:a16="http://schemas.microsoft.com/office/drawing/2014/main" id="{E9D6C432-72F2-1DEB-24B6-A6EB2B1D048C}"/>
              </a:ext>
            </a:extLst>
          </p:cNvPr>
          <p:cNvPicPr>
            <a:picLocks noChangeAspect="1"/>
          </p:cNvPicPr>
          <p:nvPr/>
        </p:nvPicPr>
        <p:blipFill rotWithShape="1">
          <a:blip r:embed="rId14">
            <a:extLst>
              <a:ext uri="{BEBA8EAE-BF5A-486C-A8C5-ECC9F3942E4B}">
                <a14:imgProps xmlns:a14="http://schemas.microsoft.com/office/drawing/2010/main">
                  <a14:imgLayer r:embed="rId15">
                    <a14:imgEffect>
                      <a14:artisticCement/>
                    </a14:imgEffect>
                  </a14:imgLayer>
                </a14:imgProps>
              </a:ext>
              <a:ext uri="{28A0092B-C50C-407E-A947-70E740481C1C}">
                <a14:useLocalDpi xmlns:a14="http://schemas.microsoft.com/office/drawing/2010/main" val="0"/>
              </a:ext>
            </a:extLst>
          </a:blip>
          <a:srcRect l="33136" t="34743" r="32991" b="30083"/>
          <a:stretch/>
        </p:blipFill>
        <p:spPr>
          <a:xfrm>
            <a:off x="10575398" y="3351435"/>
            <a:ext cx="479179" cy="497601"/>
          </a:xfrm>
          <a:prstGeom prst="rect">
            <a:avLst/>
          </a:prstGeom>
        </p:spPr>
      </p:pic>
      <p:pic>
        <p:nvPicPr>
          <p:cNvPr id="1110" name="Imagen 1109" descr="Una caricatura de una persona&#10;&#10;Descripción generada automáticamente con confianza baja">
            <a:extLst>
              <a:ext uri="{FF2B5EF4-FFF2-40B4-BE49-F238E27FC236}">
                <a16:creationId xmlns:a16="http://schemas.microsoft.com/office/drawing/2014/main" id="{F74449E5-77D7-3DB7-81F3-464F3F861ABE}"/>
              </a:ext>
            </a:extLst>
          </p:cNvPr>
          <p:cNvPicPr>
            <a:picLocks noChangeAspect="1"/>
          </p:cNvPicPr>
          <p:nvPr/>
        </p:nvPicPr>
        <p:blipFill rotWithShape="1">
          <a:blip r:embed="rId10">
            <a:extLst>
              <a:ext uri="{28A0092B-C50C-407E-A947-70E740481C1C}">
                <a14:useLocalDpi xmlns:a14="http://schemas.microsoft.com/office/drawing/2010/main" val="0"/>
              </a:ext>
            </a:extLst>
          </a:blip>
          <a:srcRect l="33182" t="35130" r="33395" b="29542"/>
          <a:stretch/>
        </p:blipFill>
        <p:spPr>
          <a:xfrm>
            <a:off x="9544076" y="3893048"/>
            <a:ext cx="471311" cy="498176"/>
          </a:xfrm>
          <a:prstGeom prst="rect">
            <a:avLst/>
          </a:prstGeom>
        </p:spPr>
      </p:pic>
      <p:pic>
        <p:nvPicPr>
          <p:cNvPr id="1111" name="Imagen 1110" descr="Una caricatura de una persona&#10;&#10;Descripción generada automáticamente con confianza baja">
            <a:extLst>
              <a:ext uri="{FF2B5EF4-FFF2-40B4-BE49-F238E27FC236}">
                <a16:creationId xmlns:a16="http://schemas.microsoft.com/office/drawing/2014/main" id="{72BF4813-2A59-0356-4421-0F339E8C6194}"/>
              </a:ext>
            </a:extLst>
          </p:cNvPr>
          <p:cNvPicPr>
            <a:picLocks noChangeAspect="1"/>
          </p:cNvPicPr>
          <p:nvPr/>
        </p:nvPicPr>
        <p:blipFill rotWithShape="1">
          <a:blip r:embed="rId10">
            <a:extLst>
              <a:ext uri="{28A0092B-C50C-407E-A947-70E740481C1C}">
                <a14:useLocalDpi xmlns:a14="http://schemas.microsoft.com/office/drawing/2010/main" val="0"/>
              </a:ext>
            </a:extLst>
          </a:blip>
          <a:srcRect l="33182" t="35130" r="33395" b="29542"/>
          <a:stretch/>
        </p:blipFill>
        <p:spPr>
          <a:xfrm>
            <a:off x="9530756" y="4425650"/>
            <a:ext cx="471311" cy="498176"/>
          </a:xfrm>
          <a:prstGeom prst="rect">
            <a:avLst/>
          </a:prstGeom>
        </p:spPr>
      </p:pic>
      <p:pic>
        <p:nvPicPr>
          <p:cNvPr id="1112" name="Imagen 1111" descr="Una caricatura de una persona&#10;&#10;Descripción generada automáticamente con confianza baja">
            <a:extLst>
              <a:ext uri="{FF2B5EF4-FFF2-40B4-BE49-F238E27FC236}">
                <a16:creationId xmlns:a16="http://schemas.microsoft.com/office/drawing/2014/main" id="{DCB05265-0B09-076D-BD5A-E098CEA92731}"/>
              </a:ext>
            </a:extLst>
          </p:cNvPr>
          <p:cNvPicPr>
            <a:picLocks noChangeAspect="1"/>
          </p:cNvPicPr>
          <p:nvPr/>
        </p:nvPicPr>
        <p:blipFill rotWithShape="1">
          <a:blip r:embed="rId10">
            <a:extLst>
              <a:ext uri="{28A0092B-C50C-407E-A947-70E740481C1C}">
                <a14:useLocalDpi xmlns:a14="http://schemas.microsoft.com/office/drawing/2010/main" val="0"/>
              </a:ext>
            </a:extLst>
          </a:blip>
          <a:srcRect l="33182" t="35130" r="33395" b="29542"/>
          <a:stretch/>
        </p:blipFill>
        <p:spPr>
          <a:xfrm>
            <a:off x="10579331" y="3894174"/>
            <a:ext cx="471311" cy="498176"/>
          </a:xfrm>
          <a:prstGeom prst="rect">
            <a:avLst/>
          </a:prstGeom>
        </p:spPr>
      </p:pic>
      <p:pic>
        <p:nvPicPr>
          <p:cNvPr id="1113" name="Imagen 1112" descr="Una caricatura de una persona&#10;&#10;Descripción generada automáticamente con confianza baja">
            <a:extLst>
              <a:ext uri="{FF2B5EF4-FFF2-40B4-BE49-F238E27FC236}">
                <a16:creationId xmlns:a16="http://schemas.microsoft.com/office/drawing/2014/main" id="{0B28508A-15D7-724C-C12B-FA66EAD343FB}"/>
              </a:ext>
            </a:extLst>
          </p:cNvPr>
          <p:cNvPicPr>
            <a:picLocks noChangeAspect="1"/>
          </p:cNvPicPr>
          <p:nvPr/>
        </p:nvPicPr>
        <p:blipFill rotWithShape="1">
          <a:blip r:embed="rId16">
            <a:extLst>
              <a:ext uri="{BEBA8EAE-BF5A-486C-A8C5-ECC9F3942E4B}">
                <a14:imgProps xmlns:a14="http://schemas.microsoft.com/office/drawing/2010/main">
                  <a14:imgLayer r:embed="rId17">
                    <a14:imgEffect>
                      <a14:artisticGlass/>
                    </a14:imgEffect>
                  </a14:imgLayer>
                </a14:imgProps>
              </a:ext>
              <a:ext uri="{28A0092B-C50C-407E-A947-70E740481C1C}">
                <a14:useLocalDpi xmlns:a14="http://schemas.microsoft.com/office/drawing/2010/main" val="0"/>
              </a:ext>
            </a:extLst>
          </a:blip>
          <a:srcRect l="33182" t="35130" r="33395" b="29542"/>
          <a:stretch/>
        </p:blipFill>
        <p:spPr>
          <a:xfrm>
            <a:off x="10579330" y="4421666"/>
            <a:ext cx="471311" cy="498176"/>
          </a:xfrm>
          <a:prstGeom prst="rect">
            <a:avLst/>
          </a:prstGeom>
        </p:spPr>
      </p:pic>
      <p:sp>
        <p:nvSpPr>
          <p:cNvPr id="1114" name="CuadroTexto 1113">
            <a:extLst>
              <a:ext uri="{FF2B5EF4-FFF2-40B4-BE49-F238E27FC236}">
                <a16:creationId xmlns:a16="http://schemas.microsoft.com/office/drawing/2014/main" id="{B8A8E28E-2A57-8D76-32EB-6A07E33EC64B}"/>
              </a:ext>
            </a:extLst>
          </p:cNvPr>
          <p:cNvSpPr txBox="1"/>
          <p:nvPr/>
        </p:nvSpPr>
        <p:spPr>
          <a:xfrm>
            <a:off x="7840723" y="2917139"/>
            <a:ext cx="627095" cy="276999"/>
          </a:xfrm>
          <a:prstGeom prst="rect">
            <a:avLst/>
          </a:prstGeom>
          <a:noFill/>
        </p:spPr>
        <p:txBody>
          <a:bodyPr wrap="none" rtlCol="0">
            <a:spAutoFit/>
          </a:bodyPr>
          <a:lstStyle/>
          <a:p>
            <a:r>
              <a:rPr lang="es-CL" sz="1200" b="1" dirty="0"/>
              <a:t>AABB</a:t>
            </a:r>
          </a:p>
        </p:txBody>
      </p:sp>
      <p:sp>
        <p:nvSpPr>
          <p:cNvPr id="1115" name="CuadroTexto 1114">
            <a:extLst>
              <a:ext uri="{FF2B5EF4-FFF2-40B4-BE49-F238E27FC236}">
                <a16:creationId xmlns:a16="http://schemas.microsoft.com/office/drawing/2014/main" id="{2677C768-83EA-EE4B-8AFF-3E90013A0207}"/>
              </a:ext>
            </a:extLst>
          </p:cNvPr>
          <p:cNvSpPr txBox="1"/>
          <p:nvPr/>
        </p:nvSpPr>
        <p:spPr>
          <a:xfrm>
            <a:off x="7844839" y="3462964"/>
            <a:ext cx="611065" cy="276999"/>
          </a:xfrm>
          <a:prstGeom prst="rect">
            <a:avLst/>
          </a:prstGeom>
          <a:noFill/>
        </p:spPr>
        <p:txBody>
          <a:bodyPr wrap="none" rtlCol="0">
            <a:spAutoFit/>
          </a:bodyPr>
          <a:lstStyle/>
          <a:p>
            <a:r>
              <a:rPr lang="es-CL" sz="1200" b="1" dirty="0" err="1"/>
              <a:t>AABb</a:t>
            </a:r>
            <a:endParaRPr lang="es-CL" sz="1200" b="1" dirty="0"/>
          </a:p>
        </p:txBody>
      </p:sp>
      <p:sp>
        <p:nvSpPr>
          <p:cNvPr id="1116" name="CuadroTexto 1115">
            <a:extLst>
              <a:ext uri="{FF2B5EF4-FFF2-40B4-BE49-F238E27FC236}">
                <a16:creationId xmlns:a16="http://schemas.microsoft.com/office/drawing/2014/main" id="{7457F291-8078-18B9-FF6E-38337FFE353C}"/>
              </a:ext>
            </a:extLst>
          </p:cNvPr>
          <p:cNvSpPr txBox="1"/>
          <p:nvPr/>
        </p:nvSpPr>
        <p:spPr>
          <a:xfrm>
            <a:off x="7848737" y="4010165"/>
            <a:ext cx="601447" cy="276999"/>
          </a:xfrm>
          <a:prstGeom prst="rect">
            <a:avLst/>
          </a:prstGeom>
          <a:noFill/>
        </p:spPr>
        <p:txBody>
          <a:bodyPr wrap="none" rtlCol="0">
            <a:spAutoFit/>
          </a:bodyPr>
          <a:lstStyle/>
          <a:p>
            <a:r>
              <a:rPr lang="es-CL" sz="1200" b="1" dirty="0" err="1"/>
              <a:t>AaBB</a:t>
            </a:r>
            <a:endParaRPr lang="es-CL" sz="1200" b="1" dirty="0"/>
          </a:p>
        </p:txBody>
      </p:sp>
      <p:sp>
        <p:nvSpPr>
          <p:cNvPr id="1117" name="CuadroTexto 1116">
            <a:extLst>
              <a:ext uri="{FF2B5EF4-FFF2-40B4-BE49-F238E27FC236}">
                <a16:creationId xmlns:a16="http://schemas.microsoft.com/office/drawing/2014/main" id="{3B320A87-99A9-A1B7-AF15-CE4DDEB04F33}"/>
              </a:ext>
            </a:extLst>
          </p:cNvPr>
          <p:cNvSpPr txBox="1"/>
          <p:nvPr/>
        </p:nvSpPr>
        <p:spPr>
          <a:xfrm>
            <a:off x="7856751" y="4526021"/>
            <a:ext cx="585417" cy="276999"/>
          </a:xfrm>
          <a:prstGeom prst="rect">
            <a:avLst/>
          </a:prstGeom>
          <a:noFill/>
        </p:spPr>
        <p:txBody>
          <a:bodyPr wrap="none" rtlCol="0">
            <a:spAutoFit/>
          </a:bodyPr>
          <a:lstStyle/>
          <a:p>
            <a:r>
              <a:rPr lang="es-CL" sz="1200" b="1" dirty="0" err="1"/>
              <a:t>AaBb</a:t>
            </a:r>
            <a:endParaRPr lang="es-CL" sz="1200" b="1" dirty="0"/>
          </a:p>
        </p:txBody>
      </p:sp>
      <p:sp>
        <p:nvSpPr>
          <p:cNvPr id="1118" name="CuadroTexto 1117">
            <a:extLst>
              <a:ext uri="{FF2B5EF4-FFF2-40B4-BE49-F238E27FC236}">
                <a16:creationId xmlns:a16="http://schemas.microsoft.com/office/drawing/2014/main" id="{0A37091A-CDC0-8FCF-D364-5EEB0DB05A75}"/>
              </a:ext>
            </a:extLst>
          </p:cNvPr>
          <p:cNvSpPr txBox="1"/>
          <p:nvPr/>
        </p:nvSpPr>
        <p:spPr>
          <a:xfrm>
            <a:off x="8922937" y="3446736"/>
            <a:ext cx="595035" cy="276999"/>
          </a:xfrm>
          <a:prstGeom prst="rect">
            <a:avLst/>
          </a:prstGeom>
          <a:noFill/>
        </p:spPr>
        <p:txBody>
          <a:bodyPr wrap="none" rtlCol="0">
            <a:spAutoFit/>
          </a:bodyPr>
          <a:lstStyle/>
          <a:p>
            <a:r>
              <a:rPr lang="es-CL" sz="1200" b="1" dirty="0" err="1"/>
              <a:t>AAbb</a:t>
            </a:r>
            <a:endParaRPr lang="es-CL" sz="1200" b="1" dirty="0"/>
          </a:p>
        </p:txBody>
      </p:sp>
      <p:sp>
        <p:nvSpPr>
          <p:cNvPr id="1119" name="CuadroTexto 1118">
            <a:extLst>
              <a:ext uri="{FF2B5EF4-FFF2-40B4-BE49-F238E27FC236}">
                <a16:creationId xmlns:a16="http://schemas.microsoft.com/office/drawing/2014/main" id="{20C6A1B8-CEE9-FA2B-8E42-A44596D9645C}"/>
              </a:ext>
            </a:extLst>
          </p:cNvPr>
          <p:cNvSpPr txBox="1"/>
          <p:nvPr/>
        </p:nvSpPr>
        <p:spPr>
          <a:xfrm>
            <a:off x="8919705" y="3992497"/>
            <a:ext cx="585417" cy="276999"/>
          </a:xfrm>
          <a:prstGeom prst="rect">
            <a:avLst/>
          </a:prstGeom>
          <a:noFill/>
        </p:spPr>
        <p:txBody>
          <a:bodyPr wrap="none" rtlCol="0">
            <a:spAutoFit/>
          </a:bodyPr>
          <a:lstStyle/>
          <a:p>
            <a:r>
              <a:rPr lang="es-CL" sz="1200" b="1" dirty="0" err="1"/>
              <a:t>AaBb</a:t>
            </a:r>
            <a:endParaRPr lang="es-CL" sz="1200" b="1" dirty="0"/>
          </a:p>
        </p:txBody>
      </p:sp>
      <p:sp>
        <p:nvSpPr>
          <p:cNvPr id="1120" name="CuadroTexto 1119">
            <a:extLst>
              <a:ext uri="{FF2B5EF4-FFF2-40B4-BE49-F238E27FC236}">
                <a16:creationId xmlns:a16="http://schemas.microsoft.com/office/drawing/2014/main" id="{00D48885-587B-10D4-D063-305860334653}"/>
              </a:ext>
            </a:extLst>
          </p:cNvPr>
          <p:cNvSpPr txBox="1"/>
          <p:nvPr/>
        </p:nvSpPr>
        <p:spPr>
          <a:xfrm>
            <a:off x="8932404" y="4524760"/>
            <a:ext cx="569387" cy="276999"/>
          </a:xfrm>
          <a:prstGeom prst="rect">
            <a:avLst/>
          </a:prstGeom>
          <a:noFill/>
        </p:spPr>
        <p:txBody>
          <a:bodyPr wrap="none" rtlCol="0">
            <a:spAutoFit/>
          </a:bodyPr>
          <a:lstStyle/>
          <a:p>
            <a:r>
              <a:rPr lang="es-CL" sz="1200" b="1" dirty="0" err="1"/>
              <a:t>Aabb</a:t>
            </a:r>
            <a:endParaRPr lang="es-CL" sz="1200" b="1" dirty="0"/>
          </a:p>
        </p:txBody>
      </p:sp>
      <p:sp>
        <p:nvSpPr>
          <p:cNvPr id="1121" name="CuadroTexto 1120">
            <a:extLst>
              <a:ext uri="{FF2B5EF4-FFF2-40B4-BE49-F238E27FC236}">
                <a16:creationId xmlns:a16="http://schemas.microsoft.com/office/drawing/2014/main" id="{FD422785-86CE-114F-4052-B741A992B60A}"/>
              </a:ext>
            </a:extLst>
          </p:cNvPr>
          <p:cNvSpPr txBox="1"/>
          <p:nvPr/>
        </p:nvSpPr>
        <p:spPr>
          <a:xfrm>
            <a:off x="9967467" y="4005224"/>
            <a:ext cx="575799" cy="276999"/>
          </a:xfrm>
          <a:prstGeom prst="rect">
            <a:avLst/>
          </a:prstGeom>
          <a:noFill/>
        </p:spPr>
        <p:txBody>
          <a:bodyPr wrap="none" rtlCol="0">
            <a:spAutoFit/>
          </a:bodyPr>
          <a:lstStyle/>
          <a:p>
            <a:r>
              <a:rPr lang="es-CL" sz="1200" b="1" dirty="0" err="1"/>
              <a:t>aaBB</a:t>
            </a:r>
            <a:endParaRPr lang="es-CL" sz="1200" b="1" dirty="0"/>
          </a:p>
        </p:txBody>
      </p:sp>
      <p:sp>
        <p:nvSpPr>
          <p:cNvPr id="1122" name="CuadroTexto 1121">
            <a:extLst>
              <a:ext uri="{FF2B5EF4-FFF2-40B4-BE49-F238E27FC236}">
                <a16:creationId xmlns:a16="http://schemas.microsoft.com/office/drawing/2014/main" id="{FF19253B-101A-FF44-828C-EDC8D7E7173B}"/>
              </a:ext>
            </a:extLst>
          </p:cNvPr>
          <p:cNvSpPr txBox="1"/>
          <p:nvPr/>
        </p:nvSpPr>
        <p:spPr>
          <a:xfrm>
            <a:off x="9954827" y="4519314"/>
            <a:ext cx="559769" cy="276999"/>
          </a:xfrm>
          <a:prstGeom prst="rect">
            <a:avLst/>
          </a:prstGeom>
          <a:noFill/>
        </p:spPr>
        <p:txBody>
          <a:bodyPr wrap="none" rtlCol="0">
            <a:spAutoFit/>
          </a:bodyPr>
          <a:lstStyle/>
          <a:p>
            <a:r>
              <a:rPr lang="es-CL" sz="1200" b="1" dirty="0" err="1"/>
              <a:t>aaBb</a:t>
            </a:r>
            <a:endParaRPr lang="es-CL" sz="1200" b="1" dirty="0"/>
          </a:p>
        </p:txBody>
      </p:sp>
      <p:sp>
        <p:nvSpPr>
          <p:cNvPr id="1123" name="CuadroTexto 1122">
            <a:extLst>
              <a:ext uri="{FF2B5EF4-FFF2-40B4-BE49-F238E27FC236}">
                <a16:creationId xmlns:a16="http://schemas.microsoft.com/office/drawing/2014/main" id="{47279283-BA71-F4AA-21C5-3095A3DD4EB6}"/>
              </a:ext>
            </a:extLst>
          </p:cNvPr>
          <p:cNvSpPr txBox="1"/>
          <p:nvPr/>
        </p:nvSpPr>
        <p:spPr>
          <a:xfrm>
            <a:off x="11027683" y="4532254"/>
            <a:ext cx="543739" cy="276999"/>
          </a:xfrm>
          <a:prstGeom prst="rect">
            <a:avLst/>
          </a:prstGeom>
          <a:noFill/>
        </p:spPr>
        <p:txBody>
          <a:bodyPr wrap="none" rtlCol="0">
            <a:spAutoFit/>
          </a:bodyPr>
          <a:lstStyle/>
          <a:p>
            <a:r>
              <a:rPr lang="es-CL" sz="1200" b="1" dirty="0" err="1"/>
              <a:t>aabb</a:t>
            </a:r>
            <a:endParaRPr lang="es-CL" sz="1200" b="1" dirty="0"/>
          </a:p>
        </p:txBody>
      </p:sp>
      <p:sp>
        <p:nvSpPr>
          <p:cNvPr id="1124" name="CuadroTexto 1123">
            <a:extLst>
              <a:ext uri="{FF2B5EF4-FFF2-40B4-BE49-F238E27FC236}">
                <a16:creationId xmlns:a16="http://schemas.microsoft.com/office/drawing/2014/main" id="{C1081346-4967-C97C-ADC7-792F4B004AC8}"/>
              </a:ext>
            </a:extLst>
          </p:cNvPr>
          <p:cNvSpPr txBox="1"/>
          <p:nvPr/>
        </p:nvSpPr>
        <p:spPr>
          <a:xfrm>
            <a:off x="8910916" y="2929919"/>
            <a:ext cx="611065" cy="276999"/>
          </a:xfrm>
          <a:prstGeom prst="rect">
            <a:avLst/>
          </a:prstGeom>
          <a:noFill/>
        </p:spPr>
        <p:txBody>
          <a:bodyPr wrap="none" rtlCol="0">
            <a:spAutoFit/>
          </a:bodyPr>
          <a:lstStyle/>
          <a:p>
            <a:r>
              <a:rPr lang="es-CL" sz="1200" b="1" dirty="0" err="1"/>
              <a:t>AABb</a:t>
            </a:r>
            <a:endParaRPr lang="es-CL" sz="1200" b="1" dirty="0"/>
          </a:p>
        </p:txBody>
      </p:sp>
      <p:sp>
        <p:nvSpPr>
          <p:cNvPr id="1125" name="CuadroTexto 1124">
            <a:extLst>
              <a:ext uri="{FF2B5EF4-FFF2-40B4-BE49-F238E27FC236}">
                <a16:creationId xmlns:a16="http://schemas.microsoft.com/office/drawing/2014/main" id="{7B0DCE9C-9ABE-613D-61C6-C9EF7E876609}"/>
              </a:ext>
            </a:extLst>
          </p:cNvPr>
          <p:cNvSpPr txBox="1"/>
          <p:nvPr/>
        </p:nvSpPr>
        <p:spPr>
          <a:xfrm>
            <a:off x="9956020" y="2916371"/>
            <a:ext cx="601447" cy="276999"/>
          </a:xfrm>
          <a:prstGeom prst="rect">
            <a:avLst/>
          </a:prstGeom>
          <a:noFill/>
        </p:spPr>
        <p:txBody>
          <a:bodyPr wrap="none" rtlCol="0">
            <a:spAutoFit/>
          </a:bodyPr>
          <a:lstStyle/>
          <a:p>
            <a:r>
              <a:rPr lang="es-CL" sz="1200" b="1" dirty="0" err="1"/>
              <a:t>AaBB</a:t>
            </a:r>
            <a:endParaRPr lang="es-CL" sz="1200" b="1" dirty="0"/>
          </a:p>
        </p:txBody>
      </p:sp>
      <p:sp>
        <p:nvSpPr>
          <p:cNvPr id="1126" name="CuadroTexto 1125">
            <a:extLst>
              <a:ext uri="{FF2B5EF4-FFF2-40B4-BE49-F238E27FC236}">
                <a16:creationId xmlns:a16="http://schemas.microsoft.com/office/drawing/2014/main" id="{33FF2C39-AEF4-2EE8-21F8-009DE4F06740}"/>
              </a:ext>
            </a:extLst>
          </p:cNvPr>
          <p:cNvSpPr txBox="1"/>
          <p:nvPr/>
        </p:nvSpPr>
        <p:spPr>
          <a:xfrm>
            <a:off x="11005518" y="2919309"/>
            <a:ext cx="585417" cy="276999"/>
          </a:xfrm>
          <a:prstGeom prst="rect">
            <a:avLst/>
          </a:prstGeom>
          <a:noFill/>
        </p:spPr>
        <p:txBody>
          <a:bodyPr wrap="none" rtlCol="0">
            <a:spAutoFit/>
          </a:bodyPr>
          <a:lstStyle/>
          <a:p>
            <a:r>
              <a:rPr lang="es-CL" sz="1200" b="1" dirty="0" err="1"/>
              <a:t>AaBb</a:t>
            </a:r>
            <a:endParaRPr lang="es-CL" sz="1200" b="1" dirty="0"/>
          </a:p>
        </p:txBody>
      </p:sp>
      <p:sp>
        <p:nvSpPr>
          <p:cNvPr id="1127" name="CuadroTexto 1126">
            <a:extLst>
              <a:ext uri="{FF2B5EF4-FFF2-40B4-BE49-F238E27FC236}">
                <a16:creationId xmlns:a16="http://schemas.microsoft.com/office/drawing/2014/main" id="{F8FFAD8E-9A25-B7C2-0C7F-C32E286708C6}"/>
              </a:ext>
            </a:extLst>
          </p:cNvPr>
          <p:cNvSpPr txBox="1"/>
          <p:nvPr/>
        </p:nvSpPr>
        <p:spPr>
          <a:xfrm>
            <a:off x="9968320" y="3458239"/>
            <a:ext cx="585417" cy="276999"/>
          </a:xfrm>
          <a:prstGeom prst="rect">
            <a:avLst/>
          </a:prstGeom>
          <a:noFill/>
        </p:spPr>
        <p:txBody>
          <a:bodyPr wrap="none" rtlCol="0">
            <a:spAutoFit/>
          </a:bodyPr>
          <a:lstStyle/>
          <a:p>
            <a:r>
              <a:rPr lang="es-CL" sz="1200" b="1" dirty="0" err="1"/>
              <a:t>AaBb</a:t>
            </a:r>
            <a:endParaRPr lang="es-CL" sz="1200" b="1" dirty="0"/>
          </a:p>
        </p:txBody>
      </p:sp>
      <p:sp>
        <p:nvSpPr>
          <p:cNvPr id="1128" name="CuadroTexto 1127">
            <a:extLst>
              <a:ext uri="{FF2B5EF4-FFF2-40B4-BE49-F238E27FC236}">
                <a16:creationId xmlns:a16="http://schemas.microsoft.com/office/drawing/2014/main" id="{6405FEAD-91BC-217E-1148-4B5E4A2E4E1C}"/>
              </a:ext>
            </a:extLst>
          </p:cNvPr>
          <p:cNvSpPr txBox="1"/>
          <p:nvPr/>
        </p:nvSpPr>
        <p:spPr>
          <a:xfrm>
            <a:off x="11021776" y="3445368"/>
            <a:ext cx="569387" cy="276999"/>
          </a:xfrm>
          <a:prstGeom prst="rect">
            <a:avLst/>
          </a:prstGeom>
          <a:noFill/>
        </p:spPr>
        <p:txBody>
          <a:bodyPr wrap="none" rtlCol="0">
            <a:spAutoFit/>
          </a:bodyPr>
          <a:lstStyle/>
          <a:p>
            <a:r>
              <a:rPr lang="es-CL" sz="1200" b="1" dirty="0" err="1"/>
              <a:t>Aabb</a:t>
            </a:r>
            <a:endParaRPr lang="es-CL" sz="1200" b="1" dirty="0"/>
          </a:p>
        </p:txBody>
      </p:sp>
      <p:sp>
        <p:nvSpPr>
          <p:cNvPr id="1129" name="CuadroTexto 1128">
            <a:extLst>
              <a:ext uri="{FF2B5EF4-FFF2-40B4-BE49-F238E27FC236}">
                <a16:creationId xmlns:a16="http://schemas.microsoft.com/office/drawing/2014/main" id="{C28DD491-0C61-97D8-9741-4246579B1756}"/>
              </a:ext>
            </a:extLst>
          </p:cNvPr>
          <p:cNvSpPr txBox="1"/>
          <p:nvPr/>
        </p:nvSpPr>
        <p:spPr>
          <a:xfrm>
            <a:off x="11029047" y="3992496"/>
            <a:ext cx="559769" cy="276999"/>
          </a:xfrm>
          <a:prstGeom prst="rect">
            <a:avLst/>
          </a:prstGeom>
          <a:noFill/>
        </p:spPr>
        <p:txBody>
          <a:bodyPr wrap="none" rtlCol="0">
            <a:spAutoFit/>
          </a:bodyPr>
          <a:lstStyle/>
          <a:p>
            <a:r>
              <a:rPr lang="es-CL" sz="1200" b="1" dirty="0" err="1"/>
              <a:t>aaBb</a:t>
            </a:r>
            <a:endParaRPr lang="es-CL" sz="1200" b="1" dirty="0"/>
          </a:p>
        </p:txBody>
      </p:sp>
      <p:sp>
        <p:nvSpPr>
          <p:cNvPr id="15" name="Rectángulo 14">
            <a:extLst>
              <a:ext uri="{FF2B5EF4-FFF2-40B4-BE49-F238E27FC236}">
                <a16:creationId xmlns:a16="http://schemas.microsoft.com/office/drawing/2014/main" id="{723EAA80-7A05-A41F-8673-77FE9FAF085A}"/>
              </a:ext>
            </a:extLst>
          </p:cNvPr>
          <p:cNvSpPr/>
          <p:nvPr/>
        </p:nvSpPr>
        <p:spPr>
          <a:xfrm>
            <a:off x="2034353" y="6066432"/>
            <a:ext cx="2618609" cy="485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dirty="0">
                <a:ln w="0"/>
                <a:solidFill>
                  <a:schemeClr val="bg1"/>
                </a:solidFill>
                <a:effectLst>
                  <a:outerShdw blurRad="38100" dist="19050" dir="2700000" algn="tl" rotWithShape="0">
                    <a:schemeClr val="dk1">
                      <a:alpha val="40000"/>
                    </a:schemeClr>
                  </a:outerShdw>
                </a:effectLst>
                <a:latin typeface="Montserrat" panose="00000500000000000000" pitchFamily="50" charset="0"/>
              </a:rPr>
              <a:t>Primera Ley</a:t>
            </a:r>
          </a:p>
        </p:txBody>
      </p:sp>
      <p:sp>
        <p:nvSpPr>
          <p:cNvPr id="16" name="Rectángulo 15">
            <a:extLst>
              <a:ext uri="{FF2B5EF4-FFF2-40B4-BE49-F238E27FC236}">
                <a16:creationId xmlns:a16="http://schemas.microsoft.com/office/drawing/2014/main" id="{7BF19B31-A167-FB3F-BE30-263F55C820C2}"/>
              </a:ext>
            </a:extLst>
          </p:cNvPr>
          <p:cNvSpPr/>
          <p:nvPr/>
        </p:nvSpPr>
        <p:spPr>
          <a:xfrm>
            <a:off x="4786694" y="6066432"/>
            <a:ext cx="2618609" cy="485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dirty="0">
                <a:ln w="0"/>
                <a:solidFill>
                  <a:schemeClr val="bg1"/>
                </a:solidFill>
                <a:effectLst>
                  <a:outerShdw blurRad="38100" dist="19050" dir="2700000" algn="tl" rotWithShape="0">
                    <a:schemeClr val="dk1">
                      <a:alpha val="40000"/>
                    </a:schemeClr>
                  </a:outerShdw>
                </a:effectLst>
                <a:latin typeface="Montserrat" panose="00000500000000000000" pitchFamily="50" charset="0"/>
              </a:rPr>
              <a:t>Segunda Ley</a:t>
            </a:r>
          </a:p>
        </p:txBody>
      </p:sp>
      <p:sp>
        <p:nvSpPr>
          <p:cNvPr id="17" name="Rectángulo 16">
            <a:extLst>
              <a:ext uri="{FF2B5EF4-FFF2-40B4-BE49-F238E27FC236}">
                <a16:creationId xmlns:a16="http://schemas.microsoft.com/office/drawing/2014/main" id="{F535490E-4F15-F0D5-7B1A-521999746D7C}"/>
              </a:ext>
            </a:extLst>
          </p:cNvPr>
          <p:cNvSpPr/>
          <p:nvPr/>
        </p:nvSpPr>
        <p:spPr>
          <a:xfrm>
            <a:off x="7539038" y="6066432"/>
            <a:ext cx="2618609" cy="485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dirty="0">
                <a:ln w="0"/>
                <a:solidFill>
                  <a:schemeClr val="bg1"/>
                </a:solidFill>
                <a:effectLst>
                  <a:outerShdw blurRad="38100" dist="19050" dir="2700000" algn="tl" rotWithShape="0">
                    <a:schemeClr val="dk1">
                      <a:alpha val="40000"/>
                    </a:schemeClr>
                  </a:outerShdw>
                </a:effectLst>
                <a:latin typeface="Montserrat" panose="00000500000000000000" pitchFamily="50" charset="0"/>
              </a:rPr>
              <a:t>Tercera Ley</a:t>
            </a:r>
          </a:p>
        </p:txBody>
      </p:sp>
    </p:spTree>
    <p:extLst>
      <p:ext uri="{BB962C8B-B14F-4D97-AF65-F5344CB8AC3E}">
        <p14:creationId xmlns:p14="http://schemas.microsoft.com/office/powerpoint/2010/main" val="2642935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out)">
                                      <p:cBhvr>
                                        <p:cTn id="18" dur="2000"/>
                                        <p:tgtEl>
                                          <p:spTgt spid="19"/>
                                        </p:tgtEl>
                                      </p:cBhvr>
                                    </p:animEffect>
                                  </p:childTnLst>
                                </p:cTn>
                              </p:par>
                              <p:par>
                                <p:cTn id="19" presetID="6" presetClass="entr" presetSubtype="32"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out)">
                                      <p:cBhvr>
                                        <p:cTn id="21" dur="2000"/>
                                        <p:tgtEl>
                                          <p:spTgt spid="21"/>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1"/>
                                        </p:tgtEl>
                                        <p:attrNameLst>
                                          <p:attrName>r</p:attrName>
                                        </p:attrNameLst>
                                      </p:cBhvr>
                                    </p:animRot>
                                    <p:animRot by="-240000">
                                      <p:cBhvr>
                                        <p:cTn id="30" dur="200" fill="hold">
                                          <p:stCondLst>
                                            <p:cond delay="200"/>
                                          </p:stCondLst>
                                        </p:cTn>
                                        <p:tgtEl>
                                          <p:spTgt spid="21"/>
                                        </p:tgtEl>
                                        <p:attrNameLst>
                                          <p:attrName>r</p:attrName>
                                        </p:attrNameLst>
                                      </p:cBhvr>
                                    </p:animRot>
                                    <p:animRot by="240000">
                                      <p:cBhvr>
                                        <p:cTn id="31" dur="200" fill="hold">
                                          <p:stCondLst>
                                            <p:cond delay="400"/>
                                          </p:stCondLst>
                                        </p:cTn>
                                        <p:tgtEl>
                                          <p:spTgt spid="21"/>
                                        </p:tgtEl>
                                        <p:attrNameLst>
                                          <p:attrName>r</p:attrName>
                                        </p:attrNameLst>
                                      </p:cBhvr>
                                    </p:animRot>
                                    <p:animRot by="-240000">
                                      <p:cBhvr>
                                        <p:cTn id="32" dur="200" fill="hold">
                                          <p:stCondLst>
                                            <p:cond delay="600"/>
                                          </p:stCondLst>
                                        </p:cTn>
                                        <p:tgtEl>
                                          <p:spTgt spid="21"/>
                                        </p:tgtEl>
                                        <p:attrNameLst>
                                          <p:attrName>r</p:attrName>
                                        </p:attrNameLst>
                                      </p:cBhvr>
                                    </p:animRot>
                                    <p:animRot by="120000">
                                      <p:cBhvr>
                                        <p:cTn id="33" dur="200" fill="hold">
                                          <p:stCondLst>
                                            <p:cond delay="800"/>
                                          </p:stCondLst>
                                        </p:cTn>
                                        <p:tgtEl>
                                          <p:spTgt spid="21"/>
                                        </p:tgtEl>
                                        <p:attrNameLst>
                                          <p:attrName>r</p:attrName>
                                        </p:attrNameLst>
                                      </p:cBhvr>
                                    </p:animRot>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par>
                                <p:cTn id="46" presetID="2" presetClass="entr" presetSubtype="4" fill="hold" grpId="1"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grpId="1" nodeType="clickEffect">
                                  <p:stCondLst>
                                    <p:cond delay="0"/>
                                  </p:stCondLst>
                                  <p:childTnLst>
                                    <p:animMotion origin="layout" path="M 1.25E-6 2.59259E-6 L -0.11224 -0.71435 " pathEditMode="relative" rAng="0" ptsTypes="AA">
                                      <p:cBhvr>
                                        <p:cTn id="53" dur="2000" fill="hold"/>
                                        <p:tgtEl>
                                          <p:spTgt spid="15"/>
                                        </p:tgtEl>
                                        <p:attrNameLst>
                                          <p:attrName>ppt_x</p:attrName>
                                          <p:attrName>ppt_y</p:attrName>
                                        </p:attrNameLst>
                                      </p:cBhvr>
                                      <p:rCtr x="-5612" y="-35718"/>
                                    </p:animMotion>
                                  </p:childTnLst>
                                </p:cTn>
                              </p:par>
                              <p:par>
                                <p:cTn id="54" presetID="22" presetClass="entr" presetSubtype="8" fill="hold" nodeType="withEffect">
                                  <p:stCondLst>
                                    <p:cond delay="1500"/>
                                  </p:stCondLst>
                                  <p:childTnLst>
                                    <p:set>
                                      <p:cBhvr>
                                        <p:cTn id="55" dur="1" fill="hold">
                                          <p:stCondLst>
                                            <p:cond delay="0"/>
                                          </p:stCondLst>
                                        </p:cTn>
                                        <p:tgtEl>
                                          <p:spTgt spid="1043"/>
                                        </p:tgtEl>
                                        <p:attrNameLst>
                                          <p:attrName>style.visibility</p:attrName>
                                        </p:attrNameLst>
                                      </p:cBhvr>
                                      <p:to>
                                        <p:strVal val="visible"/>
                                      </p:to>
                                    </p:set>
                                    <p:animEffect transition="in" filter="wipe(left)">
                                      <p:cBhvr>
                                        <p:cTn id="56" dur="500"/>
                                        <p:tgtEl>
                                          <p:spTgt spid="1043"/>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2" nodeType="clickEffect">
                                  <p:stCondLst>
                                    <p:cond delay="0"/>
                                  </p:stCondLst>
                                  <p:childTnLst>
                                    <p:animMotion origin="layout" path="M -0.11224 -0.71435 L 8.33333E-7 3.7037E-7 " pathEditMode="relative" rAng="0" ptsTypes="AA">
                                      <p:cBhvr>
                                        <p:cTn id="60" dur="2000" fill="hold"/>
                                        <p:tgtEl>
                                          <p:spTgt spid="15"/>
                                        </p:tgtEl>
                                        <p:attrNameLst>
                                          <p:attrName>ppt_x</p:attrName>
                                          <p:attrName>ppt_y</p:attrName>
                                        </p:attrNameLst>
                                      </p:cBhvr>
                                      <p:rCtr x="5625" y="35880"/>
                                    </p:animMotion>
                                  </p:childTnLst>
                                </p:cTn>
                              </p:par>
                              <p:par>
                                <p:cTn id="61" presetID="42" presetClass="path" presetSubtype="0" accel="50000" decel="50000" fill="hold" grpId="0" nodeType="withEffect">
                                  <p:stCondLst>
                                    <p:cond delay="0"/>
                                  </p:stCondLst>
                                  <p:childTnLst>
                                    <p:animMotion origin="layout" path="M 0 2.59259E-6 L -0.33802 -0.71435 " pathEditMode="relative" rAng="0" ptsTypes="AA">
                                      <p:cBhvr>
                                        <p:cTn id="62" dur="2000" fill="hold"/>
                                        <p:tgtEl>
                                          <p:spTgt spid="16"/>
                                        </p:tgtEl>
                                        <p:attrNameLst>
                                          <p:attrName>ppt_x</p:attrName>
                                          <p:attrName>ppt_y</p:attrName>
                                        </p:attrNameLst>
                                      </p:cBhvr>
                                      <p:rCtr x="-16927" y="-35764"/>
                                    </p:animMotion>
                                  </p:childTnLst>
                                </p:cTn>
                              </p:par>
                              <p:par>
                                <p:cTn id="63" presetID="22" presetClass="entr" presetSubtype="8"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wipe(left)">
                                      <p:cBhvr>
                                        <p:cTn id="65" dur="500"/>
                                        <p:tgtEl>
                                          <p:spTgt spid="51"/>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044"/>
                                        </p:tgtEl>
                                        <p:attrNameLst>
                                          <p:attrName>style.visibility</p:attrName>
                                        </p:attrNameLst>
                                      </p:cBhvr>
                                      <p:to>
                                        <p:strVal val="visible"/>
                                      </p:to>
                                    </p:set>
                                    <p:animEffect transition="in" filter="wipe(left)">
                                      <p:cBhvr>
                                        <p:cTn id="68" dur="500"/>
                                        <p:tgtEl>
                                          <p:spTgt spid="1044"/>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046"/>
                                        </p:tgtEl>
                                        <p:attrNameLst>
                                          <p:attrName>style.visibility</p:attrName>
                                        </p:attrNameLst>
                                      </p:cBhvr>
                                      <p:to>
                                        <p:strVal val="visible"/>
                                      </p:to>
                                    </p:set>
                                    <p:animEffect transition="in" filter="wipe(left)">
                                      <p:cBhvr>
                                        <p:cTn id="71" dur="500"/>
                                        <p:tgtEl>
                                          <p:spTgt spid="1046"/>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047"/>
                                        </p:tgtEl>
                                        <p:attrNameLst>
                                          <p:attrName>style.visibility</p:attrName>
                                        </p:attrNameLst>
                                      </p:cBhvr>
                                      <p:to>
                                        <p:strVal val="visible"/>
                                      </p:to>
                                    </p:set>
                                    <p:animEffect transition="in" filter="wipe(left)">
                                      <p:cBhvr>
                                        <p:cTn id="74" dur="500"/>
                                        <p:tgtEl>
                                          <p:spTgt spid="1047"/>
                                        </p:tgtEl>
                                      </p:cBhvr>
                                    </p:animEffect>
                                  </p:childTnLst>
                                </p:cTn>
                              </p:par>
                              <p:par>
                                <p:cTn id="75" presetID="22" presetClass="entr" presetSubtype="8" fill="hold" nodeType="withEffect">
                                  <p:stCondLst>
                                    <p:cond delay="0"/>
                                  </p:stCondLst>
                                  <p:childTnLst>
                                    <p:set>
                                      <p:cBhvr>
                                        <p:cTn id="76" dur="1" fill="hold">
                                          <p:stCondLst>
                                            <p:cond delay="0"/>
                                          </p:stCondLst>
                                        </p:cTn>
                                        <p:tgtEl>
                                          <p:spTgt spid="1048"/>
                                        </p:tgtEl>
                                        <p:attrNameLst>
                                          <p:attrName>style.visibility</p:attrName>
                                        </p:attrNameLst>
                                      </p:cBhvr>
                                      <p:to>
                                        <p:strVal val="visible"/>
                                      </p:to>
                                    </p:set>
                                    <p:animEffect transition="in" filter="wipe(left)">
                                      <p:cBhvr>
                                        <p:cTn id="77" dur="500"/>
                                        <p:tgtEl>
                                          <p:spTgt spid="1048"/>
                                        </p:tgtEl>
                                      </p:cBhvr>
                                    </p:animEffect>
                                  </p:childTnLst>
                                </p:cTn>
                              </p:par>
                              <p:par>
                                <p:cTn id="78" presetID="22" presetClass="entr" presetSubtype="8" fill="hold" nodeType="withEffect">
                                  <p:stCondLst>
                                    <p:cond delay="0"/>
                                  </p:stCondLst>
                                  <p:childTnLst>
                                    <p:set>
                                      <p:cBhvr>
                                        <p:cTn id="79" dur="1" fill="hold">
                                          <p:stCondLst>
                                            <p:cond delay="0"/>
                                          </p:stCondLst>
                                        </p:cTn>
                                        <p:tgtEl>
                                          <p:spTgt spid="1049"/>
                                        </p:tgtEl>
                                        <p:attrNameLst>
                                          <p:attrName>style.visibility</p:attrName>
                                        </p:attrNameLst>
                                      </p:cBhvr>
                                      <p:to>
                                        <p:strVal val="visible"/>
                                      </p:to>
                                    </p:set>
                                    <p:animEffect transition="in" filter="wipe(left)">
                                      <p:cBhvr>
                                        <p:cTn id="80" dur="500"/>
                                        <p:tgtEl>
                                          <p:spTgt spid="1049"/>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053"/>
                                        </p:tgtEl>
                                        <p:attrNameLst>
                                          <p:attrName>style.visibility</p:attrName>
                                        </p:attrNameLst>
                                      </p:cBhvr>
                                      <p:to>
                                        <p:strVal val="visible"/>
                                      </p:to>
                                    </p:set>
                                    <p:animEffect transition="in" filter="wipe(left)">
                                      <p:cBhvr>
                                        <p:cTn id="83" dur="500"/>
                                        <p:tgtEl>
                                          <p:spTgt spid="1053"/>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054"/>
                                        </p:tgtEl>
                                        <p:attrNameLst>
                                          <p:attrName>style.visibility</p:attrName>
                                        </p:attrNameLst>
                                      </p:cBhvr>
                                      <p:to>
                                        <p:strVal val="visible"/>
                                      </p:to>
                                    </p:set>
                                    <p:animEffect transition="in" filter="wipe(left)">
                                      <p:cBhvr>
                                        <p:cTn id="86" dur="500"/>
                                        <p:tgtEl>
                                          <p:spTgt spid="1054"/>
                                        </p:tgtEl>
                                      </p:cBhvr>
                                    </p:animEffect>
                                  </p:childTnLst>
                                </p:cTn>
                              </p:par>
                              <p:par>
                                <p:cTn id="87" presetID="22" presetClass="entr" presetSubtype="8" fill="hold" nodeType="withEffect">
                                  <p:stCondLst>
                                    <p:cond delay="0"/>
                                  </p:stCondLst>
                                  <p:childTnLst>
                                    <p:set>
                                      <p:cBhvr>
                                        <p:cTn id="88" dur="1" fill="hold">
                                          <p:stCondLst>
                                            <p:cond delay="0"/>
                                          </p:stCondLst>
                                        </p:cTn>
                                        <p:tgtEl>
                                          <p:spTgt spid="1051"/>
                                        </p:tgtEl>
                                        <p:attrNameLst>
                                          <p:attrName>style.visibility</p:attrName>
                                        </p:attrNameLst>
                                      </p:cBhvr>
                                      <p:to>
                                        <p:strVal val="visible"/>
                                      </p:to>
                                    </p:set>
                                    <p:animEffect transition="in" filter="wipe(left)">
                                      <p:cBhvr>
                                        <p:cTn id="89" dur="500"/>
                                        <p:tgtEl>
                                          <p:spTgt spid="1051"/>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1056"/>
                                        </p:tgtEl>
                                        <p:attrNameLst>
                                          <p:attrName>style.visibility</p:attrName>
                                        </p:attrNameLst>
                                      </p:cBhvr>
                                      <p:to>
                                        <p:strVal val="visible"/>
                                      </p:to>
                                    </p:set>
                                    <p:animEffect transition="in" filter="wipe(left)">
                                      <p:cBhvr>
                                        <p:cTn id="92" dur="500"/>
                                        <p:tgtEl>
                                          <p:spTgt spid="1056"/>
                                        </p:tgtEl>
                                      </p:cBhvr>
                                    </p:animEffect>
                                  </p:childTnLst>
                                </p:cTn>
                              </p:par>
                              <p:par>
                                <p:cTn id="93" presetID="22" presetClass="entr" presetSubtype="8" fill="hold" nodeType="withEffect">
                                  <p:stCondLst>
                                    <p:cond delay="0"/>
                                  </p:stCondLst>
                                  <p:childTnLst>
                                    <p:set>
                                      <p:cBhvr>
                                        <p:cTn id="94" dur="1" fill="hold">
                                          <p:stCondLst>
                                            <p:cond delay="0"/>
                                          </p:stCondLst>
                                        </p:cTn>
                                        <p:tgtEl>
                                          <p:spTgt spid="1052"/>
                                        </p:tgtEl>
                                        <p:attrNameLst>
                                          <p:attrName>style.visibility</p:attrName>
                                        </p:attrNameLst>
                                      </p:cBhvr>
                                      <p:to>
                                        <p:strVal val="visible"/>
                                      </p:to>
                                    </p:set>
                                    <p:animEffect transition="in" filter="wipe(left)">
                                      <p:cBhvr>
                                        <p:cTn id="95" dur="500"/>
                                        <p:tgtEl>
                                          <p:spTgt spid="1052"/>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055"/>
                                        </p:tgtEl>
                                        <p:attrNameLst>
                                          <p:attrName>style.visibility</p:attrName>
                                        </p:attrNameLst>
                                      </p:cBhvr>
                                      <p:to>
                                        <p:strVal val="visible"/>
                                      </p:to>
                                    </p:set>
                                    <p:animEffect transition="in" filter="wipe(left)">
                                      <p:cBhvr>
                                        <p:cTn id="98" dur="500"/>
                                        <p:tgtEl>
                                          <p:spTgt spid="1055"/>
                                        </p:tgtEl>
                                      </p:cBhvr>
                                    </p:animEffect>
                                  </p:childTnLst>
                                </p:cTn>
                              </p:par>
                              <p:par>
                                <p:cTn id="99" presetID="22" presetClass="entr" presetSubtype="8" fill="hold" nodeType="withEffect">
                                  <p:stCondLst>
                                    <p:cond delay="0"/>
                                  </p:stCondLst>
                                  <p:childTnLst>
                                    <p:set>
                                      <p:cBhvr>
                                        <p:cTn id="100" dur="1" fill="hold">
                                          <p:stCondLst>
                                            <p:cond delay="0"/>
                                          </p:stCondLst>
                                        </p:cTn>
                                        <p:tgtEl>
                                          <p:spTgt spid="1050"/>
                                        </p:tgtEl>
                                        <p:attrNameLst>
                                          <p:attrName>style.visibility</p:attrName>
                                        </p:attrNameLst>
                                      </p:cBhvr>
                                      <p:to>
                                        <p:strVal val="visible"/>
                                      </p:to>
                                    </p:set>
                                    <p:animEffect transition="in" filter="wipe(left)">
                                      <p:cBhvr>
                                        <p:cTn id="101" dur="500"/>
                                        <p:tgtEl>
                                          <p:spTgt spid="1050"/>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1063"/>
                                        </p:tgtEl>
                                        <p:attrNameLst>
                                          <p:attrName>style.visibility</p:attrName>
                                        </p:attrNameLst>
                                      </p:cBhvr>
                                      <p:to>
                                        <p:strVal val="visible"/>
                                      </p:to>
                                    </p:set>
                                    <p:animEffect transition="in" filter="wipe(left)">
                                      <p:cBhvr>
                                        <p:cTn id="104" dur="500"/>
                                        <p:tgtEl>
                                          <p:spTgt spid="1063"/>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wipe(left)">
                                      <p:cBhvr>
                                        <p:cTn id="107" dur="500"/>
                                        <p:tgtEl>
                                          <p:spTgt spid="47"/>
                                        </p:tgtEl>
                                      </p:cBhvr>
                                    </p:animEffect>
                                  </p:childTnLst>
                                </p:cTn>
                              </p:par>
                              <p:par>
                                <p:cTn id="108" presetID="22" presetClass="entr" presetSubtype="8" fill="hold" nodeType="withEffect">
                                  <p:stCondLst>
                                    <p:cond delay="0"/>
                                  </p:stCondLst>
                                  <p:childTnLst>
                                    <p:set>
                                      <p:cBhvr>
                                        <p:cTn id="109" dur="1" fill="hold">
                                          <p:stCondLst>
                                            <p:cond delay="0"/>
                                          </p:stCondLst>
                                        </p:cTn>
                                        <p:tgtEl>
                                          <p:spTgt spid="1057"/>
                                        </p:tgtEl>
                                        <p:attrNameLst>
                                          <p:attrName>style.visibility</p:attrName>
                                        </p:attrNameLst>
                                      </p:cBhvr>
                                      <p:to>
                                        <p:strVal val="visible"/>
                                      </p:to>
                                    </p:set>
                                    <p:animEffect transition="in" filter="wipe(left)">
                                      <p:cBhvr>
                                        <p:cTn id="110" dur="500"/>
                                        <p:tgtEl>
                                          <p:spTgt spid="1057"/>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1064"/>
                                        </p:tgtEl>
                                        <p:attrNameLst>
                                          <p:attrName>style.visibility</p:attrName>
                                        </p:attrNameLst>
                                      </p:cBhvr>
                                      <p:to>
                                        <p:strVal val="visible"/>
                                      </p:to>
                                    </p:set>
                                    <p:animEffect transition="in" filter="wipe(left)">
                                      <p:cBhvr>
                                        <p:cTn id="113" dur="500"/>
                                        <p:tgtEl>
                                          <p:spTgt spid="1064"/>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1065"/>
                                        </p:tgtEl>
                                        <p:attrNameLst>
                                          <p:attrName>style.visibility</p:attrName>
                                        </p:attrNameLst>
                                      </p:cBhvr>
                                      <p:to>
                                        <p:strVal val="visible"/>
                                      </p:to>
                                    </p:set>
                                    <p:animEffect transition="in" filter="wipe(left)">
                                      <p:cBhvr>
                                        <p:cTn id="116" dur="500"/>
                                        <p:tgtEl>
                                          <p:spTgt spid="1065"/>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1060"/>
                                        </p:tgtEl>
                                        <p:attrNameLst>
                                          <p:attrName>style.visibility</p:attrName>
                                        </p:attrNameLst>
                                      </p:cBhvr>
                                      <p:to>
                                        <p:strVal val="visible"/>
                                      </p:to>
                                    </p:set>
                                    <p:animEffect transition="in" filter="wipe(left)">
                                      <p:cBhvr>
                                        <p:cTn id="119" dur="500"/>
                                        <p:tgtEl>
                                          <p:spTgt spid="1060"/>
                                        </p:tgtEl>
                                      </p:cBhvr>
                                    </p:animEffect>
                                  </p:childTnLst>
                                </p:cTn>
                              </p:par>
                              <p:par>
                                <p:cTn id="120" presetID="22" presetClass="entr" presetSubtype="8" fill="hold" nodeType="withEffect">
                                  <p:stCondLst>
                                    <p:cond delay="0"/>
                                  </p:stCondLst>
                                  <p:childTnLst>
                                    <p:set>
                                      <p:cBhvr>
                                        <p:cTn id="121" dur="1" fill="hold">
                                          <p:stCondLst>
                                            <p:cond delay="0"/>
                                          </p:stCondLst>
                                        </p:cTn>
                                        <p:tgtEl>
                                          <p:spTgt spid="1058"/>
                                        </p:tgtEl>
                                        <p:attrNameLst>
                                          <p:attrName>style.visibility</p:attrName>
                                        </p:attrNameLst>
                                      </p:cBhvr>
                                      <p:to>
                                        <p:strVal val="visible"/>
                                      </p:to>
                                    </p:set>
                                    <p:animEffect transition="in" filter="wipe(left)">
                                      <p:cBhvr>
                                        <p:cTn id="122" dur="500"/>
                                        <p:tgtEl>
                                          <p:spTgt spid="1058"/>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1061"/>
                                        </p:tgtEl>
                                        <p:attrNameLst>
                                          <p:attrName>style.visibility</p:attrName>
                                        </p:attrNameLst>
                                      </p:cBhvr>
                                      <p:to>
                                        <p:strVal val="visible"/>
                                      </p:to>
                                    </p:set>
                                    <p:animEffect transition="in" filter="wipe(left)">
                                      <p:cBhvr>
                                        <p:cTn id="125" dur="500"/>
                                        <p:tgtEl>
                                          <p:spTgt spid="1061"/>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1066"/>
                                        </p:tgtEl>
                                        <p:attrNameLst>
                                          <p:attrName>style.visibility</p:attrName>
                                        </p:attrNameLst>
                                      </p:cBhvr>
                                      <p:to>
                                        <p:strVal val="visible"/>
                                      </p:to>
                                    </p:set>
                                    <p:animEffect transition="in" filter="wipe(left)">
                                      <p:cBhvr>
                                        <p:cTn id="128" dur="500"/>
                                        <p:tgtEl>
                                          <p:spTgt spid="1066"/>
                                        </p:tgtEl>
                                      </p:cBhvr>
                                    </p:animEffect>
                                  </p:childTnLst>
                                </p:cTn>
                              </p:par>
                              <p:par>
                                <p:cTn id="129" presetID="22" presetClass="entr" presetSubtype="8" fill="hold" nodeType="withEffect">
                                  <p:stCondLst>
                                    <p:cond delay="0"/>
                                  </p:stCondLst>
                                  <p:childTnLst>
                                    <p:set>
                                      <p:cBhvr>
                                        <p:cTn id="130" dur="1" fill="hold">
                                          <p:stCondLst>
                                            <p:cond delay="0"/>
                                          </p:stCondLst>
                                        </p:cTn>
                                        <p:tgtEl>
                                          <p:spTgt spid="1059"/>
                                        </p:tgtEl>
                                        <p:attrNameLst>
                                          <p:attrName>style.visibility</p:attrName>
                                        </p:attrNameLst>
                                      </p:cBhvr>
                                      <p:to>
                                        <p:strVal val="visible"/>
                                      </p:to>
                                    </p:set>
                                    <p:animEffect transition="in" filter="wipe(left)">
                                      <p:cBhvr>
                                        <p:cTn id="131" dur="500"/>
                                        <p:tgtEl>
                                          <p:spTgt spid="1059"/>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1062"/>
                                        </p:tgtEl>
                                        <p:attrNameLst>
                                          <p:attrName>style.visibility</p:attrName>
                                        </p:attrNameLst>
                                      </p:cBhvr>
                                      <p:to>
                                        <p:strVal val="visible"/>
                                      </p:to>
                                    </p:set>
                                    <p:animEffect transition="in" filter="wipe(left)">
                                      <p:cBhvr>
                                        <p:cTn id="134" dur="500"/>
                                        <p:tgtEl>
                                          <p:spTgt spid="1062"/>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48"/>
                                        </p:tgtEl>
                                        <p:attrNameLst>
                                          <p:attrName>style.visibility</p:attrName>
                                        </p:attrNameLst>
                                      </p:cBhvr>
                                      <p:to>
                                        <p:strVal val="visible"/>
                                      </p:to>
                                    </p:set>
                                    <p:animEffect transition="in" filter="wipe(left)">
                                      <p:cBhvr>
                                        <p:cTn id="137" dur="500"/>
                                        <p:tgtEl>
                                          <p:spTgt spid="48"/>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46"/>
                                        </p:tgtEl>
                                        <p:attrNameLst>
                                          <p:attrName>style.visibility</p:attrName>
                                        </p:attrNameLst>
                                      </p:cBhvr>
                                      <p:to>
                                        <p:strVal val="visible"/>
                                      </p:to>
                                    </p:set>
                                    <p:animEffect transition="in" filter="wipe(left)">
                                      <p:cBhvr>
                                        <p:cTn id="140" dur="500"/>
                                        <p:tgtEl>
                                          <p:spTgt spid="46"/>
                                        </p:tgtEl>
                                      </p:cBhvr>
                                    </p:animEffect>
                                  </p:childTnLst>
                                </p:cTn>
                              </p:par>
                              <p:par>
                                <p:cTn id="141" presetID="22" presetClass="entr" presetSubtype="8" fill="hold" nodeType="withEffect">
                                  <p:stCondLst>
                                    <p:cond delay="0"/>
                                  </p:stCondLst>
                                  <p:childTnLst>
                                    <p:set>
                                      <p:cBhvr>
                                        <p:cTn id="142" dur="1" fill="hold">
                                          <p:stCondLst>
                                            <p:cond delay="0"/>
                                          </p:stCondLst>
                                        </p:cTn>
                                        <p:tgtEl>
                                          <p:spTgt spid="1075"/>
                                        </p:tgtEl>
                                        <p:attrNameLst>
                                          <p:attrName>style.visibility</p:attrName>
                                        </p:attrNameLst>
                                      </p:cBhvr>
                                      <p:to>
                                        <p:strVal val="visible"/>
                                      </p:to>
                                    </p:set>
                                    <p:animEffect transition="in" filter="wipe(left)">
                                      <p:cBhvr>
                                        <p:cTn id="143" dur="500"/>
                                        <p:tgtEl>
                                          <p:spTgt spid="1075"/>
                                        </p:tgtEl>
                                      </p:cBhvr>
                                    </p:animEffect>
                                  </p:childTnLst>
                                </p:cTn>
                              </p:par>
                            </p:childTnLst>
                          </p:cTn>
                        </p:par>
                      </p:childTnLst>
                    </p:cTn>
                  </p:par>
                  <p:par>
                    <p:cTn id="144" fill="hold">
                      <p:stCondLst>
                        <p:cond delay="indefinite"/>
                      </p:stCondLst>
                      <p:childTnLst>
                        <p:par>
                          <p:cTn id="145" fill="hold">
                            <p:stCondLst>
                              <p:cond delay="0"/>
                            </p:stCondLst>
                            <p:childTnLst>
                              <p:par>
                                <p:cTn id="146" presetID="42" presetClass="path" presetSubtype="0" accel="50000" decel="50000" fill="hold" grpId="2" nodeType="clickEffect">
                                  <p:stCondLst>
                                    <p:cond delay="0"/>
                                  </p:stCondLst>
                                  <p:childTnLst>
                                    <p:animMotion origin="layout" path="M -0.33802 -0.71435 L 2.5E-6 -3.33333E-6 " pathEditMode="relative" rAng="0" ptsTypes="AA">
                                      <p:cBhvr>
                                        <p:cTn id="147" dur="2000" fill="hold"/>
                                        <p:tgtEl>
                                          <p:spTgt spid="16"/>
                                        </p:tgtEl>
                                        <p:attrNameLst>
                                          <p:attrName>ppt_x</p:attrName>
                                          <p:attrName>ppt_y</p:attrName>
                                        </p:attrNameLst>
                                      </p:cBhvr>
                                      <p:rCtr x="16823" y="36389"/>
                                    </p:animMotion>
                                  </p:childTnLst>
                                </p:cTn>
                              </p:par>
                              <p:par>
                                <p:cTn id="148" presetID="42" presetClass="path" presetSubtype="0" accel="50000" decel="50000" fill="hold" grpId="1" nodeType="withEffect">
                                  <p:stCondLst>
                                    <p:cond delay="0"/>
                                  </p:stCondLst>
                                  <p:childTnLst>
                                    <p:animMotion origin="layout" path="M -1.25E-6 2.59259E-6 L -0.5638 -0.71435 " pathEditMode="relative" rAng="0" ptsTypes="AA">
                                      <p:cBhvr>
                                        <p:cTn id="149" dur="2000" fill="hold"/>
                                        <p:tgtEl>
                                          <p:spTgt spid="17"/>
                                        </p:tgtEl>
                                        <p:attrNameLst>
                                          <p:attrName>ppt_x</p:attrName>
                                          <p:attrName>ppt_y</p:attrName>
                                        </p:attrNameLst>
                                      </p:cBhvr>
                                      <p:rCtr x="-28320" y="-35301"/>
                                    </p:animMotion>
                                  </p:childTnLst>
                                </p:cTn>
                              </p:par>
                              <p:par>
                                <p:cTn id="150" presetID="22" presetClass="entr" presetSubtype="8" fill="hold" grpId="0" nodeType="withEffect">
                                  <p:stCondLst>
                                    <p:cond delay="0"/>
                                  </p:stCondLst>
                                  <p:childTnLst>
                                    <p:set>
                                      <p:cBhvr>
                                        <p:cTn id="151" dur="1" fill="hold">
                                          <p:stCondLst>
                                            <p:cond delay="0"/>
                                          </p:stCondLst>
                                        </p:cTn>
                                        <p:tgtEl>
                                          <p:spTgt spid="1077"/>
                                        </p:tgtEl>
                                        <p:attrNameLst>
                                          <p:attrName>style.visibility</p:attrName>
                                        </p:attrNameLst>
                                      </p:cBhvr>
                                      <p:to>
                                        <p:strVal val="visible"/>
                                      </p:to>
                                    </p:set>
                                    <p:animEffect transition="in" filter="wipe(left)">
                                      <p:cBhvr>
                                        <p:cTn id="152" dur="500"/>
                                        <p:tgtEl>
                                          <p:spTgt spid="1077"/>
                                        </p:tgtEl>
                                      </p:cBhvr>
                                    </p:animEffect>
                                  </p:childTnLst>
                                </p:cTn>
                              </p:par>
                              <p:par>
                                <p:cTn id="153" presetID="22" presetClass="entr" presetSubtype="8" fill="hold" grpId="0" nodeType="withEffect">
                                  <p:stCondLst>
                                    <p:cond delay="0"/>
                                  </p:stCondLst>
                                  <p:childTnLst>
                                    <p:set>
                                      <p:cBhvr>
                                        <p:cTn id="154" dur="1" fill="hold">
                                          <p:stCondLst>
                                            <p:cond delay="0"/>
                                          </p:stCondLst>
                                        </p:cTn>
                                        <p:tgtEl>
                                          <p:spTgt spid="1078"/>
                                        </p:tgtEl>
                                        <p:attrNameLst>
                                          <p:attrName>style.visibility</p:attrName>
                                        </p:attrNameLst>
                                      </p:cBhvr>
                                      <p:to>
                                        <p:strVal val="visible"/>
                                      </p:to>
                                    </p:set>
                                    <p:animEffect transition="in" filter="wipe(left)">
                                      <p:cBhvr>
                                        <p:cTn id="155" dur="500"/>
                                        <p:tgtEl>
                                          <p:spTgt spid="1078"/>
                                        </p:tgtEl>
                                      </p:cBhvr>
                                    </p:animEffect>
                                  </p:childTnLst>
                                </p:cTn>
                              </p:par>
                              <p:par>
                                <p:cTn id="156" presetID="22" presetClass="entr" presetSubtype="8" fill="hold" grpId="0" nodeType="withEffect">
                                  <p:stCondLst>
                                    <p:cond delay="0"/>
                                  </p:stCondLst>
                                  <p:childTnLst>
                                    <p:set>
                                      <p:cBhvr>
                                        <p:cTn id="157" dur="1" fill="hold">
                                          <p:stCondLst>
                                            <p:cond delay="0"/>
                                          </p:stCondLst>
                                        </p:cTn>
                                        <p:tgtEl>
                                          <p:spTgt spid="1076"/>
                                        </p:tgtEl>
                                        <p:attrNameLst>
                                          <p:attrName>style.visibility</p:attrName>
                                        </p:attrNameLst>
                                      </p:cBhvr>
                                      <p:to>
                                        <p:strVal val="visible"/>
                                      </p:to>
                                    </p:set>
                                    <p:animEffect transition="in" filter="wipe(left)">
                                      <p:cBhvr>
                                        <p:cTn id="158" dur="500"/>
                                        <p:tgtEl>
                                          <p:spTgt spid="1076"/>
                                        </p:tgtEl>
                                      </p:cBhvr>
                                    </p:animEffect>
                                  </p:childTnLst>
                                </p:cTn>
                              </p:par>
                              <p:par>
                                <p:cTn id="159" presetID="22" presetClass="entr" presetSubtype="8" fill="hold" grpId="0" nodeType="withEffect">
                                  <p:stCondLst>
                                    <p:cond delay="0"/>
                                  </p:stCondLst>
                                  <p:childTnLst>
                                    <p:set>
                                      <p:cBhvr>
                                        <p:cTn id="160" dur="1" fill="hold">
                                          <p:stCondLst>
                                            <p:cond delay="0"/>
                                          </p:stCondLst>
                                        </p:cTn>
                                        <p:tgtEl>
                                          <p:spTgt spid="1093"/>
                                        </p:tgtEl>
                                        <p:attrNameLst>
                                          <p:attrName>style.visibility</p:attrName>
                                        </p:attrNameLst>
                                      </p:cBhvr>
                                      <p:to>
                                        <p:strVal val="visible"/>
                                      </p:to>
                                    </p:set>
                                    <p:animEffect transition="in" filter="wipe(left)">
                                      <p:cBhvr>
                                        <p:cTn id="161" dur="500"/>
                                        <p:tgtEl>
                                          <p:spTgt spid="1093"/>
                                        </p:tgtEl>
                                      </p:cBhvr>
                                    </p:animEffect>
                                  </p:childTnLst>
                                </p:cTn>
                              </p:par>
                              <p:par>
                                <p:cTn id="162" presetID="22" presetClass="entr" presetSubtype="8" fill="hold" grpId="0" nodeType="withEffect">
                                  <p:stCondLst>
                                    <p:cond delay="0"/>
                                  </p:stCondLst>
                                  <p:childTnLst>
                                    <p:set>
                                      <p:cBhvr>
                                        <p:cTn id="163" dur="1" fill="hold">
                                          <p:stCondLst>
                                            <p:cond delay="0"/>
                                          </p:stCondLst>
                                        </p:cTn>
                                        <p:tgtEl>
                                          <p:spTgt spid="1081"/>
                                        </p:tgtEl>
                                        <p:attrNameLst>
                                          <p:attrName>style.visibility</p:attrName>
                                        </p:attrNameLst>
                                      </p:cBhvr>
                                      <p:to>
                                        <p:strVal val="visible"/>
                                      </p:to>
                                    </p:set>
                                    <p:animEffect transition="in" filter="wipe(left)">
                                      <p:cBhvr>
                                        <p:cTn id="164" dur="500"/>
                                        <p:tgtEl>
                                          <p:spTgt spid="1081"/>
                                        </p:tgtEl>
                                      </p:cBhvr>
                                    </p:animEffect>
                                  </p:childTnLst>
                                </p:cTn>
                              </p:par>
                              <p:par>
                                <p:cTn id="165" presetID="22" presetClass="entr" presetSubtype="8" fill="hold" grpId="0" nodeType="withEffect">
                                  <p:stCondLst>
                                    <p:cond delay="0"/>
                                  </p:stCondLst>
                                  <p:childTnLst>
                                    <p:set>
                                      <p:cBhvr>
                                        <p:cTn id="166" dur="1" fill="hold">
                                          <p:stCondLst>
                                            <p:cond delay="0"/>
                                          </p:stCondLst>
                                        </p:cTn>
                                        <p:tgtEl>
                                          <p:spTgt spid="1086"/>
                                        </p:tgtEl>
                                        <p:attrNameLst>
                                          <p:attrName>style.visibility</p:attrName>
                                        </p:attrNameLst>
                                      </p:cBhvr>
                                      <p:to>
                                        <p:strVal val="visible"/>
                                      </p:to>
                                    </p:set>
                                    <p:animEffect transition="in" filter="wipe(left)">
                                      <p:cBhvr>
                                        <p:cTn id="167" dur="500"/>
                                        <p:tgtEl>
                                          <p:spTgt spid="1086"/>
                                        </p:tgtEl>
                                      </p:cBhvr>
                                    </p:animEffect>
                                  </p:childTnLst>
                                </p:cTn>
                              </p:par>
                              <p:par>
                                <p:cTn id="168" presetID="22" presetClass="entr" presetSubtype="8" fill="hold" grpId="0" nodeType="withEffect">
                                  <p:stCondLst>
                                    <p:cond delay="0"/>
                                  </p:stCondLst>
                                  <p:childTnLst>
                                    <p:set>
                                      <p:cBhvr>
                                        <p:cTn id="169" dur="1" fill="hold">
                                          <p:stCondLst>
                                            <p:cond delay="0"/>
                                          </p:stCondLst>
                                        </p:cTn>
                                        <p:tgtEl>
                                          <p:spTgt spid="1087"/>
                                        </p:tgtEl>
                                        <p:attrNameLst>
                                          <p:attrName>style.visibility</p:attrName>
                                        </p:attrNameLst>
                                      </p:cBhvr>
                                      <p:to>
                                        <p:strVal val="visible"/>
                                      </p:to>
                                    </p:set>
                                    <p:animEffect transition="in" filter="wipe(left)">
                                      <p:cBhvr>
                                        <p:cTn id="170" dur="500"/>
                                        <p:tgtEl>
                                          <p:spTgt spid="1087"/>
                                        </p:tgtEl>
                                      </p:cBhvr>
                                    </p:animEffect>
                                  </p:childTnLst>
                                </p:cTn>
                              </p:par>
                              <p:par>
                                <p:cTn id="171" presetID="22" presetClass="entr" presetSubtype="8" fill="hold" grpId="0" nodeType="withEffect">
                                  <p:stCondLst>
                                    <p:cond delay="0"/>
                                  </p:stCondLst>
                                  <p:childTnLst>
                                    <p:set>
                                      <p:cBhvr>
                                        <p:cTn id="172" dur="1" fill="hold">
                                          <p:stCondLst>
                                            <p:cond delay="0"/>
                                          </p:stCondLst>
                                        </p:cTn>
                                        <p:tgtEl>
                                          <p:spTgt spid="1088"/>
                                        </p:tgtEl>
                                        <p:attrNameLst>
                                          <p:attrName>style.visibility</p:attrName>
                                        </p:attrNameLst>
                                      </p:cBhvr>
                                      <p:to>
                                        <p:strVal val="visible"/>
                                      </p:to>
                                    </p:set>
                                    <p:animEffect transition="in" filter="wipe(left)">
                                      <p:cBhvr>
                                        <p:cTn id="173" dur="500"/>
                                        <p:tgtEl>
                                          <p:spTgt spid="1088"/>
                                        </p:tgtEl>
                                      </p:cBhvr>
                                    </p:animEffect>
                                  </p:childTnLst>
                                </p:cTn>
                              </p:par>
                              <p:par>
                                <p:cTn id="174" presetID="22" presetClass="entr" presetSubtype="8" fill="hold" grpId="0" nodeType="withEffect">
                                  <p:stCondLst>
                                    <p:cond delay="0"/>
                                  </p:stCondLst>
                                  <p:childTnLst>
                                    <p:set>
                                      <p:cBhvr>
                                        <p:cTn id="175" dur="1" fill="hold">
                                          <p:stCondLst>
                                            <p:cond delay="0"/>
                                          </p:stCondLst>
                                        </p:cTn>
                                        <p:tgtEl>
                                          <p:spTgt spid="1089"/>
                                        </p:tgtEl>
                                        <p:attrNameLst>
                                          <p:attrName>style.visibility</p:attrName>
                                        </p:attrNameLst>
                                      </p:cBhvr>
                                      <p:to>
                                        <p:strVal val="visible"/>
                                      </p:to>
                                    </p:set>
                                    <p:animEffect transition="in" filter="wipe(left)">
                                      <p:cBhvr>
                                        <p:cTn id="176" dur="500"/>
                                        <p:tgtEl>
                                          <p:spTgt spid="1089"/>
                                        </p:tgtEl>
                                      </p:cBhvr>
                                    </p:animEffect>
                                  </p:childTnLst>
                                </p:cTn>
                              </p:par>
                              <p:par>
                                <p:cTn id="177" presetID="22" presetClass="entr" presetSubtype="8" fill="hold" grpId="0" nodeType="withEffect">
                                  <p:stCondLst>
                                    <p:cond delay="0"/>
                                  </p:stCondLst>
                                  <p:childTnLst>
                                    <p:set>
                                      <p:cBhvr>
                                        <p:cTn id="178" dur="1" fill="hold">
                                          <p:stCondLst>
                                            <p:cond delay="0"/>
                                          </p:stCondLst>
                                        </p:cTn>
                                        <p:tgtEl>
                                          <p:spTgt spid="1095"/>
                                        </p:tgtEl>
                                        <p:attrNameLst>
                                          <p:attrName>style.visibility</p:attrName>
                                        </p:attrNameLst>
                                      </p:cBhvr>
                                      <p:to>
                                        <p:strVal val="visible"/>
                                      </p:to>
                                    </p:set>
                                    <p:animEffect transition="in" filter="wipe(left)">
                                      <p:cBhvr>
                                        <p:cTn id="179" dur="500"/>
                                        <p:tgtEl>
                                          <p:spTgt spid="1095"/>
                                        </p:tgtEl>
                                      </p:cBhvr>
                                    </p:animEffect>
                                  </p:childTnLst>
                                </p:cTn>
                              </p:par>
                              <p:par>
                                <p:cTn id="180" presetID="22" presetClass="entr" presetSubtype="8" fill="hold" nodeType="withEffect">
                                  <p:stCondLst>
                                    <p:cond delay="0"/>
                                  </p:stCondLst>
                                  <p:childTnLst>
                                    <p:set>
                                      <p:cBhvr>
                                        <p:cTn id="181" dur="1" fill="hold">
                                          <p:stCondLst>
                                            <p:cond delay="0"/>
                                          </p:stCondLst>
                                        </p:cTn>
                                        <p:tgtEl>
                                          <p:spTgt spid="1079"/>
                                        </p:tgtEl>
                                        <p:attrNameLst>
                                          <p:attrName>style.visibility</p:attrName>
                                        </p:attrNameLst>
                                      </p:cBhvr>
                                      <p:to>
                                        <p:strVal val="visible"/>
                                      </p:to>
                                    </p:set>
                                    <p:animEffect transition="in" filter="wipe(left)">
                                      <p:cBhvr>
                                        <p:cTn id="182" dur="500"/>
                                        <p:tgtEl>
                                          <p:spTgt spid="1079"/>
                                        </p:tgtEl>
                                      </p:cBhvr>
                                    </p:animEffect>
                                  </p:childTnLst>
                                </p:cTn>
                              </p:par>
                              <p:par>
                                <p:cTn id="183" presetID="22" presetClass="entr" presetSubtype="8" fill="hold" grpId="0" nodeType="withEffect">
                                  <p:stCondLst>
                                    <p:cond delay="0"/>
                                  </p:stCondLst>
                                  <p:childTnLst>
                                    <p:set>
                                      <p:cBhvr>
                                        <p:cTn id="184" dur="1" fill="hold">
                                          <p:stCondLst>
                                            <p:cond delay="0"/>
                                          </p:stCondLst>
                                        </p:cTn>
                                        <p:tgtEl>
                                          <p:spTgt spid="1085"/>
                                        </p:tgtEl>
                                        <p:attrNameLst>
                                          <p:attrName>style.visibility</p:attrName>
                                        </p:attrNameLst>
                                      </p:cBhvr>
                                      <p:to>
                                        <p:strVal val="visible"/>
                                      </p:to>
                                    </p:set>
                                    <p:animEffect transition="in" filter="wipe(left)">
                                      <p:cBhvr>
                                        <p:cTn id="185" dur="500"/>
                                        <p:tgtEl>
                                          <p:spTgt spid="1085"/>
                                        </p:tgtEl>
                                      </p:cBhvr>
                                    </p:animEffect>
                                  </p:childTnLst>
                                </p:cTn>
                              </p:par>
                              <p:par>
                                <p:cTn id="186" presetID="22" presetClass="entr" presetSubtype="8" fill="hold" nodeType="withEffect">
                                  <p:stCondLst>
                                    <p:cond delay="0"/>
                                  </p:stCondLst>
                                  <p:childTnLst>
                                    <p:set>
                                      <p:cBhvr>
                                        <p:cTn id="187" dur="1" fill="hold">
                                          <p:stCondLst>
                                            <p:cond delay="0"/>
                                          </p:stCondLst>
                                        </p:cTn>
                                        <p:tgtEl>
                                          <p:spTgt spid="1082"/>
                                        </p:tgtEl>
                                        <p:attrNameLst>
                                          <p:attrName>style.visibility</p:attrName>
                                        </p:attrNameLst>
                                      </p:cBhvr>
                                      <p:to>
                                        <p:strVal val="visible"/>
                                      </p:to>
                                    </p:set>
                                    <p:animEffect transition="in" filter="wipe(left)">
                                      <p:cBhvr>
                                        <p:cTn id="188" dur="500"/>
                                        <p:tgtEl>
                                          <p:spTgt spid="1082"/>
                                        </p:tgtEl>
                                      </p:cBhvr>
                                    </p:animEffect>
                                  </p:childTnLst>
                                </p:cTn>
                              </p:par>
                              <p:par>
                                <p:cTn id="189" presetID="22" presetClass="entr" presetSubtype="8" fill="hold" grpId="0" nodeType="withEffect">
                                  <p:stCondLst>
                                    <p:cond delay="0"/>
                                  </p:stCondLst>
                                  <p:childTnLst>
                                    <p:set>
                                      <p:cBhvr>
                                        <p:cTn id="190" dur="1" fill="hold">
                                          <p:stCondLst>
                                            <p:cond delay="0"/>
                                          </p:stCondLst>
                                        </p:cTn>
                                        <p:tgtEl>
                                          <p:spTgt spid="1083"/>
                                        </p:tgtEl>
                                        <p:attrNameLst>
                                          <p:attrName>style.visibility</p:attrName>
                                        </p:attrNameLst>
                                      </p:cBhvr>
                                      <p:to>
                                        <p:strVal val="visible"/>
                                      </p:to>
                                    </p:set>
                                    <p:animEffect transition="in" filter="wipe(left)">
                                      <p:cBhvr>
                                        <p:cTn id="191" dur="500"/>
                                        <p:tgtEl>
                                          <p:spTgt spid="1083"/>
                                        </p:tgtEl>
                                      </p:cBhvr>
                                    </p:animEffect>
                                  </p:childTnLst>
                                </p:cTn>
                              </p:par>
                              <p:par>
                                <p:cTn id="192" presetID="22" presetClass="entr" presetSubtype="8" fill="hold" grpId="0" nodeType="withEffect">
                                  <p:stCondLst>
                                    <p:cond delay="0"/>
                                  </p:stCondLst>
                                  <p:childTnLst>
                                    <p:set>
                                      <p:cBhvr>
                                        <p:cTn id="193" dur="1" fill="hold">
                                          <p:stCondLst>
                                            <p:cond delay="0"/>
                                          </p:stCondLst>
                                        </p:cTn>
                                        <p:tgtEl>
                                          <p:spTgt spid="1084"/>
                                        </p:tgtEl>
                                        <p:attrNameLst>
                                          <p:attrName>style.visibility</p:attrName>
                                        </p:attrNameLst>
                                      </p:cBhvr>
                                      <p:to>
                                        <p:strVal val="visible"/>
                                      </p:to>
                                    </p:set>
                                    <p:animEffect transition="in" filter="wipe(left)">
                                      <p:cBhvr>
                                        <p:cTn id="194" dur="500"/>
                                        <p:tgtEl>
                                          <p:spTgt spid="1084"/>
                                        </p:tgtEl>
                                      </p:cBhvr>
                                    </p:animEffect>
                                  </p:childTnLst>
                                </p:cTn>
                              </p:par>
                              <p:par>
                                <p:cTn id="195" presetID="22" presetClass="entr" presetSubtype="8" fill="hold" grpId="0" nodeType="withEffect">
                                  <p:stCondLst>
                                    <p:cond delay="0"/>
                                  </p:stCondLst>
                                  <p:childTnLst>
                                    <p:set>
                                      <p:cBhvr>
                                        <p:cTn id="196" dur="1" fill="hold">
                                          <p:stCondLst>
                                            <p:cond delay="0"/>
                                          </p:stCondLst>
                                        </p:cTn>
                                        <p:tgtEl>
                                          <p:spTgt spid="1091"/>
                                        </p:tgtEl>
                                        <p:attrNameLst>
                                          <p:attrName>style.visibility</p:attrName>
                                        </p:attrNameLst>
                                      </p:cBhvr>
                                      <p:to>
                                        <p:strVal val="visible"/>
                                      </p:to>
                                    </p:set>
                                    <p:animEffect transition="in" filter="wipe(left)">
                                      <p:cBhvr>
                                        <p:cTn id="197" dur="500"/>
                                        <p:tgtEl>
                                          <p:spTgt spid="1091"/>
                                        </p:tgtEl>
                                      </p:cBhvr>
                                    </p:animEffect>
                                  </p:childTnLst>
                                </p:cTn>
                              </p:par>
                              <p:par>
                                <p:cTn id="198" presetID="22" presetClass="entr" presetSubtype="8" fill="hold" grpId="0" nodeType="withEffect">
                                  <p:stCondLst>
                                    <p:cond delay="0"/>
                                  </p:stCondLst>
                                  <p:childTnLst>
                                    <p:set>
                                      <p:cBhvr>
                                        <p:cTn id="199" dur="1" fill="hold">
                                          <p:stCondLst>
                                            <p:cond delay="0"/>
                                          </p:stCondLst>
                                        </p:cTn>
                                        <p:tgtEl>
                                          <p:spTgt spid="1096"/>
                                        </p:tgtEl>
                                        <p:attrNameLst>
                                          <p:attrName>style.visibility</p:attrName>
                                        </p:attrNameLst>
                                      </p:cBhvr>
                                      <p:to>
                                        <p:strVal val="visible"/>
                                      </p:to>
                                    </p:set>
                                    <p:animEffect transition="in" filter="wipe(left)">
                                      <p:cBhvr>
                                        <p:cTn id="200" dur="500"/>
                                        <p:tgtEl>
                                          <p:spTgt spid="1096"/>
                                        </p:tgtEl>
                                      </p:cBhvr>
                                    </p:animEffect>
                                  </p:childTnLst>
                                </p:cTn>
                              </p:par>
                              <p:par>
                                <p:cTn id="201" presetID="22" presetClass="entr" presetSubtype="8" fill="hold" nodeType="withEffect">
                                  <p:stCondLst>
                                    <p:cond delay="0"/>
                                  </p:stCondLst>
                                  <p:childTnLst>
                                    <p:set>
                                      <p:cBhvr>
                                        <p:cTn id="202" dur="1" fill="hold">
                                          <p:stCondLst>
                                            <p:cond delay="0"/>
                                          </p:stCondLst>
                                        </p:cTn>
                                        <p:tgtEl>
                                          <p:spTgt spid="1094"/>
                                        </p:tgtEl>
                                        <p:attrNameLst>
                                          <p:attrName>style.visibility</p:attrName>
                                        </p:attrNameLst>
                                      </p:cBhvr>
                                      <p:to>
                                        <p:strVal val="visible"/>
                                      </p:to>
                                    </p:set>
                                    <p:animEffect transition="in" filter="wipe(left)">
                                      <p:cBhvr>
                                        <p:cTn id="203" dur="500"/>
                                        <p:tgtEl>
                                          <p:spTgt spid="1094"/>
                                        </p:tgtEl>
                                      </p:cBhvr>
                                    </p:animEffect>
                                  </p:childTnLst>
                                </p:cTn>
                              </p:par>
                              <p:par>
                                <p:cTn id="204" presetID="22" presetClass="entr" presetSubtype="8" fill="hold" grpId="0" nodeType="withEffect">
                                  <p:stCondLst>
                                    <p:cond delay="0"/>
                                  </p:stCondLst>
                                  <p:childTnLst>
                                    <p:set>
                                      <p:cBhvr>
                                        <p:cTn id="205" dur="1" fill="hold">
                                          <p:stCondLst>
                                            <p:cond delay="0"/>
                                          </p:stCondLst>
                                        </p:cTn>
                                        <p:tgtEl>
                                          <p:spTgt spid="1114"/>
                                        </p:tgtEl>
                                        <p:attrNameLst>
                                          <p:attrName>style.visibility</p:attrName>
                                        </p:attrNameLst>
                                      </p:cBhvr>
                                      <p:to>
                                        <p:strVal val="visible"/>
                                      </p:to>
                                    </p:set>
                                    <p:animEffect transition="in" filter="wipe(left)">
                                      <p:cBhvr>
                                        <p:cTn id="206" dur="500"/>
                                        <p:tgtEl>
                                          <p:spTgt spid="1114"/>
                                        </p:tgtEl>
                                      </p:cBhvr>
                                    </p:animEffect>
                                  </p:childTnLst>
                                </p:cTn>
                              </p:par>
                              <p:par>
                                <p:cTn id="207" presetID="22" presetClass="entr" presetSubtype="8" fill="hold" nodeType="withEffect">
                                  <p:stCondLst>
                                    <p:cond delay="0"/>
                                  </p:stCondLst>
                                  <p:childTnLst>
                                    <p:set>
                                      <p:cBhvr>
                                        <p:cTn id="208" dur="1" fill="hold">
                                          <p:stCondLst>
                                            <p:cond delay="0"/>
                                          </p:stCondLst>
                                        </p:cTn>
                                        <p:tgtEl>
                                          <p:spTgt spid="1097"/>
                                        </p:tgtEl>
                                        <p:attrNameLst>
                                          <p:attrName>style.visibility</p:attrName>
                                        </p:attrNameLst>
                                      </p:cBhvr>
                                      <p:to>
                                        <p:strVal val="visible"/>
                                      </p:to>
                                    </p:set>
                                    <p:animEffect transition="in" filter="wipe(left)">
                                      <p:cBhvr>
                                        <p:cTn id="209" dur="500"/>
                                        <p:tgtEl>
                                          <p:spTgt spid="1097"/>
                                        </p:tgtEl>
                                      </p:cBhvr>
                                    </p:animEffect>
                                  </p:childTnLst>
                                </p:cTn>
                              </p:par>
                              <p:par>
                                <p:cTn id="210" presetID="22" presetClass="entr" presetSubtype="8" fill="hold" grpId="0" nodeType="withEffect">
                                  <p:stCondLst>
                                    <p:cond delay="0"/>
                                  </p:stCondLst>
                                  <p:childTnLst>
                                    <p:set>
                                      <p:cBhvr>
                                        <p:cTn id="211" dur="1" fill="hold">
                                          <p:stCondLst>
                                            <p:cond delay="0"/>
                                          </p:stCondLst>
                                        </p:cTn>
                                        <p:tgtEl>
                                          <p:spTgt spid="1115"/>
                                        </p:tgtEl>
                                        <p:attrNameLst>
                                          <p:attrName>style.visibility</p:attrName>
                                        </p:attrNameLst>
                                      </p:cBhvr>
                                      <p:to>
                                        <p:strVal val="visible"/>
                                      </p:to>
                                    </p:set>
                                    <p:animEffect transition="in" filter="wipe(left)">
                                      <p:cBhvr>
                                        <p:cTn id="212" dur="500"/>
                                        <p:tgtEl>
                                          <p:spTgt spid="1115"/>
                                        </p:tgtEl>
                                      </p:cBhvr>
                                    </p:animEffect>
                                  </p:childTnLst>
                                </p:cTn>
                              </p:par>
                              <p:par>
                                <p:cTn id="213" presetID="22" presetClass="entr" presetSubtype="8" fill="hold" nodeType="withEffect">
                                  <p:stCondLst>
                                    <p:cond delay="0"/>
                                  </p:stCondLst>
                                  <p:childTnLst>
                                    <p:set>
                                      <p:cBhvr>
                                        <p:cTn id="214" dur="1" fill="hold">
                                          <p:stCondLst>
                                            <p:cond delay="0"/>
                                          </p:stCondLst>
                                        </p:cTn>
                                        <p:tgtEl>
                                          <p:spTgt spid="1102"/>
                                        </p:tgtEl>
                                        <p:attrNameLst>
                                          <p:attrName>style.visibility</p:attrName>
                                        </p:attrNameLst>
                                      </p:cBhvr>
                                      <p:to>
                                        <p:strVal val="visible"/>
                                      </p:to>
                                    </p:set>
                                    <p:animEffect transition="in" filter="wipe(left)">
                                      <p:cBhvr>
                                        <p:cTn id="215" dur="500"/>
                                        <p:tgtEl>
                                          <p:spTgt spid="1102"/>
                                        </p:tgtEl>
                                      </p:cBhvr>
                                    </p:animEffect>
                                  </p:childTnLst>
                                </p:cTn>
                              </p:par>
                              <p:par>
                                <p:cTn id="216" presetID="22" presetClass="entr" presetSubtype="8" fill="hold" grpId="0" nodeType="withEffect">
                                  <p:stCondLst>
                                    <p:cond delay="0"/>
                                  </p:stCondLst>
                                  <p:childTnLst>
                                    <p:set>
                                      <p:cBhvr>
                                        <p:cTn id="217" dur="1" fill="hold">
                                          <p:stCondLst>
                                            <p:cond delay="0"/>
                                          </p:stCondLst>
                                        </p:cTn>
                                        <p:tgtEl>
                                          <p:spTgt spid="1116"/>
                                        </p:tgtEl>
                                        <p:attrNameLst>
                                          <p:attrName>style.visibility</p:attrName>
                                        </p:attrNameLst>
                                      </p:cBhvr>
                                      <p:to>
                                        <p:strVal val="visible"/>
                                      </p:to>
                                    </p:set>
                                    <p:animEffect transition="in" filter="wipe(left)">
                                      <p:cBhvr>
                                        <p:cTn id="218" dur="500"/>
                                        <p:tgtEl>
                                          <p:spTgt spid="1116"/>
                                        </p:tgtEl>
                                      </p:cBhvr>
                                    </p:animEffect>
                                  </p:childTnLst>
                                </p:cTn>
                              </p:par>
                              <p:par>
                                <p:cTn id="219" presetID="22" presetClass="entr" presetSubtype="8" fill="hold" nodeType="withEffect">
                                  <p:stCondLst>
                                    <p:cond delay="0"/>
                                  </p:stCondLst>
                                  <p:childTnLst>
                                    <p:set>
                                      <p:cBhvr>
                                        <p:cTn id="220" dur="1" fill="hold">
                                          <p:stCondLst>
                                            <p:cond delay="0"/>
                                          </p:stCondLst>
                                        </p:cTn>
                                        <p:tgtEl>
                                          <p:spTgt spid="1103"/>
                                        </p:tgtEl>
                                        <p:attrNameLst>
                                          <p:attrName>style.visibility</p:attrName>
                                        </p:attrNameLst>
                                      </p:cBhvr>
                                      <p:to>
                                        <p:strVal val="visible"/>
                                      </p:to>
                                    </p:set>
                                    <p:animEffect transition="in" filter="wipe(left)">
                                      <p:cBhvr>
                                        <p:cTn id="221" dur="500"/>
                                        <p:tgtEl>
                                          <p:spTgt spid="1103"/>
                                        </p:tgtEl>
                                      </p:cBhvr>
                                    </p:animEffect>
                                  </p:childTnLst>
                                </p:cTn>
                              </p:par>
                              <p:par>
                                <p:cTn id="222" presetID="22" presetClass="entr" presetSubtype="8" fill="hold" grpId="0" nodeType="withEffect">
                                  <p:stCondLst>
                                    <p:cond delay="0"/>
                                  </p:stCondLst>
                                  <p:childTnLst>
                                    <p:set>
                                      <p:cBhvr>
                                        <p:cTn id="223" dur="1" fill="hold">
                                          <p:stCondLst>
                                            <p:cond delay="0"/>
                                          </p:stCondLst>
                                        </p:cTn>
                                        <p:tgtEl>
                                          <p:spTgt spid="1117"/>
                                        </p:tgtEl>
                                        <p:attrNameLst>
                                          <p:attrName>style.visibility</p:attrName>
                                        </p:attrNameLst>
                                      </p:cBhvr>
                                      <p:to>
                                        <p:strVal val="visible"/>
                                      </p:to>
                                    </p:set>
                                    <p:animEffect transition="in" filter="wipe(left)">
                                      <p:cBhvr>
                                        <p:cTn id="224" dur="500"/>
                                        <p:tgtEl>
                                          <p:spTgt spid="1117"/>
                                        </p:tgtEl>
                                      </p:cBhvr>
                                    </p:animEffect>
                                  </p:childTnLst>
                                </p:cTn>
                              </p:par>
                              <p:par>
                                <p:cTn id="225" presetID="22" presetClass="entr" presetSubtype="8" fill="hold" nodeType="withEffect">
                                  <p:stCondLst>
                                    <p:cond delay="0"/>
                                  </p:stCondLst>
                                  <p:childTnLst>
                                    <p:set>
                                      <p:cBhvr>
                                        <p:cTn id="226" dur="1" fill="hold">
                                          <p:stCondLst>
                                            <p:cond delay="0"/>
                                          </p:stCondLst>
                                        </p:cTn>
                                        <p:tgtEl>
                                          <p:spTgt spid="1104"/>
                                        </p:tgtEl>
                                        <p:attrNameLst>
                                          <p:attrName>style.visibility</p:attrName>
                                        </p:attrNameLst>
                                      </p:cBhvr>
                                      <p:to>
                                        <p:strVal val="visible"/>
                                      </p:to>
                                    </p:set>
                                    <p:animEffect transition="in" filter="wipe(left)">
                                      <p:cBhvr>
                                        <p:cTn id="227" dur="500"/>
                                        <p:tgtEl>
                                          <p:spTgt spid="1104"/>
                                        </p:tgtEl>
                                      </p:cBhvr>
                                    </p:animEffect>
                                  </p:childTnLst>
                                </p:cTn>
                              </p:par>
                              <p:par>
                                <p:cTn id="228" presetID="22" presetClass="entr" presetSubtype="8" fill="hold" grpId="0" nodeType="withEffect">
                                  <p:stCondLst>
                                    <p:cond delay="0"/>
                                  </p:stCondLst>
                                  <p:childTnLst>
                                    <p:set>
                                      <p:cBhvr>
                                        <p:cTn id="229" dur="1" fill="hold">
                                          <p:stCondLst>
                                            <p:cond delay="0"/>
                                          </p:stCondLst>
                                        </p:cTn>
                                        <p:tgtEl>
                                          <p:spTgt spid="1120"/>
                                        </p:tgtEl>
                                        <p:attrNameLst>
                                          <p:attrName>style.visibility</p:attrName>
                                        </p:attrNameLst>
                                      </p:cBhvr>
                                      <p:to>
                                        <p:strVal val="visible"/>
                                      </p:to>
                                    </p:set>
                                    <p:animEffect transition="in" filter="wipe(left)">
                                      <p:cBhvr>
                                        <p:cTn id="230" dur="500"/>
                                        <p:tgtEl>
                                          <p:spTgt spid="1120"/>
                                        </p:tgtEl>
                                      </p:cBhvr>
                                    </p:animEffect>
                                  </p:childTnLst>
                                </p:cTn>
                              </p:par>
                              <p:par>
                                <p:cTn id="231" presetID="22" presetClass="entr" presetSubtype="8" fill="hold" nodeType="withEffect">
                                  <p:stCondLst>
                                    <p:cond delay="0"/>
                                  </p:stCondLst>
                                  <p:childTnLst>
                                    <p:set>
                                      <p:cBhvr>
                                        <p:cTn id="232" dur="1" fill="hold">
                                          <p:stCondLst>
                                            <p:cond delay="0"/>
                                          </p:stCondLst>
                                        </p:cTn>
                                        <p:tgtEl>
                                          <p:spTgt spid="1107"/>
                                        </p:tgtEl>
                                        <p:attrNameLst>
                                          <p:attrName>style.visibility</p:attrName>
                                        </p:attrNameLst>
                                      </p:cBhvr>
                                      <p:to>
                                        <p:strVal val="visible"/>
                                      </p:to>
                                    </p:set>
                                    <p:animEffect transition="in" filter="wipe(left)">
                                      <p:cBhvr>
                                        <p:cTn id="233" dur="500"/>
                                        <p:tgtEl>
                                          <p:spTgt spid="1107"/>
                                        </p:tgtEl>
                                      </p:cBhvr>
                                    </p:animEffect>
                                  </p:childTnLst>
                                </p:cTn>
                              </p:par>
                              <p:par>
                                <p:cTn id="234" presetID="22" presetClass="entr" presetSubtype="8" fill="hold" grpId="0" nodeType="withEffect">
                                  <p:stCondLst>
                                    <p:cond delay="0"/>
                                  </p:stCondLst>
                                  <p:childTnLst>
                                    <p:set>
                                      <p:cBhvr>
                                        <p:cTn id="235" dur="1" fill="hold">
                                          <p:stCondLst>
                                            <p:cond delay="0"/>
                                          </p:stCondLst>
                                        </p:cTn>
                                        <p:tgtEl>
                                          <p:spTgt spid="1124"/>
                                        </p:tgtEl>
                                        <p:attrNameLst>
                                          <p:attrName>style.visibility</p:attrName>
                                        </p:attrNameLst>
                                      </p:cBhvr>
                                      <p:to>
                                        <p:strVal val="visible"/>
                                      </p:to>
                                    </p:set>
                                    <p:animEffect transition="in" filter="wipe(left)">
                                      <p:cBhvr>
                                        <p:cTn id="236" dur="500"/>
                                        <p:tgtEl>
                                          <p:spTgt spid="1124"/>
                                        </p:tgtEl>
                                      </p:cBhvr>
                                    </p:animEffect>
                                  </p:childTnLst>
                                </p:cTn>
                              </p:par>
                              <p:par>
                                <p:cTn id="237" presetID="22" presetClass="entr" presetSubtype="8" fill="hold" nodeType="withEffect">
                                  <p:stCondLst>
                                    <p:cond delay="0"/>
                                  </p:stCondLst>
                                  <p:childTnLst>
                                    <p:set>
                                      <p:cBhvr>
                                        <p:cTn id="238" dur="1" fill="hold">
                                          <p:stCondLst>
                                            <p:cond delay="0"/>
                                          </p:stCondLst>
                                        </p:cTn>
                                        <p:tgtEl>
                                          <p:spTgt spid="1098"/>
                                        </p:tgtEl>
                                        <p:attrNameLst>
                                          <p:attrName>style.visibility</p:attrName>
                                        </p:attrNameLst>
                                      </p:cBhvr>
                                      <p:to>
                                        <p:strVal val="visible"/>
                                      </p:to>
                                    </p:set>
                                    <p:animEffect transition="in" filter="wipe(left)">
                                      <p:cBhvr>
                                        <p:cTn id="239" dur="500"/>
                                        <p:tgtEl>
                                          <p:spTgt spid="1098"/>
                                        </p:tgtEl>
                                      </p:cBhvr>
                                    </p:animEffect>
                                  </p:childTnLst>
                                </p:cTn>
                              </p:par>
                              <p:par>
                                <p:cTn id="240" presetID="22" presetClass="entr" presetSubtype="8" fill="hold" grpId="0" nodeType="withEffect">
                                  <p:stCondLst>
                                    <p:cond delay="0"/>
                                  </p:stCondLst>
                                  <p:childTnLst>
                                    <p:set>
                                      <p:cBhvr>
                                        <p:cTn id="241" dur="1" fill="hold">
                                          <p:stCondLst>
                                            <p:cond delay="0"/>
                                          </p:stCondLst>
                                        </p:cTn>
                                        <p:tgtEl>
                                          <p:spTgt spid="1118"/>
                                        </p:tgtEl>
                                        <p:attrNameLst>
                                          <p:attrName>style.visibility</p:attrName>
                                        </p:attrNameLst>
                                      </p:cBhvr>
                                      <p:to>
                                        <p:strVal val="visible"/>
                                      </p:to>
                                    </p:set>
                                    <p:animEffect transition="in" filter="wipe(left)">
                                      <p:cBhvr>
                                        <p:cTn id="242" dur="500"/>
                                        <p:tgtEl>
                                          <p:spTgt spid="1118"/>
                                        </p:tgtEl>
                                      </p:cBhvr>
                                    </p:animEffect>
                                  </p:childTnLst>
                                </p:cTn>
                              </p:par>
                              <p:par>
                                <p:cTn id="243" presetID="22" presetClass="entr" presetSubtype="8" fill="hold" nodeType="withEffect">
                                  <p:stCondLst>
                                    <p:cond delay="0"/>
                                  </p:stCondLst>
                                  <p:childTnLst>
                                    <p:set>
                                      <p:cBhvr>
                                        <p:cTn id="244" dur="1" fill="hold">
                                          <p:stCondLst>
                                            <p:cond delay="0"/>
                                          </p:stCondLst>
                                        </p:cTn>
                                        <p:tgtEl>
                                          <p:spTgt spid="1105"/>
                                        </p:tgtEl>
                                        <p:attrNameLst>
                                          <p:attrName>style.visibility</p:attrName>
                                        </p:attrNameLst>
                                      </p:cBhvr>
                                      <p:to>
                                        <p:strVal val="visible"/>
                                      </p:to>
                                    </p:set>
                                    <p:animEffect transition="in" filter="wipe(left)">
                                      <p:cBhvr>
                                        <p:cTn id="245" dur="500"/>
                                        <p:tgtEl>
                                          <p:spTgt spid="1105"/>
                                        </p:tgtEl>
                                      </p:cBhvr>
                                    </p:animEffect>
                                  </p:childTnLst>
                                </p:cTn>
                              </p:par>
                              <p:par>
                                <p:cTn id="246" presetID="22" presetClass="entr" presetSubtype="8" fill="hold" grpId="0" nodeType="withEffect">
                                  <p:stCondLst>
                                    <p:cond delay="0"/>
                                  </p:stCondLst>
                                  <p:childTnLst>
                                    <p:set>
                                      <p:cBhvr>
                                        <p:cTn id="247" dur="1" fill="hold">
                                          <p:stCondLst>
                                            <p:cond delay="0"/>
                                          </p:stCondLst>
                                        </p:cTn>
                                        <p:tgtEl>
                                          <p:spTgt spid="1119"/>
                                        </p:tgtEl>
                                        <p:attrNameLst>
                                          <p:attrName>style.visibility</p:attrName>
                                        </p:attrNameLst>
                                      </p:cBhvr>
                                      <p:to>
                                        <p:strVal val="visible"/>
                                      </p:to>
                                    </p:set>
                                    <p:animEffect transition="in" filter="wipe(left)">
                                      <p:cBhvr>
                                        <p:cTn id="248" dur="500"/>
                                        <p:tgtEl>
                                          <p:spTgt spid="1119"/>
                                        </p:tgtEl>
                                      </p:cBhvr>
                                    </p:animEffect>
                                  </p:childTnLst>
                                </p:cTn>
                              </p:par>
                              <p:par>
                                <p:cTn id="249" presetID="22" presetClass="entr" presetSubtype="8" fill="hold" nodeType="withEffect">
                                  <p:stCondLst>
                                    <p:cond delay="0"/>
                                  </p:stCondLst>
                                  <p:childTnLst>
                                    <p:set>
                                      <p:cBhvr>
                                        <p:cTn id="250" dur="1" fill="hold">
                                          <p:stCondLst>
                                            <p:cond delay="0"/>
                                          </p:stCondLst>
                                        </p:cTn>
                                        <p:tgtEl>
                                          <p:spTgt spid="1106"/>
                                        </p:tgtEl>
                                        <p:attrNameLst>
                                          <p:attrName>style.visibility</p:attrName>
                                        </p:attrNameLst>
                                      </p:cBhvr>
                                      <p:to>
                                        <p:strVal val="visible"/>
                                      </p:to>
                                    </p:set>
                                    <p:animEffect transition="in" filter="wipe(left)">
                                      <p:cBhvr>
                                        <p:cTn id="251" dur="500"/>
                                        <p:tgtEl>
                                          <p:spTgt spid="1106"/>
                                        </p:tgtEl>
                                      </p:cBhvr>
                                    </p:animEffect>
                                  </p:childTnLst>
                                </p:cTn>
                              </p:par>
                              <p:par>
                                <p:cTn id="252" presetID="22" presetClass="entr" presetSubtype="8" fill="hold" grpId="0" nodeType="withEffect">
                                  <p:stCondLst>
                                    <p:cond delay="0"/>
                                  </p:stCondLst>
                                  <p:childTnLst>
                                    <p:set>
                                      <p:cBhvr>
                                        <p:cTn id="253" dur="1" fill="hold">
                                          <p:stCondLst>
                                            <p:cond delay="0"/>
                                          </p:stCondLst>
                                        </p:cTn>
                                        <p:tgtEl>
                                          <p:spTgt spid="1125"/>
                                        </p:tgtEl>
                                        <p:attrNameLst>
                                          <p:attrName>style.visibility</p:attrName>
                                        </p:attrNameLst>
                                      </p:cBhvr>
                                      <p:to>
                                        <p:strVal val="visible"/>
                                      </p:to>
                                    </p:set>
                                    <p:animEffect transition="in" filter="wipe(left)">
                                      <p:cBhvr>
                                        <p:cTn id="254" dur="500"/>
                                        <p:tgtEl>
                                          <p:spTgt spid="1125"/>
                                        </p:tgtEl>
                                      </p:cBhvr>
                                    </p:animEffect>
                                  </p:childTnLst>
                                </p:cTn>
                              </p:par>
                              <p:par>
                                <p:cTn id="255" presetID="22" presetClass="entr" presetSubtype="8" fill="hold" nodeType="withEffect">
                                  <p:stCondLst>
                                    <p:cond delay="0"/>
                                  </p:stCondLst>
                                  <p:childTnLst>
                                    <p:set>
                                      <p:cBhvr>
                                        <p:cTn id="256" dur="1" fill="hold">
                                          <p:stCondLst>
                                            <p:cond delay="0"/>
                                          </p:stCondLst>
                                        </p:cTn>
                                        <p:tgtEl>
                                          <p:spTgt spid="1099"/>
                                        </p:tgtEl>
                                        <p:attrNameLst>
                                          <p:attrName>style.visibility</p:attrName>
                                        </p:attrNameLst>
                                      </p:cBhvr>
                                      <p:to>
                                        <p:strVal val="visible"/>
                                      </p:to>
                                    </p:set>
                                    <p:animEffect transition="in" filter="wipe(left)">
                                      <p:cBhvr>
                                        <p:cTn id="257" dur="500"/>
                                        <p:tgtEl>
                                          <p:spTgt spid="1099"/>
                                        </p:tgtEl>
                                      </p:cBhvr>
                                    </p:animEffect>
                                  </p:childTnLst>
                                </p:cTn>
                              </p:par>
                              <p:par>
                                <p:cTn id="258" presetID="22" presetClass="entr" presetSubtype="8" fill="hold" grpId="0" nodeType="withEffect">
                                  <p:stCondLst>
                                    <p:cond delay="0"/>
                                  </p:stCondLst>
                                  <p:childTnLst>
                                    <p:set>
                                      <p:cBhvr>
                                        <p:cTn id="259" dur="1" fill="hold">
                                          <p:stCondLst>
                                            <p:cond delay="0"/>
                                          </p:stCondLst>
                                        </p:cTn>
                                        <p:tgtEl>
                                          <p:spTgt spid="1127"/>
                                        </p:tgtEl>
                                        <p:attrNameLst>
                                          <p:attrName>style.visibility</p:attrName>
                                        </p:attrNameLst>
                                      </p:cBhvr>
                                      <p:to>
                                        <p:strVal val="visible"/>
                                      </p:to>
                                    </p:set>
                                    <p:animEffect transition="in" filter="wipe(left)">
                                      <p:cBhvr>
                                        <p:cTn id="260" dur="500"/>
                                        <p:tgtEl>
                                          <p:spTgt spid="1127"/>
                                        </p:tgtEl>
                                      </p:cBhvr>
                                    </p:animEffect>
                                  </p:childTnLst>
                                </p:cTn>
                              </p:par>
                              <p:par>
                                <p:cTn id="261" presetID="22" presetClass="entr" presetSubtype="8" fill="hold" nodeType="withEffect">
                                  <p:stCondLst>
                                    <p:cond delay="0"/>
                                  </p:stCondLst>
                                  <p:childTnLst>
                                    <p:set>
                                      <p:cBhvr>
                                        <p:cTn id="262" dur="1" fill="hold">
                                          <p:stCondLst>
                                            <p:cond delay="0"/>
                                          </p:stCondLst>
                                        </p:cTn>
                                        <p:tgtEl>
                                          <p:spTgt spid="1100"/>
                                        </p:tgtEl>
                                        <p:attrNameLst>
                                          <p:attrName>style.visibility</p:attrName>
                                        </p:attrNameLst>
                                      </p:cBhvr>
                                      <p:to>
                                        <p:strVal val="visible"/>
                                      </p:to>
                                    </p:set>
                                    <p:animEffect transition="in" filter="wipe(left)">
                                      <p:cBhvr>
                                        <p:cTn id="263" dur="500"/>
                                        <p:tgtEl>
                                          <p:spTgt spid="1100"/>
                                        </p:tgtEl>
                                      </p:cBhvr>
                                    </p:animEffect>
                                  </p:childTnLst>
                                </p:cTn>
                              </p:par>
                              <p:par>
                                <p:cTn id="264" presetID="22" presetClass="entr" presetSubtype="8" fill="hold" grpId="0" nodeType="withEffect">
                                  <p:stCondLst>
                                    <p:cond delay="0"/>
                                  </p:stCondLst>
                                  <p:childTnLst>
                                    <p:set>
                                      <p:cBhvr>
                                        <p:cTn id="265" dur="1" fill="hold">
                                          <p:stCondLst>
                                            <p:cond delay="0"/>
                                          </p:stCondLst>
                                        </p:cTn>
                                        <p:tgtEl>
                                          <p:spTgt spid="1121"/>
                                        </p:tgtEl>
                                        <p:attrNameLst>
                                          <p:attrName>style.visibility</p:attrName>
                                        </p:attrNameLst>
                                      </p:cBhvr>
                                      <p:to>
                                        <p:strVal val="visible"/>
                                      </p:to>
                                    </p:set>
                                    <p:animEffect transition="in" filter="wipe(left)">
                                      <p:cBhvr>
                                        <p:cTn id="266" dur="500"/>
                                        <p:tgtEl>
                                          <p:spTgt spid="1121"/>
                                        </p:tgtEl>
                                      </p:cBhvr>
                                    </p:animEffect>
                                  </p:childTnLst>
                                </p:cTn>
                              </p:par>
                              <p:par>
                                <p:cTn id="267" presetID="22" presetClass="entr" presetSubtype="8" fill="hold" nodeType="withEffect">
                                  <p:stCondLst>
                                    <p:cond delay="0"/>
                                  </p:stCondLst>
                                  <p:childTnLst>
                                    <p:set>
                                      <p:cBhvr>
                                        <p:cTn id="268" dur="1" fill="hold">
                                          <p:stCondLst>
                                            <p:cond delay="0"/>
                                          </p:stCondLst>
                                        </p:cTn>
                                        <p:tgtEl>
                                          <p:spTgt spid="1110"/>
                                        </p:tgtEl>
                                        <p:attrNameLst>
                                          <p:attrName>style.visibility</p:attrName>
                                        </p:attrNameLst>
                                      </p:cBhvr>
                                      <p:to>
                                        <p:strVal val="visible"/>
                                      </p:to>
                                    </p:set>
                                    <p:animEffect transition="in" filter="wipe(left)">
                                      <p:cBhvr>
                                        <p:cTn id="269" dur="500"/>
                                        <p:tgtEl>
                                          <p:spTgt spid="1110"/>
                                        </p:tgtEl>
                                      </p:cBhvr>
                                    </p:animEffect>
                                  </p:childTnLst>
                                </p:cTn>
                              </p:par>
                              <p:par>
                                <p:cTn id="270" presetID="22" presetClass="entr" presetSubtype="8" fill="hold" grpId="0" nodeType="withEffect">
                                  <p:stCondLst>
                                    <p:cond delay="0"/>
                                  </p:stCondLst>
                                  <p:childTnLst>
                                    <p:set>
                                      <p:cBhvr>
                                        <p:cTn id="271" dur="1" fill="hold">
                                          <p:stCondLst>
                                            <p:cond delay="0"/>
                                          </p:stCondLst>
                                        </p:cTn>
                                        <p:tgtEl>
                                          <p:spTgt spid="1122"/>
                                        </p:tgtEl>
                                        <p:attrNameLst>
                                          <p:attrName>style.visibility</p:attrName>
                                        </p:attrNameLst>
                                      </p:cBhvr>
                                      <p:to>
                                        <p:strVal val="visible"/>
                                      </p:to>
                                    </p:set>
                                    <p:animEffect transition="in" filter="wipe(left)">
                                      <p:cBhvr>
                                        <p:cTn id="272" dur="500"/>
                                        <p:tgtEl>
                                          <p:spTgt spid="1122"/>
                                        </p:tgtEl>
                                      </p:cBhvr>
                                    </p:animEffect>
                                  </p:childTnLst>
                                </p:cTn>
                              </p:par>
                              <p:par>
                                <p:cTn id="273" presetID="22" presetClass="entr" presetSubtype="8" fill="hold" nodeType="withEffect">
                                  <p:stCondLst>
                                    <p:cond delay="0"/>
                                  </p:stCondLst>
                                  <p:childTnLst>
                                    <p:set>
                                      <p:cBhvr>
                                        <p:cTn id="274" dur="1" fill="hold">
                                          <p:stCondLst>
                                            <p:cond delay="0"/>
                                          </p:stCondLst>
                                        </p:cTn>
                                        <p:tgtEl>
                                          <p:spTgt spid="1111"/>
                                        </p:tgtEl>
                                        <p:attrNameLst>
                                          <p:attrName>style.visibility</p:attrName>
                                        </p:attrNameLst>
                                      </p:cBhvr>
                                      <p:to>
                                        <p:strVal val="visible"/>
                                      </p:to>
                                    </p:set>
                                    <p:animEffect transition="in" filter="wipe(left)">
                                      <p:cBhvr>
                                        <p:cTn id="275" dur="500"/>
                                        <p:tgtEl>
                                          <p:spTgt spid="1111"/>
                                        </p:tgtEl>
                                      </p:cBhvr>
                                    </p:animEffect>
                                  </p:childTnLst>
                                </p:cTn>
                              </p:par>
                              <p:par>
                                <p:cTn id="276" presetID="22" presetClass="entr" presetSubtype="8" fill="hold" grpId="0" nodeType="withEffect">
                                  <p:stCondLst>
                                    <p:cond delay="0"/>
                                  </p:stCondLst>
                                  <p:childTnLst>
                                    <p:set>
                                      <p:cBhvr>
                                        <p:cTn id="277" dur="1" fill="hold">
                                          <p:stCondLst>
                                            <p:cond delay="0"/>
                                          </p:stCondLst>
                                        </p:cTn>
                                        <p:tgtEl>
                                          <p:spTgt spid="1126"/>
                                        </p:tgtEl>
                                        <p:attrNameLst>
                                          <p:attrName>style.visibility</p:attrName>
                                        </p:attrNameLst>
                                      </p:cBhvr>
                                      <p:to>
                                        <p:strVal val="visible"/>
                                      </p:to>
                                    </p:set>
                                    <p:animEffect transition="in" filter="wipe(left)">
                                      <p:cBhvr>
                                        <p:cTn id="278" dur="500"/>
                                        <p:tgtEl>
                                          <p:spTgt spid="1126"/>
                                        </p:tgtEl>
                                      </p:cBhvr>
                                    </p:animEffect>
                                  </p:childTnLst>
                                </p:cTn>
                              </p:par>
                              <p:par>
                                <p:cTn id="279" presetID="22" presetClass="entr" presetSubtype="8" fill="hold" nodeType="withEffect">
                                  <p:stCondLst>
                                    <p:cond delay="0"/>
                                  </p:stCondLst>
                                  <p:childTnLst>
                                    <p:set>
                                      <p:cBhvr>
                                        <p:cTn id="280" dur="1" fill="hold">
                                          <p:stCondLst>
                                            <p:cond delay="0"/>
                                          </p:stCondLst>
                                        </p:cTn>
                                        <p:tgtEl>
                                          <p:spTgt spid="1101"/>
                                        </p:tgtEl>
                                        <p:attrNameLst>
                                          <p:attrName>style.visibility</p:attrName>
                                        </p:attrNameLst>
                                      </p:cBhvr>
                                      <p:to>
                                        <p:strVal val="visible"/>
                                      </p:to>
                                    </p:set>
                                    <p:animEffect transition="in" filter="wipe(left)">
                                      <p:cBhvr>
                                        <p:cTn id="281" dur="500"/>
                                        <p:tgtEl>
                                          <p:spTgt spid="1101"/>
                                        </p:tgtEl>
                                      </p:cBhvr>
                                    </p:animEffect>
                                  </p:childTnLst>
                                </p:cTn>
                              </p:par>
                              <p:par>
                                <p:cTn id="282" presetID="22" presetClass="entr" presetSubtype="8" fill="hold" grpId="0" nodeType="withEffect">
                                  <p:stCondLst>
                                    <p:cond delay="0"/>
                                  </p:stCondLst>
                                  <p:childTnLst>
                                    <p:set>
                                      <p:cBhvr>
                                        <p:cTn id="283" dur="1" fill="hold">
                                          <p:stCondLst>
                                            <p:cond delay="0"/>
                                          </p:stCondLst>
                                        </p:cTn>
                                        <p:tgtEl>
                                          <p:spTgt spid="1128"/>
                                        </p:tgtEl>
                                        <p:attrNameLst>
                                          <p:attrName>style.visibility</p:attrName>
                                        </p:attrNameLst>
                                      </p:cBhvr>
                                      <p:to>
                                        <p:strVal val="visible"/>
                                      </p:to>
                                    </p:set>
                                    <p:animEffect transition="in" filter="wipe(left)">
                                      <p:cBhvr>
                                        <p:cTn id="284" dur="500"/>
                                        <p:tgtEl>
                                          <p:spTgt spid="1128"/>
                                        </p:tgtEl>
                                      </p:cBhvr>
                                    </p:animEffect>
                                  </p:childTnLst>
                                </p:cTn>
                              </p:par>
                              <p:par>
                                <p:cTn id="285" presetID="22" presetClass="entr" presetSubtype="8" fill="hold" nodeType="withEffect">
                                  <p:stCondLst>
                                    <p:cond delay="0"/>
                                  </p:stCondLst>
                                  <p:childTnLst>
                                    <p:set>
                                      <p:cBhvr>
                                        <p:cTn id="286" dur="1" fill="hold">
                                          <p:stCondLst>
                                            <p:cond delay="0"/>
                                          </p:stCondLst>
                                        </p:cTn>
                                        <p:tgtEl>
                                          <p:spTgt spid="1108"/>
                                        </p:tgtEl>
                                        <p:attrNameLst>
                                          <p:attrName>style.visibility</p:attrName>
                                        </p:attrNameLst>
                                      </p:cBhvr>
                                      <p:to>
                                        <p:strVal val="visible"/>
                                      </p:to>
                                    </p:set>
                                    <p:animEffect transition="in" filter="wipe(left)">
                                      <p:cBhvr>
                                        <p:cTn id="287" dur="500"/>
                                        <p:tgtEl>
                                          <p:spTgt spid="1108"/>
                                        </p:tgtEl>
                                      </p:cBhvr>
                                    </p:animEffect>
                                  </p:childTnLst>
                                </p:cTn>
                              </p:par>
                              <p:par>
                                <p:cTn id="288" presetID="22" presetClass="entr" presetSubtype="8" fill="hold" grpId="0" nodeType="withEffect">
                                  <p:stCondLst>
                                    <p:cond delay="0"/>
                                  </p:stCondLst>
                                  <p:childTnLst>
                                    <p:set>
                                      <p:cBhvr>
                                        <p:cTn id="289" dur="1" fill="hold">
                                          <p:stCondLst>
                                            <p:cond delay="0"/>
                                          </p:stCondLst>
                                        </p:cTn>
                                        <p:tgtEl>
                                          <p:spTgt spid="1129"/>
                                        </p:tgtEl>
                                        <p:attrNameLst>
                                          <p:attrName>style.visibility</p:attrName>
                                        </p:attrNameLst>
                                      </p:cBhvr>
                                      <p:to>
                                        <p:strVal val="visible"/>
                                      </p:to>
                                    </p:set>
                                    <p:animEffect transition="in" filter="wipe(left)">
                                      <p:cBhvr>
                                        <p:cTn id="290" dur="500"/>
                                        <p:tgtEl>
                                          <p:spTgt spid="1129"/>
                                        </p:tgtEl>
                                      </p:cBhvr>
                                    </p:animEffect>
                                  </p:childTnLst>
                                </p:cTn>
                              </p:par>
                              <p:par>
                                <p:cTn id="291" presetID="22" presetClass="entr" presetSubtype="8" fill="hold" nodeType="withEffect">
                                  <p:stCondLst>
                                    <p:cond delay="0"/>
                                  </p:stCondLst>
                                  <p:childTnLst>
                                    <p:set>
                                      <p:cBhvr>
                                        <p:cTn id="292" dur="1" fill="hold">
                                          <p:stCondLst>
                                            <p:cond delay="0"/>
                                          </p:stCondLst>
                                        </p:cTn>
                                        <p:tgtEl>
                                          <p:spTgt spid="1112"/>
                                        </p:tgtEl>
                                        <p:attrNameLst>
                                          <p:attrName>style.visibility</p:attrName>
                                        </p:attrNameLst>
                                      </p:cBhvr>
                                      <p:to>
                                        <p:strVal val="visible"/>
                                      </p:to>
                                    </p:set>
                                    <p:animEffect transition="in" filter="wipe(left)">
                                      <p:cBhvr>
                                        <p:cTn id="293" dur="500"/>
                                        <p:tgtEl>
                                          <p:spTgt spid="1112"/>
                                        </p:tgtEl>
                                      </p:cBhvr>
                                    </p:animEffect>
                                  </p:childTnLst>
                                </p:cTn>
                              </p:par>
                              <p:par>
                                <p:cTn id="294" presetID="22" presetClass="entr" presetSubtype="8" fill="hold" grpId="0" nodeType="withEffect">
                                  <p:stCondLst>
                                    <p:cond delay="0"/>
                                  </p:stCondLst>
                                  <p:childTnLst>
                                    <p:set>
                                      <p:cBhvr>
                                        <p:cTn id="295" dur="1" fill="hold">
                                          <p:stCondLst>
                                            <p:cond delay="0"/>
                                          </p:stCondLst>
                                        </p:cTn>
                                        <p:tgtEl>
                                          <p:spTgt spid="1123"/>
                                        </p:tgtEl>
                                        <p:attrNameLst>
                                          <p:attrName>style.visibility</p:attrName>
                                        </p:attrNameLst>
                                      </p:cBhvr>
                                      <p:to>
                                        <p:strVal val="visible"/>
                                      </p:to>
                                    </p:set>
                                    <p:animEffect transition="in" filter="wipe(left)">
                                      <p:cBhvr>
                                        <p:cTn id="296" dur="500"/>
                                        <p:tgtEl>
                                          <p:spTgt spid="1123"/>
                                        </p:tgtEl>
                                      </p:cBhvr>
                                    </p:animEffect>
                                  </p:childTnLst>
                                </p:cTn>
                              </p:par>
                              <p:par>
                                <p:cTn id="297" presetID="22" presetClass="entr" presetSubtype="8" fill="hold" nodeType="withEffect">
                                  <p:stCondLst>
                                    <p:cond delay="0"/>
                                  </p:stCondLst>
                                  <p:childTnLst>
                                    <p:set>
                                      <p:cBhvr>
                                        <p:cTn id="298" dur="1" fill="hold">
                                          <p:stCondLst>
                                            <p:cond delay="0"/>
                                          </p:stCondLst>
                                        </p:cTn>
                                        <p:tgtEl>
                                          <p:spTgt spid="1113"/>
                                        </p:tgtEl>
                                        <p:attrNameLst>
                                          <p:attrName>style.visibility</p:attrName>
                                        </p:attrNameLst>
                                      </p:cBhvr>
                                      <p:to>
                                        <p:strVal val="visible"/>
                                      </p:to>
                                    </p:set>
                                    <p:animEffect transition="in" filter="wipe(left)">
                                      <p:cBhvr>
                                        <p:cTn id="299" dur="500"/>
                                        <p:tgtEl>
                                          <p:spTgt spid="1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2" grpId="0" animBg="1"/>
      <p:bldP spid="46" grpId="0" animBg="1"/>
      <p:bldP spid="47" grpId="0"/>
      <p:bldP spid="48" grpId="0"/>
      <p:bldP spid="1044" grpId="0"/>
      <p:bldP spid="1046" grpId="0"/>
      <p:bldP spid="1047" grpId="0"/>
      <p:bldP spid="1053" grpId="0"/>
      <p:bldP spid="1054" grpId="0"/>
      <p:bldP spid="1055" grpId="0"/>
      <p:bldP spid="1056" grpId="0"/>
      <p:bldP spid="1060" grpId="0"/>
      <p:bldP spid="1061" grpId="0"/>
      <p:bldP spid="1062" grpId="0"/>
      <p:bldP spid="1063" grpId="0"/>
      <p:bldP spid="1064" grpId="0"/>
      <p:bldP spid="1065" grpId="0"/>
      <p:bldP spid="1066" grpId="0"/>
      <p:bldP spid="1076" grpId="0" animBg="1"/>
      <p:bldP spid="1077" grpId="0"/>
      <p:bldP spid="1078" grpId="0"/>
      <p:bldP spid="1081" grpId="0" animBg="1"/>
      <p:bldP spid="1083" grpId="0"/>
      <p:bldP spid="1084" grpId="0"/>
      <p:bldP spid="1085" grpId="0"/>
      <p:bldP spid="1086" grpId="0" animBg="1"/>
      <p:bldP spid="1087" grpId="0" animBg="1"/>
      <p:bldP spid="1088" grpId="0" animBg="1"/>
      <p:bldP spid="1089" grpId="0" animBg="1"/>
      <p:bldP spid="1091" grpId="0" animBg="1"/>
      <p:bldP spid="1093" grpId="0"/>
      <p:bldP spid="1095" grpId="0"/>
      <p:bldP spid="1096" grpId="0"/>
      <p:bldP spid="1114" grpId="0"/>
      <p:bldP spid="1115" grpId="0"/>
      <p:bldP spid="1116" grpId="0"/>
      <p:bldP spid="1117" grpId="0"/>
      <p:bldP spid="1118" grpId="0"/>
      <p:bldP spid="1119" grpId="0"/>
      <p:bldP spid="1120" grpId="0"/>
      <p:bldP spid="1121" grpId="0"/>
      <p:bldP spid="1122" grpId="0"/>
      <p:bldP spid="1123" grpId="0"/>
      <p:bldP spid="1124" grpId="0"/>
      <p:bldP spid="1125" grpId="0"/>
      <p:bldP spid="1126" grpId="0"/>
      <p:bldP spid="1127" grpId="0"/>
      <p:bldP spid="1128" grpId="0"/>
      <p:bldP spid="1129" grpId="0"/>
      <p:bldP spid="15" grpId="0" animBg="1"/>
      <p:bldP spid="15" grpId="1" animBg="1"/>
      <p:bldP spid="15" grpId="2" animBg="1"/>
      <p:bldP spid="16" grpId="0" animBg="1"/>
      <p:bldP spid="16" grpId="1" animBg="1"/>
      <p:bldP spid="16" grpId="2" animBg="1"/>
      <p:bldP spid="17" grpId="0" animBg="1"/>
      <p:bldP spid="17"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50</a:t>
            </a:fld>
            <a:endParaRPr/>
          </a:p>
        </p:txBody>
      </p:sp>
      <p:sp>
        <p:nvSpPr>
          <p:cNvPr id="3" name="Título 1">
            <a:extLst>
              <a:ext uri="{FF2B5EF4-FFF2-40B4-BE49-F238E27FC236}">
                <a16:creationId xmlns:a16="http://schemas.microsoft.com/office/drawing/2014/main" id="{1E054C7A-1F9E-437F-B7C4-245767B4E26D}"/>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a:t>Ejercicio 3</a:t>
            </a:r>
            <a:endParaRPr lang="en-US" i="1" kern="0" dirty="0"/>
          </a:p>
        </p:txBody>
      </p:sp>
      <p:graphicFrame>
        <p:nvGraphicFramePr>
          <p:cNvPr id="5" name="Tabla 4">
            <a:extLst>
              <a:ext uri="{FF2B5EF4-FFF2-40B4-BE49-F238E27FC236}">
                <a16:creationId xmlns:a16="http://schemas.microsoft.com/office/drawing/2014/main" id="{D4A92858-C934-4AA9-9647-082B293A3FF7}"/>
              </a:ext>
            </a:extLst>
          </p:cNvPr>
          <p:cNvGraphicFramePr>
            <a:graphicFrameLocks noGrp="1"/>
          </p:cNvGraphicFramePr>
          <p:nvPr>
            <p:extLst>
              <p:ext uri="{D42A27DB-BD31-4B8C-83A1-F6EECF244321}">
                <p14:modId xmlns:p14="http://schemas.microsoft.com/office/powerpoint/2010/main" val="1786670841"/>
              </p:ext>
            </p:extLst>
          </p:nvPr>
        </p:nvGraphicFramePr>
        <p:xfrm>
          <a:off x="1539063" y="3429000"/>
          <a:ext cx="8395900" cy="1107440"/>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Q</a:t>
                      </a:r>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sz="1800" dirty="0"/>
                        <a:t>0,28</a:t>
                      </a:r>
                    </a:p>
                  </a:txBody>
                  <a:tcPr/>
                </a:tc>
                <a:tc>
                  <a:txBody>
                    <a:bodyPr/>
                    <a:lstStyle/>
                    <a:p>
                      <a:pPr algn="ctr"/>
                      <a:r>
                        <a:rPr lang="es-CL" sz="1800" dirty="0"/>
                        <a:t>0,63</a:t>
                      </a:r>
                    </a:p>
                  </a:txBody>
                  <a:tcPr/>
                </a:tc>
                <a:tc>
                  <a:txBody>
                    <a:bodyPr/>
                    <a:lstStyle/>
                    <a:p>
                      <a:pPr algn="ctr"/>
                      <a:r>
                        <a:rPr lang="es-CL" sz="1800" dirty="0"/>
                        <a:t>0,09</a:t>
                      </a:r>
                    </a:p>
                  </a:txBody>
                  <a:tcP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r>
                        <a:rPr lang="es-CL" sz="1800" dirty="0"/>
                        <a:t>0,36</a:t>
                      </a:r>
                    </a:p>
                  </a:txBody>
                  <a:tcPr/>
                </a:tc>
                <a:tc>
                  <a:txBody>
                    <a:bodyPr/>
                    <a:lstStyle/>
                    <a:p>
                      <a:pPr algn="ctr"/>
                      <a:r>
                        <a:rPr lang="es-CL" sz="1800" dirty="0"/>
                        <a:t>0,48</a:t>
                      </a:r>
                    </a:p>
                  </a:txBody>
                  <a:tcPr/>
                </a:tc>
                <a:tc>
                  <a:txBody>
                    <a:bodyPr/>
                    <a:lstStyle/>
                    <a:p>
                      <a:pPr algn="ctr"/>
                      <a:r>
                        <a:rPr lang="es-CL" sz="1800" dirty="0"/>
                        <a:t>0,16</a:t>
                      </a:r>
                    </a:p>
                  </a:txBody>
                  <a:tcPr/>
                </a:tc>
                <a:extLst>
                  <a:ext uri="{0D108BD9-81ED-4DB2-BD59-A6C34878D82A}">
                    <a16:rowId xmlns:a16="http://schemas.microsoft.com/office/drawing/2014/main" val="2393102065"/>
                  </a:ext>
                </a:extLst>
              </a:tr>
            </a:tbl>
          </a:graphicData>
        </a:graphic>
      </p:graphicFrame>
      <p:graphicFrame>
        <p:nvGraphicFramePr>
          <p:cNvPr id="6" name="Tabla 4">
            <a:extLst>
              <a:ext uri="{FF2B5EF4-FFF2-40B4-BE49-F238E27FC236}">
                <a16:creationId xmlns:a16="http://schemas.microsoft.com/office/drawing/2014/main" id="{BB5F20CA-BF64-4D2A-A6B8-10848A9487E8}"/>
              </a:ext>
            </a:extLst>
          </p:cNvPr>
          <p:cNvGraphicFramePr>
            <a:graphicFrameLocks noGrp="1"/>
          </p:cNvGraphicFramePr>
          <p:nvPr>
            <p:extLst>
              <p:ext uri="{D42A27DB-BD31-4B8C-83A1-F6EECF244321}">
                <p14:modId xmlns:p14="http://schemas.microsoft.com/office/powerpoint/2010/main" val="2945412245"/>
              </p:ext>
            </p:extLst>
          </p:nvPr>
        </p:nvGraphicFramePr>
        <p:xfrm>
          <a:off x="1147143" y="4854855"/>
          <a:ext cx="9179740" cy="1478280"/>
        </p:xfrm>
        <a:graphic>
          <a:graphicData uri="http://schemas.openxmlformats.org/drawingml/2006/table">
            <a:tbl>
              <a:tblPr firstRow="1" bandRow="1">
                <a:tableStyleId>{5C22544A-7EE6-4342-B048-85BDC9FD1C3A}</a:tableStyleId>
              </a:tblPr>
              <a:tblGrid>
                <a:gridCol w="1835948">
                  <a:extLst>
                    <a:ext uri="{9D8B030D-6E8A-4147-A177-3AD203B41FA5}">
                      <a16:colId xmlns:a16="http://schemas.microsoft.com/office/drawing/2014/main" val="1804679539"/>
                    </a:ext>
                  </a:extLst>
                </a:gridCol>
                <a:gridCol w="1835948">
                  <a:extLst>
                    <a:ext uri="{9D8B030D-6E8A-4147-A177-3AD203B41FA5}">
                      <a16:colId xmlns:a16="http://schemas.microsoft.com/office/drawing/2014/main" val="2325420472"/>
                    </a:ext>
                  </a:extLst>
                </a:gridCol>
                <a:gridCol w="1835948">
                  <a:extLst>
                    <a:ext uri="{9D8B030D-6E8A-4147-A177-3AD203B41FA5}">
                      <a16:colId xmlns:a16="http://schemas.microsoft.com/office/drawing/2014/main" val="3765054648"/>
                    </a:ext>
                  </a:extLst>
                </a:gridCol>
                <a:gridCol w="1835948">
                  <a:extLst>
                    <a:ext uri="{9D8B030D-6E8A-4147-A177-3AD203B41FA5}">
                      <a16:colId xmlns:a16="http://schemas.microsoft.com/office/drawing/2014/main" val="1979626268"/>
                    </a:ext>
                  </a:extLst>
                </a:gridCol>
                <a:gridCol w="1835948">
                  <a:extLst>
                    <a:ext uri="{9D8B030D-6E8A-4147-A177-3AD203B41FA5}">
                      <a16:colId xmlns:a16="http://schemas.microsoft.com/office/drawing/2014/main" val="2729055595"/>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Z</a:t>
                      </a:r>
                      <a:r>
                        <a:rPr lang="es-CL" sz="1800" baseline="-25000" dirty="0"/>
                        <a:t>1</a:t>
                      </a:r>
                      <a:r>
                        <a:rPr lang="es-CL" sz="1800" dirty="0"/>
                        <a:t>Z</a:t>
                      </a:r>
                      <a:r>
                        <a:rPr lang="es-CL" sz="1800" baseline="-25000" dirty="0"/>
                        <a:t>1</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Z</a:t>
                      </a:r>
                      <a:r>
                        <a:rPr lang="es-CL" sz="1800" baseline="-25000" dirty="0"/>
                        <a:t>1</a:t>
                      </a:r>
                      <a:r>
                        <a:rPr lang="es-CL" sz="1800" dirty="0"/>
                        <a:t>Z</a:t>
                      </a:r>
                      <a:r>
                        <a:rPr lang="es-CL" sz="1800" baseline="-25000" dirty="0"/>
                        <a:t>2</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Z</a:t>
                      </a:r>
                      <a:r>
                        <a:rPr lang="es-CL" sz="1800" baseline="-25000" dirty="0"/>
                        <a:t>2</a:t>
                      </a:r>
                      <a:r>
                        <a:rPr lang="es-CL" sz="1800" dirty="0"/>
                        <a:t>Z</a:t>
                      </a:r>
                      <a:r>
                        <a:rPr lang="es-CL" sz="1800" baseline="-25000" dirty="0"/>
                        <a:t>2</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X</a:t>
                      </a:r>
                      <a:r>
                        <a:rPr lang="es-CL" sz="1800" baseline="30000" dirty="0"/>
                        <a:t>2</a:t>
                      </a:r>
                      <a:endParaRPr lang="es-CL" sz="1800" dirty="0"/>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sz="1800" dirty="0"/>
                        <a:t>840</a:t>
                      </a:r>
                    </a:p>
                  </a:txBody>
                  <a:tcPr/>
                </a:tc>
                <a:tc>
                  <a:txBody>
                    <a:bodyPr/>
                    <a:lstStyle/>
                    <a:p>
                      <a:pPr algn="ctr"/>
                      <a:r>
                        <a:rPr lang="es-CL" sz="1800" dirty="0"/>
                        <a:t>1.890</a:t>
                      </a:r>
                    </a:p>
                  </a:txBody>
                  <a:tcPr/>
                </a:tc>
                <a:tc>
                  <a:txBody>
                    <a:bodyPr/>
                    <a:lstStyle/>
                    <a:p>
                      <a:pPr algn="ctr"/>
                      <a:r>
                        <a:rPr lang="es-CL" sz="1800" dirty="0"/>
                        <a:t>270</a:t>
                      </a:r>
                    </a:p>
                  </a:txBody>
                  <a:tcPr/>
                </a:tc>
                <a:tc rowSpan="3">
                  <a:txBody>
                    <a:bodyPr/>
                    <a:lstStyle/>
                    <a:p>
                      <a:pPr algn="ctr"/>
                      <a:endParaRPr lang="es-CL" sz="1800" dirty="0"/>
                    </a:p>
                  </a:txBody>
                  <a:tcPr anchor="ct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endParaRPr lang="es-CL" sz="1800" dirty="0"/>
                    </a:p>
                  </a:txBody>
                  <a:tcPr/>
                </a:tc>
                <a:tc>
                  <a:txBody>
                    <a:bodyPr/>
                    <a:lstStyle/>
                    <a:p>
                      <a:pPr algn="ctr"/>
                      <a:endParaRPr lang="es-CL" sz="1800" dirty="0"/>
                    </a:p>
                  </a:txBody>
                  <a:tcPr/>
                </a:tc>
                <a:tc>
                  <a:txBody>
                    <a:bodyPr/>
                    <a:lstStyle/>
                    <a:p>
                      <a:pPr algn="ctr"/>
                      <a:endParaRPr lang="es-CL" sz="1800" dirty="0"/>
                    </a:p>
                  </a:txBody>
                  <a:tcPr/>
                </a:tc>
                <a:tc vMerge="1">
                  <a:txBody>
                    <a:bodyPr/>
                    <a:lstStyle/>
                    <a:p>
                      <a:pPr algn="ctr"/>
                      <a:endParaRPr lang="es-CL" dirty="0"/>
                    </a:p>
                  </a:txBody>
                  <a:tcPr/>
                </a:tc>
                <a:extLst>
                  <a:ext uri="{0D108BD9-81ED-4DB2-BD59-A6C34878D82A}">
                    <a16:rowId xmlns:a16="http://schemas.microsoft.com/office/drawing/2014/main" val="2393102065"/>
                  </a:ext>
                </a:extLst>
              </a:tr>
              <a:tr h="370840">
                <a:tc>
                  <a:txBody>
                    <a:bodyPr/>
                    <a:lstStyle/>
                    <a:p>
                      <a:r>
                        <a:rPr lang="es-CL" sz="1800" dirty="0">
                          <a:solidFill>
                            <a:schemeClr val="tx1"/>
                          </a:solidFill>
                        </a:rPr>
                        <a:t>(O-E)</a:t>
                      </a:r>
                      <a:r>
                        <a:rPr lang="es-CL" sz="1800" baseline="30000" dirty="0">
                          <a:solidFill>
                            <a:schemeClr val="tx1"/>
                          </a:solidFill>
                        </a:rPr>
                        <a:t>2</a:t>
                      </a:r>
                      <a:r>
                        <a:rPr lang="es-CL" sz="1800" dirty="0">
                          <a:solidFill>
                            <a:schemeClr val="tx1"/>
                          </a:solidFill>
                        </a:rPr>
                        <a:t>/E</a:t>
                      </a:r>
                    </a:p>
                  </a:txBody>
                  <a:tcPr/>
                </a:tc>
                <a:tc>
                  <a:txBody>
                    <a:bodyPr/>
                    <a:lstStyle/>
                    <a:p>
                      <a:pPr algn="ctr"/>
                      <a:endParaRPr lang="es-CL" sz="1800" dirty="0"/>
                    </a:p>
                  </a:txBody>
                  <a:tcPr/>
                </a:tc>
                <a:tc>
                  <a:txBody>
                    <a:bodyPr/>
                    <a:lstStyle/>
                    <a:p>
                      <a:pPr algn="ctr"/>
                      <a:endParaRPr lang="es-CL" sz="1800" dirty="0"/>
                    </a:p>
                  </a:txBody>
                  <a:tcPr/>
                </a:tc>
                <a:tc>
                  <a:txBody>
                    <a:bodyPr/>
                    <a:lstStyle/>
                    <a:p>
                      <a:pPr algn="ctr"/>
                      <a:endParaRPr lang="es-CL" sz="1800" dirty="0"/>
                    </a:p>
                  </a:txBody>
                  <a:tcPr/>
                </a:tc>
                <a:tc vMerge="1">
                  <a:txBody>
                    <a:bodyPr/>
                    <a:lstStyle/>
                    <a:p>
                      <a:pPr algn="ctr"/>
                      <a:endParaRPr lang="es-CL" dirty="0"/>
                    </a:p>
                  </a:txBody>
                  <a:tcPr/>
                </a:tc>
                <a:extLst>
                  <a:ext uri="{0D108BD9-81ED-4DB2-BD59-A6C34878D82A}">
                    <a16:rowId xmlns:a16="http://schemas.microsoft.com/office/drawing/2014/main" val="3647845776"/>
                  </a:ext>
                </a:extLst>
              </a:tr>
            </a:tbl>
          </a:graphicData>
        </a:graphic>
      </p:graphicFrame>
      <p:pic>
        <p:nvPicPr>
          <p:cNvPr id="7" name="Picture 2" descr="Extraen de manera ilegal 20 monitos del monte">
            <a:extLst>
              <a:ext uri="{FF2B5EF4-FFF2-40B4-BE49-F238E27FC236}">
                <a16:creationId xmlns:a16="http://schemas.microsoft.com/office/drawing/2014/main" id="{21EA920B-9FEE-4F07-9BF6-1551BB62D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464" y="1"/>
            <a:ext cx="1889535" cy="160020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AE700FC1-DBF7-4E61-8618-831FB3078FC1}"/>
              </a:ext>
            </a:extLst>
          </p:cNvPr>
          <p:cNvSpPr txBox="1"/>
          <p:nvPr/>
        </p:nvSpPr>
        <p:spPr>
          <a:xfrm>
            <a:off x="2273808" y="1288923"/>
            <a:ext cx="7415784" cy="2031325"/>
          </a:xfrm>
          <a:prstGeom prst="rect">
            <a:avLst/>
          </a:prstGeom>
          <a:noFill/>
        </p:spPr>
        <p:txBody>
          <a:bodyPr wrap="square" rtlCol="0">
            <a:spAutoFit/>
          </a:bodyPr>
          <a:lstStyle/>
          <a:p>
            <a:r>
              <a:rPr lang="es-CL" dirty="0"/>
              <a:t>Para una población de 3.000 monitos del monte </a:t>
            </a:r>
            <a:r>
              <a:rPr lang="es-CL" i="1" dirty="0"/>
              <a:t>(</a:t>
            </a:r>
            <a:r>
              <a:rPr lang="es-CL" i="1" dirty="0" err="1"/>
              <a:t>Dromiciops</a:t>
            </a:r>
            <a:r>
              <a:rPr lang="es-CL" i="1" dirty="0"/>
              <a:t> </a:t>
            </a:r>
            <a:r>
              <a:rPr lang="es-CL" i="1" dirty="0" err="1"/>
              <a:t>gliroides</a:t>
            </a:r>
            <a:r>
              <a:rPr lang="es-CL" i="1" dirty="0"/>
              <a:t>)</a:t>
            </a:r>
            <a:r>
              <a:rPr lang="es-CL" dirty="0"/>
              <a:t> se han calculado las frecuencias genotípicas del gen Z. Éstas son:</a:t>
            </a:r>
          </a:p>
          <a:p>
            <a:endParaRPr lang="es-CL" dirty="0"/>
          </a:p>
          <a:p>
            <a:pPr algn="ctr"/>
            <a:r>
              <a:rPr lang="es-CL" dirty="0"/>
              <a:t>P=0,28         H=0,63      Q=0,09</a:t>
            </a:r>
          </a:p>
          <a:p>
            <a:pPr algn="ctr"/>
            <a:endParaRPr lang="es-CL" dirty="0"/>
          </a:p>
          <a:p>
            <a:r>
              <a:rPr lang="es-CL" dirty="0"/>
              <a:t>Determine si esta población se encuentra bajo Equilibrio Hardy-Weinberg.</a:t>
            </a:r>
          </a:p>
        </p:txBody>
      </p:sp>
    </p:spTree>
    <p:extLst>
      <p:ext uri="{BB962C8B-B14F-4D97-AF65-F5344CB8AC3E}">
        <p14:creationId xmlns:p14="http://schemas.microsoft.com/office/powerpoint/2010/main" val="368915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51</a:t>
            </a:fld>
            <a:endParaRPr/>
          </a:p>
        </p:txBody>
      </p:sp>
      <p:sp>
        <p:nvSpPr>
          <p:cNvPr id="3" name="Título 1">
            <a:extLst>
              <a:ext uri="{FF2B5EF4-FFF2-40B4-BE49-F238E27FC236}">
                <a16:creationId xmlns:a16="http://schemas.microsoft.com/office/drawing/2014/main" id="{DBE3EB38-C1F5-4DEA-A9AB-F2BF7DEBD7B9}"/>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a:t>Ejercicio 3</a:t>
            </a:r>
            <a:endParaRPr lang="en-US" i="1" kern="0" dirty="0"/>
          </a:p>
        </p:txBody>
      </p:sp>
      <p:graphicFrame>
        <p:nvGraphicFramePr>
          <p:cNvPr id="5" name="Tabla 4">
            <a:extLst>
              <a:ext uri="{FF2B5EF4-FFF2-40B4-BE49-F238E27FC236}">
                <a16:creationId xmlns:a16="http://schemas.microsoft.com/office/drawing/2014/main" id="{FAE5A38A-4F7B-456D-8FA0-DFEED3FD33D2}"/>
              </a:ext>
            </a:extLst>
          </p:cNvPr>
          <p:cNvGraphicFramePr>
            <a:graphicFrameLocks noGrp="1"/>
          </p:cNvGraphicFramePr>
          <p:nvPr>
            <p:extLst>
              <p:ext uri="{D42A27DB-BD31-4B8C-83A1-F6EECF244321}">
                <p14:modId xmlns:p14="http://schemas.microsoft.com/office/powerpoint/2010/main" val="1248829760"/>
              </p:ext>
            </p:extLst>
          </p:nvPr>
        </p:nvGraphicFramePr>
        <p:xfrm>
          <a:off x="1539063" y="3429000"/>
          <a:ext cx="8395900" cy="1107440"/>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Q</a:t>
                      </a:r>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sz="1800" dirty="0"/>
                        <a:t>0,28</a:t>
                      </a:r>
                    </a:p>
                  </a:txBody>
                  <a:tcPr/>
                </a:tc>
                <a:tc>
                  <a:txBody>
                    <a:bodyPr/>
                    <a:lstStyle/>
                    <a:p>
                      <a:pPr algn="ctr"/>
                      <a:r>
                        <a:rPr lang="es-CL" sz="1800" dirty="0"/>
                        <a:t>0,63</a:t>
                      </a:r>
                    </a:p>
                  </a:txBody>
                  <a:tcPr/>
                </a:tc>
                <a:tc>
                  <a:txBody>
                    <a:bodyPr/>
                    <a:lstStyle/>
                    <a:p>
                      <a:pPr algn="ctr"/>
                      <a:r>
                        <a:rPr lang="es-CL" sz="1800" dirty="0"/>
                        <a:t>0,09</a:t>
                      </a:r>
                    </a:p>
                  </a:txBody>
                  <a:tcP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r>
                        <a:rPr lang="es-CL" sz="1800" dirty="0"/>
                        <a:t>0,36</a:t>
                      </a:r>
                    </a:p>
                  </a:txBody>
                  <a:tcPr/>
                </a:tc>
                <a:tc>
                  <a:txBody>
                    <a:bodyPr/>
                    <a:lstStyle/>
                    <a:p>
                      <a:pPr algn="ctr"/>
                      <a:r>
                        <a:rPr lang="es-CL" sz="1800" dirty="0"/>
                        <a:t>0,48</a:t>
                      </a:r>
                    </a:p>
                  </a:txBody>
                  <a:tcPr/>
                </a:tc>
                <a:tc>
                  <a:txBody>
                    <a:bodyPr/>
                    <a:lstStyle/>
                    <a:p>
                      <a:pPr algn="ctr"/>
                      <a:r>
                        <a:rPr lang="es-CL" sz="1800" dirty="0"/>
                        <a:t>0,16</a:t>
                      </a:r>
                    </a:p>
                  </a:txBody>
                  <a:tcPr/>
                </a:tc>
                <a:extLst>
                  <a:ext uri="{0D108BD9-81ED-4DB2-BD59-A6C34878D82A}">
                    <a16:rowId xmlns:a16="http://schemas.microsoft.com/office/drawing/2014/main" val="2393102065"/>
                  </a:ext>
                </a:extLst>
              </a:tr>
            </a:tbl>
          </a:graphicData>
        </a:graphic>
      </p:graphicFrame>
      <p:graphicFrame>
        <p:nvGraphicFramePr>
          <p:cNvPr id="6" name="Tabla 4">
            <a:extLst>
              <a:ext uri="{FF2B5EF4-FFF2-40B4-BE49-F238E27FC236}">
                <a16:creationId xmlns:a16="http://schemas.microsoft.com/office/drawing/2014/main" id="{BD038290-02D2-4606-A6CE-C93C5F6A79CD}"/>
              </a:ext>
            </a:extLst>
          </p:cNvPr>
          <p:cNvGraphicFramePr>
            <a:graphicFrameLocks noGrp="1"/>
          </p:cNvGraphicFramePr>
          <p:nvPr>
            <p:extLst>
              <p:ext uri="{D42A27DB-BD31-4B8C-83A1-F6EECF244321}">
                <p14:modId xmlns:p14="http://schemas.microsoft.com/office/powerpoint/2010/main" val="2340880830"/>
              </p:ext>
            </p:extLst>
          </p:nvPr>
        </p:nvGraphicFramePr>
        <p:xfrm>
          <a:off x="1053410" y="4854855"/>
          <a:ext cx="9367205" cy="1478280"/>
        </p:xfrm>
        <a:graphic>
          <a:graphicData uri="http://schemas.openxmlformats.org/drawingml/2006/table">
            <a:tbl>
              <a:tblPr firstRow="1" bandRow="1">
                <a:tableStyleId>{5C22544A-7EE6-4342-B048-85BDC9FD1C3A}</a:tableStyleId>
              </a:tblPr>
              <a:tblGrid>
                <a:gridCol w="1873441">
                  <a:extLst>
                    <a:ext uri="{9D8B030D-6E8A-4147-A177-3AD203B41FA5}">
                      <a16:colId xmlns:a16="http://schemas.microsoft.com/office/drawing/2014/main" val="1804679539"/>
                    </a:ext>
                  </a:extLst>
                </a:gridCol>
                <a:gridCol w="1873441">
                  <a:extLst>
                    <a:ext uri="{9D8B030D-6E8A-4147-A177-3AD203B41FA5}">
                      <a16:colId xmlns:a16="http://schemas.microsoft.com/office/drawing/2014/main" val="2325420472"/>
                    </a:ext>
                  </a:extLst>
                </a:gridCol>
                <a:gridCol w="1873441">
                  <a:extLst>
                    <a:ext uri="{9D8B030D-6E8A-4147-A177-3AD203B41FA5}">
                      <a16:colId xmlns:a16="http://schemas.microsoft.com/office/drawing/2014/main" val="3765054648"/>
                    </a:ext>
                  </a:extLst>
                </a:gridCol>
                <a:gridCol w="1873441">
                  <a:extLst>
                    <a:ext uri="{9D8B030D-6E8A-4147-A177-3AD203B41FA5}">
                      <a16:colId xmlns:a16="http://schemas.microsoft.com/office/drawing/2014/main" val="1979626268"/>
                    </a:ext>
                  </a:extLst>
                </a:gridCol>
                <a:gridCol w="1873441">
                  <a:extLst>
                    <a:ext uri="{9D8B030D-6E8A-4147-A177-3AD203B41FA5}">
                      <a16:colId xmlns:a16="http://schemas.microsoft.com/office/drawing/2014/main" val="2729055595"/>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Z</a:t>
                      </a:r>
                      <a:r>
                        <a:rPr lang="es-CL" sz="1800" baseline="-25000" dirty="0"/>
                        <a:t>1</a:t>
                      </a:r>
                      <a:r>
                        <a:rPr lang="es-CL" sz="1800" dirty="0"/>
                        <a:t>Z</a:t>
                      </a:r>
                      <a:r>
                        <a:rPr lang="es-CL" sz="1800" baseline="-25000" dirty="0"/>
                        <a:t>1</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Z</a:t>
                      </a:r>
                      <a:r>
                        <a:rPr lang="es-CL" sz="1800" baseline="-25000" dirty="0"/>
                        <a:t>1</a:t>
                      </a:r>
                      <a:r>
                        <a:rPr lang="es-CL" sz="1800" dirty="0"/>
                        <a:t>Z</a:t>
                      </a:r>
                      <a:r>
                        <a:rPr lang="es-CL" sz="1800" baseline="-25000" dirty="0"/>
                        <a:t>2</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Z</a:t>
                      </a:r>
                      <a:r>
                        <a:rPr lang="es-CL" sz="1800" baseline="-25000" dirty="0"/>
                        <a:t>2</a:t>
                      </a:r>
                      <a:r>
                        <a:rPr lang="es-CL" sz="1800" dirty="0"/>
                        <a:t>Z</a:t>
                      </a:r>
                      <a:r>
                        <a:rPr lang="es-CL" sz="1800" baseline="-25000" dirty="0"/>
                        <a:t>2</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X</a:t>
                      </a:r>
                      <a:r>
                        <a:rPr lang="es-CL" sz="1800" baseline="30000" dirty="0"/>
                        <a:t>2</a:t>
                      </a:r>
                      <a:endParaRPr lang="es-CL" sz="1800" dirty="0"/>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sz="1800" dirty="0"/>
                        <a:t>840</a:t>
                      </a:r>
                    </a:p>
                  </a:txBody>
                  <a:tcPr/>
                </a:tc>
                <a:tc>
                  <a:txBody>
                    <a:bodyPr/>
                    <a:lstStyle/>
                    <a:p>
                      <a:pPr algn="ctr"/>
                      <a:r>
                        <a:rPr lang="es-CL" sz="1800" dirty="0"/>
                        <a:t>1.890</a:t>
                      </a:r>
                    </a:p>
                  </a:txBody>
                  <a:tcPr/>
                </a:tc>
                <a:tc>
                  <a:txBody>
                    <a:bodyPr/>
                    <a:lstStyle/>
                    <a:p>
                      <a:pPr algn="ctr"/>
                      <a:r>
                        <a:rPr lang="es-CL" sz="1800" dirty="0"/>
                        <a:t>270</a:t>
                      </a:r>
                    </a:p>
                  </a:txBody>
                  <a:tcPr/>
                </a:tc>
                <a:tc rowSpan="3">
                  <a:txBody>
                    <a:bodyPr/>
                    <a:lstStyle/>
                    <a:p>
                      <a:pPr algn="ctr"/>
                      <a:endParaRPr lang="es-CL" sz="1800" dirty="0"/>
                    </a:p>
                  </a:txBody>
                  <a:tcPr anchor="ct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r>
                        <a:rPr lang="es-CL" sz="1800" dirty="0"/>
                        <a:t>1.080</a:t>
                      </a:r>
                    </a:p>
                  </a:txBody>
                  <a:tcPr/>
                </a:tc>
                <a:tc>
                  <a:txBody>
                    <a:bodyPr/>
                    <a:lstStyle/>
                    <a:p>
                      <a:pPr algn="ctr"/>
                      <a:r>
                        <a:rPr lang="es-CL" sz="1800" dirty="0"/>
                        <a:t>1.440</a:t>
                      </a:r>
                    </a:p>
                  </a:txBody>
                  <a:tcPr/>
                </a:tc>
                <a:tc>
                  <a:txBody>
                    <a:bodyPr/>
                    <a:lstStyle/>
                    <a:p>
                      <a:pPr algn="ctr"/>
                      <a:r>
                        <a:rPr lang="es-CL" sz="1800" dirty="0"/>
                        <a:t>480</a:t>
                      </a:r>
                    </a:p>
                  </a:txBody>
                  <a:tcPr/>
                </a:tc>
                <a:tc vMerge="1">
                  <a:txBody>
                    <a:bodyPr/>
                    <a:lstStyle/>
                    <a:p>
                      <a:pPr algn="ctr"/>
                      <a:endParaRPr lang="es-CL" dirty="0"/>
                    </a:p>
                  </a:txBody>
                  <a:tcPr/>
                </a:tc>
                <a:extLst>
                  <a:ext uri="{0D108BD9-81ED-4DB2-BD59-A6C34878D82A}">
                    <a16:rowId xmlns:a16="http://schemas.microsoft.com/office/drawing/2014/main" val="2393102065"/>
                  </a:ext>
                </a:extLst>
              </a:tr>
              <a:tr h="370840">
                <a:tc>
                  <a:txBody>
                    <a:bodyPr/>
                    <a:lstStyle/>
                    <a:p>
                      <a:r>
                        <a:rPr lang="es-CL" sz="1800" dirty="0">
                          <a:solidFill>
                            <a:schemeClr val="tx1"/>
                          </a:solidFill>
                        </a:rPr>
                        <a:t>(O-E)</a:t>
                      </a:r>
                      <a:r>
                        <a:rPr lang="es-CL" sz="1800" baseline="30000" dirty="0">
                          <a:solidFill>
                            <a:schemeClr val="tx1"/>
                          </a:solidFill>
                        </a:rPr>
                        <a:t>2</a:t>
                      </a:r>
                      <a:r>
                        <a:rPr lang="es-CL" sz="1800" dirty="0">
                          <a:solidFill>
                            <a:schemeClr val="tx1"/>
                          </a:solidFill>
                        </a:rPr>
                        <a:t>/E</a:t>
                      </a:r>
                    </a:p>
                  </a:txBody>
                  <a:tcPr/>
                </a:tc>
                <a:tc>
                  <a:txBody>
                    <a:bodyPr/>
                    <a:lstStyle/>
                    <a:p>
                      <a:pPr algn="ctr"/>
                      <a:endParaRPr lang="es-CL" sz="1800" dirty="0"/>
                    </a:p>
                  </a:txBody>
                  <a:tcPr/>
                </a:tc>
                <a:tc>
                  <a:txBody>
                    <a:bodyPr/>
                    <a:lstStyle/>
                    <a:p>
                      <a:pPr algn="ctr"/>
                      <a:endParaRPr lang="es-CL" sz="1800" dirty="0"/>
                    </a:p>
                  </a:txBody>
                  <a:tcPr/>
                </a:tc>
                <a:tc>
                  <a:txBody>
                    <a:bodyPr/>
                    <a:lstStyle/>
                    <a:p>
                      <a:pPr algn="ctr"/>
                      <a:endParaRPr lang="es-CL" sz="1800" dirty="0"/>
                    </a:p>
                  </a:txBody>
                  <a:tcPr/>
                </a:tc>
                <a:tc vMerge="1">
                  <a:txBody>
                    <a:bodyPr/>
                    <a:lstStyle/>
                    <a:p>
                      <a:pPr algn="ctr"/>
                      <a:endParaRPr lang="es-CL" dirty="0"/>
                    </a:p>
                  </a:txBody>
                  <a:tcPr/>
                </a:tc>
                <a:extLst>
                  <a:ext uri="{0D108BD9-81ED-4DB2-BD59-A6C34878D82A}">
                    <a16:rowId xmlns:a16="http://schemas.microsoft.com/office/drawing/2014/main" val="3647845776"/>
                  </a:ext>
                </a:extLst>
              </a:tr>
            </a:tbl>
          </a:graphicData>
        </a:graphic>
      </p:graphicFrame>
      <p:pic>
        <p:nvPicPr>
          <p:cNvPr id="7" name="Picture 2" descr="Extraen de manera ilegal 20 monitos del monte">
            <a:extLst>
              <a:ext uri="{FF2B5EF4-FFF2-40B4-BE49-F238E27FC236}">
                <a16:creationId xmlns:a16="http://schemas.microsoft.com/office/drawing/2014/main" id="{632D4500-9567-44D1-B130-4F48E4563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464" y="1"/>
            <a:ext cx="1889535" cy="160020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2F09F68B-03AD-4393-8A9B-1624C71A4B79}"/>
              </a:ext>
            </a:extLst>
          </p:cNvPr>
          <p:cNvSpPr txBox="1"/>
          <p:nvPr/>
        </p:nvSpPr>
        <p:spPr>
          <a:xfrm>
            <a:off x="2273808" y="1288923"/>
            <a:ext cx="7415784" cy="2031325"/>
          </a:xfrm>
          <a:prstGeom prst="rect">
            <a:avLst/>
          </a:prstGeom>
          <a:noFill/>
        </p:spPr>
        <p:txBody>
          <a:bodyPr wrap="square" rtlCol="0">
            <a:spAutoFit/>
          </a:bodyPr>
          <a:lstStyle/>
          <a:p>
            <a:r>
              <a:rPr lang="es-CL" dirty="0"/>
              <a:t>Para una población de 3.000 monitos del monte </a:t>
            </a:r>
            <a:r>
              <a:rPr lang="es-CL" i="1" dirty="0"/>
              <a:t>(</a:t>
            </a:r>
            <a:r>
              <a:rPr lang="es-CL" i="1" dirty="0" err="1"/>
              <a:t>Dromiciops</a:t>
            </a:r>
            <a:r>
              <a:rPr lang="es-CL" i="1" dirty="0"/>
              <a:t> </a:t>
            </a:r>
            <a:r>
              <a:rPr lang="es-CL" i="1" dirty="0" err="1"/>
              <a:t>gliroides</a:t>
            </a:r>
            <a:r>
              <a:rPr lang="es-CL" i="1" dirty="0"/>
              <a:t>)</a:t>
            </a:r>
            <a:r>
              <a:rPr lang="es-CL" dirty="0"/>
              <a:t> se han calculado las frecuencias genotípicas del gen Z. Éstas son:</a:t>
            </a:r>
          </a:p>
          <a:p>
            <a:endParaRPr lang="es-CL" dirty="0"/>
          </a:p>
          <a:p>
            <a:pPr algn="ctr"/>
            <a:r>
              <a:rPr lang="es-CL" dirty="0"/>
              <a:t>P=0,28         H=0,63      Q=0,09</a:t>
            </a:r>
          </a:p>
          <a:p>
            <a:pPr algn="ctr"/>
            <a:endParaRPr lang="es-CL" dirty="0"/>
          </a:p>
          <a:p>
            <a:r>
              <a:rPr lang="es-CL" dirty="0"/>
              <a:t>Determine si esta población se encuentra bajo Equilibrio Hardy-Weinberg.</a:t>
            </a:r>
          </a:p>
        </p:txBody>
      </p:sp>
    </p:spTree>
    <p:extLst>
      <p:ext uri="{BB962C8B-B14F-4D97-AF65-F5344CB8AC3E}">
        <p14:creationId xmlns:p14="http://schemas.microsoft.com/office/powerpoint/2010/main" val="3188309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52</a:t>
            </a:fld>
            <a:endParaRPr/>
          </a:p>
        </p:txBody>
      </p:sp>
      <p:sp>
        <p:nvSpPr>
          <p:cNvPr id="3" name="Título 1">
            <a:extLst>
              <a:ext uri="{FF2B5EF4-FFF2-40B4-BE49-F238E27FC236}">
                <a16:creationId xmlns:a16="http://schemas.microsoft.com/office/drawing/2014/main" id="{74CD78C1-ED2E-4B8A-BE4B-0F518512D0F1}"/>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a:t>Ejercicio 3</a:t>
            </a:r>
            <a:endParaRPr lang="en-US" i="1" kern="0" dirty="0"/>
          </a:p>
        </p:txBody>
      </p:sp>
      <p:graphicFrame>
        <p:nvGraphicFramePr>
          <p:cNvPr id="5" name="Tabla 4">
            <a:extLst>
              <a:ext uri="{FF2B5EF4-FFF2-40B4-BE49-F238E27FC236}">
                <a16:creationId xmlns:a16="http://schemas.microsoft.com/office/drawing/2014/main" id="{64F3BAE1-9DF9-42ED-8800-1CFC1EF703C3}"/>
              </a:ext>
            </a:extLst>
          </p:cNvPr>
          <p:cNvGraphicFramePr>
            <a:graphicFrameLocks noGrp="1"/>
          </p:cNvGraphicFramePr>
          <p:nvPr>
            <p:extLst>
              <p:ext uri="{D42A27DB-BD31-4B8C-83A1-F6EECF244321}">
                <p14:modId xmlns:p14="http://schemas.microsoft.com/office/powerpoint/2010/main" val="2386959624"/>
              </p:ext>
            </p:extLst>
          </p:nvPr>
        </p:nvGraphicFramePr>
        <p:xfrm>
          <a:off x="1539063" y="3429000"/>
          <a:ext cx="8395900" cy="1107440"/>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Q</a:t>
                      </a:r>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sz="1800" dirty="0"/>
                        <a:t>0,28</a:t>
                      </a:r>
                    </a:p>
                  </a:txBody>
                  <a:tcPr/>
                </a:tc>
                <a:tc>
                  <a:txBody>
                    <a:bodyPr/>
                    <a:lstStyle/>
                    <a:p>
                      <a:pPr algn="ctr"/>
                      <a:r>
                        <a:rPr lang="es-CL" sz="1800" dirty="0"/>
                        <a:t>0,63</a:t>
                      </a:r>
                    </a:p>
                  </a:txBody>
                  <a:tcPr/>
                </a:tc>
                <a:tc>
                  <a:txBody>
                    <a:bodyPr/>
                    <a:lstStyle/>
                    <a:p>
                      <a:pPr algn="ctr"/>
                      <a:r>
                        <a:rPr lang="es-CL" sz="1800" dirty="0"/>
                        <a:t>0,09</a:t>
                      </a:r>
                    </a:p>
                  </a:txBody>
                  <a:tcP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r>
                        <a:rPr lang="es-CL" sz="1800" dirty="0"/>
                        <a:t>0,36</a:t>
                      </a:r>
                    </a:p>
                  </a:txBody>
                  <a:tcPr/>
                </a:tc>
                <a:tc>
                  <a:txBody>
                    <a:bodyPr/>
                    <a:lstStyle/>
                    <a:p>
                      <a:pPr algn="ctr"/>
                      <a:r>
                        <a:rPr lang="es-CL" sz="1800" dirty="0"/>
                        <a:t>0,48</a:t>
                      </a:r>
                    </a:p>
                  </a:txBody>
                  <a:tcPr/>
                </a:tc>
                <a:tc>
                  <a:txBody>
                    <a:bodyPr/>
                    <a:lstStyle/>
                    <a:p>
                      <a:pPr algn="ctr"/>
                      <a:r>
                        <a:rPr lang="es-CL" sz="1800" dirty="0"/>
                        <a:t>0,16</a:t>
                      </a:r>
                    </a:p>
                  </a:txBody>
                  <a:tcPr/>
                </a:tc>
                <a:extLst>
                  <a:ext uri="{0D108BD9-81ED-4DB2-BD59-A6C34878D82A}">
                    <a16:rowId xmlns:a16="http://schemas.microsoft.com/office/drawing/2014/main" val="2393102065"/>
                  </a:ext>
                </a:extLst>
              </a:tr>
            </a:tbl>
          </a:graphicData>
        </a:graphic>
      </p:graphicFrame>
      <p:graphicFrame>
        <p:nvGraphicFramePr>
          <p:cNvPr id="6" name="Tabla 4">
            <a:extLst>
              <a:ext uri="{FF2B5EF4-FFF2-40B4-BE49-F238E27FC236}">
                <a16:creationId xmlns:a16="http://schemas.microsoft.com/office/drawing/2014/main" id="{79103D03-5BA8-4ECD-9198-53AA435F6A05}"/>
              </a:ext>
            </a:extLst>
          </p:cNvPr>
          <p:cNvGraphicFramePr>
            <a:graphicFrameLocks noGrp="1"/>
          </p:cNvGraphicFramePr>
          <p:nvPr>
            <p:extLst>
              <p:ext uri="{D42A27DB-BD31-4B8C-83A1-F6EECF244321}">
                <p14:modId xmlns:p14="http://schemas.microsoft.com/office/powerpoint/2010/main" val="1995197221"/>
              </p:ext>
            </p:extLst>
          </p:nvPr>
        </p:nvGraphicFramePr>
        <p:xfrm>
          <a:off x="1151458" y="4829937"/>
          <a:ext cx="9171110" cy="1478280"/>
        </p:xfrm>
        <a:graphic>
          <a:graphicData uri="http://schemas.openxmlformats.org/drawingml/2006/table">
            <a:tbl>
              <a:tblPr firstRow="1" bandRow="1">
                <a:tableStyleId>{5C22544A-7EE6-4342-B048-85BDC9FD1C3A}</a:tableStyleId>
              </a:tblPr>
              <a:tblGrid>
                <a:gridCol w="1834222">
                  <a:extLst>
                    <a:ext uri="{9D8B030D-6E8A-4147-A177-3AD203B41FA5}">
                      <a16:colId xmlns:a16="http://schemas.microsoft.com/office/drawing/2014/main" val="1804679539"/>
                    </a:ext>
                  </a:extLst>
                </a:gridCol>
                <a:gridCol w="1834222">
                  <a:extLst>
                    <a:ext uri="{9D8B030D-6E8A-4147-A177-3AD203B41FA5}">
                      <a16:colId xmlns:a16="http://schemas.microsoft.com/office/drawing/2014/main" val="2325420472"/>
                    </a:ext>
                  </a:extLst>
                </a:gridCol>
                <a:gridCol w="1834222">
                  <a:extLst>
                    <a:ext uri="{9D8B030D-6E8A-4147-A177-3AD203B41FA5}">
                      <a16:colId xmlns:a16="http://schemas.microsoft.com/office/drawing/2014/main" val="3765054648"/>
                    </a:ext>
                  </a:extLst>
                </a:gridCol>
                <a:gridCol w="1834222">
                  <a:extLst>
                    <a:ext uri="{9D8B030D-6E8A-4147-A177-3AD203B41FA5}">
                      <a16:colId xmlns:a16="http://schemas.microsoft.com/office/drawing/2014/main" val="1979626268"/>
                    </a:ext>
                  </a:extLst>
                </a:gridCol>
                <a:gridCol w="1834222">
                  <a:extLst>
                    <a:ext uri="{9D8B030D-6E8A-4147-A177-3AD203B41FA5}">
                      <a16:colId xmlns:a16="http://schemas.microsoft.com/office/drawing/2014/main" val="2729055595"/>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Z</a:t>
                      </a:r>
                      <a:r>
                        <a:rPr lang="es-CL" sz="1800" baseline="-25000" dirty="0"/>
                        <a:t>1</a:t>
                      </a:r>
                      <a:r>
                        <a:rPr lang="es-CL" sz="1800" dirty="0"/>
                        <a:t>Z</a:t>
                      </a:r>
                      <a:r>
                        <a:rPr lang="es-CL" sz="1800" baseline="-25000" dirty="0"/>
                        <a:t>1</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Z</a:t>
                      </a:r>
                      <a:r>
                        <a:rPr lang="es-CL" sz="1800" baseline="-25000" dirty="0"/>
                        <a:t>1</a:t>
                      </a:r>
                      <a:r>
                        <a:rPr lang="es-CL" sz="1800" dirty="0"/>
                        <a:t>Z</a:t>
                      </a:r>
                      <a:r>
                        <a:rPr lang="es-CL" sz="1800" baseline="-25000" dirty="0"/>
                        <a:t>2</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Z</a:t>
                      </a:r>
                      <a:r>
                        <a:rPr lang="es-CL" sz="1800" baseline="-25000" dirty="0"/>
                        <a:t>2</a:t>
                      </a:r>
                      <a:r>
                        <a:rPr lang="es-CL" sz="1800" dirty="0"/>
                        <a:t>Z</a:t>
                      </a:r>
                      <a:r>
                        <a:rPr lang="es-CL" sz="1800" baseline="-25000" dirty="0"/>
                        <a:t>2</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X</a:t>
                      </a:r>
                      <a:r>
                        <a:rPr lang="es-CL" sz="1800" baseline="30000" dirty="0"/>
                        <a:t>2</a:t>
                      </a:r>
                      <a:endParaRPr lang="es-CL" sz="1800" dirty="0"/>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sz="1800" dirty="0"/>
                        <a:t>840</a:t>
                      </a:r>
                    </a:p>
                  </a:txBody>
                  <a:tcPr/>
                </a:tc>
                <a:tc>
                  <a:txBody>
                    <a:bodyPr/>
                    <a:lstStyle/>
                    <a:p>
                      <a:pPr algn="ctr"/>
                      <a:r>
                        <a:rPr lang="es-CL" sz="1800" dirty="0"/>
                        <a:t>1.890</a:t>
                      </a:r>
                    </a:p>
                  </a:txBody>
                  <a:tcPr/>
                </a:tc>
                <a:tc>
                  <a:txBody>
                    <a:bodyPr/>
                    <a:lstStyle/>
                    <a:p>
                      <a:pPr algn="ctr"/>
                      <a:r>
                        <a:rPr lang="es-CL" sz="1800" dirty="0"/>
                        <a:t>270</a:t>
                      </a:r>
                    </a:p>
                  </a:txBody>
                  <a:tcPr/>
                </a:tc>
                <a:tc rowSpan="3">
                  <a:txBody>
                    <a:bodyPr/>
                    <a:lstStyle/>
                    <a:p>
                      <a:pPr algn="ctr"/>
                      <a:endParaRPr lang="es-CL" sz="1800" dirty="0"/>
                    </a:p>
                  </a:txBody>
                  <a:tcPr anchor="ct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r>
                        <a:rPr lang="es-CL" sz="1800" dirty="0"/>
                        <a:t>1.080</a:t>
                      </a:r>
                    </a:p>
                  </a:txBody>
                  <a:tcPr/>
                </a:tc>
                <a:tc>
                  <a:txBody>
                    <a:bodyPr/>
                    <a:lstStyle/>
                    <a:p>
                      <a:pPr algn="ctr"/>
                      <a:r>
                        <a:rPr lang="es-CL" sz="1800" dirty="0"/>
                        <a:t>1.440</a:t>
                      </a:r>
                    </a:p>
                  </a:txBody>
                  <a:tcPr/>
                </a:tc>
                <a:tc>
                  <a:txBody>
                    <a:bodyPr/>
                    <a:lstStyle/>
                    <a:p>
                      <a:pPr algn="ctr"/>
                      <a:r>
                        <a:rPr lang="es-CL" sz="1800" dirty="0"/>
                        <a:t>480</a:t>
                      </a:r>
                    </a:p>
                  </a:txBody>
                  <a:tcPr/>
                </a:tc>
                <a:tc vMerge="1">
                  <a:txBody>
                    <a:bodyPr/>
                    <a:lstStyle/>
                    <a:p>
                      <a:pPr algn="ctr"/>
                      <a:endParaRPr lang="es-CL" dirty="0"/>
                    </a:p>
                  </a:txBody>
                  <a:tcPr/>
                </a:tc>
                <a:extLst>
                  <a:ext uri="{0D108BD9-81ED-4DB2-BD59-A6C34878D82A}">
                    <a16:rowId xmlns:a16="http://schemas.microsoft.com/office/drawing/2014/main" val="2393102065"/>
                  </a:ext>
                </a:extLst>
              </a:tr>
              <a:tr h="370840">
                <a:tc>
                  <a:txBody>
                    <a:bodyPr/>
                    <a:lstStyle/>
                    <a:p>
                      <a:r>
                        <a:rPr lang="es-CL" sz="1800" dirty="0">
                          <a:solidFill>
                            <a:schemeClr val="tx1"/>
                          </a:solidFill>
                        </a:rPr>
                        <a:t>(O-E)</a:t>
                      </a:r>
                      <a:r>
                        <a:rPr lang="es-CL" sz="1800" baseline="30000" dirty="0">
                          <a:solidFill>
                            <a:schemeClr val="tx1"/>
                          </a:solidFill>
                        </a:rPr>
                        <a:t>2</a:t>
                      </a:r>
                      <a:r>
                        <a:rPr lang="es-CL" sz="1800" dirty="0">
                          <a:solidFill>
                            <a:schemeClr val="tx1"/>
                          </a:solidFill>
                        </a:rPr>
                        <a:t>/E</a:t>
                      </a:r>
                    </a:p>
                  </a:txBody>
                  <a:tcPr/>
                </a:tc>
                <a:tc>
                  <a:txBody>
                    <a:bodyPr/>
                    <a:lstStyle/>
                    <a:p>
                      <a:pPr algn="ctr"/>
                      <a:r>
                        <a:rPr lang="es-CL" sz="1800"/>
                        <a:t>53,33</a:t>
                      </a:r>
                      <a:endParaRPr lang="es-CL" sz="1800" dirty="0"/>
                    </a:p>
                  </a:txBody>
                  <a:tcPr/>
                </a:tc>
                <a:tc>
                  <a:txBody>
                    <a:bodyPr/>
                    <a:lstStyle/>
                    <a:p>
                      <a:pPr algn="ctr"/>
                      <a:r>
                        <a:rPr lang="es-CL" sz="1800"/>
                        <a:t>140,63</a:t>
                      </a:r>
                      <a:endParaRPr lang="es-CL" sz="1800" dirty="0"/>
                    </a:p>
                  </a:txBody>
                  <a:tcPr/>
                </a:tc>
                <a:tc>
                  <a:txBody>
                    <a:bodyPr/>
                    <a:lstStyle/>
                    <a:p>
                      <a:pPr algn="ctr"/>
                      <a:r>
                        <a:rPr lang="es-CL" sz="1800" dirty="0"/>
                        <a:t>91,88</a:t>
                      </a:r>
                    </a:p>
                  </a:txBody>
                  <a:tcPr/>
                </a:tc>
                <a:tc vMerge="1">
                  <a:txBody>
                    <a:bodyPr/>
                    <a:lstStyle/>
                    <a:p>
                      <a:pPr algn="ctr"/>
                      <a:endParaRPr lang="es-CL" dirty="0"/>
                    </a:p>
                  </a:txBody>
                  <a:tcPr/>
                </a:tc>
                <a:extLst>
                  <a:ext uri="{0D108BD9-81ED-4DB2-BD59-A6C34878D82A}">
                    <a16:rowId xmlns:a16="http://schemas.microsoft.com/office/drawing/2014/main" val="3647845776"/>
                  </a:ext>
                </a:extLst>
              </a:tr>
            </a:tbl>
          </a:graphicData>
        </a:graphic>
      </p:graphicFrame>
      <p:pic>
        <p:nvPicPr>
          <p:cNvPr id="7" name="Picture 2" descr="Extraen de manera ilegal 20 monitos del monte">
            <a:extLst>
              <a:ext uri="{FF2B5EF4-FFF2-40B4-BE49-F238E27FC236}">
                <a16:creationId xmlns:a16="http://schemas.microsoft.com/office/drawing/2014/main" id="{90A1F20F-7FC3-4D3C-BF18-9AC0D5465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464" y="1"/>
            <a:ext cx="1889535" cy="160020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D4719AEA-F79B-49B1-BB35-5A1D212A38DD}"/>
              </a:ext>
            </a:extLst>
          </p:cNvPr>
          <p:cNvSpPr txBox="1"/>
          <p:nvPr/>
        </p:nvSpPr>
        <p:spPr>
          <a:xfrm>
            <a:off x="2273808" y="1288923"/>
            <a:ext cx="7415784" cy="2031325"/>
          </a:xfrm>
          <a:prstGeom prst="rect">
            <a:avLst/>
          </a:prstGeom>
          <a:noFill/>
        </p:spPr>
        <p:txBody>
          <a:bodyPr wrap="square" rtlCol="0">
            <a:spAutoFit/>
          </a:bodyPr>
          <a:lstStyle/>
          <a:p>
            <a:r>
              <a:rPr lang="es-CL" dirty="0"/>
              <a:t>Para una población de 3.000 monitos del monte </a:t>
            </a:r>
            <a:r>
              <a:rPr lang="es-CL" i="1" dirty="0"/>
              <a:t>(</a:t>
            </a:r>
            <a:r>
              <a:rPr lang="es-CL" i="1" dirty="0" err="1"/>
              <a:t>Dromiciops</a:t>
            </a:r>
            <a:r>
              <a:rPr lang="es-CL" i="1" dirty="0"/>
              <a:t> </a:t>
            </a:r>
            <a:r>
              <a:rPr lang="es-CL" i="1" dirty="0" err="1"/>
              <a:t>gliroides</a:t>
            </a:r>
            <a:r>
              <a:rPr lang="es-CL" i="1" dirty="0"/>
              <a:t>)</a:t>
            </a:r>
            <a:r>
              <a:rPr lang="es-CL" dirty="0"/>
              <a:t> se han calculado las frecuencias genotípicas del gen Z. Éstas son:</a:t>
            </a:r>
          </a:p>
          <a:p>
            <a:endParaRPr lang="es-CL" dirty="0"/>
          </a:p>
          <a:p>
            <a:pPr algn="ctr"/>
            <a:r>
              <a:rPr lang="es-CL" dirty="0"/>
              <a:t>P=0,28         H=0,63      Q=0,09</a:t>
            </a:r>
          </a:p>
          <a:p>
            <a:pPr algn="ctr"/>
            <a:endParaRPr lang="es-CL" dirty="0"/>
          </a:p>
          <a:p>
            <a:r>
              <a:rPr lang="es-CL" dirty="0"/>
              <a:t>Determine si esta población se encuentra bajo Equilibrio Hardy-Weinberg.</a:t>
            </a:r>
          </a:p>
        </p:txBody>
      </p:sp>
    </p:spTree>
    <p:extLst>
      <p:ext uri="{BB962C8B-B14F-4D97-AF65-F5344CB8AC3E}">
        <p14:creationId xmlns:p14="http://schemas.microsoft.com/office/powerpoint/2010/main" val="2738342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53</a:t>
            </a:fld>
            <a:endParaRPr/>
          </a:p>
        </p:txBody>
      </p:sp>
      <p:sp>
        <p:nvSpPr>
          <p:cNvPr id="3" name="Título 1">
            <a:extLst>
              <a:ext uri="{FF2B5EF4-FFF2-40B4-BE49-F238E27FC236}">
                <a16:creationId xmlns:a16="http://schemas.microsoft.com/office/drawing/2014/main" id="{545CD703-7A14-4541-AC40-560A0ECF30EF}"/>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a:t>Ejercicio 3</a:t>
            </a:r>
            <a:endParaRPr lang="en-US" i="1" kern="0" dirty="0"/>
          </a:p>
        </p:txBody>
      </p:sp>
      <p:graphicFrame>
        <p:nvGraphicFramePr>
          <p:cNvPr id="5" name="Tabla 4">
            <a:extLst>
              <a:ext uri="{FF2B5EF4-FFF2-40B4-BE49-F238E27FC236}">
                <a16:creationId xmlns:a16="http://schemas.microsoft.com/office/drawing/2014/main" id="{B1F0F47D-9C44-4EB3-9194-74EDBD4EFBC5}"/>
              </a:ext>
            </a:extLst>
          </p:cNvPr>
          <p:cNvGraphicFramePr>
            <a:graphicFrameLocks noGrp="1"/>
          </p:cNvGraphicFramePr>
          <p:nvPr>
            <p:extLst>
              <p:ext uri="{D42A27DB-BD31-4B8C-83A1-F6EECF244321}">
                <p14:modId xmlns:p14="http://schemas.microsoft.com/office/powerpoint/2010/main" val="1555771850"/>
              </p:ext>
            </p:extLst>
          </p:nvPr>
        </p:nvGraphicFramePr>
        <p:xfrm>
          <a:off x="1539063" y="3429000"/>
          <a:ext cx="8395900" cy="1107440"/>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Q</a:t>
                      </a:r>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sz="1800" dirty="0"/>
                        <a:t>0,28</a:t>
                      </a:r>
                    </a:p>
                  </a:txBody>
                  <a:tcPr/>
                </a:tc>
                <a:tc>
                  <a:txBody>
                    <a:bodyPr/>
                    <a:lstStyle/>
                    <a:p>
                      <a:pPr algn="ctr"/>
                      <a:r>
                        <a:rPr lang="es-CL" sz="1800" dirty="0"/>
                        <a:t>0,63</a:t>
                      </a:r>
                    </a:p>
                  </a:txBody>
                  <a:tcPr/>
                </a:tc>
                <a:tc>
                  <a:txBody>
                    <a:bodyPr/>
                    <a:lstStyle/>
                    <a:p>
                      <a:pPr algn="ctr"/>
                      <a:r>
                        <a:rPr lang="es-CL" sz="1800" dirty="0"/>
                        <a:t>0,09</a:t>
                      </a:r>
                    </a:p>
                  </a:txBody>
                  <a:tcP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r>
                        <a:rPr lang="es-CL" sz="1800" dirty="0"/>
                        <a:t>0,36</a:t>
                      </a:r>
                    </a:p>
                  </a:txBody>
                  <a:tcPr/>
                </a:tc>
                <a:tc>
                  <a:txBody>
                    <a:bodyPr/>
                    <a:lstStyle/>
                    <a:p>
                      <a:pPr algn="ctr"/>
                      <a:r>
                        <a:rPr lang="es-CL" sz="1800" dirty="0"/>
                        <a:t>0,48</a:t>
                      </a:r>
                    </a:p>
                  </a:txBody>
                  <a:tcPr/>
                </a:tc>
                <a:tc>
                  <a:txBody>
                    <a:bodyPr/>
                    <a:lstStyle/>
                    <a:p>
                      <a:pPr algn="ctr"/>
                      <a:r>
                        <a:rPr lang="es-CL" sz="1800" dirty="0"/>
                        <a:t>0,16</a:t>
                      </a:r>
                    </a:p>
                  </a:txBody>
                  <a:tcPr/>
                </a:tc>
                <a:extLst>
                  <a:ext uri="{0D108BD9-81ED-4DB2-BD59-A6C34878D82A}">
                    <a16:rowId xmlns:a16="http://schemas.microsoft.com/office/drawing/2014/main" val="2393102065"/>
                  </a:ext>
                </a:extLst>
              </a:tr>
            </a:tbl>
          </a:graphicData>
        </a:graphic>
      </p:graphicFrame>
      <p:graphicFrame>
        <p:nvGraphicFramePr>
          <p:cNvPr id="6" name="Tabla 4">
            <a:extLst>
              <a:ext uri="{FF2B5EF4-FFF2-40B4-BE49-F238E27FC236}">
                <a16:creationId xmlns:a16="http://schemas.microsoft.com/office/drawing/2014/main" id="{9A4E8770-D1B2-48FC-8E2C-CEB92143997B}"/>
              </a:ext>
            </a:extLst>
          </p:cNvPr>
          <p:cNvGraphicFramePr>
            <a:graphicFrameLocks noGrp="1"/>
          </p:cNvGraphicFramePr>
          <p:nvPr>
            <p:extLst>
              <p:ext uri="{D42A27DB-BD31-4B8C-83A1-F6EECF244321}">
                <p14:modId xmlns:p14="http://schemas.microsoft.com/office/powerpoint/2010/main" val="3501006699"/>
              </p:ext>
            </p:extLst>
          </p:nvPr>
        </p:nvGraphicFramePr>
        <p:xfrm>
          <a:off x="987213" y="4791659"/>
          <a:ext cx="9499600" cy="1503936"/>
        </p:xfrm>
        <a:graphic>
          <a:graphicData uri="http://schemas.openxmlformats.org/drawingml/2006/table">
            <a:tbl>
              <a:tblPr firstRow="1" bandRow="1">
                <a:tableStyleId>{5C22544A-7EE6-4342-B048-85BDC9FD1C3A}</a:tableStyleId>
              </a:tblPr>
              <a:tblGrid>
                <a:gridCol w="1899920">
                  <a:extLst>
                    <a:ext uri="{9D8B030D-6E8A-4147-A177-3AD203B41FA5}">
                      <a16:colId xmlns:a16="http://schemas.microsoft.com/office/drawing/2014/main" val="1804679539"/>
                    </a:ext>
                  </a:extLst>
                </a:gridCol>
                <a:gridCol w="1899920">
                  <a:extLst>
                    <a:ext uri="{9D8B030D-6E8A-4147-A177-3AD203B41FA5}">
                      <a16:colId xmlns:a16="http://schemas.microsoft.com/office/drawing/2014/main" val="2325420472"/>
                    </a:ext>
                  </a:extLst>
                </a:gridCol>
                <a:gridCol w="1899920">
                  <a:extLst>
                    <a:ext uri="{9D8B030D-6E8A-4147-A177-3AD203B41FA5}">
                      <a16:colId xmlns:a16="http://schemas.microsoft.com/office/drawing/2014/main" val="3765054648"/>
                    </a:ext>
                  </a:extLst>
                </a:gridCol>
                <a:gridCol w="1899920">
                  <a:extLst>
                    <a:ext uri="{9D8B030D-6E8A-4147-A177-3AD203B41FA5}">
                      <a16:colId xmlns:a16="http://schemas.microsoft.com/office/drawing/2014/main" val="1979626268"/>
                    </a:ext>
                  </a:extLst>
                </a:gridCol>
                <a:gridCol w="1899920">
                  <a:extLst>
                    <a:ext uri="{9D8B030D-6E8A-4147-A177-3AD203B41FA5}">
                      <a16:colId xmlns:a16="http://schemas.microsoft.com/office/drawing/2014/main" val="2729055595"/>
                    </a:ext>
                  </a:extLst>
                </a:gridCol>
              </a:tblGrid>
              <a:tr h="346810">
                <a:tc>
                  <a:txBody>
                    <a:bodyPr/>
                    <a:lstStyle/>
                    <a:p>
                      <a:r>
                        <a:rPr lang="es-CL"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Z</a:t>
                      </a:r>
                      <a:r>
                        <a:rPr lang="es-CL" baseline="-25000" dirty="0"/>
                        <a:t>1</a:t>
                      </a:r>
                      <a:r>
                        <a:rPr lang="es-CL" dirty="0"/>
                        <a:t>Z</a:t>
                      </a:r>
                      <a:r>
                        <a:rPr lang="es-CL" baseline="-25000" dirty="0"/>
                        <a:t>1</a:t>
                      </a:r>
                      <a:endParaRPr lang="es-C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Z</a:t>
                      </a:r>
                      <a:r>
                        <a:rPr lang="es-CL" baseline="-25000" dirty="0"/>
                        <a:t>1</a:t>
                      </a:r>
                      <a:r>
                        <a:rPr lang="es-CL" dirty="0"/>
                        <a:t>Z</a:t>
                      </a:r>
                      <a:r>
                        <a:rPr lang="es-CL" baseline="-25000" dirty="0"/>
                        <a:t>2</a:t>
                      </a:r>
                      <a:endParaRPr lang="es-C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Z</a:t>
                      </a:r>
                      <a:r>
                        <a:rPr lang="es-CL" baseline="-25000" dirty="0"/>
                        <a:t>2</a:t>
                      </a:r>
                      <a:r>
                        <a:rPr lang="es-CL" dirty="0"/>
                        <a:t>Z</a:t>
                      </a:r>
                      <a:r>
                        <a:rPr lang="es-CL" baseline="-25000" dirty="0"/>
                        <a:t>2</a:t>
                      </a:r>
                      <a:endParaRPr lang="es-C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X</a:t>
                      </a:r>
                      <a:r>
                        <a:rPr lang="es-CL" baseline="30000" dirty="0"/>
                        <a:t>2</a:t>
                      </a:r>
                      <a:endParaRPr lang="es-CL" dirty="0"/>
                    </a:p>
                  </a:txBody>
                  <a:tcPr/>
                </a:tc>
                <a:extLst>
                  <a:ext uri="{0D108BD9-81ED-4DB2-BD59-A6C34878D82A}">
                    <a16:rowId xmlns:a16="http://schemas.microsoft.com/office/drawing/2014/main" val="3532056097"/>
                  </a:ext>
                </a:extLst>
              </a:tr>
              <a:tr h="370840">
                <a:tc>
                  <a:txBody>
                    <a:bodyPr/>
                    <a:lstStyle/>
                    <a:p>
                      <a:r>
                        <a:rPr lang="es-CL" dirty="0"/>
                        <a:t>Observada</a:t>
                      </a:r>
                    </a:p>
                  </a:txBody>
                  <a:tcPr/>
                </a:tc>
                <a:tc>
                  <a:txBody>
                    <a:bodyPr/>
                    <a:lstStyle/>
                    <a:p>
                      <a:pPr algn="ctr"/>
                      <a:r>
                        <a:rPr lang="es-CL" dirty="0"/>
                        <a:t>840</a:t>
                      </a:r>
                    </a:p>
                  </a:txBody>
                  <a:tcPr/>
                </a:tc>
                <a:tc>
                  <a:txBody>
                    <a:bodyPr/>
                    <a:lstStyle/>
                    <a:p>
                      <a:pPr algn="ctr"/>
                      <a:r>
                        <a:rPr lang="es-CL" dirty="0"/>
                        <a:t>1.890</a:t>
                      </a:r>
                    </a:p>
                  </a:txBody>
                  <a:tcPr/>
                </a:tc>
                <a:tc>
                  <a:txBody>
                    <a:bodyPr/>
                    <a:lstStyle/>
                    <a:p>
                      <a:pPr algn="ctr"/>
                      <a:r>
                        <a:rPr lang="es-CL" dirty="0"/>
                        <a:t>270</a:t>
                      </a:r>
                    </a:p>
                  </a:txBody>
                  <a:tcPr/>
                </a:tc>
                <a:tc rowSpan="3">
                  <a:txBody>
                    <a:bodyPr/>
                    <a:lstStyle/>
                    <a:p>
                      <a:pPr algn="ctr"/>
                      <a:r>
                        <a:rPr lang="es-CL" dirty="0"/>
                        <a:t>285,83</a:t>
                      </a:r>
                    </a:p>
                  </a:txBody>
                  <a:tcPr anchor="ctr"/>
                </a:tc>
                <a:extLst>
                  <a:ext uri="{0D108BD9-81ED-4DB2-BD59-A6C34878D82A}">
                    <a16:rowId xmlns:a16="http://schemas.microsoft.com/office/drawing/2014/main" val="3800928650"/>
                  </a:ext>
                </a:extLst>
              </a:tr>
              <a:tr h="370840">
                <a:tc>
                  <a:txBody>
                    <a:bodyPr/>
                    <a:lstStyle/>
                    <a:p>
                      <a:r>
                        <a:rPr lang="es-CL" dirty="0"/>
                        <a:t>Esperada </a:t>
                      </a:r>
                      <a:r>
                        <a:rPr lang="es-CL" dirty="0">
                          <a:solidFill>
                            <a:srgbClr val="FF0000"/>
                          </a:solidFill>
                        </a:rPr>
                        <a:t>(H-W)</a:t>
                      </a:r>
                    </a:p>
                  </a:txBody>
                  <a:tcPr/>
                </a:tc>
                <a:tc>
                  <a:txBody>
                    <a:bodyPr/>
                    <a:lstStyle/>
                    <a:p>
                      <a:pPr algn="ctr"/>
                      <a:r>
                        <a:rPr lang="es-CL" dirty="0"/>
                        <a:t>1.080</a:t>
                      </a:r>
                    </a:p>
                  </a:txBody>
                  <a:tcPr/>
                </a:tc>
                <a:tc>
                  <a:txBody>
                    <a:bodyPr/>
                    <a:lstStyle/>
                    <a:p>
                      <a:pPr algn="ctr"/>
                      <a:r>
                        <a:rPr lang="es-CL" dirty="0"/>
                        <a:t>1.440</a:t>
                      </a:r>
                    </a:p>
                  </a:txBody>
                  <a:tcPr/>
                </a:tc>
                <a:tc>
                  <a:txBody>
                    <a:bodyPr/>
                    <a:lstStyle/>
                    <a:p>
                      <a:pPr algn="ctr"/>
                      <a:r>
                        <a:rPr lang="es-CL" dirty="0"/>
                        <a:t>480</a:t>
                      </a:r>
                    </a:p>
                  </a:txBody>
                  <a:tcPr/>
                </a:tc>
                <a:tc vMerge="1">
                  <a:txBody>
                    <a:bodyPr/>
                    <a:lstStyle/>
                    <a:p>
                      <a:pPr algn="ctr"/>
                      <a:endParaRPr lang="es-CL" dirty="0"/>
                    </a:p>
                  </a:txBody>
                  <a:tcPr/>
                </a:tc>
                <a:extLst>
                  <a:ext uri="{0D108BD9-81ED-4DB2-BD59-A6C34878D82A}">
                    <a16:rowId xmlns:a16="http://schemas.microsoft.com/office/drawing/2014/main" val="2393102065"/>
                  </a:ext>
                </a:extLst>
              </a:tr>
              <a:tr h="370840">
                <a:tc>
                  <a:txBody>
                    <a:bodyPr/>
                    <a:lstStyle/>
                    <a:p>
                      <a:r>
                        <a:rPr lang="es-CL" dirty="0">
                          <a:solidFill>
                            <a:schemeClr val="tx1"/>
                          </a:solidFill>
                        </a:rPr>
                        <a:t>(O-E)</a:t>
                      </a:r>
                      <a:r>
                        <a:rPr lang="es-CL" baseline="30000" dirty="0">
                          <a:solidFill>
                            <a:schemeClr val="tx1"/>
                          </a:solidFill>
                        </a:rPr>
                        <a:t>2</a:t>
                      </a:r>
                      <a:r>
                        <a:rPr lang="es-CL" dirty="0">
                          <a:solidFill>
                            <a:schemeClr val="tx1"/>
                          </a:solidFill>
                        </a:rPr>
                        <a:t>/E</a:t>
                      </a:r>
                    </a:p>
                  </a:txBody>
                  <a:tcPr/>
                </a:tc>
                <a:tc>
                  <a:txBody>
                    <a:bodyPr/>
                    <a:lstStyle/>
                    <a:p>
                      <a:pPr algn="ctr"/>
                      <a:r>
                        <a:rPr lang="es-CL" dirty="0"/>
                        <a:t>53,33</a:t>
                      </a:r>
                    </a:p>
                  </a:txBody>
                  <a:tcPr/>
                </a:tc>
                <a:tc>
                  <a:txBody>
                    <a:bodyPr/>
                    <a:lstStyle/>
                    <a:p>
                      <a:pPr algn="ctr"/>
                      <a:r>
                        <a:rPr lang="es-CL"/>
                        <a:t>140,63</a:t>
                      </a:r>
                      <a:endParaRPr lang="es-CL" dirty="0"/>
                    </a:p>
                  </a:txBody>
                  <a:tcPr/>
                </a:tc>
                <a:tc>
                  <a:txBody>
                    <a:bodyPr/>
                    <a:lstStyle/>
                    <a:p>
                      <a:pPr algn="ctr"/>
                      <a:r>
                        <a:rPr lang="es-CL" dirty="0"/>
                        <a:t>91,88</a:t>
                      </a:r>
                    </a:p>
                  </a:txBody>
                  <a:tcPr/>
                </a:tc>
                <a:tc vMerge="1">
                  <a:txBody>
                    <a:bodyPr/>
                    <a:lstStyle/>
                    <a:p>
                      <a:pPr algn="ctr"/>
                      <a:endParaRPr lang="es-CL" dirty="0"/>
                    </a:p>
                  </a:txBody>
                  <a:tcPr/>
                </a:tc>
                <a:extLst>
                  <a:ext uri="{0D108BD9-81ED-4DB2-BD59-A6C34878D82A}">
                    <a16:rowId xmlns:a16="http://schemas.microsoft.com/office/drawing/2014/main" val="3647845776"/>
                  </a:ext>
                </a:extLst>
              </a:tr>
            </a:tbl>
          </a:graphicData>
        </a:graphic>
      </p:graphicFrame>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6EBA8358-BF3C-4572-A606-105CBC7CF7CD}"/>
                  </a:ext>
                </a:extLst>
              </p:cNvPr>
              <p:cNvSpPr txBox="1"/>
              <p:nvPr/>
            </p:nvSpPr>
            <p:spPr>
              <a:xfrm>
                <a:off x="10636788" y="5357164"/>
                <a:ext cx="1341313" cy="646331"/>
              </a:xfrm>
              <a:prstGeom prst="rect">
                <a:avLst/>
              </a:prstGeom>
              <a:noFill/>
            </p:spPr>
            <p:txBody>
              <a:bodyPr wrap="square" rtlCol="0">
                <a:spAutoFit/>
              </a:bodyPr>
              <a:lstStyle/>
              <a:p>
                <a:r>
                  <a:rPr lang="es-CL" dirty="0"/>
                  <a:t>X</a:t>
                </a:r>
                <a:r>
                  <a:rPr lang="es-CL" baseline="30000" dirty="0"/>
                  <a:t>2 </a:t>
                </a:r>
                <a:r>
                  <a:rPr lang="es-CL" dirty="0"/>
                  <a:t>&gt; 3,841</a:t>
                </a:r>
              </a:p>
              <a:p>
                <a:r>
                  <a:rPr lang="es-CL" dirty="0"/>
                  <a:t>p </a:t>
                </a:r>
                <a14:m>
                  <m:oMath xmlns:m="http://schemas.openxmlformats.org/officeDocument/2006/math">
                    <m:r>
                      <a:rPr lang="es-CL" i="1">
                        <a:latin typeface="Cambria Math" panose="02040503050406030204" pitchFamily="18" charset="0"/>
                        <a:ea typeface="Cambria Math" panose="02040503050406030204" pitchFamily="18" charset="0"/>
                      </a:rPr>
                      <m:t>≤</m:t>
                    </m:r>
                  </m:oMath>
                </a14:m>
                <a:r>
                  <a:rPr lang="es-CL" dirty="0"/>
                  <a:t> 0,05</a:t>
                </a:r>
              </a:p>
            </p:txBody>
          </p:sp>
        </mc:Choice>
        <mc:Fallback xmlns="">
          <p:sp>
            <p:nvSpPr>
              <p:cNvPr id="7" name="CuadroTexto 6">
                <a:extLst>
                  <a:ext uri="{FF2B5EF4-FFF2-40B4-BE49-F238E27FC236}">
                    <a16:creationId xmlns:a16="http://schemas.microsoft.com/office/drawing/2014/main" id="{6EBA8358-BF3C-4572-A606-105CBC7CF7CD}"/>
                  </a:ext>
                </a:extLst>
              </p:cNvPr>
              <p:cNvSpPr txBox="1">
                <a:spLocks noRot="1" noChangeAspect="1" noMove="1" noResize="1" noEditPoints="1" noAdjustHandles="1" noChangeArrowheads="1" noChangeShapeType="1" noTextEdit="1"/>
              </p:cNvSpPr>
              <p:nvPr/>
            </p:nvSpPr>
            <p:spPr>
              <a:xfrm>
                <a:off x="10636788" y="5357164"/>
                <a:ext cx="1341313" cy="646331"/>
              </a:xfrm>
              <a:prstGeom prst="rect">
                <a:avLst/>
              </a:prstGeom>
              <a:blipFill>
                <a:blip r:embed="rId3"/>
                <a:stretch>
                  <a:fillRect l="-4091" t="-5660" b="-14151"/>
                </a:stretch>
              </a:blipFill>
            </p:spPr>
            <p:txBody>
              <a:bodyPr/>
              <a:lstStyle/>
              <a:p>
                <a:r>
                  <a:rPr lang="en-US">
                    <a:noFill/>
                  </a:rPr>
                  <a:t> </a:t>
                </a:r>
              </a:p>
            </p:txBody>
          </p:sp>
        </mc:Fallback>
      </mc:AlternateContent>
      <p:pic>
        <p:nvPicPr>
          <p:cNvPr id="8" name="Picture 2" descr="Extraen de manera ilegal 20 monitos del monte">
            <a:extLst>
              <a:ext uri="{FF2B5EF4-FFF2-40B4-BE49-F238E27FC236}">
                <a16:creationId xmlns:a16="http://schemas.microsoft.com/office/drawing/2014/main" id="{FF4F3061-F74D-4881-A601-262FC3311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2464" y="1"/>
            <a:ext cx="1889535" cy="160020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CC12FE01-3901-4ED2-B8FE-4022E25E29E5}"/>
              </a:ext>
            </a:extLst>
          </p:cNvPr>
          <p:cNvSpPr txBox="1"/>
          <p:nvPr/>
        </p:nvSpPr>
        <p:spPr>
          <a:xfrm>
            <a:off x="2273808" y="1288923"/>
            <a:ext cx="7415784" cy="2031325"/>
          </a:xfrm>
          <a:prstGeom prst="rect">
            <a:avLst/>
          </a:prstGeom>
          <a:noFill/>
        </p:spPr>
        <p:txBody>
          <a:bodyPr wrap="square" rtlCol="0">
            <a:spAutoFit/>
          </a:bodyPr>
          <a:lstStyle/>
          <a:p>
            <a:r>
              <a:rPr lang="es-CL" dirty="0"/>
              <a:t>Para una población de 3.000 monitos del monte </a:t>
            </a:r>
            <a:r>
              <a:rPr lang="es-CL" i="1" dirty="0"/>
              <a:t>(</a:t>
            </a:r>
            <a:r>
              <a:rPr lang="es-CL" i="1" dirty="0" err="1"/>
              <a:t>Dromiciops</a:t>
            </a:r>
            <a:r>
              <a:rPr lang="es-CL" i="1" dirty="0"/>
              <a:t> </a:t>
            </a:r>
            <a:r>
              <a:rPr lang="es-CL" i="1" dirty="0" err="1"/>
              <a:t>gliroides</a:t>
            </a:r>
            <a:r>
              <a:rPr lang="es-CL" i="1" dirty="0"/>
              <a:t>)</a:t>
            </a:r>
            <a:r>
              <a:rPr lang="es-CL" dirty="0"/>
              <a:t> se han calculado las frecuencias genotípicas del gen Z. Éstas son:</a:t>
            </a:r>
          </a:p>
          <a:p>
            <a:endParaRPr lang="es-CL" dirty="0"/>
          </a:p>
          <a:p>
            <a:pPr algn="ctr"/>
            <a:r>
              <a:rPr lang="es-CL" dirty="0"/>
              <a:t>P=0,28         H=0,63      Q=0,09</a:t>
            </a:r>
          </a:p>
          <a:p>
            <a:pPr algn="ctr"/>
            <a:endParaRPr lang="es-CL" dirty="0"/>
          </a:p>
          <a:p>
            <a:r>
              <a:rPr lang="es-CL" dirty="0"/>
              <a:t>Determine si esta población se encuentra bajo Equilibrio Hardy-Weinberg.</a:t>
            </a:r>
          </a:p>
        </p:txBody>
      </p:sp>
    </p:spTree>
    <p:extLst>
      <p:ext uri="{BB962C8B-B14F-4D97-AF65-F5344CB8AC3E}">
        <p14:creationId xmlns:p14="http://schemas.microsoft.com/office/powerpoint/2010/main" val="206495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54</a:t>
            </a:fld>
            <a:endParaRPr/>
          </a:p>
        </p:txBody>
      </p:sp>
      <p:sp>
        <p:nvSpPr>
          <p:cNvPr id="3" name="Título 1">
            <a:extLst>
              <a:ext uri="{FF2B5EF4-FFF2-40B4-BE49-F238E27FC236}">
                <a16:creationId xmlns:a16="http://schemas.microsoft.com/office/drawing/2014/main" id="{156ED430-4650-4722-B679-99762132CBED}"/>
              </a:ext>
            </a:extLst>
          </p:cNvPr>
          <p:cNvSpPr>
            <a:spLocks noGrp="1"/>
          </p:cNvSpPr>
          <p:nvPr>
            <p:ph type="title"/>
          </p:nvPr>
        </p:nvSpPr>
        <p:spPr>
          <a:xfrm>
            <a:off x="1539063" y="-100965"/>
            <a:ext cx="9367203" cy="1188720"/>
          </a:xfrm>
        </p:spPr>
        <p:txBody>
          <a:bodyPr>
            <a:normAutofit/>
          </a:bodyPr>
          <a:lstStyle/>
          <a:p>
            <a:r>
              <a:rPr lang="es-CL" i="1" dirty="0"/>
              <a:t>Ejercicio 4</a:t>
            </a:r>
            <a:endParaRPr lang="en-US" i="1" dirty="0"/>
          </a:p>
        </p:txBody>
      </p:sp>
      <p:sp>
        <p:nvSpPr>
          <p:cNvPr id="4" name="CuadroTexto 3">
            <a:extLst>
              <a:ext uri="{FF2B5EF4-FFF2-40B4-BE49-F238E27FC236}">
                <a16:creationId xmlns:a16="http://schemas.microsoft.com/office/drawing/2014/main" id="{E06E6F17-B9DE-4B8E-B44B-CE699D7738D0}"/>
              </a:ext>
            </a:extLst>
          </p:cNvPr>
          <p:cNvSpPr txBox="1"/>
          <p:nvPr/>
        </p:nvSpPr>
        <p:spPr>
          <a:xfrm>
            <a:off x="1835404" y="1212723"/>
            <a:ext cx="8521192" cy="2308324"/>
          </a:xfrm>
          <a:prstGeom prst="rect">
            <a:avLst/>
          </a:prstGeom>
          <a:noFill/>
        </p:spPr>
        <p:txBody>
          <a:bodyPr wrap="square" rtlCol="0">
            <a:spAutoFit/>
          </a:bodyPr>
          <a:lstStyle/>
          <a:p>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endParaRPr lang="es-CL" dirty="0"/>
          </a:p>
          <a:p>
            <a:pPr algn="ctr"/>
            <a:r>
              <a:rPr lang="es-CL" dirty="0"/>
              <a:t>P=0,68         H=0,3      Q=0,02</a:t>
            </a:r>
          </a:p>
          <a:p>
            <a:pPr algn="ctr"/>
            <a:endParaRPr lang="es-CL" dirty="0"/>
          </a:p>
          <a:p>
            <a:r>
              <a:rPr lang="es-CL" dirty="0"/>
              <a:t>Calcule la cantidad de pumas con melanismo:</a:t>
            </a:r>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B01F9FEE-341A-45E4-806A-BF3CA55BF3AF}"/>
                  </a:ext>
                </a:extLst>
              </p:cNvPr>
              <p:cNvSpPr txBox="1"/>
              <p:nvPr/>
            </p:nvSpPr>
            <p:spPr>
              <a:xfrm>
                <a:off x="3335757" y="3771900"/>
                <a:ext cx="5649816" cy="17543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CL" i="1" dirty="0" smtClean="0">
                          <a:latin typeface="Cambria Math" panose="02040503050406030204" pitchFamily="18" charset="0"/>
                        </a:rPr>
                        <m:t>𝑁</m:t>
                      </m:r>
                      <m:r>
                        <a:rPr lang="es-CL" i="1" dirty="0" smtClean="0">
                          <a:latin typeface="Cambria Math" panose="02040503050406030204" pitchFamily="18" charset="0"/>
                        </a:rPr>
                        <m:t>º </m:t>
                      </m:r>
                      <m:r>
                        <a:rPr lang="es-CL" i="1" dirty="0" smtClean="0">
                          <a:latin typeface="Cambria Math" panose="02040503050406030204" pitchFamily="18" charset="0"/>
                        </a:rPr>
                        <m:t>𝑑𝑒</m:t>
                      </m:r>
                      <m:r>
                        <a:rPr lang="es-CL" i="1" dirty="0" smtClean="0">
                          <a:latin typeface="Cambria Math" panose="02040503050406030204" pitchFamily="18" charset="0"/>
                        </a:rPr>
                        <m:t> </m:t>
                      </m:r>
                      <m:r>
                        <a:rPr lang="es-CL" i="1" dirty="0" smtClean="0">
                          <a:latin typeface="Cambria Math" panose="02040503050406030204" pitchFamily="18" charset="0"/>
                        </a:rPr>
                        <m:t>𝑝𝑢𝑚𝑎𝑠</m:t>
                      </m:r>
                      <m:r>
                        <a:rPr lang="es-CL" i="1" dirty="0" smtClean="0">
                          <a:latin typeface="Cambria Math" panose="02040503050406030204" pitchFamily="18" charset="0"/>
                        </a:rPr>
                        <m:t> </m:t>
                      </m:r>
                      <m:r>
                        <a:rPr lang="es-CL" i="1" dirty="0" smtClean="0">
                          <a:latin typeface="Cambria Math" panose="02040503050406030204" pitchFamily="18" charset="0"/>
                        </a:rPr>
                        <m:t>𝑐𝑜𝑛</m:t>
                      </m:r>
                      <m:r>
                        <a:rPr lang="es-CL" i="1" dirty="0" smtClean="0">
                          <a:latin typeface="Cambria Math" panose="02040503050406030204" pitchFamily="18" charset="0"/>
                        </a:rPr>
                        <m:t> </m:t>
                      </m:r>
                      <m:r>
                        <a:rPr lang="es-CL" i="1" dirty="0" smtClean="0">
                          <a:latin typeface="Cambria Math" panose="02040503050406030204" pitchFamily="18" charset="0"/>
                        </a:rPr>
                        <m:t>𝑚𝑒𝑙𝑎𝑛𝑖𝑠𝑚𝑜</m:t>
                      </m:r>
                      <m:r>
                        <a:rPr lang="es-CL" i="1" dirty="0" smtClean="0">
                          <a:latin typeface="Cambria Math" panose="02040503050406030204" pitchFamily="18" charset="0"/>
                        </a:rPr>
                        <m:t> =</m:t>
                      </m:r>
                      <m:r>
                        <a:rPr lang="es-CL" b="0" i="1" dirty="0" smtClean="0">
                          <a:latin typeface="Cambria Math" panose="02040503050406030204" pitchFamily="18" charset="0"/>
                        </a:rPr>
                        <m:t>𝑄</m:t>
                      </m:r>
                      <m:r>
                        <a:rPr lang="es-CL" b="0" i="1" dirty="0" smtClean="0">
                          <a:latin typeface="Cambria Math" panose="02040503050406030204" pitchFamily="18" charset="0"/>
                        </a:rPr>
                        <m:t>∗</m:t>
                      </m:r>
                      <m:r>
                        <a:rPr lang="es-CL" b="0" i="1" dirty="0" smtClean="0">
                          <a:latin typeface="Cambria Math" panose="02040503050406030204" pitchFamily="18" charset="0"/>
                        </a:rPr>
                        <m:t>𝑇𝑜𝑡𝑎𝑙</m:t>
                      </m:r>
                      <m:r>
                        <a:rPr lang="es-CL" b="0" i="1" dirty="0" smtClean="0">
                          <a:latin typeface="Cambria Math" panose="02040503050406030204" pitchFamily="18" charset="0"/>
                        </a:rPr>
                        <m:t> </m:t>
                      </m:r>
                      <m:r>
                        <a:rPr lang="es-CL" b="0" i="1" dirty="0" smtClean="0">
                          <a:latin typeface="Cambria Math" panose="02040503050406030204" pitchFamily="18" charset="0"/>
                        </a:rPr>
                        <m:t>𝑑𝑒</m:t>
                      </m:r>
                      <m:r>
                        <a:rPr lang="es-CL" b="0" i="1" dirty="0" smtClean="0">
                          <a:latin typeface="Cambria Math" panose="02040503050406030204" pitchFamily="18" charset="0"/>
                        </a:rPr>
                        <m:t> </m:t>
                      </m:r>
                      <m:r>
                        <a:rPr lang="es-CL" b="0" i="1" dirty="0" smtClean="0">
                          <a:latin typeface="Cambria Math" panose="02040503050406030204" pitchFamily="18" charset="0"/>
                        </a:rPr>
                        <m:t>𝑝𝑢𝑚𝑎𝑠</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s-CL" i="1" dirty="0" smtClean="0">
                          <a:latin typeface="Cambria Math" panose="02040503050406030204" pitchFamily="18" charset="0"/>
                        </a:rPr>
                        <m:t>𝑁</m:t>
                      </m:r>
                      <m:r>
                        <a:rPr lang="es-CL" i="1" dirty="0" smtClean="0">
                          <a:latin typeface="Cambria Math" panose="02040503050406030204" pitchFamily="18" charset="0"/>
                        </a:rPr>
                        <m:t>º </m:t>
                      </m:r>
                      <m:r>
                        <a:rPr lang="es-CL" i="1" dirty="0" smtClean="0">
                          <a:latin typeface="Cambria Math" panose="02040503050406030204" pitchFamily="18" charset="0"/>
                        </a:rPr>
                        <m:t>𝑑𝑒</m:t>
                      </m:r>
                      <m:r>
                        <a:rPr lang="es-CL" i="1" dirty="0" smtClean="0">
                          <a:latin typeface="Cambria Math" panose="02040503050406030204" pitchFamily="18" charset="0"/>
                        </a:rPr>
                        <m:t> </m:t>
                      </m:r>
                      <m:r>
                        <a:rPr lang="es-CL" i="1" dirty="0" smtClean="0">
                          <a:latin typeface="Cambria Math" panose="02040503050406030204" pitchFamily="18" charset="0"/>
                        </a:rPr>
                        <m:t>𝑝𝑢𝑚𝑎𝑠</m:t>
                      </m:r>
                      <m:r>
                        <a:rPr lang="es-CL" i="1" dirty="0" smtClean="0">
                          <a:latin typeface="Cambria Math" panose="02040503050406030204" pitchFamily="18" charset="0"/>
                        </a:rPr>
                        <m:t> </m:t>
                      </m:r>
                      <m:r>
                        <a:rPr lang="es-CL" i="1" dirty="0" smtClean="0">
                          <a:latin typeface="Cambria Math" panose="02040503050406030204" pitchFamily="18" charset="0"/>
                        </a:rPr>
                        <m:t>𝑐𝑜𝑛</m:t>
                      </m:r>
                      <m:r>
                        <a:rPr lang="es-CL" i="1" dirty="0" smtClean="0">
                          <a:latin typeface="Cambria Math" panose="02040503050406030204" pitchFamily="18" charset="0"/>
                        </a:rPr>
                        <m:t> </m:t>
                      </m:r>
                      <m:r>
                        <a:rPr lang="es-CL" i="1" dirty="0" smtClean="0">
                          <a:latin typeface="Cambria Math" panose="02040503050406030204" pitchFamily="18" charset="0"/>
                        </a:rPr>
                        <m:t>𝑚𝑒𝑙𝑎𝑛𝑖𝑠𝑚𝑜</m:t>
                      </m:r>
                      <m:r>
                        <a:rPr lang="es-CL" i="1" dirty="0" smtClean="0">
                          <a:latin typeface="Cambria Math" panose="02040503050406030204" pitchFamily="18" charset="0"/>
                        </a:rPr>
                        <m:t> =0,02∗200 </m:t>
                      </m:r>
                      <m:r>
                        <a:rPr lang="es-CL" b="0" i="1" dirty="0" smtClean="0">
                          <a:latin typeface="Cambria Math" panose="02040503050406030204" pitchFamily="18" charset="0"/>
                        </a:rPr>
                        <m:t>𝑝𝑢𝑚𝑎𝑠</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s-CL" i="1" dirty="0" smtClean="0">
                          <a:latin typeface="Cambria Math" panose="02040503050406030204" pitchFamily="18" charset="0"/>
                        </a:rPr>
                        <m:t>𝑁</m:t>
                      </m:r>
                      <m:r>
                        <a:rPr lang="es-CL" i="1" dirty="0" smtClean="0">
                          <a:latin typeface="Cambria Math" panose="02040503050406030204" pitchFamily="18" charset="0"/>
                        </a:rPr>
                        <m:t>º </m:t>
                      </m:r>
                      <m:r>
                        <a:rPr lang="es-CL" i="1" dirty="0" smtClean="0">
                          <a:latin typeface="Cambria Math" panose="02040503050406030204" pitchFamily="18" charset="0"/>
                        </a:rPr>
                        <m:t>𝑑𝑒</m:t>
                      </m:r>
                      <m:r>
                        <a:rPr lang="es-CL" i="1" dirty="0" smtClean="0">
                          <a:latin typeface="Cambria Math" panose="02040503050406030204" pitchFamily="18" charset="0"/>
                        </a:rPr>
                        <m:t> </m:t>
                      </m:r>
                      <m:r>
                        <a:rPr lang="es-CL" i="1" dirty="0" smtClean="0">
                          <a:latin typeface="Cambria Math" panose="02040503050406030204" pitchFamily="18" charset="0"/>
                        </a:rPr>
                        <m:t>𝑝𝑢𝑚𝑎𝑠</m:t>
                      </m:r>
                      <m:r>
                        <a:rPr lang="es-CL" i="1" dirty="0" smtClean="0">
                          <a:latin typeface="Cambria Math" panose="02040503050406030204" pitchFamily="18" charset="0"/>
                        </a:rPr>
                        <m:t> </m:t>
                      </m:r>
                      <m:r>
                        <a:rPr lang="es-CL" i="1" dirty="0" smtClean="0">
                          <a:latin typeface="Cambria Math" panose="02040503050406030204" pitchFamily="18" charset="0"/>
                        </a:rPr>
                        <m:t>𝑐𝑜𝑛</m:t>
                      </m:r>
                      <m:r>
                        <a:rPr lang="es-CL" i="1" dirty="0" smtClean="0">
                          <a:latin typeface="Cambria Math" panose="02040503050406030204" pitchFamily="18" charset="0"/>
                        </a:rPr>
                        <m:t> </m:t>
                      </m:r>
                      <m:r>
                        <a:rPr lang="es-CL" i="1" dirty="0" smtClean="0">
                          <a:latin typeface="Cambria Math" panose="02040503050406030204" pitchFamily="18" charset="0"/>
                        </a:rPr>
                        <m:t>𝑚𝑒𝑙𝑎𝑛𝑖𝑠𝑚𝑜</m:t>
                      </m:r>
                      <m:r>
                        <a:rPr lang="es-CL" i="1" dirty="0" smtClean="0">
                          <a:latin typeface="Cambria Math" panose="02040503050406030204" pitchFamily="18" charset="0"/>
                        </a:rPr>
                        <m:t> =4 </m:t>
                      </m:r>
                      <m:r>
                        <a:rPr lang="es-CL" b="0" i="1" dirty="0" smtClean="0">
                          <a:latin typeface="Cambria Math" panose="02040503050406030204" pitchFamily="18" charset="0"/>
                        </a:rPr>
                        <m:t>𝑝𝑢𝑚𝑎𝑠</m:t>
                      </m:r>
                    </m:oMath>
                  </m:oMathPara>
                </a14:m>
                <a:endParaRPr lang="en-US" dirty="0"/>
              </a:p>
              <a:p>
                <a:endParaRPr lang="en-US" dirty="0"/>
              </a:p>
            </p:txBody>
          </p:sp>
        </mc:Choice>
        <mc:Fallback xmlns="">
          <p:sp>
            <p:nvSpPr>
              <p:cNvPr id="2" name="CuadroTexto 1">
                <a:extLst>
                  <a:ext uri="{FF2B5EF4-FFF2-40B4-BE49-F238E27FC236}">
                    <a16:creationId xmlns:a16="http://schemas.microsoft.com/office/drawing/2014/main" id="{B01F9FEE-341A-45E4-806A-BF3CA55BF3AF}"/>
                  </a:ext>
                </a:extLst>
              </p:cNvPr>
              <p:cNvSpPr txBox="1">
                <a:spLocks noRot="1" noChangeAspect="1" noMove="1" noResize="1" noEditPoints="1" noAdjustHandles="1" noChangeArrowheads="1" noChangeShapeType="1" noTextEdit="1"/>
              </p:cNvSpPr>
              <p:nvPr/>
            </p:nvSpPr>
            <p:spPr>
              <a:xfrm>
                <a:off x="3335757" y="3771900"/>
                <a:ext cx="5649816" cy="1754326"/>
              </a:xfrm>
              <a:prstGeom prst="rect">
                <a:avLst/>
              </a:prstGeom>
              <a:blipFill>
                <a:blip r:embed="rId3"/>
                <a:stretch>
                  <a:fillRect/>
                </a:stretch>
              </a:blipFill>
            </p:spPr>
            <p:txBody>
              <a:bodyPr/>
              <a:lstStyle/>
              <a:p>
                <a:r>
                  <a:rPr lang="en-US">
                    <a:noFill/>
                  </a:rPr>
                  <a:t> </a:t>
                </a:r>
              </a:p>
            </p:txBody>
          </p:sp>
        </mc:Fallback>
      </mc:AlternateContent>
      <p:sp>
        <p:nvSpPr>
          <p:cNvPr id="5" name="Rectángulo 4">
            <a:extLst>
              <a:ext uri="{FF2B5EF4-FFF2-40B4-BE49-F238E27FC236}">
                <a16:creationId xmlns:a16="http://schemas.microsoft.com/office/drawing/2014/main" id="{F7E1F83E-4D7F-4EB0-A890-C21C57B15C7B}"/>
              </a:ext>
            </a:extLst>
          </p:cNvPr>
          <p:cNvSpPr/>
          <p:nvPr/>
        </p:nvSpPr>
        <p:spPr>
          <a:xfrm>
            <a:off x="3835400" y="4838700"/>
            <a:ext cx="4533900" cy="4318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Licking Mountain Lion Sticker by PUMA">
            <a:extLst>
              <a:ext uri="{FF2B5EF4-FFF2-40B4-BE49-F238E27FC236}">
                <a16:creationId xmlns:a16="http://schemas.microsoft.com/office/drawing/2014/main" id="{5E55E91D-6F9E-4DC9-9D38-DB227443D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71" y="5057775"/>
            <a:ext cx="3205746" cy="180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21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55</a:t>
            </a:fld>
            <a:endParaRPr/>
          </a:p>
        </p:txBody>
      </p:sp>
      <p:sp>
        <p:nvSpPr>
          <p:cNvPr id="3" name="Título 1">
            <a:extLst>
              <a:ext uri="{FF2B5EF4-FFF2-40B4-BE49-F238E27FC236}">
                <a16:creationId xmlns:a16="http://schemas.microsoft.com/office/drawing/2014/main" id="{156ED430-4650-4722-B679-99762132CBED}"/>
              </a:ext>
            </a:extLst>
          </p:cNvPr>
          <p:cNvSpPr>
            <a:spLocks noGrp="1"/>
          </p:cNvSpPr>
          <p:nvPr>
            <p:ph type="title"/>
          </p:nvPr>
        </p:nvSpPr>
        <p:spPr>
          <a:xfrm>
            <a:off x="1539063" y="-100965"/>
            <a:ext cx="9367203" cy="1188720"/>
          </a:xfrm>
        </p:spPr>
        <p:txBody>
          <a:bodyPr>
            <a:normAutofit/>
          </a:bodyPr>
          <a:lstStyle/>
          <a:p>
            <a:r>
              <a:rPr lang="es-CL" i="1" dirty="0"/>
              <a:t>Ejercicio 4</a:t>
            </a:r>
            <a:endParaRPr lang="en-US" i="1" dirty="0"/>
          </a:p>
        </p:txBody>
      </p:sp>
      <p:sp>
        <p:nvSpPr>
          <p:cNvPr id="4" name="CuadroTexto 3">
            <a:extLst>
              <a:ext uri="{FF2B5EF4-FFF2-40B4-BE49-F238E27FC236}">
                <a16:creationId xmlns:a16="http://schemas.microsoft.com/office/drawing/2014/main" id="{E06E6F17-B9DE-4B8E-B44B-CE699D7738D0}"/>
              </a:ext>
            </a:extLst>
          </p:cNvPr>
          <p:cNvSpPr txBox="1"/>
          <p:nvPr/>
        </p:nvSpPr>
        <p:spPr>
          <a:xfrm>
            <a:off x="1835404" y="1212723"/>
            <a:ext cx="8521192" cy="3139321"/>
          </a:xfrm>
          <a:prstGeom prst="rect">
            <a:avLst/>
          </a:prstGeom>
          <a:noFill/>
        </p:spPr>
        <p:txBody>
          <a:bodyPr wrap="square" rtlCol="0">
            <a:spAutoFit/>
          </a:bodyPr>
          <a:lstStyle/>
          <a:p>
            <a:pPr algn="just"/>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pPr algn="just"/>
            <a:endParaRPr lang="es-CL" dirty="0"/>
          </a:p>
          <a:p>
            <a:pPr algn="ctr"/>
            <a:r>
              <a:rPr lang="es-CL" dirty="0"/>
              <a:t>P=0,68         H=0,3      Q=0,02</a:t>
            </a:r>
          </a:p>
          <a:p>
            <a:pPr algn="just"/>
            <a:endParaRPr lang="es-CL" dirty="0"/>
          </a:p>
          <a:p>
            <a:pPr algn="just"/>
            <a:r>
              <a:rPr lang="es-CL" dirty="0"/>
              <a:t>Considerando que en esta población los apareamientos son aleatorios, calcule para una pareja de pumas heterocigotos la cantidad de cachorros con melanismo que generará este cruzamiento si es que la descendencia total generada fuesen 6 cachorros:</a:t>
            </a:r>
          </a:p>
        </p:txBody>
      </p:sp>
      <p:pic>
        <p:nvPicPr>
          <p:cNvPr id="6" name="Picture 4" descr="Licking Mountain Lion Sticker by PUMA">
            <a:extLst>
              <a:ext uri="{FF2B5EF4-FFF2-40B4-BE49-F238E27FC236}">
                <a16:creationId xmlns:a16="http://schemas.microsoft.com/office/drawing/2014/main" id="{1AD0B39B-FEF1-4607-B1F9-95DE50C03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971" y="5057775"/>
            <a:ext cx="3205746" cy="180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75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56</a:t>
            </a:fld>
            <a:endParaRPr/>
          </a:p>
        </p:txBody>
      </p:sp>
      <p:sp>
        <p:nvSpPr>
          <p:cNvPr id="3" name="Título 1">
            <a:extLst>
              <a:ext uri="{FF2B5EF4-FFF2-40B4-BE49-F238E27FC236}">
                <a16:creationId xmlns:a16="http://schemas.microsoft.com/office/drawing/2014/main" id="{156ED430-4650-4722-B679-99762132CBED}"/>
              </a:ext>
            </a:extLst>
          </p:cNvPr>
          <p:cNvSpPr>
            <a:spLocks noGrp="1"/>
          </p:cNvSpPr>
          <p:nvPr>
            <p:ph type="title"/>
          </p:nvPr>
        </p:nvSpPr>
        <p:spPr>
          <a:xfrm>
            <a:off x="1539063" y="-100965"/>
            <a:ext cx="9367203" cy="1188720"/>
          </a:xfrm>
        </p:spPr>
        <p:txBody>
          <a:bodyPr>
            <a:normAutofit/>
          </a:bodyPr>
          <a:lstStyle/>
          <a:p>
            <a:r>
              <a:rPr lang="es-CL" i="1" dirty="0"/>
              <a:t>Ejercicio 4</a:t>
            </a:r>
            <a:endParaRPr lang="en-US" i="1" dirty="0"/>
          </a:p>
        </p:txBody>
      </p:sp>
      <p:sp>
        <p:nvSpPr>
          <p:cNvPr id="4" name="CuadroTexto 3">
            <a:extLst>
              <a:ext uri="{FF2B5EF4-FFF2-40B4-BE49-F238E27FC236}">
                <a16:creationId xmlns:a16="http://schemas.microsoft.com/office/drawing/2014/main" id="{E06E6F17-B9DE-4B8E-B44B-CE699D7738D0}"/>
              </a:ext>
            </a:extLst>
          </p:cNvPr>
          <p:cNvSpPr txBox="1"/>
          <p:nvPr/>
        </p:nvSpPr>
        <p:spPr>
          <a:xfrm>
            <a:off x="628568" y="1724575"/>
            <a:ext cx="4908632" cy="4524315"/>
          </a:xfrm>
          <a:prstGeom prst="rect">
            <a:avLst/>
          </a:prstGeom>
          <a:noFill/>
        </p:spPr>
        <p:txBody>
          <a:bodyPr wrap="square" rtlCol="0">
            <a:spAutoFit/>
          </a:bodyPr>
          <a:lstStyle/>
          <a:p>
            <a:pPr algn="just"/>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pPr algn="just"/>
            <a:endParaRPr lang="es-CL" dirty="0"/>
          </a:p>
          <a:p>
            <a:pPr algn="ctr"/>
            <a:r>
              <a:rPr lang="es-CL" dirty="0"/>
              <a:t>P=0,68         H=0,3      Q=0,02</a:t>
            </a:r>
          </a:p>
          <a:p>
            <a:pPr algn="just"/>
            <a:endParaRPr lang="es-CL" dirty="0"/>
          </a:p>
          <a:p>
            <a:pPr algn="just"/>
            <a:r>
              <a:rPr lang="es-CL" dirty="0"/>
              <a:t>Considerando que en esta población los apareamientos son aleatorios, calcule para una pareja de pumas heterocigotos la cantidad de cachorros con melanismo que generará este cruzamiento si es que la descendencia total generada fuesen 6 cachorros:</a:t>
            </a:r>
          </a:p>
        </p:txBody>
      </p:sp>
      <p:graphicFrame>
        <p:nvGraphicFramePr>
          <p:cNvPr id="5" name="Group 139">
            <a:extLst>
              <a:ext uri="{FF2B5EF4-FFF2-40B4-BE49-F238E27FC236}">
                <a16:creationId xmlns:a16="http://schemas.microsoft.com/office/drawing/2014/main" id="{1668A429-358B-4454-B88B-1A1EBF2D4CD9}"/>
              </a:ext>
            </a:extLst>
          </p:cNvPr>
          <p:cNvGraphicFramePr>
            <a:graphicFrameLocks noGrp="1"/>
          </p:cNvGraphicFramePr>
          <p:nvPr>
            <p:extLst>
              <p:ext uri="{D42A27DB-BD31-4B8C-83A1-F6EECF244321}">
                <p14:modId xmlns:p14="http://schemas.microsoft.com/office/powerpoint/2010/main" val="3985989122"/>
              </p:ext>
            </p:extLst>
          </p:nvPr>
        </p:nvGraphicFramePr>
        <p:xfrm>
          <a:off x="6222664" y="2228531"/>
          <a:ext cx="5445252" cy="3239403"/>
        </p:xfrm>
        <a:graphic>
          <a:graphicData uri="http://schemas.openxmlformats.org/drawingml/2006/table">
            <a:tbl>
              <a:tblPr firstRow="1">
                <a:tableStyleId>{284E427A-3D55-4303-BF80-6455036E1DE7}</a:tableStyleId>
              </a:tblPr>
              <a:tblGrid>
                <a:gridCol w="1089986">
                  <a:extLst>
                    <a:ext uri="{9D8B030D-6E8A-4147-A177-3AD203B41FA5}">
                      <a16:colId xmlns:a16="http://schemas.microsoft.com/office/drawing/2014/main" val="20000"/>
                    </a:ext>
                  </a:extLst>
                </a:gridCol>
                <a:gridCol w="1087647">
                  <a:extLst>
                    <a:ext uri="{9D8B030D-6E8A-4147-A177-3AD203B41FA5}">
                      <a16:colId xmlns:a16="http://schemas.microsoft.com/office/drawing/2014/main" val="20001"/>
                    </a:ext>
                  </a:extLst>
                </a:gridCol>
                <a:gridCol w="1089986">
                  <a:extLst>
                    <a:ext uri="{9D8B030D-6E8A-4147-A177-3AD203B41FA5}">
                      <a16:colId xmlns:a16="http://schemas.microsoft.com/office/drawing/2014/main" val="20002"/>
                    </a:ext>
                  </a:extLst>
                </a:gridCol>
                <a:gridCol w="1087647">
                  <a:extLst>
                    <a:ext uri="{9D8B030D-6E8A-4147-A177-3AD203B41FA5}">
                      <a16:colId xmlns:a16="http://schemas.microsoft.com/office/drawing/2014/main" val="20003"/>
                    </a:ext>
                  </a:extLst>
                </a:gridCol>
                <a:gridCol w="1089986">
                  <a:extLst>
                    <a:ext uri="{9D8B030D-6E8A-4147-A177-3AD203B41FA5}">
                      <a16:colId xmlns:a16="http://schemas.microsoft.com/office/drawing/2014/main" val="20004"/>
                    </a:ext>
                  </a:extLst>
                </a:gridCol>
              </a:tblGrid>
              <a:tr h="453845">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effectLst/>
                        </a:rPr>
                        <a:t>Frecuencia de apareamientos al azar</a:t>
                      </a:r>
                      <a:endParaRPr kumimoji="0" lang="es-ES" sz="2000" b="1" i="0" u="none" strike="noStrike" cap="none" normalizeH="0" baseline="0" dirty="0">
                        <a:ln>
                          <a:noFill/>
                        </a:ln>
                        <a:solidFill>
                          <a:schemeClr val="tx1"/>
                        </a:solidFill>
                        <a:effectLst/>
                        <a:latin typeface="Times New Roman" pitchFamily="18" charset="0"/>
                      </a:endParaRPr>
                    </a:p>
                  </a:txBody>
                  <a:tcPr horzOverflow="overflow">
                    <a:lnB w="12700" cap="flat" cmpd="sng" algn="ctr">
                      <a:solidFill>
                        <a:schemeClr val="bg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633540">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Hembras</a:t>
                      </a: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lnT w="12700" cap="flat" cmpd="sng" algn="ctr">
                      <a:solidFill>
                        <a:schemeClr val="bg1"/>
                      </a:solidFill>
                      <a:prstDash val="solid"/>
                      <a:round/>
                      <a:headEnd type="none" w="med" len="med"/>
                      <a:tailEnd type="none" w="med" len="med"/>
                    </a:lnT>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Machos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lnT w="12700" cap="flat" cmpd="sng" algn="ctr">
                      <a:solidFill>
                        <a:schemeClr val="bg1"/>
                      </a:solidFill>
                      <a:prstDash val="solid"/>
                      <a:round/>
                      <a:headEnd type="none" w="med" len="med"/>
                      <a:tailEnd type="none" w="med" len="med"/>
                    </a:lnT>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P</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1</a:t>
                      </a: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H</a:t>
                      </a:r>
                      <a:endParaRPr kumimoji="0" lang="es-ES" sz="1800" b="0" i="1" u="none" strike="noStrike" cap="none" normalizeH="0" baseline="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Q</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extLst>
                  <a:ext uri="{0D108BD9-81ED-4DB2-BD59-A6C34878D82A}">
                    <a16:rowId xmlns:a16="http://schemas.microsoft.com/office/drawing/2014/main" val="10001"/>
                  </a:ext>
                </a:extLst>
              </a:tr>
              <a:tr h="73322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      </a:t>
                      </a:r>
                      <a:endParaRPr kumimoji="0" lang="es-ES" sz="18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2500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P</a:t>
                      </a:r>
                      <a:endParaRPr kumimoji="0" lang="es-ES" sz="20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2"/>
                  </a:ext>
                </a:extLst>
              </a:tr>
              <a:tr h="62586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25000" dirty="0">
                          <a:ln>
                            <a:noFill/>
                          </a:ln>
                          <a:solidFill>
                            <a:schemeClr val="bg1"/>
                          </a:solidFill>
                          <a:effectLst/>
                        </a:rPr>
                        <a:t> </a:t>
                      </a:r>
                      <a:r>
                        <a:rPr kumimoji="0" lang="es-ES" sz="2000" u="none" strike="noStrike" cap="none" normalizeH="0" baseline="0" dirty="0">
                          <a:ln>
                            <a:noFill/>
                          </a:ln>
                          <a:solidFill>
                            <a:schemeClr val="bg1"/>
                          </a:solidFill>
                          <a:effectLst/>
                        </a:rPr>
                        <a:t>H</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66688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Q</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bl>
          </a:graphicData>
        </a:graphic>
      </p:graphicFrame>
      <p:pic>
        <p:nvPicPr>
          <p:cNvPr id="6" name="Picture 4" descr="Licking Mountain Lion Sticker by PUMA">
            <a:extLst>
              <a:ext uri="{FF2B5EF4-FFF2-40B4-BE49-F238E27FC236}">
                <a16:creationId xmlns:a16="http://schemas.microsoft.com/office/drawing/2014/main" id="{DF1B7640-1BF8-4729-BF2E-8C016C754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627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57</a:t>
            </a:fld>
            <a:endParaRPr/>
          </a:p>
        </p:txBody>
      </p:sp>
      <p:sp>
        <p:nvSpPr>
          <p:cNvPr id="3" name="Título 1">
            <a:extLst>
              <a:ext uri="{FF2B5EF4-FFF2-40B4-BE49-F238E27FC236}">
                <a16:creationId xmlns:a16="http://schemas.microsoft.com/office/drawing/2014/main" id="{156ED430-4650-4722-B679-99762132CBED}"/>
              </a:ext>
            </a:extLst>
          </p:cNvPr>
          <p:cNvSpPr>
            <a:spLocks noGrp="1"/>
          </p:cNvSpPr>
          <p:nvPr>
            <p:ph type="title"/>
          </p:nvPr>
        </p:nvSpPr>
        <p:spPr>
          <a:xfrm>
            <a:off x="1539063" y="-100965"/>
            <a:ext cx="9367203" cy="1188720"/>
          </a:xfrm>
        </p:spPr>
        <p:txBody>
          <a:bodyPr>
            <a:normAutofit/>
          </a:bodyPr>
          <a:lstStyle/>
          <a:p>
            <a:r>
              <a:rPr lang="es-CL" i="1" dirty="0"/>
              <a:t>Ejercicio 4</a:t>
            </a:r>
            <a:endParaRPr lang="en-US" i="1" dirty="0"/>
          </a:p>
        </p:txBody>
      </p:sp>
      <p:graphicFrame>
        <p:nvGraphicFramePr>
          <p:cNvPr id="6" name="Group 139">
            <a:extLst>
              <a:ext uri="{FF2B5EF4-FFF2-40B4-BE49-F238E27FC236}">
                <a16:creationId xmlns:a16="http://schemas.microsoft.com/office/drawing/2014/main" id="{0DE4E40B-9D4A-460A-A154-18C2EF77DB3C}"/>
              </a:ext>
            </a:extLst>
          </p:cNvPr>
          <p:cNvGraphicFramePr>
            <a:graphicFrameLocks noGrp="1"/>
          </p:cNvGraphicFramePr>
          <p:nvPr>
            <p:extLst>
              <p:ext uri="{D42A27DB-BD31-4B8C-83A1-F6EECF244321}">
                <p14:modId xmlns:p14="http://schemas.microsoft.com/office/powerpoint/2010/main" val="3744650583"/>
              </p:ext>
            </p:extLst>
          </p:nvPr>
        </p:nvGraphicFramePr>
        <p:xfrm>
          <a:off x="6227993" y="2228531"/>
          <a:ext cx="5445252" cy="3239403"/>
        </p:xfrm>
        <a:graphic>
          <a:graphicData uri="http://schemas.openxmlformats.org/drawingml/2006/table">
            <a:tbl>
              <a:tblPr firstRow="1">
                <a:tableStyleId>{284E427A-3D55-4303-BF80-6455036E1DE7}</a:tableStyleId>
              </a:tblPr>
              <a:tblGrid>
                <a:gridCol w="1089986">
                  <a:extLst>
                    <a:ext uri="{9D8B030D-6E8A-4147-A177-3AD203B41FA5}">
                      <a16:colId xmlns:a16="http://schemas.microsoft.com/office/drawing/2014/main" val="20000"/>
                    </a:ext>
                  </a:extLst>
                </a:gridCol>
                <a:gridCol w="1087647">
                  <a:extLst>
                    <a:ext uri="{9D8B030D-6E8A-4147-A177-3AD203B41FA5}">
                      <a16:colId xmlns:a16="http://schemas.microsoft.com/office/drawing/2014/main" val="20001"/>
                    </a:ext>
                  </a:extLst>
                </a:gridCol>
                <a:gridCol w="1089986">
                  <a:extLst>
                    <a:ext uri="{9D8B030D-6E8A-4147-A177-3AD203B41FA5}">
                      <a16:colId xmlns:a16="http://schemas.microsoft.com/office/drawing/2014/main" val="20002"/>
                    </a:ext>
                  </a:extLst>
                </a:gridCol>
                <a:gridCol w="1087647">
                  <a:extLst>
                    <a:ext uri="{9D8B030D-6E8A-4147-A177-3AD203B41FA5}">
                      <a16:colId xmlns:a16="http://schemas.microsoft.com/office/drawing/2014/main" val="20003"/>
                    </a:ext>
                  </a:extLst>
                </a:gridCol>
                <a:gridCol w="1089986">
                  <a:extLst>
                    <a:ext uri="{9D8B030D-6E8A-4147-A177-3AD203B41FA5}">
                      <a16:colId xmlns:a16="http://schemas.microsoft.com/office/drawing/2014/main" val="20004"/>
                    </a:ext>
                  </a:extLst>
                </a:gridCol>
              </a:tblGrid>
              <a:tr h="453845">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effectLst/>
                        </a:rPr>
                        <a:t>Frecuencia de apareamientos al azar</a:t>
                      </a:r>
                      <a:endParaRPr kumimoji="0" lang="es-ES" sz="2000" b="1"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633540">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Hembras</a:t>
                      </a: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Machos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P</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1</a:t>
                      </a: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H</a:t>
                      </a:r>
                      <a:endParaRPr kumimoji="0" lang="es-ES" sz="1800" b="0" i="1" u="none" strike="noStrike" cap="none" normalizeH="0" baseline="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Q</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extLst>
                  <a:ext uri="{0D108BD9-81ED-4DB2-BD59-A6C34878D82A}">
                    <a16:rowId xmlns:a16="http://schemas.microsoft.com/office/drawing/2014/main" val="10001"/>
                  </a:ext>
                </a:extLst>
              </a:tr>
              <a:tr h="73322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      </a:t>
                      </a:r>
                      <a:endParaRPr kumimoji="0" lang="es-ES" sz="18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2500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P</a:t>
                      </a:r>
                      <a:endParaRPr kumimoji="0" lang="es-ES" sz="20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effectLst/>
                        </a:rPr>
                        <a:t>P</a:t>
                      </a:r>
                      <a:r>
                        <a:rPr kumimoji="0" lang="es-ES" sz="1800" u="none" strike="noStrike" cap="none" normalizeH="0" baseline="30000" dirty="0">
                          <a:ln>
                            <a:noFill/>
                          </a:ln>
                          <a:effectLst/>
                        </a:rPr>
                        <a:t>2</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effectLst/>
                        </a:rPr>
                        <a:t>PH</a:t>
                      </a:r>
                      <a:endParaRPr kumimoji="0" lang="es-ES" sz="18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effectLst/>
                        </a:rPr>
                        <a:t>PQ</a:t>
                      </a:r>
                      <a:endParaRPr kumimoji="0" lang="es-ES" sz="1800" b="0" i="1" u="none" strike="noStrike" cap="none" normalizeH="0" baseline="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2"/>
                  </a:ext>
                </a:extLst>
              </a:tr>
              <a:tr h="62586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25000" dirty="0">
                          <a:ln>
                            <a:noFill/>
                          </a:ln>
                          <a:solidFill>
                            <a:schemeClr val="bg1"/>
                          </a:solidFill>
                          <a:effectLst/>
                        </a:rPr>
                        <a:t> </a:t>
                      </a:r>
                      <a:r>
                        <a:rPr kumimoji="0" lang="es-ES" sz="2000" u="none" strike="noStrike" cap="none" normalizeH="0" baseline="0" dirty="0">
                          <a:ln>
                            <a:noFill/>
                          </a:ln>
                          <a:solidFill>
                            <a:schemeClr val="bg1"/>
                          </a:solidFill>
                          <a:effectLst/>
                        </a:rPr>
                        <a:t>H</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effectLst/>
                        </a:rPr>
                        <a:t>PH</a:t>
                      </a:r>
                      <a:endParaRPr kumimoji="0" lang="es-ES" sz="18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effectLst/>
                        </a:rPr>
                        <a:t>H</a:t>
                      </a:r>
                      <a:r>
                        <a:rPr kumimoji="0" lang="es-ES" sz="1800" u="none" strike="noStrike" cap="none" normalizeH="0" baseline="30000" dirty="0">
                          <a:ln>
                            <a:noFill/>
                          </a:ln>
                          <a:effectLst/>
                        </a:rPr>
                        <a:t>2</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effectLst/>
                        </a:rPr>
                        <a:t>HQ</a:t>
                      </a:r>
                      <a:endParaRPr kumimoji="0" lang="es-ES" sz="1800" b="0" i="1" u="none" strike="noStrike" cap="none" normalizeH="0" baseline="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3"/>
                  </a:ext>
                </a:extLst>
              </a:tr>
              <a:tr h="66688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Q</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effectLst/>
                        </a:rPr>
                        <a:t>PQ</a:t>
                      </a:r>
                      <a:endParaRPr kumimoji="0" lang="es-ES" sz="1800" b="0" i="1" u="none" strike="noStrike" cap="none" normalizeH="0" baseline="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effectLst/>
                        </a:rPr>
                        <a:t>HQ</a:t>
                      </a:r>
                      <a:endParaRPr kumimoji="0" lang="es-ES" sz="1800" b="0" i="1" u="none" strike="noStrike" cap="none" normalizeH="0" baseline="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effectLst/>
                        </a:rPr>
                        <a:t>Q</a:t>
                      </a:r>
                      <a:r>
                        <a:rPr kumimoji="0" lang="es-ES" sz="1800" u="none" strike="noStrike" cap="none" normalizeH="0" baseline="30000" dirty="0">
                          <a:ln>
                            <a:noFill/>
                          </a:ln>
                          <a:effectLst/>
                        </a:rPr>
                        <a:t>2</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bl>
          </a:graphicData>
        </a:graphic>
      </p:graphicFrame>
      <p:pic>
        <p:nvPicPr>
          <p:cNvPr id="7" name="Picture 4" descr="Licking Mountain Lion Sticker by PUMA">
            <a:extLst>
              <a:ext uri="{FF2B5EF4-FFF2-40B4-BE49-F238E27FC236}">
                <a16:creationId xmlns:a16="http://schemas.microsoft.com/office/drawing/2014/main" id="{D629C0A1-742C-42C4-97C7-4254CA26E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F382EAC1-585A-48F9-8AEE-E099503B1DEC}"/>
              </a:ext>
            </a:extLst>
          </p:cNvPr>
          <p:cNvSpPr txBox="1"/>
          <p:nvPr/>
        </p:nvSpPr>
        <p:spPr>
          <a:xfrm>
            <a:off x="628568" y="1724575"/>
            <a:ext cx="4908632" cy="4524315"/>
          </a:xfrm>
          <a:prstGeom prst="rect">
            <a:avLst/>
          </a:prstGeom>
          <a:noFill/>
        </p:spPr>
        <p:txBody>
          <a:bodyPr wrap="square" rtlCol="0">
            <a:spAutoFit/>
          </a:bodyPr>
          <a:lstStyle/>
          <a:p>
            <a:pPr algn="just"/>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pPr algn="just"/>
            <a:endParaRPr lang="es-CL" dirty="0"/>
          </a:p>
          <a:p>
            <a:pPr algn="ctr"/>
            <a:r>
              <a:rPr lang="es-CL" dirty="0"/>
              <a:t>P=0,68         H=0,3      Q=0,02</a:t>
            </a:r>
          </a:p>
          <a:p>
            <a:pPr algn="just"/>
            <a:endParaRPr lang="es-CL" dirty="0"/>
          </a:p>
          <a:p>
            <a:pPr algn="just"/>
            <a:r>
              <a:rPr lang="es-CL" dirty="0"/>
              <a:t>Considerando que en esta población los apareamientos son aleatorios, calcule para una pareja de pumas heterocigotos la cantidad de cachorros con melanismo que generará este cruzamiento si es que la descendencia total generada fuesen 6 cachorros:</a:t>
            </a:r>
          </a:p>
        </p:txBody>
      </p:sp>
    </p:spTree>
    <p:extLst>
      <p:ext uri="{BB962C8B-B14F-4D97-AF65-F5344CB8AC3E}">
        <p14:creationId xmlns:p14="http://schemas.microsoft.com/office/powerpoint/2010/main" val="847477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58</a:t>
            </a:fld>
            <a:endParaRPr/>
          </a:p>
        </p:txBody>
      </p:sp>
      <p:sp>
        <p:nvSpPr>
          <p:cNvPr id="3" name="Título 1">
            <a:extLst>
              <a:ext uri="{FF2B5EF4-FFF2-40B4-BE49-F238E27FC236}">
                <a16:creationId xmlns:a16="http://schemas.microsoft.com/office/drawing/2014/main" id="{156ED430-4650-4722-B679-99762132CBED}"/>
              </a:ext>
            </a:extLst>
          </p:cNvPr>
          <p:cNvSpPr>
            <a:spLocks noGrp="1"/>
          </p:cNvSpPr>
          <p:nvPr>
            <p:ph type="title"/>
          </p:nvPr>
        </p:nvSpPr>
        <p:spPr>
          <a:xfrm>
            <a:off x="1539063" y="-100965"/>
            <a:ext cx="9367203" cy="1188720"/>
          </a:xfrm>
        </p:spPr>
        <p:txBody>
          <a:bodyPr>
            <a:normAutofit/>
          </a:bodyPr>
          <a:lstStyle/>
          <a:p>
            <a:r>
              <a:rPr lang="es-CL" i="1" dirty="0"/>
              <a:t>Ejercicio 4</a:t>
            </a:r>
            <a:endParaRPr lang="en-US" i="1" dirty="0"/>
          </a:p>
        </p:txBody>
      </p:sp>
      <p:graphicFrame>
        <p:nvGraphicFramePr>
          <p:cNvPr id="7" name="Group 139">
            <a:extLst>
              <a:ext uri="{FF2B5EF4-FFF2-40B4-BE49-F238E27FC236}">
                <a16:creationId xmlns:a16="http://schemas.microsoft.com/office/drawing/2014/main" id="{90FF97AF-032D-4F08-B689-732019639AAF}"/>
              </a:ext>
            </a:extLst>
          </p:cNvPr>
          <p:cNvGraphicFramePr>
            <a:graphicFrameLocks noGrp="1"/>
          </p:cNvGraphicFramePr>
          <p:nvPr>
            <p:extLst>
              <p:ext uri="{D42A27DB-BD31-4B8C-83A1-F6EECF244321}">
                <p14:modId xmlns:p14="http://schemas.microsoft.com/office/powerpoint/2010/main" val="304540671"/>
              </p:ext>
            </p:extLst>
          </p:nvPr>
        </p:nvGraphicFramePr>
        <p:xfrm>
          <a:off x="6222664" y="2228531"/>
          <a:ext cx="5445252" cy="3239403"/>
        </p:xfrm>
        <a:graphic>
          <a:graphicData uri="http://schemas.openxmlformats.org/drawingml/2006/table">
            <a:tbl>
              <a:tblPr firstRow="1">
                <a:tableStyleId>{284E427A-3D55-4303-BF80-6455036E1DE7}</a:tableStyleId>
              </a:tblPr>
              <a:tblGrid>
                <a:gridCol w="1089986">
                  <a:extLst>
                    <a:ext uri="{9D8B030D-6E8A-4147-A177-3AD203B41FA5}">
                      <a16:colId xmlns:a16="http://schemas.microsoft.com/office/drawing/2014/main" val="20000"/>
                    </a:ext>
                  </a:extLst>
                </a:gridCol>
                <a:gridCol w="1087647">
                  <a:extLst>
                    <a:ext uri="{9D8B030D-6E8A-4147-A177-3AD203B41FA5}">
                      <a16:colId xmlns:a16="http://schemas.microsoft.com/office/drawing/2014/main" val="20001"/>
                    </a:ext>
                  </a:extLst>
                </a:gridCol>
                <a:gridCol w="1089986">
                  <a:extLst>
                    <a:ext uri="{9D8B030D-6E8A-4147-A177-3AD203B41FA5}">
                      <a16:colId xmlns:a16="http://schemas.microsoft.com/office/drawing/2014/main" val="20002"/>
                    </a:ext>
                  </a:extLst>
                </a:gridCol>
                <a:gridCol w="1087647">
                  <a:extLst>
                    <a:ext uri="{9D8B030D-6E8A-4147-A177-3AD203B41FA5}">
                      <a16:colId xmlns:a16="http://schemas.microsoft.com/office/drawing/2014/main" val="20003"/>
                    </a:ext>
                  </a:extLst>
                </a:gridCol>
                <a:gridCol w="1089986">
                  <a:extLst>
                    <a:ext uri="{9D8B030D-6E8A-4147-A177-3AD203B41FA5}">
                      <a16:colId xmlns:a16="http://schemas.microsoft.com/office/drawing/2014/main" val="20004"/>
                    </a:ext>
                  </a:extLst>
                </a:gridCol>
              </a:tblGrid>
              <a:tr h="453845">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effectLst/>
                        </a:rPr>
                        <a:t>Frecuencia de apareamientos al azar</a:t>
                      </a:r>
                      <a:endParaRPr kumimoji="0" lang="es-ES" sz="2000" b="1"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633540">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Hembras</a:t>
                      </a: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Machos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P</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1</a:t>
                      </a: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H</a:t>
                      </a:r>
                      <a:endParaRPr kumimoji="0" lang="es-ES" sz="1800" b="0" i="1" u="none" strike="noStrike" cap="none" normalizeH="0" baseline="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Q</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extLst>
                  <a:ext uri="{0D108BD9-81ED-4DB2-BD59-A6C34878D82A}">
                    <a16:rowId xmlns:a16="http://schemas.microsoft.com/office/drawing/2014/main" val="10001"/>
                  </a:ext>
                </a:extLst>
              </a:tr>
              <a:tr h="73322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      </a:t>
                      </a:r>
                      <a:endParaRPr kumimoji="0" lang="es-ES" sz="18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2500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P</a:t>
                      </a:r>
                      <a:endParaRPr kumimoji="0" lang="es-ES" sz="20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u="none" strike="noStrike" cap="none" normalizeH="0" baseline="0" dirty="0">
                          <a:ln>
                            <a:noFill/>
                          </a:ln>
                          <a:effectLst/>
                          <a:latin typeface="+mn-lt"/>
                        </a:rPr>
                        <a:t>(0,68)</a:t>
                      </a:r>
                      <a:r>
                        <a:rPr kumimoji="0" lang="es-ES" sz="1200" u="none" strike="noStrike" cap="none" normalizeH="0" baseline="30000" dirty="0">
                          <a:ln>
                            <a:noFill/>
                          </a:ln>
                          <a:effectLst/>
                          <a:latin typeface="+mn-lt"/>
                        </a:rPr>
                        <a:t>2</a:t>
                      </a:r>
                      <a:endParaRPr kumimoji="0" lang="es-ES" sz="1200" b="0" i="1" u="none" strike="noStrike" cap="none" normalizeH="0" baseline="3000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u="none" strike="noStrike" cap="none" normalizeH="0" baseline="0" dirty="0">
                          <a:ln>
                            <a:noFill/>
                          </a:ln>
                          <a:effectLst/>
                          <a:latin typeface="+mn-lt"/>
                        </a:rPr>
                        <a:t>(0,68)*(0,3)</a:t>
                      </a:r>
                      <a:endParaRPr kumimoji="0" lang="es-ES" sz="1200" b="0" i="1"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b="0" i="0" u="none" strike="noStrike" cap="none" normalizeH="0" baseline="0" dirty="0">
                          <a:ln>
                            <a:noFill/>
                          </a:ln>
                          <a:solidFill>
                            <a:schemeClr val="tx1"/>
                          </a:solidFill>
                          <a:effectLst/>
                          <a:latin typeface="+mn-lt"/>
                        </a:rPr>
                        <a:t>(0,68)*(0,02)</a:t>
                      </a:r>
                    </a:p>
                  </a:txBody>
                  <a:tcPr anchor="ctr" horzOverflow="overflow"/>
                </a:tc>
                <a:extLst>
                  <a:ext uri="{0D108BD9-81ED-4DB2-BD59-A6C34878D82A}">
                    <a16:rowId xmlns:a16="http://schemas.microsoft.com/office/drawing/2014/main" val="10002"/>
                  </a:ext>
                </a:extLst>
              </a:tr>
              <a:tr h="62586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25000" dirty="0">
                          <a:ln>
                            <a:noFill/>
                          </a:ln>
                          <a:solidFill>
                            <a:schemeClr val="bg1"/>
                          </a:solidFill>
                          <a:effectLst/>
                        </a:rPr>
                        <a:t> </a:t>
                      </a:r>
                      <a:r>
                        <a:rPr kumimoji="0" lang="es-ES" sz="2000" u="none" strike="noStrike" cap="none" normalizeH="0" baseline="0" dirty="0">
                          <a:ln>
                            <a:noFill/>
                          </a:ln>
                          <a:solidFill>
                            <a:schemeClr val="bg1"/>
                          </a:solidFill>
                          <a:effectLst/>
                        </a:rPr>
                        <a:t>H</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u="none" strike="noStrike" cap="none" normalizeH="0" baseline="0" dirty="0">
                          <a:ln>
                            <a:noFill/>
                          </a:ln>
                          <a:effectLst/>
                          <a:latin typeface="+mn-lt"/>
                        </a:rPr>
                        <a:t>(0,68)*(0,3)</a:t>
                      </a:r>
                      <a:endParaRPr kumimoji="0" lang="es-ES" sz="1200" b="0" i="1"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u="none" strike="noStrike" cap="none" normalizeH="0" baseline="0" dirty="0">
                          <a:ln>
                            <a:noFill/>
                          </a:ln>
                          <a:effectLst/>
                          <a:latin typeface="+mn-lt"/>
                        </a:rPr>
                        <a:t>(0,3)</a:t>
                      </a:r>
                      <a:r>
                        <a:rPr kumimoji="0" lang="es-ES" sz="1200" u="none" strike="noStrike" cap="none" normalizeH="0" baseline="30000" dirty="0">
                          <a:ln>
                            <a:noFill/>
                          </a:ln>
                          <a:effectLst/>
                          <a:latin typeface="+mn-lt"/>
                        </a:rPr>
                        <a:t>2</a:t>
                      </a:r>
                      <a:endParaRPr kumimoji="0" lang="es-ES" sz="1200" b="0" i="1" u="none" strike="noStrike" cap="none" normalizeH="0" baseline="3000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u="none" strike="noStrike" cap="none" normalizeH="0" baseline="0" dirty="0">
                          <a:ln>
                            <a:noFill/>
                          </a:ln>
                          <a:effectLst/>
                          <a:latin typeface="+mn-lt"/>
                        </a:rPr>
                        <a:t>(0,3)*(0,02)</a:t>
                      </a:r>
                      <a:endParaRPr kumimoji="0" lang="es-ES" sz="1200" b="0" i="1" u="none" strike="noStrike" cap="none" normalizeH="0" baseline="0" dirty="0">
                        <a:ln>
                          <a:noFill/>
                        </a:ln>
                        <a:solidFill>
                          <a:schemeClr val="tx1"/>
                        </a:solidFill>
                        <a:effectLst/>
                        <a:latin typeface="+mn-lt"/>
                      </a:endParaRPr>
                    </a:p>
                  </a:txBody>
                  <a:tcPr anchor="ctr" horzOverflow="overflow"/>
                </a:tc>
                <a:extLst>
                  <a:ext uri="{0D108BD9-81ED-4DB2-BD59-A6C34878D82A}">
                    <a16:rowId xmlns:a16="http://schemas.microsoft.com/office/drawing/2014/main" val="10003"/>
                  </a:ext>
                </a:extLst>
              </a:tr>
              <a:tr h="66688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Q</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b="0" i="0" u="none" strike="noStrike" cap="none" normalizeH="0" baseline="0" dirty="0">
                          <a:ln>
                            <a:noFill/>
                          </a:ln>
                          <a:solidFill>
                            <a:schemeClr val="tx1"/>
                          </a:solidFill>
                          <a:effectLst/>
                          <a:latin typeface="+mn-lt"/>
                        </a:rPr>
                        <a:t>(0,68)*(0,02)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u="none" strike="noStrike" cap="none" normalizeH="0" baseline="0" dirty="0">
                          <a:ln>
                            <a:noFill/>
                          </a:ln>
                          <a:effectLst/>
                          <a:latin typeface="+mn-lt"/>
                        </a:rPr>
                        <a:t>(0,3)*(0,02)</a:t>
                      </a:r>
                      <a:endParaRPr kumimoji="0" lang="es-ES" sz="1200" b="0" i="1"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200" u="none" strike="noStrike" cap="none" normalizeH="0" baseline="0" dirty="0">
                          <a:ln>
                            <a:noFill/>
                          </a:ln>
                          <a:effectLst/>
                          <a:latin typeface="+mn-lt"/>
                        </a:rPr>
                        <a:t>(0,02)</a:t>
                      </a:r>
                      <a:r>
                        <a:rPr kumimoji="0" lang="es-ES" sz="1200" u="none" strike="noStrike" cap="none" normalizeH="0" baseline="30000" dirty="0">
                          <a:ln>
                            <a:noFill/>
                          </a:ln>
                          <a:effectLst/>
                          <a:latin typeface="+mn-lt"/>
                        </a:rPr>
                        <a:t>2</a:t>
                      </a:r>
                      <a:endParaRPr kumimoji="0" lang="es-ES" sz="1200" b="0" i="1" u="none" strike="noStrike" cap="none" normalizeH="0" baseline="30000" dirty="0">
                        <a:ln>
                          <a:noFill/>
                        </a:ln>
                        <a:solidFill>
                          <a:schemeClr val="tx1"/>
                        </a:solidFill>
                        <a:effectLst/>
                        <a:latin typeface="+mn-lt"/>
                      </a:endParaRPr>
                    </a:p>
                  </a:txBody>
                  <a:tcPr anchor="ctr" horzOverflow="overflow"/>
                </a:tc>
                <a:extLst>
                  <a:ext uri="{0D108BD9-81ED-4DB2-BD59-A6C34878D82A}">
                    <a16:rowId xmlns:a16="http://schemas.microsoft.com/office/drawing/2014/main" val="10004"/>
                  </a:ext>
                </a:extLst>
              </a:tr>
            </a:tbl>
          </a:graphicData>
        </a:graphic>
      </p:graphicFrame>
      <p:pic>
        <p:nvPicPr>
          <p:cNvPr id="6" name="Picture 4" descr="Licking Mountain Lion Sticker by PUMA">
            <a:extLst>
              <a:ext uri="{FF2B5EF4-FFF2-40B4-BE49-F238E27FC236}">
                <a16:creationId xmlns:a16="http://schemas.microsoft.com/office/drawing/2014/main" id="{EFFAAC69-AA8A-42D5-9DE0-48B0B8674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D307185-6E5E-4CDD-8785-288C51EA99AF}"/>
              </a:ext>
            </a:extLst>
          </p:cNvPr>
          <p:cNvSpPr txBox="1"/>
          <p:nvPr/>
        </p:nvSpPr>
        <p:spPr>
          <a:xfrm>
            <a:off x="628568" y="1724575"/>
            <a:ext cx="4908632" cy="4524315"/>
          </a:xfrm>
          <a:prstGeom prst="rect">
            <a:avLst/>
          </a:prstGeom>
          <a:noFill/>
        </p:spPr>
        <p:txBody>
          <a:bodyPr wrap="square" rtlCol="0">
            <a:spAutoFit/>
          </a:bodyPr>
          <a:lstStyle/>
          <a:p>
            <a:pPr algn="just"/>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pPr algn="just"/>
            <a:endParaRPr lang="es-CL" dirty="0"/>
          </a:p>
          <a:p>
            <a:pPr algn="ctr"/>
            <a:r>
              <a:rPr lang="es-CL" dirty="0"/>
              <a:t>P=0,68         H=0,3      Q=0,02</a:t>
            </a:r>
          </a:p>
          <a:p>
            <a:pPr algn="just"/>
            <a:endParaRPr lang="es-CL" dirty="0"/>
          </a:p>
          <a:p>
            <a:pPr algn="just"/>
            <a:r>
              <a:rPr lang="es-CL" dirty="0"/>
              <a:t>Considerando que en esta población los apareamientos son aleatorios, calcule para una pareja de pumas heterocigotos la cantidad de cachorros con melanismo que generará este cruzamiento si es que la descendencia total generada fuesen 6 cachorros:</a:t>
            </a:r>
          </a:p>
        </p:txBody>
      </p:sp>
    </p:spTree>
    <p:extLst>
      <p:ext uri="{BB962C8B-B14F-4D97-AF65-F5344CB8AC3E}">
        <p14:creationId xmlns:p14="http://schemas.microsoft.com/office/powerpoint/2010/main" val="2523208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59</a:t>
            </a:fld>
            <a:endParaRPr/>
          </a:p>
        </p:txBody>
      </p:sp>
      <p:sp>
        <p:nvSpPr>
          <p:cNvPr id="3" name="Título 1">
            <a:extLst>
              <a:ext uri="{FF2B5EF4-FFF2-40B4-BE49-F238E27FC236}">
                <a16:creationId xmlns:a16="http://schemas.microsoft.com/office/drawing/2014/main" id="{156ED430-4650-4722-B679-99762132CBED}"/>
              </a:ext>
            </a:extLst>
          </p:cNvPr>
          <p:cNvSpPr>
            <a:spLocks noGrp="1"/>
          </p:cNvSpPr>
          <p:nvPr>
            <p:ph type="title"/>
          </p:nvPr>
        </p:nvSpPr>
        <p:spPr>
          <a:xfrm>
            <a:off x="1539063" y="-100965"/>
            <a:ext cx="9367203" cy="1188720"/>
          </a:xfrm>
        </p:spPr>
        <p:txBody>
          <a:bodyPr>
            <a:normAutofit/>
          </a:bodyPr>
          <a:lstStyle/>
          <a:p>
            <a:r>
              <a:rPr lang="es-CL" i="1" dirty="0"/>
              <a:t>Ejercicio 4</a:t>
            </a:r>
            <a:endParaRPr lang="en-US" i="1" dirty="0"/>
          </a:p>
        </p:txBody>
      </p:sp>
      <p:graphicFrame>
        <p:nvGraphicFramePr>
          <p:cNvPr id="6" name="Group 139">
            <a:extLst>
              <a:ext uri="{FF2B5EF4-FFF2-40B4-BE49-F238E27FC236}">
                <a16:creationId xmlns:a16="http://schemas.microsoft.com/office/drawing/2014/main" id="{998052F0-AF52-4B31-BDBA-DB13E2A33649}"/>
              </a:ext>
            </a:extLst>
          </p:cNvPr>
          <p:cNvGraphicFramePr>
            <a:graphicFrameLocks noGrp="1"/>
          </p:cNvGraphicFramePr>
          <p:nvPr>
            <p:extLst>
              <p:ext uri="{D42A27DB-BD31-4B8C-83A1-F6EECF244321}">
                <p14:modId xmlns:p14="http://schemas.microsoft.com/office/powerpoint/2010/main" val="4191825198"/>
              </p:ext>
            </p:extLst>
          </p:nvPr>
        </p:nvGraphicFramePr>
        <p:xfrm>
          <a:off x="6227993" y="2228531"/>
          <a:ext cx="5445252" cy="3239403"/>
        </p:xfrm>
        <a:graphic>
          <a:graphicData uri="http://schemas.openxmlformats.org/drawingml/2006/table">
            <a:tbl>
              <a:tblPr firstRow="1">
                <a:tableStyleId>{284E427A-3D55-4303-BF80-6455036E1DE7}</a:tableStyleId>
              </a:tblPr>
              <a:tblGrid>
                <a:gridCol w="1089986">
                  <a:extLst>
                    <a:ext uri="{9D8B030D-6E8A-4147-A177-3AD203B41FA5}">
                      <a16:colId xmlns:a16="http://schemas.microsoft.com/office/drawing/2014/main" val="20000"/>
                    </a:ext>
                  </a:extLst>
                </a:gridCol>
                <a:gridCol w="1087647">
                  <a:extLst>
                    <a:ext uri="{9D8B030D-6E8A-4147-A177-3AD203B41FA5}">
                      <a16:colId xmlns:a16="http://schemas.microsoft.com/office/drawing/2014/main" val="20001"/>
                    </a:ext>
                  </a:extLst>
                </a:gridCol>
                <a:gridCol w="1089986">
                  <a:extLst>
                    <a:ext uri="{9D8B030D-6E8A-4147-A177-3AD203B41FA5}">
                      <a16:colId xmlns:a16="http://schemas.microsoft.com/office/drawing/2014/main" val="20002"/>
                    </a:ext>
                  </a:extLst>
                </a:gridCol>
                <a:gridCol w="1087647">
                  <a:extLst>
                    <a:ext uri="{9D8B030D-6E8A-4147-A177-3AD203B41FA5}">
                      <a16:colId xmlns:a16="http://schemas.microsoft.com/office/drawing/2014/main" val="20003"/>
                    </a:ext>
                  </a:extLst>
                </a:gridCol>
                <a:gridCol w="1089986">
                  <a:extLst>
                    <a:ext uri="{9D8B030D-6E8A-4147-A177-3AD203B41FA5}">
                      <a16:colId xmlns:a16="http://schemas.microsoft.com/office/drawing/2014/main" val="20004"/>
                    </a:ext>
                  </a:extLst>
                </a:gridCol>
              </a:tblGrid>
              <a:tr h="453845">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effectLst/>
                        </a:rPr>
                        <a:t>Frecuencia de apareamientos al azar</a:t>
                      </a:r>
                      <a:endParaRPr kumimoji="0" lang="es-ES" sz="2000" b="1"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633540">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Hembras</a:t>
                      </a: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Machos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P</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1</a:t>
                      </a: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H</a:t>
                      </a:r>
                      <a:endParaRPr kumimoji="0" lang="es-ES" sz="1800" b="0" i="1" u="none" strike="noStrike" cap="none" normalizeH="0" baseline="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Q</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extLst>
                  <a:ext uri="{0D108BD9-81ED-4DB2-BD59-A6C34878D82A}">
                    <a16:rowId xmlns:a16="http://schemas.microsoft.com/office/drawing/2014/main" val="10001"/>
                  </a:ext>
                </a:extLst>
              </a:tr>
              <a:tr h="73322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      </a:t>
                      </a:r>
                      <a:endParaRPr kumimoji="0" lang="es-ES" sz="18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2500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P</a:t>
                      </a:r>
                      <a:endParaRPr kumimoji="0" lang="es-ES" sz="20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0,46</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0,01</a:t>
                      </a:r>
                    </a:p>
                  </a:txBody>
                  <a:tcPr anchor="ctr" horzOverflow="overflow"/>
                </a:tc>
                <a:extLst>
                  <a:ext uri="{0D108BD9-81ED-4DB2-BD59-A6C34878D82A}">
                    <a16:rowId xmlns:a16="http://schemas.microsoft.com/office/drawing/2014/main" val="10002"/>
                  </a:ext>
                </a:extLst>
              </a:tr>
              <a:tr h="62586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25000" dirty="0">
                          <a:ln>
                            <a:noFill/>
                          </a:ln>
                          <a:solidFill>
                            <a:schemeClr val="bg1"/>
                          </a:solidFill>
                          <a:effectLst/>
                        </a:rPr>
                        <a:t> </a:t>
                      </a:r>
                      <a:r>
                        <a:rPr kumimoji="0" lang="es-ES" sz="2000" u="none" strike="noStrike" cap="none" normalizeH="0" baseline="0" dirty="0">
                          <a:ln>
                            <a:noFill/>
                          </a:ln>
                          <a:solidFill>
                            <a:schemeClr val="bg1"/>
                          </a:solidFill>
                          <a:effectLst/>
                        </a:rPr>
                        <a:t>H</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0,09</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0,01</a:t>
                      </a:r>
                    </a:p>
                  </a:txBody>
                  <a:tcPr anchor="ctr" horzOverflow="overflow"/>
                </a:tc>
                <a:extLst>
                  <a:ext uri="{0D108BD9-81ED-4DB2-BD59-A6C34878D82A}">
                    <a16:rowId xmlns:a16="http://schemas.microsoft.com/office/drawing/2014/main" val="10003"/>
                  </a:ext>
                </a:extLst>
              </a:tr>
              <a:tr h="66688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Q</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1800" b="0" i="1" u="none" strike="noStrike" cap="none" normalizeH="0" baseline="0" dirty="0">
                          <a:ln>
                            <a:noFill/>
                          </a:ln>
                          <a:solidFill>
                            <a:schemeClr val="tx1"/>
                          </a:solidFill>
                          <a:effectLst/>
                          <a:latin typeface="Times New Roman" pitchFamily="18" charset="0"/>
                        </a:rPr>
                        <a:t>0,01</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0,01</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0,0004</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bl>
          </a:graphicData>
        </a:graphic>
      </p:graphicFrame>
      <p:pic>
        <p:nvPicPr>
          <p:cNvPr id="7" name="Picture 4" descr="Licking Mountain Lion Sticker by PUMA">
            <a:extLst>
              <a:ext uri="{FF2B5EF4-FFF2-40B4-BE49-F238E27FC236}">
                <a16:creationId xmlns:a16="http://schemas.microsoft.com/office/drawing/2014/main" id="{F24896E8-2957-4055-87E1-7940CD00A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4124A21-FD02-4488-BF56-01B97802154C}"/>
              </a:ext>
            </a:extLst>
          </p:cNvPr>
          <p:cNvSpPr txBox="1"/>
          <p:nvPr/>
        </p:nvSpPr>
        <p:spPr>
          <a:xfrm>
            <a:off x="628568" y="1724575"/>
            <a:ext cx="4908632" cy="4524315"/>
          </a:xfrm>
          <a:prstGeom prst="rect">
            <a:avLst/>
          </a:prstGeom>
          <a:noFill/>
        </p:spPr>
        <p:txBody>
          <a:bodyPr wrap="square" rtlCol="0">
            <a:spAutoFit/>
          </a:bodyPr>
          <a:lstStyle/>
          <a:p>
            <a:pPr algn="just"/>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pPr algn="just"/>
            <a:endParaRPr lang="es-CL" dirty="0"/>
          </a:p>
          <a:p>
            <a:pPr algn="ctr"/>
            <a:r>
              <a:rPr lang="es-CL" dirty="0"/>
              <a:t>P=0,68         H=0,3      Q=0,02</a:t>
            </a:r>
          </a:p>
          <a:p>
            <a:pPr algn="just"/>
            <a:endParaRPr lang="es-CL" dirty="0"/>
          </a:p>
          <a:p>
            <a:pPr algn="just"/>
            <a:r>
              <a:rPr lang="es-CL" dirty="0"/>
              <a:t>Considerando que en esta población los apareamientos son aleatorios, calcule para una pareja de pumas heterocigotos la cantidad de cachorros con melanismo que generará este cruzamiento si es que la descendencia total generada fuesen 6 cachorros:</a:t>
            </a:r>
          </a:p>
        </p:txBody>
      </p:sp>
    </p:spTree>
    <p:extLst>
      <p:ext uri="{BB962C8B-B14F-4D97-AF65-F5344CB8AC3E}">
        <p14:creationId xmlns:p14="http://schemas.microsoft.com/office/powerpoint/2010/main" val="1613481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C9A0E69-CD6D-E23C-DBB5-6C3E0F5204AC}"/>
              </a:ext>
            </a:extLst>
          </p:cNvPr>
          <p:cNvSpPr>
            <a:spLocks noGrp="1"/>
          </p:cNvSpPr>
          <p:nvPr>
            <p:ph type="sldNum" idx="12"/>
          </p:nvPr>
        </p:nvSpPr>
        <p:spPr/>
        <p:txBody>
          <a:bodyPr/>
          <a:lstStyle/>
          <a:p>
            <a:pPr defTabSz="1219170">
              <a:buClr>
                <a:srgbClr val="000000"/>
              </a:buClr>
            </a:pPr>
            <a:fld id="{00000000-1234-1234-1234-123412341234}" type="slidenum">
              <a:rPr lang="en-US" kern="0" smtClean="0">
                <a:solidFill>
                  <a:srgbClr val="7C8894"/>
                </a:solidFill>
              </a:rPr>
              <a:pPr defTabSz="1219170">
                <a:buClr>
                  <a:srgbClr val="000000"/>
                </a:buClr>
              </a:pPr>
              <a:t>6</a:t>
            </a:fld>
            <a:endParaRPr lang="en-US" kern="0">
              <a:solidFill>
                <a:srgbClr val="7C8894"/>
              </a:solidFill>
            </a:endParaRPr>
          </a:p>
        </p:txBody>
      </p:sp>
      <p:sp>
        <p:nvSpPr>
          <p:cNvPr id="6" name="Título 1">
            <a:extLst>
              <a:ext uri="{FF2B5EF4-FFF2-40B4-BE49-F238E27FC236}">
                <a16:creationId xmlns:a16="http://schemas.microsoft.com/office/drawing/2014/main" id="{BA41A975-8B52-A985-958A-6A8D752D03A8}"/>
              </a:ext>
            </a:extLst>
          </p:cNvPr>
          <p:cNvSpPr txBox="1">
            <a:spLocks/>
          </p:cNvSpPr>
          <p:nvPr/>
        </p:nvSpPr>
        <p:spPr>
          <a:xfrm>
            <a:off x="2424879" y="226337"/>
            <a:ext cx="7342241" cy="842487"/>
          </a:xfrm>
          <a:prstGeom prst="rect">
            <a:avLst/>
          </a:prstGeom>
        </p:spPr>
        <p:txBody>
          <a:bodyPr>
            <a:normAutofit fontScale="6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s-CL" sz="4800" i="1" kern="0" dirty="0">
                <a:solidFill>
                  <a:schemeClr val="bg1"/>
                </a:solidFill>
                <a:effectLst>
                  <a:outerShdw blurRad="50800" dist="38100" dir="2700000" algn="tl" rotWithShape="0">
                    <a:prstClr val="black">
                      <a:alpha val="40000"/>
                    </a:prstClr>
                  </a:outerShdw>
                </a:effectLst>
                <a:latin typeface="+mj-lt"/>
              </a:rPr>
              <a:t>¿Qué ley no se cumple en el siguiente ejemplo?</a:t>
            </a:r>
            <a:endParaRPr lang="en-US" sz="4800" i="1" kern="0" dirty="0">
              <a:solidFill>
                <a:schemeClr val="bg1"/>
              </a:solidFill>
              <a:effectLst>
                <a:outerShdw blurRad="50800" dist="38100" dir="2700000" algn="tl" rotWithShape="0">
                  <a:prstClr val="black">
                    <a:alpha val="40000"/>
                  </a:prstClr>
                </a:outerShdw>
              </a:effectLst>
              <a:latin typeface="+mj-lt"/>
            </a:endParaRPr>
          </a:p>
        </p:txBody>
      </p:sp>
      <p:graphicFrame>
        <p:nvGraphicFramePr>
          <p:cNvPr id="18" name="Tabla 19">
            <a:extLst>
              <a:ext uri="{FF2B5EF4-FFF2-40B4-BE49-F238E27FC236}">
                <a16:creationId xmlns:a16="http://schemas.microsoft.com/office/drawing/2014/main" id="{4EF93550-2147-01DD-6BB8-0ACEF211F234}"/>
              </a:ext>
            </a:extLst>
          </p:cNvPr>
          <p:cNvGraphicFramePr>
            <a:graphicFrameLocks noGrp="1"/>
          </p:cNvGraphicFramePr>
          <p:nvPr>
            <p:extLst>
              <p:ext uri="{D42A27DB-BD31-4B8C-83A1-F6EECF244321}">
                <p14:modId xmlns:p14="http://schemas.microsoft.com/office/powerpoint/2010/main" val="1789821876"/>
              </p:ext>
            </p:extLst>
          </p:nvPr>
        </p:nvGraphicFramePr>
        <p:xfrm>
          <a:off x="1041809" y="1117440"/>
          <a:ext cx="10108379" cy="5127078"/>
        </p:xfrm>
        <a:graphic>
          <a:graphicData uri="http://schemas.openxmlformats.org/drawingml/2006/table">
            <a:tbl>
              <a:tblPr firstRow="1" firstCol="1">
                <a:tableStyleId>{5C22544A-7EE6-4342-B048-85BDC9FD1C3A}</a:tableStyleId>
              </a:tblPr>
              <a:tblGrid>
                <a:gridCol w="1294991">
                  <a:extLst>
                    <a:ext uri="{9D8B030D-6E8A-4147-A177-3AD203B41FA5}">
                      <a16:colId xmlns:a16="http://schemas.microsoft.com/office/drawing/2014/main" val="2071568880"/>
                    </a:ext>
                  </a:extLst>
                </a:gridCol>
                <a:gridCol w="2203347">
                  <a:extLst>
                    <a:ext uri="{9D8B030D-6E8A-4147-A177-3AD203B41FA5}">
                      <a16:colId xmlns:a16="http://schemas.microsoft.com/office/drawing/2014/main" val="2217374465"/>
                    </a:ext>
                  </a:extLst>
                </a:gridCol>
                <a:gridCol w="2203347">
                  <a:extLst>
                    <a:ext uri="{9D8B030D-6E8A-4147-A177-3AD203B41FA5}">
                      <a16:colId xmlns:a16="http://schemas.microsoft.com/office/drawing/2014/main" val="3532733058"/>
                    </a:ext>
                  </a:extLst>
                </a:gridCol>
                <a:gridCol w="2203347">
                  <a:extLst>
                    <a:ext uri="{9D8B030D-6E8A-4147-A177-3AD203B41FA5}">
                      <a16:colId xmlns:a16="http://schemas.microsoft.com/office/drawing/2014/main" val="3920854170"/>
                    </a:ext>
                  </a:extLst>
                </a:gridCol>
                <a:gridCol w="2203347">
                  <a:extLst>
                    <a:ext uri="{9D8B030D-6E8A-4147-A177-3AD203B41FA5}">
                      <a16:colId xmlns:a16="http://schemas.microsoft.com/office/drawing/2014/main" val="1510230432"/>
                    </a:ext>
                  </a:extLst>
                </a:gridCol>
              </a:tblGrid>
              <a:tr h="737958">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L" dirty="0">
                          <a:solidFill>
                            <a:schemeClr val="bg1"/>
                          </a:solidFill>
                        </a:rPr>
                        <a:t>AB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L" dirty="0"/>
                        <a:t>Ab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L" dirty="0" err="1"/>
                        <a:t>aB</a:t>
                      </a: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s-CL" dirty="0"/>
                        <a:t>ab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8915397"/>
                  </a:ext>
                </a:extLst>
              </a:tr>
              <a:tr h="1097280">
                <a:tc>
                  <a:txBody>
                    <a:bodyPr/>
                    <a:lstStyle/>
                    <a:p>
                      <a:pPr algn="ctr"/>
                      <a:r>
                        <a:rPr lang="es-CL" dirty="0"/>
                        <a:t>AB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5689677"/>
                  </a:ext>
                </a:extLst>
              </a:tr>
              <a:tr h="1097280">
                <a:tc>
                  <a:txBody>
                    <a:bodyPr/>
                    <a:lstStyle/>
                    <a:p>
                      <a:pPr algn="ctr"/>
                      <a:r>
                        <a:rPr lang="es-CL" dirty="0"/>
                        <a:t>Ab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8520313"/>
                  </a:ext>
                </a:extLst>
              </a:tr>
              <a:tr h="1097280">
                <a:tc>
                  <a:txBody>
                    <a:bodyPr/>
                    <a:lstStyle/>
                    <a:p>
                      <a:pPr algn="ctr"/>
                      <a:r>
                        <a:rPr lang="es-CL" dirty="0" err="1"/>
                        <a:t>aB</a:t>
                      </a: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es-CL"/>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3758785"/>
                  </a:ext>
                </a:extLst>
              </a:tr>
              <a:tr h="1097280">
                <a:tc>
                  <a:txBody>
                    <a:bodyPr/>
                    <a:lstStyle/>
                    <a:p>
                      <a:pPr algn="ctr"/>
                      <a:r>
                        <a:rPr lang="es-CL" dirty="0"/>
                        <a:t>ab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lang="es-CL"/>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s-CL"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3291811"/>
                  </a:ext>
                </a:extLst>
              </a:tr>
            </a:tbl>
          </a:graphicData>
        </a:graphic>
      </p:graphicFrame>
      <p:pic>
        <p:nvPicPr>
          <p:cNvPr id="23" name="Imagen 22" descr="Imagen que contiene Logotipo&#10;&#10;Descripción generada automáticamente">
            <a:extLst>
              <a:ext uri="{FF2B5EF4-FFF2-40B4-BE49-F238E27FC236}">
                <a16:creationId xmlns:a16="http://schemas.microsoft.com/office/drawing/2014/main" id="{BE36FD6E-57DE-5C40-2ECD-C6C82A50BF0B}"/>
              </a:ext>
            </a:extLst>
          </p:cNvPr>
          <p:cNvPicPr>
            <a:picLocks noChangeAspect="1"/>
          </p:cNvPicPr>
          <p:nvPr/>
        </p:nvPicPr>
        <p:blipFill rotWithShape="1">
          <a:blip r:embed="rId2">
            <a:extLst>
              <a:ext uri="{28A0092B-C50C-407E-A947-70E740481C1C}">
                <a14:useLocalDpi xmlns:a14="http://schemas.microsoft.com/office/drawing/2010/main" val="0"/>
              </a:ext>
            </a:extLst>
          </a:blip>
          <a:srcRect l="32422" t="35547" r="33203" b="30078"/>
          <a:stretch/>
        </p:blipFill>
        <p:spPr>
          <a:xfrm>
            <a:off x="2489200" y="1904719"/>
            <a:ext cx="977900" cy="977900"/>
          </a:xfrm>
          <a:prstGeom prst="rect">
            <a:avLst/>
          </a:prstGeom>
        </p:spPr>
      </p:pic>
      <p:pic>
        <p:nvPicPr>
          <p:cNvPr id="27" name="Imagen 26" descr="Una caricatura de una persona&#10;&#10;Descripción generada automáticamente con confianza baja">
            <a:extLst>
              <a:ext uri="{FF2B5EF4-FFF2-40B4-BE49-F238E27FC236}">
                <a16:creationId xmlns:a16="http://schemas.microsoft.com/office/drawing/2014/main" id="{E7BBE5C9-EC9D-5225-B312-AD5B972EFB75}"/>
              </a:ext>
            </a:extLst>
          </p:cNvPr>
          <p:cNvPicPr>
            <a:picLocks noChangeAspect="1"/>
          </p:cNvPicPr>
          <p:nvPr/>
        </p:nvPicPr>
        <p:blipFill rotWithShape="1">
          <a:blip r:embed="rId3">
            <a:extLst>
              <a:ext uri="{28A0092B-C50C-407E-A947-70E740481C1C}">
                <a14:useLocalDpi xmlns:a14="http://schemas.microsoft.com/office/drawing/2010/main" val="0"/>
              </a:ext>
            </a:extLst>
          </a:blip>
          <a:srcRect l="33008" t="35118" r="33398" b="30312"/>
          <a:stretch/>
        </p:blipFill>
        <p:spPr>
          <a:xfrm>
            <a:off x="6854171" y="4077028"/>
            <a:ext cx="970547" cy="998761"/>
          </a:xfrm>
          <a:prstGeom prst="rect">
            <a:avLst/>
          </a:prstGeom>
        </p:spPr>
      </p:pic>
      <p:pic>
        <p:nvPicPr>
          <p:cNvPr id="47" name="Imagen 46" descr="Imagen que contiene lego&#10;&#10;Descripción generada automáticamente">
            <a:extLst>
              <a:ext uri="{FF2B5EF4-FFF2-40B4-BE49-F238E27FC236}">
                <a16:creationId xmlns:a16="http://schemas.microsoft.com/office/drawing/2014/main" id="{59585AA8-2EAD-4D48-1C02-89E56BFA157D}"/>
              </a:ext>
            </a:extLst>
          </p:cNvPr>
          <p:cNvPicPr>
            <a:picLocks noChangeAspect="1"/>
          </p:cNvPicPr>
          <p:nvPr/>
        </p:nvPicPr>
        <p:blipFill rotWithShape="1">
          <a:blip r:embed="rId4">
            <a:extLst>
              <a:ext uri="{28A0092B-C50C-407E-A947-70E740481C1C}">
                <a14:useLocalDpi xmlns:a14="http://schemas.microsoft.com/office/drawing/2010/main" val="0"/>
              </a:ext>
            </a:extLst>
          </a:blip>
          <a:srcRect l="33268" t="35938" r="33138" b="29492"/>
          <a:stretch/>
        </p:blipFill>
        <p:spPr>
          <a:xfrm>
            <a:off x="2492876" y="4115128"/>
            <a:ext cx="970547" cy="998761"/>
          </a:xfrm>
          <a:prstGeom prst="rect">
            <a:avLst/>
          </a:prstGeom>
        </p:spPr>
      </p:pic>
      <p:sp>
        <p:nvSpPr>
          <p:cNvPr id="48" name="CuadroTexto 47">
            <a:extLst>
              <a:ext uri="{FF2B5EF4-FFF2-40B4-BE49-F238E27FC236}">
                <a16:creationId xmlns:a16="http://schemas.microsoft.com/office/drawing/2014/main" id="{C33B8DBD-0232-018B-B3C6-6177B2290BC7}"/>
              </a:ext>
            </a:extLst>
          </p:cNvPr>
          <p:cNvSpPr txBox="1"/>
          <p:nvPr/>
        </p:nvSpPr>
        <p:spPr>
          <a:xfrm>
            <a:off x="8953500" y="6309269"/>
            <a:ext cx="2196688" cy="369332"/>
          </a:xfrm>
          <a:prstGeom prst="rect">
            <a:avLst/>
          </a:prstGeom>
          <a:solidFill>
            <a:schemeClr val="bg1"/>
          </a:solidFill>
        </p:spPr>
        <p:txBody>
          <a:bodyPr wrap="square" rtlCol="0">
            <a:spAutoFit/>
          </a:bodyPr>
          <a:lstStyle/>
          <a:p>
            <a:r>
              <a:rPr lang="es-CL" sz="900" dirty="0"/>
              <a:t>Gen A = Color verde (A) o amarillo (a)</a:t>
            </a:r>
          </a:p>
          <a:p>
            <a:r>
              <a:rPr lang="es-CL" sz="900" dirty="0"/>
              <a:t>Gen B = Textura lisa (B) o rugosa (b)</a:t>
            </a:r>
          </a:p>
        </p:txBody>
      </p:sp>
      <p:pic>
        <p:nvPicPr>
          <p:cNvPr id="49" name="Imagen 48" descr="Una caricatura de una persona&#10;&#10;Descripción generada automáticamente con confianza baja">
            <a:extLst>
              <a:ext uri="{FF2B5EF4-FFF2-40B4-BE49-F238E27FC236}">
                <a16:creationId xmlns:a16="http://schemas.microsoft.com/office/drawing/2014/main" id="{F7AC0B49-E7EB-55E4-9EBA-0FC8DCE13536}"/>
              </a:ext>
            </a:extLst>
          </p:cNvPr>
          <p:cNvPicPr>
            <a:picLocks noChangeAspect="1"/>
          </p:cNvPicPr>
          <p:nvPr/>
        </p:nvPicPr>
        <p:blipFill rotWithShape="1">
          <a:blip r:embed="rId3">
            <a:extLst>
              <a:ext uri="{28A0092B-C50C-407E-A947-70E740481C1C}">
                <a14:useLocalDpi xmlns:a14="http://schemas.microsoft.com/office/drawing/2010/main" val="0"/>
              </a:ext>
            </a:extLst>
          </a:blip>
          <a:srcRect l="33008" t="35118" r="33398" b="30312"/>
          <a:stretch/>
        </p:blipFill>
        <p:spPr>
          <a:xfrm>
            <a:off x="9081297" y="4077028"/>
            <a:ext cx="970547" cy="998761"/>
          </a:xfrm>
          <a:prstGeom prst="rect">
            <a:avLst/>
          </a:prstGeom>
        </p:spPr>
      </p:pic>
      <p:pic>
        <p:nvPicPr>
          <p:cNvPr id="50" name="Imagen 49" descr="Imagen que contiene Logotipo&#10;&#10;Descripción generada automáticamente">
            <a:extLst>
              <a:ext uri="{FF2B5EF4-FFF2-40B4-BE49-F238E27FC236}">
                <a16:creationId xmlns:a16="http://schemas.microsoft.com/office/drawing/2014/main" id="{3053B6B0-A644-62FD-C6AC-A57B3E2F8D46}"/>
              </a:ext>
            </a:extLst>
          </p:cNvPr>
          <p:cNvPicPr>
            <a:picLocks noChangeAspect="1"/>
          </p:cNvPicPr>
          <p:nvPr/>
        </p:nvPicPr>
        <p:blipFill rotWithShape="1">
          <a:blip r:embed="rId2">
            <a:extLst>
              <a:ext uri="{28A0092B-C50C-407E-A947-70E740481C1C}">
                <a14:useLocalDpi xmlns:a14="http://schemas.microsoft.com/office/drawing/2010/main" val="0"/>
              </a:ext>
            </a:extLst>
          </a:blip>
          <a:srcRect l="32422" t="35547" r="33203" b="30078"/>
          <a:stretch/>
        </p:blipFill>
        <p:spPr>
          <a:xfrm>
            <a:off x="4679950" y="1904719"/>
            <a:ext cx="977900" cy="977900"/>
          </a:xfrm>
          <a:prstGeom prst="rect">
            <a:avLst/>
          </a:prstGeom>
        </p:spPr>
      </p:pic>
      <p:pic>
        <p:nvPicPr>
          <p:cNvPr id="51" name="Imagen 50" descr="Imagen que contiene Logotipo&#10;&#10;Descripción generada automáticamente">
            <a:extLst>
              <a:ext uri="{FF2B5EF4-FFF2-40B4-BE49-F238E27FC236}">
                <a16:creationId xmlns:a16="http://schemas.microsoft.com/office/drawing/2014/main" id="{C8687F0F-47DE-3693-90C9-3929B5F213D1}"/>
              </a:ext>
            </a:extLst>
          </p:cNvPr>
          <p:cNvPicPr>
            <a:picLocks noChangeAspect="1"/>
          </p:cNvPicPr>
          <p:nvPr/>
        </p:nvPicPr>
        <p:blipFill rotWithShape="1">
          <a:blip r:embed="rId2">
            <a:extLst>
              <a:ext uri="{28A0092B-C50C-407E-A947-70E740481C1C}">
                <a14:useLocalDpi xmlns:a14="http://schemas.microsoft.com/office/drawing/2010/main" val="0"/>
              </a:ext>
            </a:extLst>
          </a:blip>
          <a:srcRect l="32422" t="35547" r="33203" b="30078"/>
          <a:stretch/>
        </p:blipFill>
        <p:spPr>
          <a:xfrm>
            <a:off x="2489200" y="2997482"/>
            <a:ext cx="977900" cy="977900"/>
          </a:xfrm>
          <a:prstGeom prst="rect">
            <a:avLst/>
          </a:prstGeom>
        </p:spPr>
      </p:pic>
      <p:pic>
        <p:nvPicPr>
          <p:cNvPr id="53" name="Imagen 52" descr="Imagen que contiene lego&#10;&#10;Descripción generada automáticamente">
            <a:extLst>
              <a:ext uri="{FF2B5EF4-FFF2-40B4-BE49-F238E27FC236}">
                <a16:creationId xmlns:a16="http://schemas.microsoft.com/office/drawing/2014/main" id="{B570050F-BAC8-46C0-75F6-6045A9C25A14}"/>
              </a:ext>
            </a:extLst>
          </p:cNvPr>
          <p:cNvPicPr>
            <a:picLocks noChangeAspect="1"/>
          </p:cNvPicPr>
          <p:nvPr/>
        </p:nvPicPr>
        <p:blipFill rotWithShape="1">
          <a:blip r:embed="rId4">
            <a:extLst>
              <a:ext uri="{28A0092B-C50C-407E-A947-70E740481C1C}">
                <a14:useLocalDpi xmlns:a14="http://schemas.microsoft.com/office/drawing/2010/main" val="0"/>
              </a:ext>
            </a:extLst>
          </a:blip>
          <a:srcRect l="33268" t="35938" r="33138" b="29492"/>
          <a:stretch/>
        </p:blipFill>
        <p:spPr>
          <a:xfrm>
            <a:off x="2489200" y="5217182"/>
            <a:ext cx="970547" cy="998761"/>
          </a:xfrm>
          <a:prstGeom prst="rect">
            <a:avLst/>
          </a:prstGeom>
        </p:spPr>
      </p:pic>
      <p:pic>
        <p:nvPicPr>
          <p:cNvPr id="54" name="Imagen 53" descr="Imagen que contiene Logotipo&#10;&#10;Descripción generada automáticamente">
            <a:extLst>
              <a:ext uri="{FF2B5EF4-FFF2-40B4-BE49-F238E27FC236}">
                <a16:creationId xmlns:a16="http://schemas.microsoft.com/office/drawing/2014/main" id="{3ED4020F-F6E4-F0E1-C8BE-73CA98BF92F8}"/>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Cement/>
                    </a14:imgEffect>
                  </a14:imgLayer>
                </a14:imgProps>
              </a:ext>
              <a:ext uri="{28A0092B-C50C-407E-A947-70E740481C1C}">
                <a14:useLocalDpi xmlns:a14="http://schemas.microsoft.com/office/drawing/2010/main" val="0"/>
              </a:ext>
            </a:extLst>
          </a:blip>
          <a:srcRect l="32422" t="35547" r="33203" b="30078"/>
          <a:stretch/>
        </p:blipFill>
        <p:spPr>
          <a:xfrm>
            <a:off x="4679950" y="2997482"/>
            <a:ext cx="977900" cy="977900"/>
          </a:xfrm>
          <a:prstGeom prst="rect">
            <a:avLst/>
          </a:prstGeom>
        </p:spPr>
      </p:pic>
      <p:pic>
        <p:nvPicPr>
          <p:cNvPr id="55" name="Imagen 54" descr="Imagen que contiene lego&#10;&#10;Descripción generada automáticamente">
            <a:extLst>
              <a:ext uri="{FF2B5EF4-FFF2-40B4-BE49-F238E27FC236}">
                <a16:creationId xmlns:a16="http://schemas.microsoft.com/office/drawing/2014/main" id="{8C9F7F44-D5E7-197B-36AE-B3C0480839DC}"/>
              </a:ext>
            </a:extLst>
          </p:cNvPr>
          <p:cNvPicPr>
            <a:picLocks noChangeAspect="1"/>
          </p:cNvPicPr>
          <p:nvPr/>
        </p:nvPicPr>
        <p:blipFill rotWithShape="1">
          <a:blip r:embed="rId7">
            <a:extLst>
              <a:ext uri="{28A0092B-C50C-407E-A947-70E740481C1C}">
                <a14:useLocalDpi xmlns:a14="http://schemas.microsoft.com/office/drawing/2010/main" val="0"/>
              </a:ext>
            </a:extLst>
          </a:blip>
          <a:srcRect l="33268" t="35938" r="33138" b="29492"/>
          <a:stretch/>
        </p:blipFill>
        <p:spPr>
          <a:xfrm>
            <a:off x="4683626" y="4115128"/>
            <a:ext cx="970547" cy="998761"/>
          </a:xfrm>
          <a:prstGeom prst="rect">
            <a:avLst/>
          </a:prstGeom>
        </p:spPr>
      </p:pic>
      <p:pic>
        <p:nvPicPr>
          <p:cNvPr id="56" name="Imagen 55" descr="Imagen que contiene lego&#10;&#10;Descripción generada automáticamente">
            <a:extLst>
              <a:ext uri="{FF2B5EF4-FFF2-40B4-BE49-F238E27FC236}">
                <a16:creationId xmlns:a16="http://schemas.microsoft.com/office/drawing/2014/main" id="{9B52AABC-865C-D70D-A544-47CA073D7F76}"/>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Glass/>
                    </a14:imgEffect>
                  </a14:imgLayer>
                </a14:imgProps>
              </a:ext>
              <a:ext uri="{28A0092B-C50C-407E-A947-70E740481C1C}">
                <a14:useLocalDpi xmlns:a14="http://schemas.microsoft.com/office/drawing/2010/main" val="0"/>
              </a:ext>
            </a:extLst>
          </a:blip>
          <a:srcRect l="33268" t="35938" r="33138" b="29492"/>
          <a:stretch/>
        </p:blipFill>
        <p:spPr>
          <a:xfrm>
            <a:off x="4679950" y="5214851"/>
            <a:ext cx="970547" cy="998761"/>
          </a:xfrm>
          <a:prstGeom prst="rect">
            <a:avLst/>
          </a:prstGeom>
        </p:spPr>
      </p:pic>
      <p:pic>
        <p:nvPicPr>
          <p:cNvPr id="57" name="Imagen 56" descr="Imagen que contiene lego&#10;&#10;Descripción generada automáticamente">
            <a:extLst>
              <a:ext uri="{FF2B5EF4-FFF2-40B4-BE49-F238E27FC236}">
                <a16:creationId xmlns:a16="http://schemas.microsoft.com/office/drawing/2014/main" id="{46732DD2-927D-5A67-DB48-5B436B4B5B8C}"/>
              </a:ext>
            </a:extLst>
          </p:cNvPr>
          <p:cNvPicPr>
            <a:picLocks noChangeAspect="1"/>
          </p:cNvPicPr>
          <p:nvPr/>
        </p:nvPicPr>
        <p:blipFill rotWithShape="1">
          <a:blip r:embed="rId4">
            <a:extLst>
              <a:ext uri="{28A0092B-C50C-407E-A947-70E740481C1C}">
                <a14:useLocalDpi xmlns:a14="http://schemas.microsoft.com/office/drawing/2010/main" val="0"/>
              </a:ext>
            </a:extLst>
          </a:blip>
          <a:srcRect l="33268" t="35938" r="33138" b="29492"/>
          <a:stretch/>
        </p:blipFill>
        <p:spPr>
          <a:xfrm>
            <a:off x="6854171" y="1938113"/>
            <a:ext cx="970547" cy="998761"/>
          </a:xfrm>
          <a:prstGeom prst="rect">
            <a:avLst/>
          </a:prstGeom>
        </p:spPr>
      </p:pic>
      <p:pic>
        <p:nvPicPr>
          <p:cNvPr id="58" name="Imagen 57" descr="Imagen que contiene lego&#10;&#10;Descripción generada automáticamente">
            <a:extLst>
              <a:ext uri="{FF2B5EF4-FFF2-40B4-BE49-F238E27FC236}">
                <a16:creationId xmlns:a16="http://schemas.microsoft.com/office/drawing/2014/main" id="{26B2E26F-25C3-A846-BB6E-8C02304FE08F}"/>
              </a:ext>
            </a:extLst>
          </p:cNvPr>
          <p:cNvPicPr>
            <a:picLocks noChangeAspect="1"/>
          </p:cNvPicPr>
          <p:nvPr/>
        </p:nvPicPr>
        <p:blipFill rotWithShape="1">
          <a:blip r:embed="rId4">
            <a:extLst>
              <a:ext uri="{28A0092B-C50C-407E-A947-70E740481C1C}">
                <a14:useLocalDpi xmlns:a14="http://schemas.microsoft.com/office/drawing/2010/main" val="0"/>
              </a:ext>
            </a:extLst>
          </a:blip>
          <a:srcRect l="33268" t="35938" r="33138" b="29492"/>
          <a:stretch/>
        </p:blipFill>
        <p:spPr>
          <a:xfrm>
            <a:off x="6854170" y="3026620"/>
            <a:ext cx="970547" cy="998761"/>
          </a:xfrm>
          <a:prstGeom prst="rect">
            <a:avLst/>
          </a:prstGeom>
        </p:spPr>
      </p:pic>
      <p:pic>
        <p:nvPicPr>
          <p:cNvPr id="59" name="Imagen 58" descr="Imagen que contiene lego&#10;&#10;Descripción generada automáticamente">
            <a:extLst>
              <a:ext uri="{FF2B5EF4-FFF2-40B4-BE49-F238E27FC236}">
                <a16:creationId xmlns:a16="http://schemas.microsoft.com/office/drawing/2014/main" id="{FAEE4DF2-E1C9-C3DB-809F-7136D13BF0D4}"/>
              </a:ext>
            </a:extLst>
          </p:cNvPr>
          <p:cNvPicPr>
            <a:picLocks noChangeAspect="1"/>
          </p:cNvPicPr>
          <p:nvPr/>
        </p:nvPicPr>
        <p:blipFill rotWithShape="1">
          <a:blip r:embed="rId4">
            <a:extLst>
              <a:ext uri="{28A0092B-C50C-407E-A947-70E740481C1C}">
                <a14:useLocalDpi xmlns:a14="http://schemas.microsoft.com/office/drawing/2010/main" val="0"/>
              </a:ext>
            </a:extLst>
          </a:blip>
          <a:srcRect l="33268" t="35938" r="33138" b="29492"/>
          <a:stretch/>
        </p:blipFill>
        <p:spPr>
          <a:xfrm>
            <a:off x="9081297" y="1957162"/>
            <a:ext cx="970547" cy="998761"/>
          </a:xfrm>
          <a:prstGeom prst="rect">
            <a:avLst/>
          </a:prstGeom>
        </p:spPr>
      </p:pic>
      <p:pic>
        <p:nvPicPr>
          <p:cNvPr id="60" name="Imagen 59" descr="Imagen que contiene lego&#10;&#10;Descripción generada automáticamente">
            <a:extLst>
              <a:ext uri="{FF2B5EF4-FFF2-40B4-BE49-F238E27FC236}">
                <a16:creationId xmlns:a16="http://schemas.microsoft.com/office/drawing/2014/main" id="{BCD8A816-151C-35D3-4E84-6C912DFDD6BF}"/>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Glass/>
                    </a14:imgEffect>
                  </a14:imgLayer>
                </a14:imgProps>
              </a:ext>
              <a:ext uri="{28A0092B-C50C-407E-A947-70E740481C1C}">
                <a14:useLocalDpi xmlns:a14="http://schemas.microsoft.com/office/drawing/2010/main" val="0"/>
              </a:ext>
            </a:extLst>
          </a:blip>
          <a:srcRect l="33268" t="35938" r="33138" b="29492"/>
          <a:stretch/>
        </p:blipFill>
        <p:spPr>
          <a:xfrm>
            <a:off x="9081297" y="3026620"/>
            <a:ext cx="970547" cy="998761"/>
          </a:xfrm>
          <a:prstGeom prst="rect">
            <a:avLst/>
          </a:prstGeom>
        </p:spPr>
      </p:pic>
      <p:pic>
        <p:nvPicPr>
          <p:cNvPr id="61" name="Imagen 60" descr="Una caricatura de una persona&#10;&#10;Descripción generada automáticamente con confianza baja">
            <a:extLst>
              <a:ext uri="{FF2B5EF4-FFF2-40B4-BE49-F238E27FC236}">
                <a16:creationId xmlns:a16="http://schemas.microsoft.com/office/drawing/2014/main" id="{4A09F17C-DA53-A64A-67DC-7E335F212DDF}"/>
              </a:ext>
            </a:extLst>
          </p:cNvPr>
          <p:cNvPicPr>
            <a:picLocks noChangeAspect="1"/>
          </p:cNvPicPr>
          <p:nvPr/>
        </p:nvPicPr>
        <p:blipFill rotWithShape="1">
          <a:blip r:embed="rId3">
            <a:extLst>
              <a:ext uri="{28A0092B-C50C-407E-A947-70E740481C1C}">
                <a14:useLocalDpi xmlns:a14="http://schemas.microsoft.com/office/drawing/2010/main" val="0"/>
              </a:ext>
            </a:extLst>
          </a:blip>
          <a:srcRect l="33008" t="35118" r="33398" b="30312"/>
          <a:stretch/>
        </p:blipFill>
        <p:spPr>
          <a:xfrm>
            <a:off x="6854169" y="5184105"/>
            <a:ext cx="970547" cy="998761"/>
          </a:xfrm>
          <a:prstGeom prst="rect">
            <a:avLst/>
          </a:prstGeom>
        </p:spPr>
      </p:pic>
      <p:pic>
        <p:nvPicPr>
          <p:cNvPr id="62" name="Imagen 61" descr="Una caricatura de una persona&#10;&#10;Descripción generada automáticamente con confianza baja">
            <a:extLst>
              <a:ext uri="{FF2B5EF4-FFF2-40B4-BE49-F238E27FC236}">
                <a16:creationId xmlns:a16="http://schemas.microsoft.com/office/drawing/2014/main" id="{D3670A40-548D-AB2F-5665-45D48EB2E115}"/>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Glass/>
                    </a14:imgEffect>
                  </a14:imgLayer>
                </a14:imgProps>
              </a:ext>
              <a:ext uri="{28A0092B-C50C-407E-A947-70E740481C1C}">
                <a14:useLocalDpi xmlns:a14="http://schemas.microsoft.com/office/drawing/2010/main" val="0"/>
              </a:ext>
            </a:extLst>
          </a:blip>
          <a:srcRect l="33008" t="35118" r="33398" b="30312"/>
          <a:stretch/>
        </p:blipFill>
        <p:spPr>
          <a:xfrm>
            <a:off x="9081296" y="5206228"/>
            <a:ext cx="970547" cy="998761"/>
          </a:xfrm>
          <a:prstGeom prst="rect">
            <a:avLst/>
          </a:prstGeom>
        </p:spPr>
      </p:pic>
      <p:sp>
        <p:nvSpPr>
          <p:cNvPr id="63" name="CuadroTexto 62">
            <a:extLst>
              <a:ext uri="{FF2B5EF4-FFF2-40B4-BE49-F238E27FC236}">
                <a16:creationId xmlns:a16="http://schemas.microsoft.com/office/drawing/2014/main" id="{A2B1E513-93BF-DA3C-9BE5-9087381AD75C}"/>
              </a:ext>
            </a:extLst>
          </p:cNvPr>
          <p:cNvSpPr txBox="1"/>
          <p:nvPr/>
        </p:nvSpPr>
        <p:spPr>
          <a:xfrm>
            <a:off x="3528701" y="2193614"/>
            <a:ext cx="928459" cy="400110"/>
          </a:xfrm>
          <a:prstGeom prst="rect">
            <a:avLst/>
          </a:prstGeom>
          <a:noFill/>
        </p:spPr>
        <p:txBody>
          <a:bodyPr wrap="none" rtlCol="0">
            <a:spAutoFit/>
          </a:bodyPr>
          <a:lstStyle/>
          <a:p>
            <a:r>
              <a:rPr lang="es-CL" sz="2000" b="1" dirty="0"/>
              <a:t>AABB</a:t>
            </a:r>
          </a:p>
        </p:txBody>
      </p:sp>
      <p:sp>
        <p:nvSpPr>
          <p:cNvPr id="1024" name="CuadroTexto 1023">
            <a:extLst>
              <a:ext uri="{FF2B5EF4-FFF2-40B4-BE49-F238E27FC236}">
                <a16:creationId xmlns:a16="http://schemas.microsoft.com/office/drawing/2014/main" id="{75D301F6-92D9-CEEF-C0B0-5C08CEC536D4}"/>
              </a:ext>
            </a:extLst>
          </p:cNvPr>
          <p:cNvSpPr txBox="1"/>
          <p:nvPr/>
        </p:nvSpPr>
        <p:spPr>
          <a:xfrm>
            <a:off x="3523151" y="3261789"/>
            <a:ext cx="899605" cy="400110"/>
          </a:xfrm>
          <a:prstGeom prst="rect">
            <a:avLst/>
          </a:prstGeom>
          <a:noFill/>
        </p:spPr>
        <p:txBody>
          <a:bodyPr wrap="none" rtlCol="0">
            <a:spAutoFit/>
          </a:bodyPr>
          <a:lstStyle/>
          <a:p>
            <a:r>
              <a:rPr lang="es-CL" sz="2000" b="1" dirty="0" err="1"/>
              <a:t>AABb</a:t>
            </a:r>
            <a:endParaRPr lang="es-CL" sz="2000" b="1" dirty="0"/>
          </a:p>
        </p:txBody>
      </p:sp>
      <p:sp>
        <p:nvSpPr>
          <p:cNvPr id="1025" name="CuadroTexto 1024">
            <a:extLst>
              <a:ext uri="{FF2B5EF4-FFF2-40B4-BE49-F238E27FC236}">
                <a16:creationId xmlns:a16="http://schemas.microsoft.com/office/drawing/2014/main" id="{5D231E10-0291-6680-8B7F-3111B6FF94E8}"/>
              </a:ext>
            </a:extLst>
          </p:cNvPr>
          <p:cNvSpPr txBox="1"/>
          <p:nvPr/>
        </p:nvSpPr>
        <p:spPr>
          <a:xfrm>
            <a:off x="3514273" y="4377615"/>
            <a:ext cx="885179" cy="400110"/>
          </a:xfrm>
          <a:prstGeom prst="rect">
            <a:avLst/>
          </a:prstGeom>
          <a:noFill/>
        </p:spPr>
        <p:txBody>
          <a:bodyPr wrap="none" rtlCol="0">
            <a:spAutoFit/>
          </a:bodyPr>
          <a:lstStyle/>
          <a:p>
            <a:r>
              <a:rPr lang="es-CL" sz="2000" b="1" dirty="0" err="1"/>
              <a:t>AaBB</a:t>
            </a:r>
            <a:endParaRPr lang="es-CL" sz="2000" b="1" dirty="0"/>
          </a:p>
        </p:txBody>
      </p:sp>
      <p:sp>
        <p:nvSpPr>
          <p:cNvPr id="1027" name="CuadroTexto 1026">
            <a:extLst>
              <a:ext uri="{FF2B5EF4-FFF2-40B4-BE49-F238E27FC236}">
                <a16:creationId xmlns:a16="http://schemas.microsoft.com/office/drawing/2014/main" id="{BFB588FA-0EB1-938D-EEF7-EB68F00AA151}"/>
              </a:ext>
            </a:extLst>
          </p:cNvPr>
          <p:cNvSpPr txBox="1"/>
          <p:nvPr/>
        </p:nvSpPr>
        <p:spPr>
          <a:xfrm>
            <a:off x="3514273" y="5453789"/>
            <a:ext cx="885179" cy="400110"/>
          </a:xfrm>
          <a:prstGeom prst="rect">
            <a:avLst/>
          </a:prstGeom>
          <a:noFill/>
        </p:spPr>
        <p:txBody>
          <a:bodyPr wrap="none" rtlCol="0">
            <a:spAutoFit/>
          </a:bodyPr>
          <a:lstStyle/>
          <a:p>
            <a:r>
              <a:rPr lang="es-CL" sz="2000" b="1" dirty="0" err="1"/>
              <a:t>AaBB</a:t>
            </a:r>
            <a:endParaRPr lang="es-CL" sz="2000" b="1" dirty="0"/>
          </a:p>
        </p:txBody>
      </p:sp>
      <p:sp>
        <p:nvSpPr>
          <p:cNvPr id="1029" name="CuadroTexto 1028">
            <a:extLst>
              <a:ext uri="{FF2B5EF4-FFF2-40B4-BE49-F238E27FC236}">
                <a16:creationId xmlns:a16="http://schemas.microsoft.com/office/drawing/2014/main" id="{534B74D2-BA79-0840-E1DC-3D770D08BB1E}"/>
              </a:ext>
            </a:extLst>
          </p:cNvPr>
          <p:cNvSpPr txBox="1"/>
          <p:nvPr/>
        </p:nvSpPr>
        <p:spPr>
          <a:xfrm>
            <a:off x="5713902" y="2193614"/>
            <a:ext cx="899605" cy="400110"/>
          </a:xfrm>
          <a:prstGeom prst="rect">
            <a:avLst/>
          </a:prstGeom>
          <a:noFill/>
        </p:spPr>
        <p:txBody>
          <a:bodyPr wrap="none" rtlCol="0">
            <a:spAutoFit/>
          </a:bodyPr>
          <a:lstStyle/>
          <a:p>
            <a:r>
              <a:rPr lang="es-CL" sz="2000" b="1" dirty="0" err="1"/>
              <a:t>AABb</a:t>
            </a:r>
            <a:endParaRPr lang="es-CL" sz="2000" b="1" dirty="0"/>
          </a:p>
        </p:txBody>
      </p:sp>
      <p:sp>
        <p:nvSpPr>
          <p:cNvPr id="1031" name="CuadroTexto 1030">
            <a:extLst>
              <a:ext uri="{FF2B5EF4-FFF2-40B4-BE49-F238E27FC236}">
                <a16:creationId xmlns:a16="http://schemas.microsoft.com/office/drawing/2014/main" id="{2F9E53D2-3869-F342-FDEB-DE4B8CE01368}"/>
              </a:ext>
            </a:extLst>
          </p:cNvPr>
          <p:cNvSpPr txBox="1"/>
          <p:nvPr/>
        </p:nvSpPr>
        <p:spPr>
          <a:xfrm>
            <a:off x="5713901" y="3261789"/>
            <a:ext cx="870751" cy="400110"/>
          </a:xfrm>
          <a:prstGeom prst="rect">
            <a:avLst/>
          </a:prstGeom>
          <a:noFill/>
        </p:spPr>
        <p:txBody>
          <a:bodyPr wrap="none" rtlCol="0">
            <a:spAutoFit/>
          </a:bodyPr>
          <a:lstStyle/>
          <a:p>
            <a:r>
              <a:rPr lang="es-CL" sz="2000" b="1" dirty="0" err="1"/>
              <a:t>AAbb</a:t>
            </a:r>
            <a:endParaRPr lang="es-CL" sz="2000" b="1" dirty="0"/>
          </a:p>
        </p:txBody>
      </p:sp>
      <p:sp>
        <p:nvSpPr>
          <p:cNvPr id="1032" name="CuadroTexto 1031">
            <a:extLst>
              <a:ext uri="{FF2B5EF4-FFF2-40B4-BE49-F238E27FC236}">
                <a16:creationId xmlns:a16="http://schemas.microsoft.com/office/drawing/2014/main" id="{6E9C2A99-3170-DD3A-5EBE-1707196ADB6C}"/>
              </a:ext>
            </a:extLst>
          </p:cNvPr>
          <p:cNvSpPr txBox="1"/>
          <p:nvPr/>
        </p:nvSpPr>
        <p:spPr>
          <a:xfrm>
            <a:off x="5713901" y="4414453"/>
            <a:ext cx="856325" cy="400110"/>
          </a:xfrm>
          <a:prstGeom prst="rect">
            <a:avLst/>
          </a:prstGeom>
          <a:noFill/>
        </p:spPr>
        <p:txBody>
          <a:bodyPr wrap="none" rtlCol="0">
            <a:spAutoFit/>
          </a:bodyPr>
          <a:lstStyle/>
          <a:p>
            <a:r>
              <a:rPr lang="es-CL" sz="2000" b="1" dirty="0" err="1"/>
              <a:t>AaBb</a:t>
            </a:r>
            <a:endParaRPr lang="es-CL" sz="2000" b="1" dirty="0"/>
          </a:p>
        </p:txBody>
      </p:sp>
      <p:sp>
        <p:nvSpPr>
          <p:cNvPr id="1033" name="CuadroTexto 1032">
            <a:extLst>
              <a:ext uri="{FF2B5EF4-FFF2-40B4-BE49-F238E27FC236}">
                <a16:creationId xmlns:a16="http://schemas.microsoft.com/office/drawing/2014/main" id="{533D939F-CF3E-3FF1-58CD-1194C26F46CA}"/>
              </a:ext>
            </a:extLst>
          </p:cNvPr>
          <p:cNvSpPr txBox="1"/>
          <p:nvPr/>
        </p:nvSpPr>
        <p:spPr>
          <a:xfrm>
            <a:off x="5707909" y="5449784"/>
            <a:ext cx="827471" cy="400110"/>
          </a:xfrm>
          <a:prstGeom prst="rect">
            <a:avLst/>
          </a:prstGeom>
          <a:noFill/>
        </p:spPr>
        <p:txBody>
          <a:bodyPr wrap="none" rtlCol="0">
            <a:spAutoFit/>
          </a:bodyPr>
          <a:lstStyle/>
          <a:p>
            <a:r>
              <a:rPr lang="es-CL" sz="2000" b="1" dirty="0" err="1"/>
              <a:t>Aabb</a:t>
            </a:r>
            <a:endParaRPr lang="es-CL" sz="2000" b="1" dirty="0"/>
          </a:p>
        </p:txBody>
      </p:sp>
      <p:sp>
        <p:nvSpPr>
          <p:cNvPr id="1034" name="CuadroTexto 1033">
            <a:extLst>
              <a:ext uri="{FF2B5EF4-FFF2-40B4-BE49-F238E27FC236}">
                <a16:creationId xmlns:a16="http://schemas.microsoft.com/office/drawing/2014/main" id="{830C88B3-1501-82B7-681D-14EB20205636}"/>
              </a:ext>
            </a:extLst>
          </p:cNvPr>
          <p:cNvSpPr txBox="1"/>
          <p:nvPr/>
        </p:nvSpPr>
        <p:spPr>
          <a:xfrm>
            <a:off x="7945727" y="4376353"/>
            <a:ext cx="841897" cy="400110"/>
          </a:xfrm>
          <a:prstGeom prst="rect">
            <a:avLst/>
          </a:prstGeom>
          <a:noFill/>
        </p:spPr>
        <p:txBody>
          <a:bodyPr wrap="none" rtlCol="0">
            <a:spAutoFit/>
          </a:bodyPr>
          <a:lstStyle/>
          <a:p>
            <a:r>
              <a:rPr lang="es-CL" sz="2000" b="1" dirty="0" err="1"/>
              <a:t>aaBB</a:t>
            </a:r>
            <a:endParaRPr lang="es-CL" sz="2000" b="1" dirty="0"/>
          </a:p>
        </p:txBody>
      </p:sp>
      <p:sp>
        <p:nvSpPr>
          <p:cNvPr id="1035" name="CuadroTexto 1034">
            <a:extLst>
              <a:ext uri="{FF2B5EF4-FFF2-40B4-BE49-F238E27FC236}">
                <a16:creationId xmlns:a16="http://schemas.microsoft.com/office/drawing/2014/main" id="{7840F945-5B1F-E28F-E92C-C85E091CA814}"/>
              </a:ext>
            </a:extLst>
          </p:cNvPr>
          <p:cNvSpPr txBox="1"/>
          <p:nvPr/>
        </p:nvSpPr>
        <p:spPr>
          <a:xfrm>
            <a:off x="7945726" y="5449784"/>
            <a:ext cx="813043" cy="400110"/>
          </a:xfrm>
          <a:prstGeom prst="rect">
            <a:avLst/>
          </a:prstGeom>
          <a:noFill/>
        </p:spPr>
        <p:txBody>
          <a:bodyPr wrap="none" rtlCol="0">
            <a:spAutoFit/>
          </a:bodyPr>
          <a:lstStyle/>
          <a:p>
            <a:r>
              <a:rPr lang="es-CL" sz="2000" b="1" dirty="0" err="1"/>
              <a:t>aaBb</a:t>
            </a:r>
            <a:endParaRPr lang="es-CL" sz="2000" b="1" dirty="0"/>
          </a:p>
        </p:txBody>
      </p:sp>
      <p:sp>
        <p:nvSpPr>
          <p:cNvPr id="1036" name="CuadroTexto 1035">
            <a:extLst>
              <a:ext uri="{FF2B5EF4-FFF2-40B4-BE49-F238E27FC236}">
                <a16:creationId xmlns:a16="http://schemas.microsoft.com/office/drawing/2014/main" id="{629C18F2-92E8-F0C0-5E12-4FBA408A0BB2}"/>
              </a:ext>
            </a:extLst>
          </p:cNvPr>
          <p:cNvSpPr txBox="1"/>
          <p:nvPr/>
        </p:nvSpPr>
        <p:spPr>
          <a:xfrm>
            <a:off x="10194494" y="5449784"/>
            <a:ext cx="784189" cy="400110"/>
          </a:xfrm>
          <a:prstGeom prst="rect">
            <a:avLst/>
          </a:prstGeom>
          <a:noFill/>
        </p:spPr>
        <p:txBody>
          <a:bodyPr wrap="none" rtlCol="0">
            <a:spAutoFit/>
          </a:bodyPr>
          <a:lstStyle/>
          <a:p>
            <a:r>
              <a:rPr lang="es-CL" sz="2000" b="1" dirty="0" err="1"/>
              <a:t>aabb</a:t>
            </a:r>
            <a:endParaRPr lang="es-CL" sz="2000" b="1" dirty="0"/>
          </a:p>
        </p:txBody>
      </p:sp>
      <p:sp>
        <p:nvSpPr>
          <p:cNvPr id="1037" name="CuadroTexto 1036">
            <a:extLst>
              <a:ext uri="{FF2B5EF4-FFF2-40B4-BE49-F238E27FC236}">
                <a16:creationId xmlns:a16="http://schemas.microsoft.com/office/drawing/2014/main" id="{D447B4DA-298A-0DD7-4FBD-817A18AD1D00}"/>
              </a:ext>
            </a:extLst>
          </p:cNvPr>
          <p:cNvSpPr txBox="1"/>
          <p:nvPr/>
        </p:nvSpPr>
        <p:spPr>
          <a:xfrm>
            <a:off x="7948998" y="2193614"/>
            <a:ext cx="885179" cy="400110"/>
          </a:xfrm>
          <a:prstGeom prst="rect">
            <a:avLst/>
          </a:prstGeom>
          <a:noFill/>
        </p:spPr>
        <p:txBody>
          <a:bodyPr wrap="none" rtlCol="0">
            <a:spAutoFit/>
          </a:bodyPr>
          <a:lstStyle/>
          <a:p>
            <a:r>
              <a:rPr lang="es-CL" sz="2000" b="1" dirty="0" err="1"/>
              <a:t>AaBB</a:t>
            </a:r>
            <a:endParaRPr lang="es-CL" sz="2000" b="1" dirty="0"/>
          </a:p>
        </p:txBody>
      </p:sp>
      <p:sp>
        <p:nvSpPr>
          <p:cNvPr id="1038" name="CuadroTexto 1037">
            <a:extLst>
              <a:ext uri="{FF2B5EF4-FFF2-40B4-BE49-F238E27FC236}">
                <a16:creationId xmlns:a16="http://schemas.microsoft.com/office/drawing/2014/main" id="{C2C7B7B7-CF32-BF7A-3D06-C37199E8AF72}"/>
              </a:ext>
            </a:extLst>
          </p:cNvPr>
          <p:cNvSpPr txBox="1"/>
          <p:nvPr/>
        </p:nvSpPr>
        <p:spPr>
          <a:xfrm>
            <a:off x="10194494" y="2193614"/>
            <a:ext cx="885179" cy="400110"/>
          </a:xfrm>
          <a:prstGeom prst="rect">
            <a:avLst/>
          </a:prstGeom>
          <a:noFill/>
        </p:spPr>
        <p:txBody>
          <a:bodyPr wrap="none" rtlCol="0">
            <a:spAutoFit/>
          </a:bodyPr>
          <a:lstStyle/>
          <a:p>
            <a:r>
              <a:rPr lang="es-CL" sz="2000" b="1" dirty="0" err="1"/>
              <a:t>AaBB</a:t>
            </a:r>
            <a:endParaRPr lang="es-CL" sz="2000" b="1" dirty="0"/>
          </a:p>
        </p:txBody>
      </p:sp>
      <p:sp>
        <p:nvSpPr>
          <p:cNvPr id="1039" name="CuadroTexto 1038">
            <a:extLst>
              <a:ext uri="{FF2B5EF4-FFF2-40B4-BE49-F238E27FC236}">
                <a16:creationId xmlns:a16="http://schemas.microsoft.com/office/drawing/2014/main" id="{6C335DF9-7E9B-DA07-26E9-8883B9E1017D}"/>
              </a:ext>
            </a:extLst>
          </p:cNvPr>
          <p:cNvSpPr txBox="1"/>
          <p:nvPr/>
        </p:nvSpPr>
        <p:spPr>
          <a:xfrm>
            <a:off x="7945726" y="3261789"/>
            <a:ext cx="856325" cy="400110"/>
          </a:xfrm>
          <a:prstGeom prst="rect">
            <a:avLst/>
          </a:prstGeom>
          <a:noFill/>
        </p:spPr>
        <p:txBody>
          <a:bodyPr wrap="none" rtlCol="0">
            <a:spAutoFit/>
          </a:bodyPr>
          <a:lstStyle/>
          <a:p>
            <a:r>
              <a:rPr lang="es-CL" sz="2000" b="1" dirty="0" err="1"/>
              <a:t>AaBb</a:t>
            </a:r>
            <a:endParaRPr lang="es-CL" sz="2000" b="1" dirty="0"/>
          </a:p>
        </p:txBody>
      </p:sp>
      <p:sp>
        <p:nvSpPr>
          <p:cNvPr id="1040" name="CuadroTexto 1039">
            <a:extLst>
              <a:ext uri="{FF2B5EF4-FFF2-40B4-BE49-F238E27FC236}">
                <a16:creationId xmlns:a16="http://schemas.microsoft.com/office/drawing/2014/main" id="{55CC2CD9-1898-FF23-A716-5F8976F05F2D}"/>
              </a:ext>
            </a:extLst>
          </p:cNvPr>
          <p:cNvSpPr txBox="1"/>
          <p:nvPr/>
        </p:nvSpPr>
        <p:spPr>
          <a:xfrm>
            <a:off x="10191902" y="3261789"/>
            <a:ext cx="827471" cy="400110"/>
          </a:xfrm>
          <a:prstGeom prst="rect">
            <a:avLst/>
          </a:prstGeom>
          <a:noFill/>
        </p:spPr>
        <p:txBody>
          <a:bodyPr wrap="none" rtlCol="0">
            <a:spAutoFit/>
          </a:bodyPr>
          <a:lstStyle/>
          <a:p>
            <a:r>
              <a:rPr lang="es-CL" sz="2000" b="1" dirty="0" err="1"/>
              <a:t>Aabb</a:t>
            </a:r>
            <a:endParaRPr lang="es-CL" sz="2000" b="1" dirty="0"/>
          </a:p>
        </p:txBody>
      </p:sp>
      <p:sp>
        <p:nvSpPr>
          <p:cNvPr id="1041" name="CuadroTexto 1040">
            <a:extLst>
              <a:ext uri="{FF2B5EF4-FFF2-40B4-BE49-F238E27FC236}">
                <a16:creationId xmlns:a16="http://schemas.microsoft.com/office/drawing/2014/main" id="{D36A89E1-1B2A-1694-748F-2C26485EF5EC}"/>
              </a:ext>
            </a:extLst>
          </p:cNvPr>
          <p:cNvSpPr txBox="1"/>
          <p:nvPr/>
        </p:nvSpPr>
        <p:spPr>
          <a:xfrm>
            <a:off x="10191902" y="4360053"/>
            <a:ext cx="813043" cy="400110"/>
          </a:xfrm>
          <a:prstGeom prst="rect">
            <a:avLst/>
          </a:prstGeom>
          <a:noFill/>
        </p:spPr>
        <p:txBody>
          <a:bodyPr wrap="none" rtlCol="0">
            <a:spAutoFit/>
          </a:bodyPr>
          <a:lstStyle/>
          <a:p>
            <a:r>
              <a:rPr lang="es-CL" sz="2000" b="1" dirty="0" err="1"/>
              <a:t>aaBb</a:t>
            </a:r>
            <a:endParaRPr lang="es-CL" sz="2000" b="1" dirty="0"/>
          </a:p>
        </p:txBody>
      </p:sp>
    </p:spTree>
    <p:extLst>
      <p:ext uri="{BB962C8B-B14F-4D97-AF65-F5344CB8AC3E}">
        <p14:creationId xmlns:p14="http://schemas.microsoft.com/office/powerpoint/2010/main" val="2231933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60</a:t>
            </a:fld>
            <a:endParaRPr/>
          </a:p>
        </p:txBody>
      </p:sp>
      <p:sp>
        <p:nvSpPr>
          <p:cNvPr id="3" name="Título 1">
            <a:extLst>
              <a:ext uri="{FF2B5EF4-FFF2-40B4-BE49-F238E27FC236}">
                <a16:creationId xmlns:a16="http://schemas.microsoft.com/office/drawing/2014/main" id="{156ED430-4650-4722-B679-99762132CBED}"/>
              </a:ext>
            </a:extLst>
          </p:cNvPr>
          <p:cNvSpPr>
            <a:spLocks noGrp="1"/>
          </p:cNvSpPr>
          <p:nvPr>
            <p:ph type="title"/>
          </p:nvPr>
        </p:nvSpPr>
        <p:spPr>
          <a:xfrm>
            <a:off x="1539063" y="-100965"/>
            <a:ext cx="9367203" cy="1188720"/>
          </a:xfrm>
        </p:spPr>
        <p:txBody>
          <a:bodyPr>
            <a:normAutofit/>
          </a:bodyPr>
          <a:lstStyle/>
          <a:p>
            <a:r>
              <a:rPr lang="es-CL" i="1" dirty="0"/>
              <a:t>Ejercicio 4</a:t>
            </a:r>
            <a:endParaRPr lang="en-US" i="1" dirty="0"/>
          </a:p>
        </p:txBody>
      </p:sp>
      <p:graphicFrame>
        <p:nvGraphicFramePr>
          <p:cNvPr id="6" name="Group 139">
            <a:extLst>
              <a:ext uri="{FF2B5EF4-FFF2-40B4-BE49-F238E27FC236}">
                <a16:creationId xmlns:a16="http://schemas.microsoft.com/office/drawing/2014/main" id="{998052F0-AF52-4B31-BDBA-DB13E2A33649}"/>
              </a:ext>
            </a:extLst>
          </p:cNvPr>
          <p:cNvGraphicFramePr>
            <a:graphicFrameLocks noGrp="1"/>
          </p:cNvGraphicFramePr>
          <p:nvPr/>
        </p:nvGraphicFramePr>
        <p:xfrm>
          <a:off x="6227993" y="2228531"/>
          <a:ext cx="5445252" cy="3239403"/>
        </p:xfrm>
        <a:graphic>
          <a:graphicData uri="http://schemas.openxmlformats.org/drawingml/2006/table">
            <a:tbl>
              <a:tblPr firstRow="1">
                <a:tableStyleId>{284E427A-3D55-4303-BF80-6455036E1DE7}</a:tableStyleId>
              </a:tblPr>
              <a:tblGrid>
                <a:gridCol w="1089986">
                  <a:extLst>
                    <a:ext uri="{9D8B030D-6E8A-4147-A177-3AD203B41FA5}">
                      <a16:colId xmlns:a16="http://schemas.microsoft.com/office/drawing/2014/main" val="20000"/>
                    </a:ext>
                  </a:extLst>
                </a:gridCol>
                <a:gridCol w="1087647">
                  <a:extLst>
                    <a:ext uri="{9D8B030D-6E8A-4147-A177-3AD203B41FA5}">
                      <a16:colId xmlns:a16="http://schemas.microsoft.com/office/drawing/2014/main" val="20001"/>
                    </a:ext>
                  </a:extLst>
                </a:gridCol>
                <a:gridCol w="1089986">
                  <a:extLst>
                    <a:ext uri="{9D8B030D-6E8A-4147-A177-3AD203B41FA5}">
                      <a16:colId xmlns:a16="http://schemas.microsoft.com/office/drawing/2014/main" val="20002"/>
                    </a:ext>
                  </a:extLst>
                </a:gridCol>
                <a:gridCol w="1087647">
                  <a:extLst>
                    <a:ext uri="{9D8B030D-6E8A-4147-A177-3AD203B41FA5}">
                      <a16:colId xmlns:a16="http://schemas.microsoft.com/office/drawing/2014/main" val="20003"/>
                    </a:ext>
                  </a:extLst>
                </a:gridCol>
                <a:gridCol w="1089986">
                  <a:extLst>
                    <a:ext uri="{9D8B030D-6E8A-4147-A177-3AD203B41FA5}">
                      <a16:colId xmlns:a16="http://schemas.microsoft.com/office/drawing/2014/main" val="20004"/>
                    </a:ext>
                  </a:extLst>
                </a:gridCol>
              </a:tblGrid>
              <a:tr h="453845">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effectLst/>
                        </a:rPr>
                        <a:t>Frecuencia de apareamientos al azar</a:t>
                      </a:r>
                      <a:endParaRPr kumimoji="0" lang="es-ES" sz="2000" b="1"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633540">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Hembras</a:t>
                      </a: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Machos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P</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1</a:t>
                      </a: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H</a:t>
                      </a:r>
                      <a:endParaRPr kumimoji="0" lang="es-ES" sz="1800" b="0" i="1" u="none" strike="noStrike" cap="none" normalizeH="0" baseline="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Q</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extLst>
                  <a:ext uri="{0D108BD9-81ED-4DB2-BD59-A6C34878D82A}">
                    <a16:rowId xmlns:a16="http://schemas.microsoft.com/office/drawing/2014/main" val="10001"/>
                  </a:ext>
                </a:extLst>
              </a:tr>
              <a:tr h="73322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      </a:t>
                      </a:r>
                      <a:endParaRPr kumimoji="0" lang="es-ES" sz="18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2500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P</a:t>
                      </a:r>
                      <a:endParaRPr kumimoji="0" lang="es-ES" sz="20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0,46</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0,01</a:t>
                      </a:r>
                    </a:p>
                  </a:txBody>
                  <a:tcPr anchor="ctr" horzOverflow="overflow"/>
                </a:tc>
                <a:extLst>
                  <a:ext uri="{0D108BD9-81ED-4DB2-BD59-A6C34878D82A}">
                    <a16:rowId xmlns:a16="http://schemas.microsoft.com/office/drawing/2014/main" val="10002"/>
                  </a:ext>
                </a:extLst>
              </a:tr>
              <a:tr h="62586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25000" dirty="0">
                          <a:ln>
                            <a:noFill/>
                          </a:ln>
                          <a:solidFill>
                            <a:schemeClr val="bg1"/>
                          </a:solidFill>
                          <a:effectLst/>
                        </a:rPr>
                        <a:t> </a:t>
                      </a:r>
                      <a:r>
                        <a:rPr kumimoji="0" lang="es-ES" sz="2000" u="none" strike="noStrike" cap="none" normalizeH="0" baseline="0" dirty="0">
                          <a:ln>
                            <a:noFill/>
                          </a:ln>
                          <a:solidFill>
                            <a:schemeClr val="bg1"/>
                          </a:solidFill>
                          <a:effectLst/>
                        </a:rPr>
                        <a:t>H</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0,09</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0,01</a:t>
                      </a:r>
                    </a:p>
                  </a:txBody>
                  <a:tcPr anchor="ctr" horzOverflow="overflow"/>
                </a:tc>
                <a:extLst>
                  <a:ext uri="{0D108BD9-81ED-4DB2-BD59-A6C34878D82A}">
                    <a16:rowId xmlns:a16="http://schemas.microsoft.com/office/drawing/2014/main" val="10003"/>
                  </a:ext>
                </a:extLst>
              </a:tr>
              <a:tr h="66688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Q</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1800" b="0" i="1" u="none" strike="noStrike" cap="none" normalizeH="0" baseline="0" dirty="0">
                          <a:ln>
                            <a:noFill/>
                          </a:ln>
                          <a:solidFill>
                            <a:schemeClr val="tx1"/>
                          </a:solidFill>
                          <a:effectLst/>
                          <a:latin typeface="Times New Roman" pitchFamily="18" charset="0"/>
                        </a:rPr>
                        <a:t>0,01</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0,01</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0,0004</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bl>
          </a:graphicData>
        </a:graphic>
      </p:graphicFrame>
      <p:sp>
        <p:nvSpPr>
          <p:cNvPr id="2" name="Rectángulo 1">
            <a:extLst>
              <a:ext uri="{FF2B5EF4-FFF2-40B4-BE49-F238E27FC236}">
                <a16:creationId xmlns:a16="http://schemas.microsoft.com/office/drawing/2014/main" id="{EA841DBE-608D-460F-91F7-73965E400D7E}"/>
              </a:ext>
            </a:extLst>
          </p:cNvPr>
          <p:cNvSpPr/>
          <p:nvPr/>
        </p:nvSpPr>
        <p:spPr>
          <a:xfrm>
            <a:off x="9486901" y="4116705"/>
            <a:ext cx="1085850" cy="61722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94AE1566-6B07-40A7-9CB3-797D7BD7A943}"/>
                  </a:ext>
                </a:extLst>
              </p:cNvPr>
              <p:cNvSpPr txBox="1"/>
              <p:nvPr/>
            </p:nvSpPr>
            <p:spPr>
              <a:xfrm>
                <a:off x="6222664" y="5595066"/>
                <a:ext cx="5203219"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L" i="1" smtClean="0">
                              <a:latin typeface="Cambria Math" panose="02040503050406030204" pitchFamily="18" charset="0"/>
                            </a:rPr>
                          </m:ctrlPr>
                        </m:sSubPr>
                        <m:e>
                          <m:r>
                            <a:rPr lang="es-CL" b="0" i="1" smtClean="0">
                              <a:latin typeface="Cambria Math" panose="02040503050406030204" pitchFamily="18" charset="0"/>
                            </a:rPr>
                            <m:t>𝑃𝑟𝑜𝑏</m:t>
                          </m:r>
                        </m:e>
                        <m:sub>
                          <m:r>
                            <a:rPr lang="es-CL" b="0" i="1" smtClean="0">
                              <a:latin typeface="Cambria Math" panose="02040503050406030204" pitchFamily="18" charset="0"/>
                            </a:rPr>
                            <m:t>𝑔𝑎𝑡𝑜𝑠</m:t>
                          </m:r>
                          <m:r>
                            <a:rPr lang="es-CL" b="0" i="1" smtClean="0">
                              <a:latin typeface="Cambria Math" panose="02040503050406030204" pitchFamily="18" charset="0"/>
                            </a:rPr>
                            <m:t> </m:t>
                          </m:r>
                          <m:r>
                            <a:rPr lang="es-CL" b="0" i="1" smtClean="0">
                              <a:latin typeface="Cambria Math" panose="02040503050406030204" pitchFamily="18" charset="0"/>
                            </a:rPr>
                            <m:t>𝑚𝑒𝑙</m:t>
                          </m:r>
                          <m:r>
                            <a:rPr lang="es-CL" b="0" i="1" smtClean="0">
                              <a:latin typeface="Cambria Math" panose="02040503050406030204" pitchFamily="18" charset="0"/>
                            </a:rPr>
                            <m:t>á</m:t>
                          </m:r>
                          <m:r>
                            <a:rPr lang="es-CL" b="0" i="1" smtClean="0">
                              <a:latin typeface="Cambria Math" panose="02040503050406030204" pitchFamily="18" charset="0"/>
                            </a:rPr>
                            <m:t>𝑛𝑖𝑐𝑜𝑠</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4</m:t>
                          </m:r>
                        </m:den>
                      </m:f>
                      <m:sSup>
                        <m:sSupPr>
                          <m:ctrlPr>
                            <a:rPr lang="es-CL" b="0" i="1" smtClean="0">
                              <a:latin typeface="Cambria Math" panose="02040503050406030204" pitchFamily="18" charset="0"/>
                            </a:rPr>
                          </m:ctrlPr>
                        </m:sSupPr>
                        <m:e>
                          <m:r>
                            <a:rPr lang="es-CL" b="0" i="1" smtClean="0">
                              <a:latin typeface="Cambria Math" panose="02040503050406030204" pitchFamily="18" charset="0"/>
                            </a:rPr>
                            <m:t>𝐻</m:t>
                          </m:r>
                        </m:e>
                        <m:sup>
                          <m:r>
                            <a:rPr lang="es-CL" b="0" i="1" smtClean="0">
                              <a:latin typeface="Cambria Math" panose="02040503050406030204" pitchFamily="18" charset="0"/>
                            </a:rPr>
                            <m:t>2</m:t>
                          </m:r>
                        </m:sup>
                      </m:sSup>
                      <m:r>
                        <a:rPr lang="es-CL" b="0" i="1" smtClean="0">
                          <a:latin typeface="Cambria Math" panose="02040503050406030204" pitchFamily="18" charset="0"/>
                        </a:rPr>
                        <m:t>=0,25∗0,09=0,0225</m:t>
                      </m:r>
                    </m:oMath>
                  </m:oMathPara>
                </a14:m>
                <a:endParaRPr lang="en-US" dirty="0"/>
              </a:p>
            </p:txBody>
          </p:sp>
        </mc:Choice>
        <mc:Fallback xmlns="">
          <p:sp>
            <p:nvSpPr>
              <p:cNvPr id="5" name="CuadroTexto 4">
                <a:extLst>
                  <a:ext uri="{FF2B5EF4-FFF2-40B4-BE49-F238E27FC236}">
                    <a16:creationId xmlns:a16="http://schemas.microsoft.com/office/drawing/2014/main" id="{94AE1566-6B07-40A7-9CB3-797D7BD7A943}"/>
                  </a:ext>
                </a:extLst>
              </p:cNvPr>
              <p:cNvSpPr txBox="1">
                <a:spLocks noRot="1" noChangeAspect="1" noMove="1" noResize="1" noEditPoints="1" noAdjustHandles="1" noChangeArrowheads="1" noChangeShapeType="1" noTextEdit="1"/>
              </p:cNvSpPr>
              <p:nvPr/>
            </p:nvSpPr>
            <p:spPr>
              <a:xfrm>
                <a:off x="6222664" y="5595066"/>
                <a:ext cx="5203219" cy="610936"/>
              </a:xfrm>
              <a:prstGeom prst="rect">
                <a:avLst/>
              </a:prstGeom>
              <a:blipFill>
                <a:blip r:embed="rId3"/>
                <a:stretch>
                  <a:fillRect/>
                </a:stretch>
              </a:blipFill>
            </p:spPr>
            <p:txBody>
              <a:bodyPr/>
              <a:lstStyle/>
              <a:p>
                <a:r>
                  <a:rPr lang="en-US">
                    <a:noFill/>
                  </a:rPr>
                  <a:t> </a:t>
                </a:r>
              </a:p>
            </p:txBody>
          </p:sp>
        </mc:Fallback>
      </mc:AlternateContent>
      <p:sp>
        <p:nvSpPr>
          <p:cNvPr id="8" name="CuadroTexto 7">
            <a:extLst>
              <a:ext uri="{FF2B5EF4-FFF2-40B4-BE49-F238E27FC236}">
                <a16:creationId xmlns:a16="http://schemas.microsoft.com/office/drawing/2014/main" id="{DF4CC520-FBC3-495B-BF32-C2C14AB37076}"/>
              </a:ext>
            </a:extLst>
          </p:cNvPr>
          <p:cNvSpPr txBox="1"/>
          <p:nvPr/>
        </p:nvSpPr>
        <p:spPr>
          <a:xfrm>
            <a:off x="6990833" y="76298"/>
            <a:ext cx="3915433" cy="2123658"/>
          </a:xfrm>
          <a:prstGeom prst="rect">
            <a:avLst/>
          </a:prstGeom>
          <a:solidFill>
            <a:schemeClr val="bg1"/>
          </a:solidFill>
          <a:ln>
            <a:solidFill>
              <a:schemeClr val="accent2">
                <a:lumMod val="50000"/>
              </a:schemeClr>
            </a:solidFill>
          </a:ln>
        </p:spPr>
        <p:txBody>
          <a:bodyPr wrap="square" rtlCol="0">
            <a:spAutoFit/>
          </a:bodyPr>
          <a:lstStyle/>
          <a:p>
            <a:endParaRPr lang="es-ES" dirty="0"/>
          </a:p>
          <a:p>
            <a:pPr algn="ctr"/>
            <a:r>
              <a:rPr lang="es-ES" sz="2000" dirty="0"/>
              <a:t>A</a:t>
            </a:r>
            <a:r>
              <a:rPr lang="es-ES" sz="2000" baseline="-25000" dirty="0"/>
              <a:t>1</a:t>
            </a:r>
            <a:r>
              <a:rPr lang="es-ES" sz="2000" dirty="0"/>
              <a:t>A</a:t>
            </a:r>
            <a:r>
              <a:rPr lang="es-ES" sz="2000" baseline="-25000" dirty="0"/>
              <a:t>2</a:t>
            </a:r>
            <a:r>
              <a:rPr lang="es-ES" sz="2000" dirty="0"/>
              <a:t>    x    A</a:t>
            </a:r>
            <a:r>
              <a:rPr lang="es-ES" sz="2000" baseline="-25000" dirty="0"/>
              <a:t>1</a:t>
            </a:r>
            <a:r>
              <a:rPr lang="es-ES" sz="2000" dirty="0"/>
              <a:t>A</a:t>
            </a:r>
            <a:r>
              <a:rPr lang="es-ES" sz="2000" baseline="-25000" dirty="0"/>
              <a:t>2</a:t>
            </a:r>
            <a:endParaRPr lang="es-ES" sz="2000" baseline="-25000" dirty="0">
              <a:solidFill>
                <a:schemeClr val="bg1"/>
              </a:solidFill>
              <a:latin typeface="Times New Roman" pitchFamily="18" charset="0"/>
            </a:endParaRPr>
          </a:p>
          <a:p>
            <a:endParaRPr lang="es-CL" dirty="0"/>
          </a:p>
          <a:p>
            <a:endParaRPr lang="es-CL" dirty="0"/>
          </a:p>
          <a:p>
            <a:endParaRPr lang="es-CL" dirty="0"/>
          </a:p>
          <a:p>
            <a:endParaRPr lang="es-CL" dirty="0"/>
          </a:p>
          <a:p>
            <a:endParaRPr lang="es-CL" dirty="0"/>
          </a:p>
        </p:txBody>
      </p:sp>
      <p:sp>
        <p:nvSpPr>
          <p:cNvPr id="9" name="Flecha: en U 8">
            <a:extLst>
              <a:ext uri="{FF2B5EF4-FFF2-40B4-BE49-F238E27FC236}">
                <a16:creationId xmlns:a16="http://schemas.microsoft.com/office/drawing/2014/main" id="{75CC7472-5C45-4678-BD41-F13424167632}"/>
              </a:ext>
            </a:extLst>
          </p:cNvPr>
          <p:cNvSpPr/>
          <p:nvPr/>
        </p:nvSpPr>
        <p:spPr>
          <a:xfrm>
            <a:off x="8110044" y="139155"/>
            <a:ext cx="1600201" cy="279959"/>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0" name="Flecha: en U 9">
            <a:extLst>
              <a:ext uri="{FF2B5EF4-FFF2-40B4-BE49-F238E27FC236}">
                <a16:creationId xmlns:a16="http://schemas.microsoft.com/office/drawing/2014/main" id="{3D8D193A-68DB-45EF-B410-079DAE3E3615}"/>
              </a:ext>
            </a:extLst>
          </p:cNvPr>
          <p:cNvSpPr/>
          <p:nvPr/>
        </p:nvSpPr>
        <p:spPr>
          <a:xfrm>
            <a:off x="8110044" y="130727"/>
            <a:ext cx="1306285" cy="279959"/>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1" name="CuadroTexto 10">
            <a:extLst>
              <a:ext uri="{FF2B5EF4-FFF2-40B4-BE49-F238E27FC236}">
                <a16:creationId xmlns:a16="http://schemas.microsoft.com/office/drawing/2014/main" id="{879C815D-719F-481C-9AEE-B39498CD5539}"/>
              </a:ext>
            </a:extLst>
          </p:cNvPr>
          <p:cNvSpPr txBox="1"/>
          <p:nvPr/>
        </p:nvSpPr>
        <p:spPr>
          <a:xfrm>
            <a:off x="7250073" y="953461"/>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1</a:t>
            </a:r>
            <a:r>
              <a:rPr lang="es-ES" dirty="0">
                <a:latin typeface="Abadi" panose="020B0604020104020204" pitchFamily="34" charset="0"/>
              </a:rPr>
              <a:t>A</a:t>
            </a:r>
            <a:r>
              <a:rPr lang="es-ES" baseline="-25000" dirty="0">
                <a:latin typeface="Abadi" panose="020B0604020104020204" pitchFamily="34" charset="0"/>
              </a:rPr>
              <a:t>1</a:t>
            </a:r>
            <a:endParaRPr lang="es-CL" dirty="0">
              <a:latin typeface="Abadi" panose="020B0604020104020204" pitchFamily="34" charset="0"/>
            </a:endParaRPr>
          </a:p>
        </p:txBody>
      </p:sp>
      <p:sp>
        <p:nvSpPr>
          <p:cNvPr id="12" name="CuadroTexto 11">
            <a:extLst>
              <a:ext uri="{FF2B5EF4-FFF2-40B4-BE49-F238E27FC236}">
                <a16:creationId xmlns:a16="http://schemas.microsoft.com/office/drawing/2014/main" id="{76990A0F-4C68-4025-86B3-8C8BE15A47DD}"/>
              </a:ext>
            </a:extLst>
          </p:cNvPr>
          <p:cNvSpPr txBox="1"/>
          <p:nvPr/>
        </p:nvSpPr>
        <p:spPr>
          <a:xfrm>
            <a:off x="8110044" y="1419095"/>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1</a:t>
            </a:r>
            <a:r>
              <a:rPr lang="es-ES" dirty="0">
                <a:latin typeface="Abadi" panose="020B0604020104020204" pitchFamily="34" charset="0"/>
              </a:rPr>
              <a:t>A</a:t>
            </a:r>
            <a:r>
              <a:rPr lang="es-ES" baseline="-25000" dirty="0">
                <a:latin typeface="Abadi" panose="020B0604020104020204" pitchFamily="34" charset="0"/>
              </a:rPr>
              <a:t>2</a:t>
            </a:r>
            <a:endParaRPr lang="es-CL" dirty="0">
              <a:latin typeface="Abadi" panose="020B0604020104020204" pitchFamily="34" charset="0"/>
            </a:endParaRPr>
          </a:p>
        </p:txBody>
      </p:sp>
      <p:sp>
        <p:nvSpPr>
          <p:cNvPr id="13" name="Flecha: en U 12">
            <a:extLst>
              <a:ext uri="{FF2B5EF4-FFF2-40B4-BE49-F238E27FC236}">
                <a16:creationId xmlns:a16="http://schemas.microsoft.com/office/drawing/2014/main" id="{8C9E1CF7-B7D4-4C6A-B6A5-D9A14DD14051}"/>
              </a:ext>
            </a:extLst>
          </p:cNvPr>
          <p:cNvSpPr/>
          <p:nvPr/>
        </p:nvSpPr>
        <p:spPr>
          <a:xfrm>
            <a:off x="8381178" y="130726"/>
            <a:ext cx="1329067" cy="299271"/>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4" name="Flecha: en U 13">
            <a:extLst>
              <a:ext uri="{FF2B5EF4-FFF2-40B4-BE49-F238E27FC236}">
                <a16:creationId xmlns:a16="http://schemas.microsoft.com/office/drawing/2014/main" id="{5D059959-172C-4702-BD9E-B57EF35364F9}"/>
              </a:ext>
            </a:extLst>
          </p:cNvPr>
          <p:cNvSpPr/>
          <p:nvPr/>
        </p:nvSpPr>
        <p:spPr>
          <a:xfrm>
            <a:off x="8381178" y="130727"/>
            <a:ext cx="1035152" cy="288387"/>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5" name="CuadroTexto 14">
            <a:extLst>
              <a:ext uri="{FF2B5EF4-FFF2-40B4-BE49-F238E27FC236}">
                <a16:creationId xmlns:a16="http://schemas.microsoft.com/office/drawing/2014/main" id="{4FB001A8-DC0D-48A4-9467-BC3130B97B57}"/>
              </a:ext>
            </a:extLst>
          </p:cNvPr>
          <p:cNvSpPr txBox="1"/>
          <p:nvPr/>
        </p:nvSpPr>
        <p:spPr>
          <a:xfrm>
            <a:off x="9045711" y="956923"/>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1</a:t>
            </a:r>
            <a:r>
              <a:rPr lang="es-ES" dirty="0">
                <a:latin typeface="Abadi" panose="020B0604020104020204" pitchFamily="34" charset="0"/>
              </a:rPr>
              <a:t>A</a:t>
            </a:r>
            <a:r>
              <a:rPr lang="es-ES" baseline="-25000" dirty="0">
                <a:latin typeface="Abadi" panose="020B0604020104020204" pitchFamily="34" charset="0"/>
              </a:rPr>
              <a:t>2</a:t>
            </a:r>
            <a:endParaRPr lang="es-CL" dirty="0">
              <a:latin typeface="Abadi" panose="020B0604020104020204" pitchFamily="34" charset="0"/>
            </a:endParaRPr>
          </a:p>
        </p:txBody>
      </p:sp>
      <p:sp>
        <p:nvSpPr>
          <p:cNvPr id="16" name="CuadroTexto 15">
            <a:extLst>
              <a:ext uri="{FF2B5EF4-FFF2-40B4-BE49-F238E27FC236}">
                <a16:creationId xmlns:a16="http://schemas.microsoft.com/office/drawing/2014/main" id="{4335C6B4-32BC-4F40-AB4C-BBBD7E92F294}"/>
              </a:ext>
            </a:extLst>
          </p:cNvPr>
          <p:cNvSpPr txBox="1"/>
          <p:nvPr/>
        </p:nvSpPr>
        <p:spPr>
          <a:xfrm>
            <a:off x="9965251" y="1419095"/>
            <a:ext cx="653143" cy="369332"/>
          </a:xfrm>
          <a:prstGeom prst="rect">
            <a:avLst/>
          </a:prstGeom>
          <a:noFill/>
          <a:ln>
            <a:solidFill>
              <a:schemeClr val="tx1"/>
            </a:solidFill>
          </a:ln>
        </p:spPr>
        <p:txBody>
          <a:bodyPr wrap="square" rtlCol="0">
            <a:spAutoFit/>
          </a:bodyPr>
          <a:lstStyle/>
          <a:p>
            <a:pPr algn="ctr"/>
            <a:r>
              <a:rPr lang="es-ES" dirty="0">
                <a:latin typeface="Abadi" panose="020B0604020104020204" pitchFamily="34" charset="0"/>
              </a:rPr>
              <a:t>A</a:t>
            </a:r>
            <a:r>
              <a:rPr lang="es-ES" baseline="-25000" dirty="0">
                <a:latin typeface="Abadi" panose="020B0604020104020204" pitchFamily="34" charset="0"/>
              </a:rPr>
              <a:t>2</a:t>
            </a:r>
            <a:r>
              <a:rPr lang="es-ES" dirty="0">
                <a:latin typeface="Abadi" panose="020B0604020104020204" pitchFamily="34" charset="0"/>
              </a:rPr>
              <a:t>A</a:t>
            </a:r>
            <a:r>
              <a:rPr lang="es-ES" baseline="-25000" dirty="0">
                <a:latin typeface="Abadi" panose="020B0604020104020204" pitchFamily="34" charset="0"/>
              </a:rPr>
              <a:t>2</a:t>
            </a:r>
            <a:endParaRPr lang="es-CL" dirty="0">
              <a:latin typeface="Abadi" panose="020B0604020104020204" pitchFamily="34" charset="0"/>
            </a:endParaRPr>
          </a:p>
        </p:txBody>
      </p:sp>
      <p:pic>
        <p:nvPicPr>
          <p:cNvPr id="17" name="Picture 4" descr="Licking Mountain Lion Sticker by PUMA">
            <a:extLst>
              <a:ext uri="{FF2B5EF4-FFF2-40B4-BE49-F238E27FC236}">
                <a16:creationId xmlns:a16="http://schemas.microsoft.com/office/drawing/2014/main" id="{2DB45FF2-2E8C-48A0-8D77-EF99222B1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F3A3A94A-B9D1-42F4-A3DB-5A58944BB29C}"/>
              </a:ext>
            </a:extLst>
          </p:cNvPr>
          <p:cNvSpPr txBox="1"/>
          <p:nvPr/>
        </p:nvSpPr>
        <p:spPr>
          <a:xfrm>
            <a:off x="628568" y="1724575"/>
            <a:ext cx="4908632" cy="4524315"/>
          </a:xfrm>
          <a:prstGeom prst="rect">
            <a:avLst/>
          </a:prstGeom>
          <a:noFill/>
        </p:spPr>
        <p:txBody>
          <a:bodyPr wrap="square" rtlCol="0">
            <a:spAutoFit/>
          </a:bodyPr>
          <a:lstStyle/>
          <a:p>
            <a:pPr algn="just"/>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pPr algn="just"/>
            <a:endParaRPr lang="es-CL" dirty="0"/>
          </a:p>
          <a:p>
            <a:pPr algn="ctr"/>
            <a:r>
              <a:rPr lang="es-CL" dirty="0"/>
              <a:t>P=0,68         H=0,3      Q=0,02</a:t>
            </a:r>
          </a:p>
          <a:p>
            <a:pPr algn="just"/>
            <a:endParaRPr lang="es-CL" dirty="0"/>
          </a:p>
          <a:p>
            <a:pPr algn="just"/>
            <a:r>
              <a:rPr lang="es-CL" dirty="0"/>
              <a:t>Considerando que en esta población los apareamientos son aleatorios, calcule para una pareja de pumas heterocigotos la cantidad de cachorros con melanismo que generará este cruzamiento si es que la descendencia total generada fuesen 6 cachorros:</a:t>
            </a:r>
          </a:p>
        </p:txBody>
      </p:sp>
    </p:spTree>
    <p:extLst>
      <p:ext uri="{BB962C8B-B14F-4D97-AF65-F5344CB8AC3E}">
        <p14:creationId xmlns:p14="http://schemas.microsoft.com/office/powerpoint/2010/main" val="7296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xEl>
                                              <p:pRg st="0" end="0"/>
                                            </p:txEl>
                                          </p:spTgt>
                                        </p:tgtEl>
                                        <p:attrNameLst>
                                          <p:attrName>style.visibility</p:attrName>
                                        </p:attrNameLst>
                                      </p:cBhvr>
                                      <p:to>
                                        <p:strVal val="visible"/>
                                      </p:to>
                                    </p:set>
                                    <p:animEffect transition="in" filter="fade">
                                      <p:cBhvr>
                                        <p:cTn id="7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9" grpId="1" animBg="1"/>
      <p:bldP spid="10" grpId="0" animBg="1"/>
      <p:bldP spid="10" grpId="1" animBg="1"/>
      <p:bldP spid="11" grpId="0" animBg="1"/>
      <p:bldP spid="12" grpId="0" animBg="1"/>
      <p:bldP spid="13" grpId="0" animBg="1"/>
      <p:bldP spid="13" grpId="1" animBg="1"/>
      <p:bldP spid="14" grpId="0" animBg="1"/>
      <p:bldP spid="14" grpId="1" animBg="1"/>
      <p:bldP spid="15"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61</a:t>
            </a:fld>
            <a:endParaRPr/>
          </a:p>
        </p:txBody>
      </p:sp>
      <p:sp>
        <p:nvSpPr>
          <p:cNvPr id="3" name="Título 1">
            <a:extLst>
              <a:ext uri="{FF2B5EF4-FFF2-40B4-BE49-F238E27FC236}">
                <a16:creationId xmlns:a16="http://schemas.microsoft.com/office/drawing/2014/main" id="{156ED430-4650-4722-B679-99762132CBED}"/>
              </a:ext>
            </a:extLst>
          </p:cNvPr>
          <p:cNvSpPr>
            <a:spLocks noGrp="1"/>
          </p:cNvSpPr>
          <p:nvPr>
            <p:ph type="title"/>
          </p:nvPr>
        </p:nvSpPr>
        <p:spPr>
          <a:xfrm>
            <a:off x="1539063" y="-100965"/>
            <a:ext cx="9367203" cy="1188720"/>
          </a:xfrm>
        </p:spPr>
        <p:txBody>
          <a:bodyPr>
            <a:normAutofit/>
          </a:bodyPr>
          <a:lstStyle/>
          <a:p>
            <a:r>
              <a:rPr lang="es-CL" i="1" dirty="0"/>
              <a:t>Ejercicio 4</a:t>
            </a:r>
            <a:endParaRPr lang="en-US" i="1" dirty="0"/>
          </a:p>
        </p:txBody>
      </p:sp>
      <p:graphicFrame>
        <p:nvGraphicFramePr>
          <p:cNvPr id="6" name="Group 139">
            <a:extLst>
              <a:ext uri="{FF2B5EF4-FFF2-40B4-BE49-F238E27FC236}">
                <a16:creationId xmlns:a16="http://schemas.microsoft.com/office/drawing/2014/main" id="{998052F0-AF52-4B31-BDBA-DB13E2A33649}"/>
              </a:ext>
            </a:extLst>
          </p:cNvPr>
          <p:cNvGraphicFramePr>
            <a:graphicFrameLocks noGrp="1"/>
          </p:cNvGraphicFramePr>
          <p:nvPr>
            <p:extLst>
              <p:ext uri="{D42A27DB-BD31-4B8C-83A1-F6EECF244321}">
                <p14:modId xmlns:p14="http://schemas.microsoft.com/office/powerpoint/2010/main" val="1534628583"/>
              </p:ext>
            </p:extLst>
          </p:nvPr>
        </p:nvGraphicFramePr>
        <p:xfrm>
          <a:off x="6227993" y="982529"/>
          <a:ext cx="5445252" cy="3239403"/>
        </p:xfrm>
        <a:graphic>
          <a:graphicData uri="http://schemas.openxmlformats.org/drawingml/2006/table">
            <a:tbl>
              <a:tblPr firstRow="1">
                <a:tableStyleId>{284E427A-3D55-4303-BF80-6455036E1DE7}</a:tableStyleId>
              </a:tblPr>
              <a:tblGrid>
                <a:gridCol w="1089986">
                  <a:extLst>
                    <a:ext uri="{9D8B030D-6E8A-4147-A177-3AD203B41FA5}">
                      <a16:colId xmlns:a16="http://schemas.microsoft.com/office/drawing/2014/main" val="20000"/>
                    </a:ext>
                  </a:extLst>
                </a:gridCol>
                <a:gridCol w="1087647">
                  <a:extLst>
                    <a:ext uri="{9D8B030D-6E8A-4147-A177-3AD203B41FA5}">
                      <a16:colId xmlns:a16="http://schemas.microsoft.com/office/drawing/2014/main" val="20001"/>
                    </a:ext>
                  </a:extLst>
                </a:gridCol>
                <a:gridCol w="1089986">
                  <a:extLst>
                    <a:ext uri="{9D8B030D-6E8A-4147-A177-3AD203B41FA5}">
                      <a16:colId xmlns:a16="http://schemas.microsoft.com/office/drawing/2014/main" val="20002"/>
                    </a:ext>
                  </a:extLst>
                </a:gridCol>
                <a:gridCol w="1087647">
                  <a:extLst>
                    <a:ext uri="{9D8B030D-6E8A-4147-A177-3AD203B41FA5}">
                      <a16:colId xmlns:a16="http://schemas.microsoft.com/office/drawing/2014/main" val="20003"/>
                    </a:ext>
                  </a:extLst>
                </a:gridCol>
                <a:gridCol w="1089986">
                  <a:extLst>
                    <a:ext uri="{9D8B030D-6E8A-4147-A177-3AD203B41FA5}">
                      <a16:colId xmlns:a16="http://schemas.microsoft.com/office/drawing/2014/main" val="20004"/>
                    </a:ext>
                  </a:extLst>
                </a:gridCol>
              </a:tblGrid>
              <a:tr h="453845">
                <a:tc gridSpan="5">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000" u="none" strike="noStrike" cap="none" normalizeH="0" baseline="0" dirty="0">
                          <a:ln>
                            <a:noFill/>
                          </a:ln>
                          <a:effectLst/>
                        </a:rPr>
                        <a:t>Frecuencia de apareamientos al azar</a:t>
                      </a:r>
                      <a:endParaRPr kumimoji="0" lang="es-ES" sz="2000" b="1" i="0" u="none" strike="noStrike" cap="none" normalizeH="0" baseline="0" dirty="0">
                        <a:ln>
                          <a:noFill/>
                        </a:ln>
                        <a:solidFill>
                          <a:schemeClr val="tx1"/>
                        </a:solidFill>
                        <a:effectLst/>
                        <a:latin typeface="Times New Roman" pitchFamily="18" charset="0"/>
                      </a:endParaRPr>
                    </a:p>
                  </a:txBody>
                  <a:tcPr horzOverflow="overflow"/>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633540">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Hembras</a:t>
                      </a: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600" u="none" strike="noStrike" cap="none" normalizeH="0" baseline="0" dirty="0">
                          <a:ln>
                            <a:noFill/>
                          </a:ln>
                          <a:solidFill>
                            <a:schemeClr val="bg1"/>
                          </a:solidFill>
                          <a:effectLst/>
                        </a:rPr>
                        <a:t>Machos</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6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P</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1</a:t>
                      </a:r>
                      <a:r>
                        <a:rPr kumimoji="0" lang="es-ES" sz="1800" u="none" strike="noStrike" cap="none" normalizeH="0" baseline="0">
                          <a:ln>
                            <a:noFill/>
                          </a:ln>
                          <a:solidFill>
                            <a:schemeClr val="bg1"/>
                          </a:solidFill>
                          <a:effectLst/>
                        </a:rPr>
                        <a:t>A</a:t>
                      </a:r>
                      <a:r>
                        <a:rPr kumimoji="0" lang="es-ES" sz="1800" u="none" strike="noStrike" cap="none" normalizeH="0" baseline="-2500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a:ln>
                            <a:noFill/>
                          </a:ln>
                          <a:solidFill>
                            <a:schemeClr val="bg1"/>
                          </a:solidFill>
                          <a:effectLst/>
                        </a:rPr>
                        <a:t>H</a:t>
                      </a:r>
                      <a:endParaRPr kumimoji="0" lang="es-ES" sz="1800" b="0" i="1" u="none" strike="noStrike" cap="none" normalizeH="0" baseline="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Q</a:t>
                      </a:r>
                      <a:endParaRPr kumimoji="0" lang="es-ES" sz="18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extLst>
                  <a:ext uri="{0D108BD9-81ED-4DB2-BD59-A6C34878D82A}">
                    <a16:rowId xmlns:a16="http://schemas.microsoft.com/office/drawing/2014/main" val="10001"/>
                  </a:ext>
                </a:extLst>
              </a:tr>
              <a:tr h="73322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      </a:t>
                      </a:r>
                      <a:endParaRPr kumimoji="0" lang="es-ES" sz="1800"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1800" b="0" i="0" u="none" strike="noStrike" cap="none" normalizeH="0" baseline="-2500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P</a:t>
                      </a:r>
                      <a:endParaRPr kumimoji="0" lang="es-ES" sz="2000" b="0" i="1"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0,46</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0,01</a:t>
                      </a:r>
                    </a:p>
                  </a:txBody>
                  <a:tcPr anchor="ctr" horzOverflow="overflow"/>
                </a:tc>
                <a:extLst>
                  <a:ext uri="{0D108BD9-81ED-4DB2-BD59-A6C34878D82A}">
                    <a16:rowId xmlns:a16="http://schemas.microsoft.com/office/drawing/2014/main" val="10002"/>
                  </a:ext>
                </a:extLst>
              </a:tr>
              <a:tr h="62586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1</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25000" dirty="0">
                          <a:ln>
                            <a:noFill/>
                          </a:ln>
                          <a:solidFill>
                            <a:schemeClr val="bg1"/>
                          </a:solidFill>
                          <a:effectLst/>
                        </a:rPr>
                        <a:t> </a:t>
                      </a:r>
                      <a:r>
                        <a:rPr kumimoji="0" lang="es-ES" sz="2000" u="none" strike="noStrike" cap="none" normalizeH="0" baseline="0" dirty="0">
                          <a:ln>
                            <a:noFill/>
                          </a:ln>
                          <a:solidFill>
                            <a:schemeClr val="bg1"/>
                          </a:solidFill>
                          <a:effectLst/>
                        </a:rPr>
                        <a:t>H</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0,09</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0,01</a:t>
                      </a:r>
                    </a:p>
                  </a:txBody>
                  <a:tcPr anchor="ctr" horzOverflow="overflow"/>
                </a:tc>
                <a:extLst>
                  <a:ext uri="{0D108BD9-81ED-4DB2-BD59-A6C34878D82A}">
                    <a16:rowId xmlns:a16="http://schemas.microsoft.com/office/drawing/2014/main" val="10003"/>
                  </a:ext>
                </a:extLst>
              </a:tr>
              <a:tr h="666885">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r>
                        <a:rPr kumimoji="0" lang="es-ES" sz="1800" u="none" strike="noStrike" cap="none" normalizeH="0" baseline="0" dirty="0">
                          <a:ln>
                            <a:noFill/>
                          </a:ln>
                          <a:solidFill>
                            <a:schemeClr val="bg1"/>
                          </a:solidFill>
                          <a:effectLst/>
                        </a:rPr>
                        <a:t>A</a:t>
                      </a:r>
                      <a:r>
                        <a:rPr kumimoji="0" lang="es-ES" sz="1800" u="none" strike="noStrike" cap="none" normalizeH="0" baseline="-25000" dirty="0">
                          <a:ln>
                            <a:noFill/>
                          </a:ln>
                          <a:solidFill>
                            <a:schemeClr val="bg1"/>
                          </a:solidFill>
                          <a:effectLst/>
                        </a:rPr>
                        <a:t>2</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000" b="0" i="0" u="none" strike="noStrike" cap="none" normalizeH="0" baseline="0" dirty="0">
                        <a:ln>
                          <a:noFill/>
                        </a:ln>
                        <a:solidFill>
                          <a:schemeClr val="bg1"/>
                        </a:solidFill>
                        <a:effectLst/>
                        <a:latin typeface="Times New Roman" pitchFamily="18"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2000" u="none" strike="noStrike" cap="none" normalizeH="0" baseline="0" dirty="0">
                          <a:ln>
                            <a:noFill/>
                          </a:ln>
                          <a:solidFill>
                            <a:schemeClr val="bg1"/>
                          </a:solidFill>
                          <a:effectLst/>
                        </a:rPr>
                        <a:t>Q</a:t>
                      </a: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defRPr/>
                      </a:pPr>
                      <a:r>
                        <a:rPr kumimoji="0" lang="es-ES" sz="1800" b="0" i="1" u="none" strike="noStrike" cap="none" normalizeH="0" baseline="0" dirty="0">
                          <a:ln>
                            <a:noFill/>
                          </a:ln>
                          <a:solidFill>
                            <a:schemeClr val="tx1"/>
                          </a:solidFill>
                          <a:effectLst/>
                          <a:latin typeface="Times New Roman" pitchFamily="18" charset="0"/>
                        </a:rPr>
                        <a:t>0,01</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0,01</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1800" b="0" i="1" u="none" strike="noStrike" cap="none" normalizeH="0" baseline="0" dirty="0">
                          <a:ln>
                            <a:noFill/>
                          </a:ln>
                          <a:solidFill>
                            <a:schemeClr val="tx1"/>
                          </a:solidFill>
                          <a:effectLst/>
                          <a:latin typeface="Times New Roman" pitchFamily="18" charset="0"/>
                        </a:rPr>
                        <a:t>0,0004</a:t>
                      </a:r>
                      <a:endParaRPr kumimoji="0" lang="es-ES" sz="1800" b="0" i="1" u="none" strike="noStrike" cap="none" normalizeH="0" baseline="30000" dirty="0">
                        <a:ln>
                          <a:noFill/>
                        </a:ln>
                        <a:solidFill>
                          <a:schemeClr val="tx1"/>
                        </a:solidFill>
                        <a:effectLst/>
                        <a:latin typeface="Times New Roman" pitchFamily="18" charset="0"/>
                      </a:endParaRPr>
                    </a:p>
                  </a:txBody>
                  <a:tcPr anchor="ctr" horzOverflow="overflow"/>
                </a:tc>
                <a:extLst>
                  <a:ext uri="{0D108BD9-81ED-4DB2-BD59-A6C34878D82A}">
                    <a16:rowId xmlns:a16="http://schemas.microsoft.com/office/drawing/2014/main" val="10004"/>
                  </a:ext>
                </a:extLst>
              </a:tr>
            </a:tbl>
          </a:graphicData>
        </a:graphic>
      </p:graphicFrame>
      <p:sp>
        <p:nvSpPr>
          <p:cNvPr id="2" name="Rectángulo 1">
            <a:extLst>
              <a:ext uri="{FF2B5EF4-FFF2-40B4-BE49-F238E27FC236}">
                <a16:creationId xmlns:a16="http://schemas.microsoft.com/office/drawing/2014/main" id="{EA841DBE-608D-460F-91F7-73965E400D7E}"/>
              </a:ext>
            </a:extLst>
          </p:cNvPr>
          <p:cNvSpPr/>
          <p:nvPr/>
        </p:nvSpPr>
        <p:spPr>
          <a:xfrm>
            <a:off x="9496426" y="2878455"/>
            <a:ext cx="1085850" cy="61722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94AE1566-6B07-40A7-9CB3-797D7BD7A943}"/>
                  </a:ext>
                </a:extLst>
              </p:cNvPr>
              <p:cNvSpPr txBox="1"/>
              <p:nvPr/>
            </p:nvSpPr>
            <p:spPr>
              <a:xfrm>
                <a:off x="6470026" y="4428465"/>
                <a:ext cx="5203219"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L" i="1" smtClean="0">
                              <a:latin typeface="Cambria Math" panose="02040503050406030204" pitchFamily="18" charset="0"/>
                            </a:rPr>
                          </m:ctrlPr>
                        </m:sSubPr>
                        <m:e>
                          <m:r>
                            <a:rPr lang="es-CL" b="0" i="1" smtClean="0">
                              <a:latin typeface="Cambria Math" panose="02040503050406030204" pitchFamily="18" charset="0"/>
                            </a:rPr>
                            <m:t>𝑃𝑟𝑜𝑏</m:t>
                          </m:r>
                        </m:e>
                        <m:sub>
                          <m:r>
                            <a:rPr lang="es-CL" b="0" i="1" smtClean="0">
                              <a:latin typeface="Cambria Math" panose="02040503050406030204" pitchFamily="18" charset="0"/>
                            </a:rPr>
                            <m:t>𝑔𝑎𝑡𝑜𝑠</m:t>
                          </m:r>
                          <m:r>
                            <a:rPr lang="es-CL" b="0" i="1" smtClean="0">
                              <a:latin typeface="Cambria Math" panose="02040503050406030204" pitchFamily="18" charset="0"/>
                            </a:rPr>
                            <m:t> </m:t>
                          </m:r>
                          <m:r>
                            <a:rPr lang="es-CL" b="0" i="1" smtClean="0">
                              <a:latin typeface="Cambria Math" panose="02040503050406030204" pitchFamily="18" charset="0"/>
                            </a:rPr>
                            <m:t>𝑚𝑒𝑙</m:t>
                          </m:r>
                          <m:r>
                            <a:rPr lang="es-CL" b="0" i="1" smtClean="0">
                              <a:latin typeface="Cambria Math" panose="02040503050406030204" pitchFamily="18" charset="0"/>
                            </a:rPr>
                            <m:t>á</m:t>
                          </m:r>
                          <m:r>
                            <a:rPr lang="es-CL" b="0" i="1" smtClean="0">
                              <a:latin typeface="Cambria Math" panose="02040503050406030204" pitchFamily="18" charset="0"/>
                            </a:rPr>
                            <m:t>𝑛𝑖𝑐𝑜𝑠</m:t>
                          </m:r>
                        </m:sub>
                      </m:sSub>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4</m:t>
                          </m:r>
                        </m:den>
                      </m:f>
                      <m:sSup>
                        <m:sSupPr>
                          <m:ctrlPr>
                            <a:rPr lang="es-CL" b="0" i="1" smtClean="0">
                              <a:latin typeface="Cambria Math" panose="02040503050406030204" pitchFamily="18" charset="0"/>
                            </a:rPr>
                          </m:ctrlPr>
                        </m:sSupPr>
                        <m:e>
                          <m:r>
                            <a:rPr lang="es-CL" b="0" i="1" smtClean="0">
                              <a:latin typeface="Cambria Math" panose="02040503050406030204" pitchFamily="18" charset="0"/>
                            </a:rPr>
                            <m:t>𝐻</m:t>
                          </m:r>
                        </m:e>
                        <m:sup>
                          <m:r>
                            <a:rPr lang="es-CL" b="0" i="1" smtClean="0">
                              <a:latin typeface="Cambria Math" panose="02040503050406030204" pitchFamily="18" charset="0"/>
                            </a:rPr>
                            <m:t>2</m:t>
                          </m:r>
                        </m:sup>
                      </m:sSup>
                      <m:r>
                        <a:rPr lang="es-CL" b="0" i="1" smtClean="0">
                          <a:latin typeface="Cambria Math" panose="02040503050406030204" pitchFamily="18" charset="0"/>
                        </a:rPr>
                        <m:t>=0,25∗0,09=0,0225</m:t>
                      </m:r>
                    </m:oMath>
                  </m:oMathPara>
                </a14:m>
                <a:endParaRPr lang="en-US" dirty="0"/>
              </a:p>
            </p:txBody>
          </p:sp>
        </mc:Choice>
        <mc:Fallback xmlns="">
          <p:sp>
            <p:nvSpPr>
              <p:cNvPr id="5" name="CuadroTexto 4">
                <a:extLst>
                  <a:ext uri="{FF2B5EF4-FFF2-40B4-BE49-F238E27FC236}">
                    <a16:creationId xmlns:a16="http://schemas.microsoft.com/office/drawing/2014/main" id="{94AE1566-6B07-40A7-9CB3-797D7BD7A943}"/>
                  </a:ext>
                </a:extLst>
              </p:cNvPr>
              <p:cNvSpPr txBox="1">
                <a:spLocks noRot="1" noChangeAspect="1" noMove="1" noResize="1" noEditPoints="1" noAdjustHandles="1" noChangeArrowheads="1" noChangeShapeType="1" noTextEdit="1"/>
              </p:cNvSpPr>
              <p:nvPr/>
            </p:nvSpPr>
            <p:spPr>
              <a:xfrm>
                <a:off x="6470026" y="4428465"/>
                <a:ext cx="5203219" cy="61093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88542C6C-C1A8-4493-9157-5EF91B8DC28A}"/>
                  </a:ext>
                </a:extLst>
              </p:cNvPr>
              <p:cNvSpPr txBox="1"/>
              <p:nvPr/>
            </p:nvSpPr>
            <p:spPr>
              <a:xfrm>
                <a:off x="6470026" y="5316936"/>
                <a:ext cx="5073312"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𝑁</m:t>
                      </m:r>
                      <m:r>
                        <a:rPr lang="es-CL" b="0" i="1" smtClean="0">
                          <a:latin typeface="Cambria Math" panose="02040503050406030204" pitchFamily="18" charset="0"/>
                        </a:rPr>
                        <m:t>º </m:t>
                      </m:r>
                      <m:r>
                        <a:rPr lang="es-CL" b="0" i="1" smtClean="0">
                          <a:latin typeface="Cambria Math" panose="02040503050406030204" pitchFamily="18" charset="0"/>
                        </a:rPr>
                        <m:t>𝑐𝑎𝑐h𝑜𝑟𝑟𝑜𝑠</m:t>
                      </m:r>
                      <m:r>
                        <a:rPr lang="es-CL" b="0" i="1" smtClean="0">
                          <a:latin typeface="Cambria Math" panose="02040503050406030204" pitchFamily="18" charset="0"/>
                        </a:rPr>
                        <m:t> </m:t>
                      </m:r>
                      <m:r>
                        <a:rPr lang="es-CL" b="0" i="1" smtClean="0">
                          <a:latin typeface="Cambria Math" panose="02040503050406030204" pitchFamily="18" charset="0"/>
                        </a:rPr>
                        <m:t>𝑚𝑒𝑙</m:t>
                      </m:r>
                      <m:r>
                        <a:rPr lang="es-CL" b="0" i="1" smtClean="0">
                          <a:latin typeface="Cambria Math" panose="02040503050406030204" pitchFamily="18" charset="0"/>
                        </a:rPr>
                        <m:t>á</m:t>
                      </m:r>
                      <m:r>
                        <a:rPr lang="es-CL" b="0" i="1" smtClean="0">
                          <a:latin typeface="Cambria Math" panose="02040503050406030204" pitchFamily="18" charset="0"/>
                        </a:rPr>
                        <m:t>𝑛𝑖𝑐𝑜</m:t>
                      </m:r>
                      <m:r>
                        <a:rPr lang="es-CL" b="0" i="1" smtClean="0">
                          <a:latin typeface="Cambria Math" panose="02040503050406030204" pitchFamily="18" charset="0"/>
                        </a:rPr>
                        <m:t>=6∗</m:t>
                      </m:r>
                      <m:sSub>
                        <m:sSubPr>
                          <m:ctrlPr>
                            <a:rPr lang="es-CL" b="0" i="1" smtClean="0">
                              <a:latin typeface="Cambria Math" panose="02040503050406030204" pitchFamily="18" charset="0"/>
                            </a:rPr>
                          </m:ctrlPr>
                        </m:sSubPr>
                        <m:e>
                          <m:r>
                            <a:rPr lang="es-CL" b="0" i="1" smtClean="0">
                              <a:latin typeface="Cambria Math" panose="02040503050406030204" pitchFamily="18" charset="0"/>
                            </a:rPr>
                            <m:t>𝑃𝑟𝑜𝑏</m:t>
                          </m:r>
                        </m:e>
                        <m:sub>
                          <m:r>
                            <a:rPr lang="es-CL" b="0" i="1" smtClean="0">
                              <a:latin typeface="Cambria Math" panose="02040503050406030204" pitchFamily="18" charset="0"/>
                            </a:rPr>
                            <m:t>𝑔𝑎𝑡𝑜𝑠</m:t>
                          </m:r>
                          <m:r>
                            <a:rPr lang="es-CL" b="0" i="1" smtClean="0">
                              <a:latin typeface="Cambria Math" panose="02040503050406030204" pitchFamily="18" charset="0"/>
                            </a:rPr>
                            <m:t> </m:t>
                          </m:r>
                          <m:r>
                            <a:rPr lang="es-CL" b="0" i="1" smtClean="0">
                              <a:latin typeface="Cambria Math" panose="02040503050406030204" pitchFamily="18" charset="0"/>
                            </a:rPr>
                            <m:t>𝑚𝑒𝑙</m:t>
                          </m:r>
                          <m:r>
                            <a:rPr lang="es-CL" b="0" i="1" smtClean="0">
                              <a:latin typeface="Cambria Math" panose="02040503050406030204" pitchFamily="18" charset="0"/>
                            </a:rPr>
                            <m:t>á</m:t>
                          </m:r>
                          <m:r>
                            <a:rPr lang="es-CL" b="0" i="1" smtClean="0">
                              <a:latin typeface="Cambria Math" panose="02040503050406030204" pitchFamily="18" charset="0"/>
                            </a:rPr>
                            <m:t>𝑛𝑖𝑐𝑜𝑠</m:t>
                          </m:r>
                        </m:sub>
                      </m:sSub>
                    </m:oMath>
                  </m:oMathPara>
                </a14:m>
                <a:endParaRPr lang="es-CL" b="0" dirty="0"/>
              </a:p>
            </p:txBody>
          </p:sp>
        </mc:Choice>
        <mc:Fallback xmlns="">
          <p:sp>
            <p:nvSpPr>
              <p:cNvPr id="7" name="CuadroTexto 6">
                <a:extLst>
                  <a:ext uri="{FF2B5EF4-FFF2-40B4-BE49-F238E27FC236}">
                    <a16:creationId xmlns:a16="http://schemas.microsoft.com/office/drawing/2014/main" id="{88542C6C-C1A8-4493-9157-5EF91B8DC28A}"/>
                  </a:ext>
                </a:extLst>
              </p:cNvPr>
              <p:cNvSpPr txBox="1">
                <a:spLocks noRot="1" noChangeAspect="1" noMove="1" noResize="1" noEditPoints="1" noAdjustHandles="1" noChangeArrowheads="1" noChangeShapeType="1" noTextEdit="1"/>
              </p:cNvSpPr>
              <p:nvPr/>
            </p:nvSpPr>
            <p:spPr>
              <a:xfrm>
                <a:off x="6470026" y="5316936"/>
                <a:ext cx="5073312" cy="391902"/>
              </a:xfrm>
              <a:prstGeom prst="rect">
                <a:avLst/>
              </a:prstGeom>
              <a:blipFill>
                <a:blip r:embed="rId4"/>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B3FF6E91-9D69-440B-B63F-64FE6E345036}"/>
                  </a:ext>
                </a:extLst>
              </p:cNvPr>
              <p:cNvSpPr txBox="1"/>
              <p:nvPr/>
            </p:nvSpPr>
            <p:spPr>
              <a:xfrm>
                <a:off x="8883944" y="5757133"/>
                <a:ext cx="15183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=6∗0,0225</m:t>
                      </m:r>
                    </m:oMath>
                  </m:oMathPara>
                </a14:m>
                <a:endParaRPr lang="es-CL" b="0" dirty="0"/>
              </a:p>
            </p:txBody>
          </p:sp>
        </mc:Choice>
        <mc:Fallback xmlns="">
          <p:sp>
            <p:nvSpPr>
              <p:cNvPr id="18" name="CuadroTexto 17">
                <a:extLst>
                  <a:ext uri="{FF2B5EF4-FFF2-40B4-BE49-F238E27FC236}">
                    <a16:creationId xmlns:a16="http://schemas.microsoft.com/office/drawing/2014/main" id="{B3FF6E91-9D69-440B-B63F-64FE6E345036}"/>
                  </a:ext>
                </a:extLst>
              </p:cNvPr>
              <p:cNvSpPr txBox="1">
                <a:spLocks noRot="1" noChangeAspect="1" noMove="1" noResize="1" noEditPoints="1" noAdjustHandles="1" noChangeArrowheads="1" noChangeShapeType="1" noTextEdit="1"/>
              </p:cNvSpPr>
              <p:nvPr/>
            </p:nvSpPr>
            <p:spPr>
              <a:xfrm>
                <a:off x="8883944" y="5757133"/>
                <a:ext cx="151836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98B41EE4-3850-410A-923E-B2FBAE5F8BFF}"/>
                  </a:ext>
                </a:extLst>
              </p:cNvPr>
              <p:cNvSpPr txBox="1"/>
              <p:nvPr/>
            </p:nvSpPr>
            <p:spPr>
              <a:xfrm>
                <a:off x="8883944" y="6148469"/>
                <a:ext cx="20152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=0,14 </m:t>
                      </m:r>
                      <m:r>
                        <a:rPr lang="es-CL" b="0" i="1" smtClean="0">
                          <a:latin typeface="Cambria Math" panose="02040503050406030204" pitchFamily="18" charset="0"/>
                        </a:rPr>
                        <m:t>𝑐𝑎𝑐h𝑜𝑟𝑟𝑜𝑠</m:t>
                      </m:r>
                    </m:oMath>
                  </m:oMathPara>
                </a14:m>
                <a:endParaRPr lang="es-CL" b="0" dirty="0"/>
              </a:p>
            </p:txBody>
          </p:sp>
        </mc:Choice>
        <mc:Fallback xmlns="">
          <p:sp>
            <p:nvSpPr>
              <p:cNvPr id="19" name="CuadroTexto 18">
                <a:extLst>
                  <a:ext uri="{FF2B5EF4-FFF2-40B4-BE49-F238E27FC236}">
                    <a16:creationId xmlns:a16="http://schemas.microsoft.com/office/drawing/2014/main" id="{98B41EE4-3850-410A-923E-B2FBAE5F8BFF}"/>
                  </a:ext>
                </a:extLst>
              </p:cNvPr>
              <p:cNvSpPr txBox="1">
                <a:spLocks noRot="1" noChangeAspect="1" noMove="1" noResize="1" noEditPoints="1" noAdjustHandles="1" noChangeArrowheads="1" noChangeShapeType="1" noTextEdit="1"/>
              </p:cNvSpPr>
              <p:nvPr/>
            </p:nvSpPr>
            <p:spPr>
              <a:xfrm>
                <a:off x="8883944" y="6148469"/>
                <a:ext cx="2015232" cy="369332"/>
              </a:xfrm>
              <a:prstGeom prst="rect">
                <a:avLst/>
              </a:prstGeom>
              <a:blipFill>
                <a:blip r:embed="rId6"/>
                <a:stretch>
                  <a:fillRect/>
                </a:stretch>
              </a:blipFill>
            </p:spPr>
            <p:txBody>
              <a:bodyPr/>
              <a:lstStyle/>
              <a:p>
                <a:r>
                  <a:rPr lang="en-US">
                    <a:noFill/>
                  </a:rPr>
                  <a:t> </a:t>
                </a:r>
              </a:p>
            </p:txBody>
          </p:sp>
        </mc:Fallback>
      </mc:AlternateContent>
      <p:sp>
        <p:nvSpPr>
          <p:cNvPr id="17" name="Rectángulo 16">
            <a:extLst>
              <a:ext uri="{FF2B5EF4-FFF2-40B4-BE49-F238E27FC236}">
                <a16:creationId xmlns:a16="http://schemas.microsoft.com/office/drawing/2014/main" id="{0DCAAC3E-5AA2-470F-BAC1-F88CAE7CE24F}"/>
              </a:ext>
            </a:extLst>
          </p:cNvPr>
          <p:cNvSpPr/>
          <p:nvPr/>
        </p:nvSpPr>
        <p:spPr>
          <a:xfrm>
            <a:off x="8883944" y="6126465"/>
            <a:ext cx="2015232" cy="36933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Licking Mountain Lion Sticker by PUMA">
            <a:extLst>
              <a:ext uri="{FF2B5EF4-FFF2-40B4-BE49-F238E27FC236}">
                <a16:creationId xmlns:a16="http://schemas.microsoft.com/office/drawing/2014/main" id="{35D24820-1FDD-4AE6-8E89-C00982B031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9324A9A0-4AEC-4B41-A4AD-17F25C6717BA}"/>
              </a:ext>
            </a:extLst>
          </p:cNvPr>
          <p:cNvSpPr txBox="1"/>
          <p:nvPr/>
        </p:nvSpPr>
        <p:spPr>
          <a:xfrm>
            <a:off x="628568" y="1724575"/>
            <a:ext cx="4908632" cy="4524315"/>
          </a:xfrm>
          <a:prstGeom prst="rect">
            <a:avLst/>
          </a:prstGeom>
          <a:noFill/>
        </p:spPr>
        <p:txBody>
          <a:bodyPr wrap="square" rtlCol="0">
            <a:spAutoFit/>
          </a:bodyPr>
          <a:lstStyle/>
          <a:p>
            <a:pPr algn="just"/>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pPr algn="just"/>
            <a:endParaRPr lang="es-CL" dirty="0"/>
          </a:p>
          <a:p>
            <a:pPr algn="ctr"/>
            <a:r>
              <a:rPr lang="es-CL" dirty="0"/>
              <a:t>P=0,68         H=0,3      Q=0,02</a:t>
            </a:r>
          </a:p>
          <a:p>
            <a:pPr algn="just"/>
            <a:endParaRPr lang="es-CL" dirty="0"/>
          </a:p>
          <a:p>
            <a:pPr algn="just"/>
            <a:r>
              <a:rPr lang="es-CL" dirty="0"/>
              <a:t>Considerando que en esta población los apareamientos son aleatorios, calcule para una pareja de pumas heterocigotos la cantidad de cachorros con melanismo que generará este cruzamiento si es que la descendencia total generada fuesen 6 cachorros:</a:t>
            </a:r>
          </a:p>
        </p:txBody>
      </p:sp>
    </p:spTree>
    <p:extLst>
      <p:ext uri="{BB962C8B-B14F-4D97-AF65-F5344CB8AC3E}">
        <p14:creationId xmlns:p14="http://schemas.microsoft.com/office/powerpoint/2010/main" val="36075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62</a:t>
            </a:fld>
            <a:endParaRPr/>
          </a:p>
        </p:txBody>
      </p:sp>
      <p:sp>
        <p:nvSpPr>
          <p:cNvPr id="3" name="Título 1">
            <a:extLst>
              <a:ext uri="{FF2B5EF4-FFF2-40B4-BE49-F238E27FC236}">
                <a16:creationId xmlns:a16="http://schemas.microsoft.com/office/drawing/2014/main" id="{156ED430-4650-4722-B679-99762132CBED}"/>
              </a:ext>
            </a:extLst>
          </p:cNvPr>
          <p:cNvSpPr>
            <a:spLocks noGrp="1"/>
          </p:cNvSpPr>
          <p:nvPr>
            <p:ph type="title"/>
          </p:nvPr>
        </p:nvSpPr>
        <p:spPr>
          <a:xfrm>
            <a:off x="1539063" y="-100965"/>
            <a:ext cx="9367203" cy="1188720"/>
          </a:xfrm>
        </p:spPr>
        <p:txBody>
          <a:bodyPr>
            <a:normAutofit/>
          </a:bodyPr>
          <a:lstStyle/>
          <a:p>
            <a:r>
              <a:rPr lang="es-CL" i="1" dirty="0"/>
              <a:t>Ejercicio 4</a:t>
            </a:r>
            <a:endParaRPr lang="en-US" i="1" dirty="0"/>
          </a:p>
        </p:txBody>
      </p:sp>
      <p:sp>
        <p:nvSpPr>
          <p:cNvPr id="4" name="CuadroTexto 3">
            <a:extLst>
              <a:ext uri="{FF2B5EF4-FFF2-40B4-BE49-F238E27FC236}">
                <a16:creationId xmlns:a16="http://schemas.microsoft.com/office/drawing/2014/main" id="{E06E6F17-B9DE-4B8E-B44B-CE699D7738D0}"/>
              </a:ext>
            </a:extLst>
          </p:cNvPr>
          <p:cNvSpPr txBox="1"/>
          <p:nvPr/>
        </p:nvSpPr>
        <p:spPr>
          <a:xfrm>
            <a:off x="1835404" y="1212723"/>
            <a:ext cx="8521192" cy="2308324"/>
          </a:xfrm>
          <a:prstGeom prst="rect">
            <a:avLst/>
          </a:prstGeom>
          <a:noFill/>
        </p:spPr>
        <p:txBody>
          <a:bodyPr wrap="square" rtlCol="0">
            <a:spAutoFit/>
          </a:bodyPr>
          <a:lstStyle/>
          <a:p>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endParaRPr lang="es-CL" dirty="0"/>
          </a:p>
          <a:p>
            <a:pPr algn="ctr"/>
            <a:r>
              <a:rPr lang="es-CL" dirty="0"/>
              <a:t>P=0,68         H=0,3      Q=0,02</a:t>
            </a:r>
          </a:p>
          <a:p>
            <a:pPr algn="ctr"/>
            <a:endParaRPr lang="es-CL" dirty="0"/>
          </a:p>
          <a:p>
            <a:r>
              <a:rPr lang="es-CL" dirty="0"/>
              <a:t>Determine si esta población se encuentra bajo Equilibrio Hardy-Weinberg:</a:t>
            </a:r>
          </a:p>
        </p:txBody>
      </p:sp>
      <p:pic>
        <p:nvPicPr>
          <p:cNvPr id="5" name="Picture 4" descr="Licking Mountain Lion Sticker by PUMA">
            <a:extLst>
              <a:ext uri="{FF2B5EF4-FFF2-40B4-BE49-F238E27FC236}">
                <a16:creationId xmlns:a16="http://schemas.microsoft.com/office/drawing/2014/main" id="{824B7E05-9EC7-4711-A0CF-2C3AEA7A6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470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63</a:t>
            </a:fld>
            <a:endParaRPr/>
          </a:p>
        </p:txBody>
      </p:sp>
      <p:sp>
        <p:nvSpPr>
          <p:cNvPr id="3" name="Título 1">
            <a:extLst>
              <a:ext uri="{FF2B5EF4-FFF2-40B4-BE49-F238E27FC236}">
                <a16:creationId xmlns:a16="http://schemas.microsoft.com/office/drawing/2014/main" id="{FCFF52E7-59C9-4FF9-AF1A-E155D7BB1248}"/>
              </a:ext>
            </a:extLst>
          </p:cNvPr>
          <p:cNvSpPr>
            <a:spLocks noGrp="1"/>
          </p:cNvSpPr>
          <p:nvPr>
            <p:ph type="title"/>
          </p:nvPr>
        </p:nvSpPr>
        <p:spPr>
          <a:xfrm>
            <a:off x="1539063" y="-100965"/>
            <a:ext cx="9367203" cy="1188720"/>
          </a:xfrm>
        </p:spPr>
        <p:txBody>
          <a:bodyPr>
            <a:normAutofit/>
          </a:bodyPr>
          <a:lstStyle/>
          <a:p>
            <a:r>
              <a:rPr lang="es-CL" i="1" dirty="0"/>
              <a:t>Ejercicio 4</a:t>
            </a:r>
            <a:endParaRPr lang="en-US" i="1" dirty="0"/>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D99FE829-4FB3-424E-8551-0E8A63CD9F28}"/>
                  </a:ext>
                </a:extLst>
              </p:cNvPr>
              <p:cNvSpPr txBox="1"/>
              <p:nvPr/>
            </p:nvSpPr>
            <p:spPr>
              <a:xfrm>
                <a:off x="2468118" y="4168583"/>
                <a:ext cx="2734056" cy="1683538"/>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m:t>
                      </m:r>
                      <m:r>
                        <a:rPr lang="es-CL" b="0" i="1" smtClean="0">
                          <a:latin typeface="Cambria Math" panose="02040503050406030204" pitchFamily="18" charset="0"/>
                        </a:rPr>
                        <m:t>𝑃</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oMath>
                  </m:oMathPara>
                </a14:m>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=0,68+</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(0,3)</m:t>
                      </m:r>
                    </m:oMath>
                  </m:oMathPara>
                </a14:m>
                <a:endParaRPr lang="es-CL" dirty="0"/>
              </a:p>
              <a:p>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=0,83</m:t>
                      </m:r>
                    </m:oMath>
                  </m:oMathPara>
                </a14:m>
                <a:endParaRPr lang="es-CL" dirty="0"/>
              </a:p>
            </p:txBody>
          </p:sp>
        </mc:Choice>
        <mc:Fallback xmlns="">
          <p:sp>
            <p:nvSpPr>
              <p:cNvPr id="5" name="CuadroTexto 4">
                <a:extLst>
                  <a:ext uri="{FF2B5EF4-FFF2-40B4-BE49-F238E27FC236}">
                    <a16:creationId xmlns:a16="http://schemas.microsoft.com/office/drawing/2014/main" id="{D99FE829-4FB3-424E-8551-0E8A63CD9F28}"/>
                  </a:ext>
                </a:extLst>
              </p:cNvPr>
              <p:cNvSpPr txBox="1">
                <a:spLocks noRot="1" noChangeAspect="1" noMove="1" noResize="1" noEditPoints="1" noAdjustHandles="1" noChangeArrowheads="1" noChangeShapeType="1" noTextEdit="1"/>
              </p:cNvSpPr>
              <p:nvPr/>
            </p:nvSpPr>
            <p:spPr>
              <a:xfrm>
                <a:off x="2468118" y="4168583"/>
                <a:ext cx="2734056" cy="1683538"/>
              </a:xfrm>
              <a:prstGeom prst="rect">
                <a:avLst/>
              </a:prstGeom>
              <a:blipFill>
                <a:blip r:embed="rId3"/>
                <a:stretch>
                  <a:fillRect b="-1087"/>
                </a:stretch>
              </a:blipFill>
              <a:ln w="19050">
                <a:noFill/>
              </a:ln>
            </p:spPr>
            <p:txBody>
              <a:bodyPr/>
              <a:lstStyle/>
              <a:p>
                <a:r>
                  <a:rPr lang="en-US">
                    <a:noFill/>
                  </a:rPr>
                  <a:t> </a:t>
                </a:r>
              </a:p>
            </p:txBody>
          </p:sp>
        </mc:Fallback>
      </mc:AlternateContent>
      <p:sp>
        <p:nvSpPr>
          <p:cNvPr id="6" name="CuadroTexto 5">
            <a:extLst>
              <a:ext uri="{FF2B5EF4-FFF2-40B4-BE49-F238E27FC236}">
                <a16:creationId xmlns:a16="http://schemas.microsoft.com/office/drawing/2014/main" id="{8A750973-2F55-417A-987F-618A361FB0CD}"/>
              </a:ext>
            </a:extLst>
          </p:cNvPr>
          <p:cNvSpPr txBox="1"/>
          <p:nvPr/>
        </p:nvSpPr>
        <p:spPr>
          <a:xfrm>
            <a:off x="1745050" y="3630086"/>
            <a:ext cx="3639312" cy="369332"/>
          </a:xfrm>
          <a:prstGeom prst="rect">
            <a:avLst/>
          </a:prstGeom>
          <a:noFill/>
        </p:spPr>
        <p:txBody>
          <a:bodyPr wrap="square" rtlCol="0">
            <a:spAutoFit/>
          </a:bodyPr>
          <a:lstStyle/>
          <a:p>
            <a:r>
              <a:rPr lang="es-CL" dirty="0">
                <a:latin typeface="Abadi" panose="020B0604020104020204" pitchFamily="34" charset="0"/>
              </a:rPr>
              <a:t>Cálculo de frecuencias genéticas</a:t>
            </a:r>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91C37A15-7581-4861-88CE-73A6E4330C93}"/>
                  </a:ext>
                </a:extLst>
              </p:cNvPr>
              <p:cNvSpPr txBox="1"/>
              <p:nvPr/>
            </p:nvSpPr>
            <p:spPr>
              <a:xfrm>
                <a:off x="6553964" y="4168583"/>
                <a:ext cx="2734056" cy="1683538"/>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m:t>
                      </m:r>
                      <m:r>
                        <a:rPr lang="es-CL" b="0" i="1" smtClean="0">
                          <a:latin typeface="Cambria Math" panose="02040503050406030204" pitchFamily="18" charset="0"/>
                        </a:rPr>
                        <m:t>𝑄</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oMath>
                  </m:oMathPara>
                </a14:m>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=0,02+</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(0,3)</m:t>
                      </m:r>
                    </m:oMath>
                  </m:oMathPara>
                </a14:m>
                <a:endParaRPr lang="es-CL" dirty="0"/>
              </a:p>
              <a:p>
                <a:endParaRPr lang="es-CL"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=0,17</m:t>
                      </m:r>
                    </m:oMath>
                  </m:oMathPara>
                </a14:m>
                <a:endParaRPr lang="es-CL" dirty="0"/>
              </a:p>
            </p:txBody>
          </p:sp>
        </mc:Choice>
        <mc:Fallback xmlns="">
          <p:sp>
            <p:nvSpPr>
              <p:cNvPr id="7" name="CuadroTexto 6">
                <a:extLst>
                  <a:ext uri="{FF2B5EF4-FFF2-40B4-BE49-F238E27FC236}">
                    <a16:creationId xmlns:a16="http://schemas.microsoft.com/office/drawing/2014/main" id="{91C37A15-7581-4861-88CE-73A6E4330C93}"/>
                  </a:ext>
                </a:extLst>
              </p:cNvPr>
              <p:cNvSpPr txBox="1">
                <a:spLocks noRot="1" noChangeAspect="1" noMove="1" noResize="1" noEditPoints="1" noAdjustHandles="1" noChangeArrowheads="1" noChangeShapeType="1" noTextEdit="1"/>
              </p:cNvSpPr>
              <p:nvPr/>
            </p:nvSpPr>
            <p:spPr>
              <a:xfrm>
                <a:off x="6553964" y="4168583"/>
                <a:ext cx="2734056" cy="1683538"/>
              </a:xfrm>
              <a:prstGeom prst="rect">
                <a:avLst/>
              </a:prstGeom>
              <a:blipFill>
                <a:blip r:embed="rId4"/>
                <a:stretch>
                  <a:fillRect b="-1087"/>
                </a:stretch>
              </a:blipFill>
              <a:ln w="19050">
                <a:noFill/>
              </a:ln>
            </p:spPr>
            <p:txBody>
              <a:bodyPr/>
              <a:lstStyle/>
              <a:p>
                <a:r>
                  <a:rPr lang="en-US">
                    <a:noFill/>
                  </a:rPr>
                  <a:t> </a:t>
                </a:r>
              </a:p>
            </p:txBody>
          </p:sp>
        </mc:Fallback>
      </mc:AlternateContent>
      <p:sp>
        <p:nvSpPr>
          <p:cNvPr id="8" name="Rectángulo 7">
            <a:extLst>
              <a:ext uri="{FF2B5EF4-FFF2-40B4-BE49-F238E27FC236}">
                <a16:creationId xmlns:a16="http://schemas.microsoft.com/office/drawing/2014/main" id="{6622F979-2CF2-488B-92F3-302A7215DB8F}"/>
              </a:ext>
            </a:extLst>
          </p:cNvPr>
          <p:cNvSpPr/>
          <p:nvPr/>
        </p:nvSpPr>
        <p:spPr>
          <a:xfrm>
            <a:off x="3152392" y="5470046"/>
            <a:ext cx="5405630" cy="382076"/>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DE9A2A26-5F94-4B35-BF8B-AC4A71C50AC0}"/>
              </a:ext>
            </a:extLst>
          </p:cNvPr>
          <p:cNvSpPr txBox="1"/>
          <p:nvPr/>
        </p:nvSpPr>
        <p:spPr>
          <a:xfrm>
            <a:off x="1359979" y="1305342"/>
            <a:ext cx="9472041" cy="2031325"/>
          </a:xfrm>
          <a:prstGeom prst="rect">
            <a:avLst/>
          </a:prstGeom>
          <a:noFill/>
        </p:spPr>
        <p:txBody>
          <a:bodyPr wrap="square" rtlCol="0">
            <a:spAutoFit/>
          </a:bodyPr>
          <a:lstStyle/>
          <a:p>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endParaRPr lang="es-CL" dirty="0"/>
          </a:p>
          <a:p>
            <a:pPr algn="ctr"/>
            <a:r>
              <a:rPr lang="es-CL" dirty="0"/>
              <a:t>P=0,68         H=0,3      Q=0,02</a:t>
            </a:r>
          </a:p>
          <a:p>
            <a:pPr algn="ctr"/>
            <a:endParaRPr lang="es-CL" dirty="0"/>
          </a:p>
          <a:p>
            <a:r>
              <a:rPr lang="es-CL" dirty="0"/>
              <a:t>Determine si esta población se encuentra bajo Equilibrio Hardy-Weinberg:</a:t>
            </a:r>
          </a:p>
        </p:txBody>
      </p:sp>
      <p:pic>
        <p:nvPicPr>
          <p:cNvPr id="10" name="Picture 4" descr="Licking Mountain Lion Sticker by PUMA">
            <a:extLst>
              <a:ext uri="{FF2B5EF4-FFF2-40B4-BE49-F238E27FC236}">
                <a16:creationId xmlns:a16="http://schemas.microsoft.com/office/drawing/2014/main" id="{30382FB4-5E06-41C8-BF83-75B509DD39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0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64</a:t>
            </a:fld>
            <a:endParaRPr/>
          </a:p>
        </p:txBody>
      </p:sp>
      <p:sp>
        <p:nvSpPr>
          <p:cNvPr id="9" name="Título 1">
            <a:extLst>
              <a:ext uri="{FF2B5EF4-FFF2-40B4-BE49-F238E27FC236}">
                <a16:creationId xmlns:a16="http://schemas.microsoft.com/office/drawing/2014/main" id="{9A89AC68-9F3F-43A2-B2DC-DDD38A7B5D5B}"/>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dirty="0"/>
              <a:t>Ejercicio 4</a:t>
            </a:r>
            <a:endParaRPr lang="en-US" i="1" kern="0" dirty="0"/>
          </a:p>
        </p:txBody>
      </p:sp>
      <p:graphicFrame>
        <p:nvGraphicFramePr>
          <p:cNvPr id="11" name="Tabla 4">
            <a:extLst>
              <a:ext uri="{FF2B5EF4-FFF2-40B4-BE49-F238E27FC236}">
                <a16:creationId xmlns:a16="http://schemas.microsoft.com/office/drawing/2014/main" id="{63CFF2F6-5F88-42C5-981D-D7B491048FC7}"/>
              </a:ext>
            </a:extLst>
          </p:cNvPr>
          <p:cNvGraphicFramePr>
            <a:graphicFrameLocks noGrp="1"/>
          </p:cNvGraphicFramePr>
          <p:nvPr/>
        </p:nvGraphicFramePr>
        <p:xfrm>
          <a:off x="1539063" y="3814752"/>
          <a:ext cx="8395900" cy="1127952"/>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70840">
                <a:tc>
                  <a:txBody>
                    <a:bodyPr/>
                    <a:lstStyle/>
                    <a:p>
                      <a:r>
                        <a:rPr lang="es-CL"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Q</a:t>
                      </a:r>
                    </a:p>
                  </a:txBody>
                  <a:tcPr/>
                </a:tc>
                <a:extLst>
                  <a:ext uri="{0D108BD9-81ED-4DB2-BD59-A6C34878D82A}">
                    <a16:rowId xmlns:a16="http://schemas.microsoft.com/office/drawing/2014/main" val="3532056097"/>
                  </a:ext>
                </a:extLst>
              </a:tr>
              <a:tr h="370840">
                <a:tc>
                  <a:txBody>
                    <a:bodyPr/>
                    <a:lstStyle/>
                    <a:p>
                      <a:r>
                        <a:rPr lang="es-CL" dirty="0"/>
                        <a:t>Observada</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3800928650"/>
                  </a:ext>
                </a:extLst>
              </a:tr>
              <a:tr h="370840">
                <a:tc>
                  <a:txBody>
                    <a:bodyPr/>
                    <a:lstStyle/>
                    <a:p>
                      <a:r>
                        <a:rPr lang="es-CL" dirty="0"/>
                        <a:t>Esperada </a:t>
                      </a:r>
                      <a:r>
                        <a:rPr lang="es-CL" dirty="0">
                          <a:solidFill>
                            <a:srgbClr val="FF0000"/>
                          </a:solidFill>
                        </a:rPr>
                        <a:t>(H-W)</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2393102065"/>
                  </a:ext>
                </a:extLst>
              </a:tr>
            </a:tbl>
          </a:graphicData>
        </a:graphic>
      </p:graphicFrame>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04253876-3810-4211-BB7A-2E24ED82D4D1}"/>
                  </a:ext>
                </a:extLst>
              </p:cNvPr>
              <p:cNvSpPr txBox="1"/>
              <p:nvPr/>
            </p:nvSpPr>
            <p:spPr>
              <a:xfrm>
                <a:off x="10390524" y="4047846"/>
                <a:ext cx="112087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=0,83</m:t>
                      </m:r>
                    </m:oMath>
                  </m:oMathPara>
                </a14:m>
                <a:endParaRPr lang="es-CL" b="0"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=0,17</m:t>
                      </m:r>
                    </m:oMath>
                  </m:oMathPara>
                </a14:m>
                <a:endParaRPr lang="es-CL" dirty="0"/>
              </a:p>
            </p:txBody>
          </p:sp>
        </mc:Choice>
        <mc:Fallback xmlns="">
          <p:sp>
            <p:nvSpPr>
              <p:cNvPr id="12" name="CuadroTexto 11">
                <a:extLst>
                  <a:ext uri="{FF2B5EF4-FFF2-40B4-BE49-F238E27FC236}">
                    <a16:creationId xmlns:a16="http://schemas.microsoft.com/office/drawing/2014/main" id="{04253876-3810-4211-BB7A-2E24ED82D4D1}"/>
                  </a:ext>
                </a:extLst>
              </p:cNvPr>
              <p:cNvSpPr txBox="1">
                <a:spLocks noRot="1" noChangeAspect="1" noMove="1" noResize="1" noEditPoints="1" noAdjustHandles="1" noChangeArrowheads="1" noChangeShapeType="1" noTextEdit="1"/>
              </p:cNvSpPr>
              <p:nvPr/>
            </p:nvSpPr>
            <p:spPr>
              <a:xfrm>
                <a:off x="10390524" y="4047846"/>
                <a:ext cx="1120878" cy="646331"/>
              </a:xfrm>
              <a:prstGeom prst="rect">
                <a:avLst/>
              </a:prstGeom>
              <a:blipFill>
                <a:blip r:embed="rId3"/>
                <a:stretch>
                  <a:fillRect b="-4717"/>
                </a:stretch>
              </a:blipFill>
            </p:spPr>
            <p:txBody>
              <a:bodyPr/>
              <a:lstStyle/>
              <a:p>
                <a:r>
                  <a:rPr lang="en-US">
                    <a:noFill/>
                  </a:rPr>
                  <a:t> </a:t>
                </a:r>
              </a:p>
            </p:txBody>
          </p:sp>
        </mc:Fallback>
      </mc:AlternateContent>
      <p:sp>
        <p:nvSpPr>
          <p:cNvPr id="7" name="CuadroTexto 6">
            <a:extLst>
              <a:ext uri="{FF2B5EF4-FFF2-40B4-BE49-F238E27FC236}">
                <a16:creationId xmlns:a16="http://schemas.microsoft.com/office/drawing/2014/main" id="{5DF1F700-4524-4CDA-8D75-1C4552E8180E}"/>
              </a:ext>
            </a:extLst>
          </p:cNvPr>
          <p:cNvSpPr txBox="1"/>
          <p:nvPr/>
        </p:nvSpPr>
        <p:spPr>
          <a:xfrm>
            <a:off x="1359979" y="1305342"/>
            <a:ext cx="9472041" cy="2031325"/>
          </a:xfrm>
          <a:prstGeom prst="rect">
            <a:avLst/>
          </a:prstGeom>
          <a:noFill/>
        </p:spPr>
        <p:txBody>
          <a:bodyPr wrap="square" rtlCol="0">
            <a:spAutoFit/>
          </a:bodyPr>
          <a:lstStyle/>
          <a:p>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endParaRPr lang="es-CL" dirty="0"/>
          </a:p>
          <a:p>
            <a:pPr algn="ctr"/>
            <a:r>
              <a:rPr lang="es-CL" dirty="0"/>
              <a:t>P=0,68         H=0,3      Q=0,02</a:t>
            </a:r>
          </a:p>
          <a:p>
            <a:pPr algn="ctr"/>
            <a:endParaRPr lang="es-CL" dirty="0"/>
          </a:p>
          <a:p>
            <a:r>
              <a:rPr lang="es-CL" dirty="0"/>
              <a:t>Determine si esta población se encuentra bajo Equilibrio Hardy-Weinberg:</a:t>
            </a:r>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E86202C5-F1F4-4056-AF33-9C2D8BD9B599}"/>
                  </a:ext>
                </a:extLst>
              </p:cNvPr>
              <p:cNvSpPr txBox="1"/>
              <p:nvPr/>
            </p:nvSpPr>
            <p:spPr>
              <a:xfrm>
                <a:off x="8633336" y="224831"/>
                <a:ext cx="3116109"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  ;  </m:t>
                      </m:r>
                      <m:r>
                        <a:rPr lang="es-CL" b="0" i="1" smtClean="0">
                          <a:latin typeface="Cambria Math" panose="02040503050406030204" pitchFamily="18" charset="0"/>
                        </a:rPr>
                        <m:t>𝐻</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  ;  </m:t>
                      </m:r>
                      <m:r>
                        <a:rPr lang="es-CL" b="0" i="1" smtClean="0">
                          <a:latin typeface="Cambria Math" panose="02040503050406030204" pitchFamily="18" charset="0"/>
                        </a:rPr>
                        <m:t>𝑄</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oMath>
                  </m:oMathPara>
                </a14:m>
                <a:endParaRPr lang="en-US" dirty="0"/>
              </a:p>
            </p:txBody>
          </p:sp>
        </mc:Choice>
        <mc:Fallback xmlns="">
          <p:sp>
            <p:nvSpPr>
              <p:cNvPr id="2" name="CuadroTexto 1">
                <a:extLst>
                  <a:ext uri="{FF2B5EF4-FFF2-40B4-BE49-F238E27FC236}">
                    <a16:creationId xmlns:a16="http://schemas.microsoft.com/office/drawing/2014/main" id="{E86202C5-F1F4-4056-AF33-9C2D8BD9B599}"/>
                  </a:ext>
                </a:extLst>
              </p:cNvPr>
              <p:cNvSpPr txBox="1">
                <a:spLocks noRot="1" noChangeAspect="1" noMove="1" noResize="1" noEditPoints="1" noAdjustHandles="1" noChangeArrowheads="1" noChangeShapeType="1" noTextEdit="1"/>
              </p:cNvSpPr>
              <p:nvPr/>
            </p:nvSpPr>
            <p:spPr>
              <a:xfrm>
                <a:off x="8633336" y="224831"/>
                <a:ext cx="3116109" cy="369332"/>
              </a:xfrm>
              <a:prstGeom prst="rect">
                <a:avLst/>
              </a:prstGeom>
              <a:blipFill>
                <a:blip r:embed="rId4"/>
                <a:stretch>
                  <a:fillRect b="-10938"/>
                </a:stretch>
              </a:blipFill>
            </p:spPr>
            <p:txBody>
              <a:bodyPr/>
              <a:lstStyle/>
              <a:p>
                <a:r>
                  <a:rPr lang="en-US">
                    <a:noFill/>
                  </a:rPr>
                  <a:t> </a:t>
                </a:r>
              </a:p>
            </p:txBody>
          </p:sp>
        </mc:Fallback>
      </mc:AlternateContent>
      <p:pic>
        <p:nvPicPr>
          <p:cNvPr id="8" name="Picture 4" descr="Licking Mountain Lion Sticker by PUMA">
            <a:extLst>
              <a:ext uri="{FF2B5EF4-FFF2-40B4-BE49-F238E27FC236}">
                <a16:creationId xmlns:a16="http://schemas.microsoft.com/office/drawing/2014/main" id="{3FEFF109-320B-4FD4-81C5-E74A9DAF0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1875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65</a:t>
            </a:fld>
            <a:endParaRPr/>
          </a:p>
        </p:txBody>
      </p:sp>
      <p:sp>
        <p:nvSpPr>
          <p:cNvPr id="3" name="Título 1">
            <a:extLst>
              <a:ext uri="{FF2B5EF4-FFF2-40B4-BE49-F238E27FC236}">
                <a16:creationId xmlns:a16="http://schemas.microsoft.com/office/drawing/2014/main" id="{A63D0770-28F0-4475-AFF5-29445BBB72FD}"/>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dirty="0"/>
              <a:t>Ejercicio 4</a:t>
            </a:r>
            <a:endParaRPr lang="en-US" i="1" kern="0" dirty="0"/>
          </a:p>
        </p:txBody>
      </p:sp>
      <p:graphicFrame>
        <p:nvGraphicFramePr>
          <p:cNvPr id="5" name="Tabla 4">
            <a:extLst>
              <a:ext uri="{FF2B5EF4-FFF2-40B4-BE49-F238E27FC236}">
                <a16:creationId xmlns:a16="http://schemas.microsoft.com/office/drawing/2014/main" id="{6014184C-3BF8-4FAF-B2F2-231630C649DF}"/>
              </a:ext>
            </a:extLst>
          </p:cNvPr>
          <p:cNvGraphicFramePr>
            <a:graphicFrameLocks noGrp="1"/>
          </p:cNvGraphicFramePr>
          <p:nvPr>
            <p:extLst>
              <p:ext uri="{D42A27DB-BD31-4B8C-83A1-F6EECF244321}">
                <p14:modId xmlns:p14="http://schemas.microsoft.com/office/powerpoint/2010/main" val="1716497482"/>
              </p:ext>
            </p:extLst>
          </p:nvPr>
        </p:nvGraphicFramePr>
        <p:xfrm>
          <a:off x="1539063" y="3814752"/>
          <a:ext cx="8395900" cy="1127952"/>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70840">
                <a:tc>
                  <a:txBody>
                    <a:bodyPr/>
                    <a:lstStyle/>
                    <a:p>
                      <a:r>
                        <a:rPr lang="es-CL"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Q</a:t>
                      </a:r>
                    </a:p>
                  </a:txBody>
                  <a:tcPr/>
                </a:tc>
                <a:extLst>
                  <a:ext uri="{0D108BD9-81ED-4DB2-BD59-A6C34878D82A}">
                    <a16:rowId xmlns:a16="http://schemas.microsoft.com/office/drawing/2014/main" val="3532056097"/>
                  </a:ext>
                </a:extLst>
              </a:tr>
              <a:tr h="370840">
                <a:tc>
                  <a:txBody>
                    <a:bodyPr/>
                    <a:lstStyle/>
                    <a:p>
                      <a:r>
                        <a:rPr lang="es-CL" dirty="0"/>
                        <a:t>Observada</a:t>
                      </a:r>
                    </a:p>
                  </a:txBody>
                  <a:tcPr/>
                </a:tc>
                <a:tc>
                  <a:txBody>
                    <a:bodyPr/>
                    <a:lstStyle/>
                    <a:p>
                      <a:pPr algn="ctr"/>
                      <a:r>
                        <a:rPr lang="es-CL" dirty="0"/>
                        <a:t>0,68</a:t>
                      </a:r>
                    </a:p>
                  </a:txBody>
                  <a:tcPr/>
                </a:tc>
                <a:tc>
                  <a:txBody>
                    <a:bodyPr/>
                    <a:lstStyle/>
                    <a:p>
                      <a:pPr algn="ctr"/>
                      <a:r>
                        <a:rPr lang="es-CL" dirty="0"/>
                        <a:t>0,3</a:t>
                      </a:r>
                    </a:p>
                  </a:txBody>
                  <a:tcPr/>
                </a:tc>
                <a:tc>
                  <a:txBody>
                    <a:bodyPr/>
                    <a:lstStyle/>
                    <a:p>
                      <a:pPr algn="ctr"/>
                      <a:r>
                        <a:rPr lang="es-CL" dirty="0"/>
                        <a:t>0,02</a:t>
                      </a:r>
                    </a:p>
                  </a:txBody>
                  <a:tcPr/>
                </a:tc>
                <a:extLst>
                  <a:ext uri="{0D108BD9-81ED-4DB2-BD59-A6C34878D82A}">
                    <a16:rowId xmlns:a16="http://schemas.microsoft.com/office/drawing/2014/main" val="3800928650"/>
                  </a:ext>
                </a:extLst>
              </a:tr>
              <a:tr h="370840">
                <a:tc>
                  <a:txBody>
                    <a:bodyPr/>
                    <a:lstStyle/>
                    <a:p>
                      <a:r>
                        <a:rPr lang="es-CL" dirty="0"/>
                        <a:t>Esperada </a:t>
                      </a:r>
                      <a:r>
                        <a:rPr lang="es-CL" dirty="0">
                          <a:solidFill>
                            <a:srgbClr val="FF0000"/>
                          </a:solidFill>
                        </a:rPr>
                        <a:t>(H-W)</a:t>
                      </a:r>
                    </a:p>
                  </a:txBody>
                  <a:tcPr/>
                </a:tc>
                <a:tc>
                  <a:txBody>
                    <a:bodyPr/>
                    <a:lstStyle/>
                    <a:p>
                      <a:pPr algn="ctr"/>
                      <a:endParaRPr lang="es-CL" dirty="0"/>
                    </a:p>
                  </a:txBody>
                  <a:tcPr/>
                </a:tc>
                <a:tc>
                  <a:txBody>
                    <a:bodyPr/>
                    <a:lstStyle/>
                    <a:p>
                      <a:pPr algn="ctr"/>
                      <a:endParaRPr lang="es-CL" dirty="0"/>
                    </a:p>
                  </a:txBody>
                  <a:tcPr/>
                </a:tc>
                <a:tc>
                  <a:txBody>
                    <a:bodyPr/>
                    <a:lstStyle/>
                    <a:p>
                      <a:pPr algn="ctr"/>
                      <a:endParaRPr lang="es-CL" dirty="0"/>
                    </a:p>
                  </a:txBody>
                  <a:tcPr/>
                </a:tc>
                <a:extLst>
                  <a:ext uri="{0D108BD9-81ED-4DB2-BD59-A6C34878D82A}">
                    <a16:rowId xmlns:a16="http://schemas.microsoft.com/office/drawing/2014/main" val="2393102065"/>
                  </a:ext>
                </a:extLst>
              </a:tr>
            </a:tbl>
          </a:graphicData>
        </a:graphic>
      </p:graphicFrame>
      <p:sp>
        <p:nvSpPr>
          <p:cNvPr id="7" name="CuadroTexto 6">
            <a:extLst>
              <a:ext uri="{FF2B5EF4-FFF2-40B4-BE49-F238E27FC236}">
                <a16:creationId xmlns:a16="http://schemas.microsoft.com/office/drawing/2014/main" id="{67DA0AF0-0894-404B-A350-FC4E3925AD87}"/>
              </a:ext>
            </a:extLst>
          </p:cNvPr>
          <p:cNvSpPr txBox="1"/>
          <p:nvPr/>
        </p:nvSpPr>
        <p:spPr>
          <a:xfrm>
            <a:off x="1359979" y="1305342"/>
            <a:ext cx="9472041" cy="2031325"/>
          </a:xfrm>
          <a:prstGeom prst="rect">
            <a:avLst/>
          </a:prstGeom>
          <a:noFill/>
        </p:spPr>
        <p:txBody>
          <a:bodyPr wrap="square" rtlCol="0">
            <a:spAutoFit/>
          </a:bodyPr>
          <a:lstStyle/>
          <a:p>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endParaRPr lang="es-CL" dirty="0"/>
          </a:p>
          <a:p>
            <a:pPr algn="ctr"/>
            <a:r>
              <a:rPr lang="es-CL" dirty="0"/>
              <a:t>P=0,68         H=0,3      Q=0,02</a:t>
            </a:r>
          </a:p>
          <a:p>
            <a:pPr algn="ctr"/>
            <a:endParaRPr lang="es-CL" dirty="0"/>
          </a:p>
          <a:p>
            <a:r>
              <a:rPr lang="es-CL" dirty="0"/>
              <a:t>Determine si esta población se encuentra bajo Equilibrio Hardy-Weinberg:</a:t>
            </a:r>
          </a:p>
        </p:txBody>
      </p:sp>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727611C8-4683-48F6-A3E9-39F5F808DA7A}"/>
                  </a:ext>
                </a:extLst>
              </p:cNvPr>
              <p:cNvSpPr txBox="1"/>
              <p:nvPr/>
            </p:nvSpPr>
            <p:spPr>
              <a:xfrm>
                <a:off x="10390524" y="4047846"/>
                <a:ext cx="112087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=0,83</m:t>
                      </m:r>
                    </m:oMath>
                  </m:oMathPara>
                </a14:m>
                <a:endParaRPr lang="es-CL" b="0"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=0,17</m:t>
                      </m:r>
                    </m:oMath>
                  </m:oMathPara>
                </a14:m>
                <a:endParaRPr lang="es-CL" dirty="0"/>
              </a:p>
            </p:txBody>
          </p:sp>
        </mc:Choice>
        <mc:Fallback xmlns="">
          <p:sp>
            <p:nvSpPr>
              <p:cNvPr id="8" name="CuadroTexto 7">
                <a:extLst>
                  <a:ext uri="{FF2B5EF4-FFF2-40B4-BE49-F238E27FC236}">
                    <a16:creationId xmlns:a16="http://schemas.microsoft.com/office/drawing/2014/main" id="{727611C8-4683-48F6-A3E9-39F5F808DA7A}"/>
                  </a:ext>
                </a:extLst>
              </p:cNvPr>
              <p:cNvSpPr txBox="1">
                <a:spLocks noRot="1" noChangeAspect="1" noMove="1" noResize="1" noEditPoints="1" noAdjustHandles="1" noChangeArrowheads="1" noChangeShapeType="1" noTextEdit="1"/>
              </p:cNvSpPr>
              <p:nvPr/>
            </p:nvSpPr>
            <p:spPr>
              <a:xfrm>
                <a:off x="10390524" y="4047846"/>
                <a:ext cx="1120878" cy="646331"/>
              </a:xfrm>
              <a:prstGeom prst="rect">
                <a:avLst/>
              </a:prstGeom>
              <a:blipFill>
                <a:blip r:embed="rId3"/>
                <a:stretch>
                  <a:fillRect b="-47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359FAC28-7243-4AAE-A72E-326B5F710648}"/>
                  </a:ext>
                </a:extLst>
              </p:cNvPr>
              <p:cNvSpPr txBox="1"/>
              <p:nvPr/>
            </p:nvSpPr>
            <p:spPr>
              <a:xfrm>
                <a:off x="8633336" y="224831"/>
                <a:ext cx="3116109"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  ;  </m:t>
                      </m:r>
                      <m:r>
                        <a:rPr lang="es-CL" b="0" i="1" smtClean="0">
                          <a:latin typeface="Cambria Math" panose="02040503050406030204" pitchFamily="18" charset="0"/>
                        </a:rPr>
                        <m:t>𝐻</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  ;  </m:t>
                      </m:r>
                      <m:r>
                        <a:rPr lang="es-CL" b="0" i="1" smtClean="0">
                          <a:latin typeface="Cambria Math" panose="02040503050406030204" pitchFamily="18" charset="0"/>
                        </a:rPr>
                        <m:t>𝑄</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oMath>
                  </m:oMathPara>
                </a14:m>
                <a:endParaRPr lang="en-US" dirty="0"/>
              </a:p>
            </p:txBody>
          </p:sp>
        </mc:Choice>
        <mc:Fallback xmlns="">
          <p:sp>
            <p:nvSpPr>
              <p:cNvPr id="9" name="CuadroTexto 8">
                <a:extLst>
                  <a:ext uri="{FF2B5EF4-FFF2-40B4-BE49-F238E27FC236}">
                    <a16:creationId xmlns:a16="http://schemas.microsoft.com/office/drawing/2014/main" id="{359FAC28-7243-4AAE-A72E-326B5F710648}"/>
                  </a:ext>
                </a:extLst>
              </p:cNvPr>
              <p:cNvSpPr txBox="1">
                <a:spLocks noRot="1" noChangeAspect="1" noMove="1" noResize="1" noEditPoints="1" noAdjustHandles="1" noChangeArrowheads="1" noChangeShapeType="1" noTextEdit="1"/>
              </p:cNvSpPr>
              <p:nvPr/>
            </p:nvSpPr>
            <p:spPr>
              <a:xfrm>
                <a:off x="8633336" y="224831"/>
                <a:ext cx="3116109" cy="369332"/>
              </a:xfrm>
              <a:prstGeom prst="rect">
                <a:avLst/>
              </a:prstGeom>
              <a:blipFill>
                <a:blip r:embed="rId4"/>
                <a:stretch>
                  <a:fillRect b="-10938"/>
                </a:stretch>
              </a:blipFill>
            </p:spPr>
            <p:txBody>
              <a:bodyPr/>
              <a:lstStyle/>
              <a:p>
                <a:r>
                  <a:rPr lang="en-US">
                    <a:noFill/>
                  </a:rPr>
                  <a:t> </a:t>
                </a:r>
              </a:p>
            </p:txBody>
          </p:sp>
        </mc:Fallback>
      </mc:AlternateContent>
      <p:pic>
        <p:nvPicPr>
          <p:cNvPr id="10" name="Picture 4" descr="Licking Mountain Lion Sticker by PUMA">
            <a:extLst>
              <a:ext uri="{FF2B5EF4-FFF2-40B4-BE49-F238E27FC236}">
                <a16:creationId xmlns:a16="http://schemas.microsoft.com/office/drawing/2014/main" id="{FB4AB776-7D9A-40C9-8638-15F55B51A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8693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66</a:t>
            </a:fld>
            <a:endParaRPr/>
          </a:p>
        </p:txBody>
      </p:sp>
      <p:sp>
        <p:nvSpPr>
          <p:cNvPr id="3" name="Título 1">
            <a:extLst>
              <a:ext uri="{FF2B5EF4-FFF2-40B4-BE49-F238E27FC236}">
                <a16:creationId xmlns:a16="http://schemas.microsoft.com/office/drawing/2014/main" id="{3EBD8689-F6A1-4232-A876-C37B59A8DE4E}"/>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dirty="0"/>
              <a:t>Ejercicio 4</a:t>
            </a:r>
            <a:endParaRPr lang="en-US" i="1" kern="0" dirty="0"/>
          </a:p>
        </p:txBody>
      </p:sp>
      <p:graphicFrame>
        <p:nvGraphicFramePr>
          <p:cNvPr id="5" name="Tabla 4">
            <a:extLst>
              <a:ext uri="{FF2B5EF4-FFF2-40B4-BE49-F238E27FC236}">
                <a16:creationId xmlns:a16="http://schemas.microsoft.com/office/drawing/2014/main" id="{15D6025C-B685-4674-BE99-D73301F4F244}"/>
              </a:ext>
            </a:extLst>
          </p:cNvPr>
          <p:cNvGraphicFramePr>
            <a:graphicFrameLocks noGrp="1"/>
          </p:cNvGraphicFramePr>
          <p:nvPr>
            <p:extLst>
              <p:ext uri="{D42A27DB-BD31-4B8C-83A1-F6EECF244321}">
                <p14:modId xmlns:p14="http://schemas.microsoft.com/office/powerpoint/2010/main" val="1146508882"/>
              </p:ext>
            </p:extLst>
          </p:nvPr>
        </p:nvGraphicFramePr>
        <p:xfrm>
          <a:off x="1539063" y="3814752"/>
          <a:ext cx="8395900" cy="1127952"/>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70840">
                <a:tc>
                  <a:txBody>
                    <a:bodyPr/>
                    <a:lstStyle/>
                    <a:p>
                      <a:r>
                        <a:rPr lang="es-CL"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Q</a:t>
                      </a:r>
                    </a:p>
                  </a:txBody>
                  <a:tcPr/>
                </a:tc>
                <a:extLst>
                  <a:ext uri="{0D108BD9-81ED-4DB2-BD59-A6C34878D82A}">
                    <a16:rowId xmlns:a16="http://schemas.microsoft.com/office/drawing/2014/main" val="3532056097"/>
                  </a:ext>
                </a:extLst>
              </a:tr>
              <a:tr h="370840">
                <a:tc>
                  <a:txBody>
                    <a:bodyPr/>
                    <a:lstStyle/>
                    <a:p>
                      <a:r>
                        <a:rPr lang="es-CL" dirty="0"/>
                        <a:t>Observada</a:t>
                      </a:r>
                    </a:p>
                  </a:txBody>
                  <a:tcPr/>
                </a:tc>
                <a:tc>
                  <a:txBody>
                    <a:bodyPr/>
                    <a:lstStyle/>
                    <a:p>
                      <a:pPr algn="ctr"/>
                      <a:r>
                        <a:rPr lang="es-CL" dirty="0"/>
                        <a:t>0,68</a:t>
                      </a:r>
                    </a:p>
                  </a:txBody>
                  <a:tcPr/>
                </a:tc>
                <a:tc>
                  <a:txBody>
                    <a:bodyPr/>
                    <a:lstStyle/>
                    <a:p>
                      <a:pPr algn="ctr"/>
                      <a:r>
                        <a:rPr lang="es-CL" dirty="0"/>
                        <a:t>0,3</a:t>
                      </a:r>
                    </a:p>
                  </a:txBody>
                  <a:tcPr/>
                </a:tc>
                <a:tc>
                  <a:txBody>
                    <a:bodyPr/>
                    <a:lstStyle/>
                    <a:p>
                      <a:pPr algn="ctr"/>
                      <a:r>
                        <a:rPr lang="es-CL" dirty="0"/>
                        <a:t>0,02</a:t>
                      </a:r>
                    </a:p>
                  </a:txBody>
                  <a:tcPr/>
                </a:tc>
                <a:extLst>
                  <a:ext uri="{0D108BD9-81ED-4DB2-BD59-A6C34878D82A}">
                    <a16:rowId xmlns:a16="http://schemas.microsoft.com/office/drawing/2014/main" val="3800928650"/>
                  </a:ext>
                </a:extLst>
              </a:tr>
              <a:tr h="370840">
                <a:tc>
                  <a:txBody>
                    <a:bodyPr/>
                    <a:lstStyle/>
                    <a:p>
                      <a:r>
                        <a:rPr lang="es-CL" dirty="0"/>
                        <a:t>Esperada </a:t>
                      </a:r>
                      <a:r>
                        <a:rPr lang="es-CL" dirty="0">
                          <a:solidFill>
                            <a:srgbClr val="FF0000"/>
                          </a:solidFill>
                        </a:rPr>
                        <a:t>(H-W)</a:t>
                      </a:r>
                    </a:p>
                  </a:txBody>
                  <a:tcPr/>
                </a:tc>
                <a:tc>
                  <a:txBody>
                    <a:bodyPr/>
                    <a:lstStyle/>
                    <a:p>
                      <a:pPr algn="ctr"/>
                      <a:r>
                        <a:rPr lang="es-CL" dirty="0"/>
                        <a:t>0,69</a:t>
                      </a:r>
                    </a:p>
                  </a:txBody>
                  <a:tcPr/>
                </a:tc>
                <a:tc>
                  <a:txBody>
                    <a:bodyPr/>
                    <a:lstStyle/>
                    <a:p>
                      <a:pPr algn="ctr"/>
                      <a:r>
                        <a:rPr lang="es-CL" dirty="0"/>
                        <a:t>0,28</a:t>
                      </a:r>
                    </a:p>
                  </a:txBody>
                  <a:tcPr/>
                </a:tc>
                <a:tc>
                  <a:txBody>
                    <a:bodyPr/>
                    <a:lstStyle/>
                    <a:p>
                      <a:pPr algn="ctr"/>
                      <a:r>
                        <a:rPr lang="es-CL" dirty="0"/>
                        <a:t>0,03</a:t>
                      </a:r>
                    </a:p>
                  </a:txBody>
                  <a:tcPr/>
                </a:tc>
                <a:extLst>
                  <a:ext uri="{0D108BD9-81ED-4DB2-BD59-A6C34878D82A}">
                    <a16:rowId xmlns:a16="http://schemas.microsoft.com/office/drawing/2014/main" val="2393102065"/>
                  </a:ext>
                </a:extLst>
              </a:tr>
            </a:tbl>
          </a:graphicData>
        </a:graphic>
      </p:graphicFrame>
      <p:sp>
        <p:nvSpPr>
          <p:cNvPr id="7" name="CuadroTexto 6">
            <a:extLst>
              <a:ext uri="{FF2B5EF4-FFF2-40B4-BE49-F238E27FC236}">
                <a16:creationId xmlns:a16="http://schemas.microsoft.com/office/drawing/2014/main" id="{0D2752CF-885A-435D-8C57-8BB5A31E0620}"/>
              </a:ext>
            </a:extLst>
          </p:cNvPr>
          <p:cNvSpPr txBox="1"/>
          <p:nvPr/>
        </p:nvSpPr>
        <p:spPr>
          <a:xfrm>
            <a:off x="1359979" y="1305342"/>
            <a:ext cx="9472041" cy="2031325"/>
          </a:xfrm>
          <a:prstGeom prst="rect">
            <a:avLst/>
          </a:prstGeom>
          <a:noFill/>
        </p:spPr>
        <p:txBody>
          <a:bodyPr wrap="square" rtlCol="0">
            <a:spAutoFit/>
          </a:bodyPr>
          <a:lstStyle/>
          <a:p>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endParaRPr lang="es-CL" dirty="0"/>
          </a:p>
          <a:p>
            <a:pPr algn="ctr"/>
            <a:r>
              <a:rPr lang="es-CL" dirty="0"/>
              <a:t>P=0,68         H=0,3      Q=0,02</a:t>
            </a:r>
          </a:p>
          <a:p>
            <a:pPr algn="ctr"/>
            <a:endParaRPr lang="es-CL" dirty="0"/>
          </a:p>
          <a:p>
            <a:r>
              <a:rPr lang="es-CL" dirty="0"/>
              <a:t>Determine si esta población se encuentra bajo Equilibrio Hardy-Weinberg:</a:t>
            </a:r>
          </a:p>
        </p:txBody>
      </p:sp>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F965D0CB-F353-4D51-93A4-EE877CCC11DF}"/>
                  </a:ext>
                </a:extLst>
              </p:cNvPr>
              <p:cNvSpPr txBox="1"/>
              <p:nvPr/>
            </p:nvSpPr>
            <p:spPr>
              <a:xfrm>
                <a:off x="10390524" y="4047846"/>
                <a:ext cx="112087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=0,83</m:t>
                      </m:r>
                    </m:oMath>
                  </m:oMathPara>
                </a14:m>
                <a:endParaRPr lang="es-CL" b="0" dirty="0"/>
              </a:p>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𝑞</m:t>
                      </m:r>
                      <m:r>
                        <a:rPr lang="es-CL" b="0" i="1" smtClean="0">
                          <a:latin typeface="Cambria Math" panose="02040503050406030204" pitchFamily="18" charset="0"/>
                        </a:rPr>
                        <m:t>=0,17</m:t>
                      </m:r>
                    </m:oMath>
                  </m:oMathPara>
                </a14:m>
                <a:endParaRPr lang="es-CL" dirty="0"/>
              </a:p>
            </p:txBody>
          </p:sp>
        </mc:Choice>
        <mc:Fallback xmlns="">
          <p:sp>
            <p:nvSpPr>
              <p:cNvPr id="8" name="CuadroTexto 7">
                <a:extLst>
                  <a:ext uri="{FF2B5EF4-FFF2-40B4-BE49-F238E27FC236}">
                    <a16:creationId xmlns:a16="http://schemas.microsoft.com/office/drawing/2014/main" id="{F965D0CB-F353-4D51-93A4-EE877CCC11DF}"/>
                  </a:ext>
                </a:extLst>
              </p:cNvPr>
              <p:cNvSpPr txBox="1">
                <a:spLocks noRot="1" noChangeAspect="1" noMove="1" noResize="1" noEditPoints="1" noAdjustHandles="1" noChangeArrowheads="1" noChangeShapeType="1" noTextEdit="1"/>
              </p:cNvSpPr>
              <p:nvPr/>
            </p:nvSpPr>
            <p:spPr>
              <a:xfrm>
                <a:off x="10390524" y="4047846"/>
                <a:ext cx="1120878" cy="646331"/>
              </a:xfrm>
              <a:prstGeom prst="rect">
                <a:avLst/>
              </a:prstGeom>
              <a:blipFill>
                <a:blip r:embed="rId3"/>
                <a:stretch>
                  <a:fillRect b="-47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540DBE98-FAF3-4628-A5D6-3319E549208F}"/>
                  </a:ext>
                </a:extLst>
              </p:cNvPr>
              <p:cNvSpPr txBox="1"/>
              <p:nvPr/>
            </p:nvSpPr>
            <p:spPr>
              <a:xfrm>
                <a:off x="8633336" y="224831"/>
                <a:ext cx="3116109"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𝑝</m:t>
                          </m:r>
                        </m:e>
                        <m:sup>
                          <m:r>
                            <a:rPr lang="es-CL" b="0" i="1" smtClean="0">
                              <a:latin typeface="Cambria Math" panose="02040503050406030204" pitchFamily="18" charset="0"/>
                            </a:rPr>
                            <m:t>2</m:t>
                          </m:r>
                        </m:sup>
                      </m:sSup>
                      <m:r>
                        <a:rPr lang="es-CL" b="0" i="1" smtClean="0">
                          <a:latin typeface="Cambria Math" panose="02040503050406030204" pitchFamily="18" charset="0"/>
                        </a:rPr>
                        <m:t>  ;  </m:t>
                      </m:r>
                      <m:r>
                        <a:rPr lang="es-CL" b="0" i="1" smtClean="0">
                          <a:latin typeface="Cambria Math" panose="02040503050406030204" pitchFamily="18" charset="0"/>
                        </a:rPr>
                        <m:t>𝐻</m:t>
                      </m:r>
                      <m:r>
                        <a:rPr lang="es-CL" b="0" i="1" smtClean="0">
                          <a:latin typeface="Cambria Math" panose="02040503050406030204" pitchFamily="18" charset="0"/>
                        </a:rPr>
                        <m:t>=2</m:t>
                      </m:r>
                      <m:r>
                        <a:rPr lang="es-CL" b="0" i="1" smtClean="0">
                          <a:latin typeface="Cambria Math" panose="02040503050406030204" pitchFamily="18" charset="0"/>
                        </a:rPr>
                        <m:t>𝑝𝑞</m:t>
                      </m:r>
                      <m:r>
                        <a:rPr lang="es-CL" b="0" i="1" smtClean="0">
                          <a:latin typeface="Cambria Math" panose="02040503050406030204" pitchFamily="18" charset="0"/>
                        </a:rPr>
                        <m:t>  ;  </m:t>
                      </m:r>
                      <m:r>
                        <a:rPr lang="es-CL" b="0" i="1" smtClean="0">
                          <a:latin typeface="Cambria Math" panose="02040503050406030204" pitchFamily="18" charset="0"/>
                        </a:rPr>
                        <m:t>𝑄</m:t>
                      </m:r>
                      <m:r>
                        <a:rPr lang="es-CL" b="0" i="1" smtClean="0">
                          <a:latin typeface="Cambria Math" panose="02040503050406030204" pitchFamily="18" charset="0"/>
                        </a:rPr>
                        <m:t>=</m:t>
                      </m:r>
                      <m:sSup>
                        <m:sSupPr>
                          <m:ctrlPr>
                            <a:rPr lang="es-CL" b="0" i="1" smtClean="0">
                              <a:latin typeface="Cambria Math" panose="02040503050406030204" pitchFamily="18" charset="0"/>
                            </a:rPr>
                          </m:ctrlPr>
                        </m:sSupPr>
                        <m:e>
                          <m:r>
                            <a:rPr lang="es-CL" b="0" i="1" smtClean="0">
                              <a:latin typeface="Cambria Math" panose="02040503050406030204" pitchFamily="18" charset="0"/>
                            </a:rPr>
                            <m:t>𝑞</m:t>
                          </m:r>
                        </m:e>
                        <m:sup>
                          <m:r>
                            <a:rPr lang="es-CL" b="0" i="1" smtClean="0">
                              <a:latin typeface="Cambria Math" panose="02040503050406030204" pitchFamily="18" charset="0"/>
                            </a:rPr>
                            <m:t>2</m:t>
                          </m:r>
                        </m:sup>
                      </m:sSup>
                    </m:oMath>
                  </m:oMathPara>
                </a14:m>
                <a:endParaRPr lang="en-US" dirty="0"/>
              </a:p>
            </p:txBody>
          </p:sp>
        </mc:Choice>
        <mc:Fallback xmlns="">
          <p:sp>
            <p:nvSpPr>
              <p:cNvPr id="9" name="CuadroTexto 8">
                <a:extLst>
                  <a:ext uri="{FF2B5EF4-FFF2-40B4-BE49-F238E27FC236}">
                    <a16:creationId xmlns:a16="http://schemas.microsoft.com/office/drawing/2014/main" id="{540DBE98-FAF3-4628-A5D6-3319E549208F}"/>
                  </a:ext>
                </a:extLst>
              </p:cNvPr>
              <p:cNvSpPr txBox="1">
                <a:spLocks noRot="1" noChangeAspect="1" noMove="1" noResize="1" noEditPoints="1" noAdjustHandles="1" noChangeArrowheads="1" noChangeShapeType="1" noTextEdit="1"/>
              </p:cNvSpPr>
              <p:nvPr/>
            </p:nvSpPr>
            <p:spPr>
              <a:xfrm>
                <a:off x="8633336" y="224831"/>
                <a:ext cx="3116109" cy="369332"/>
              </a:xfrm>
              <a:prstGeom prst="rect">
                <a:avLst/>
              </a:prstGeom>
              <a:blipFill>
                <a:blip r:embed="rId4"/>
                <a:stretch>
                  <a:fillRect b="-10938"/>
                </a:stretch>
              </a:blipFill>
            </p:spPr>
            <p:txBody>
              <a:bodyPr/>
              <a:lstStyle/>
              <a:p>
                <a:r>
                  <a:rPr lang="en-US">
                    <a:noFill/>
                  </a:rPr>
                  <a:t> </a:t>
                </a:r>
              </a:p>
            </p:txBody>
          </p:sp>
        </mc:Fallback>
      </mc:AlternateContent>
      <p:pic>
        <p:nvPicPr>
          <p:cNvPr id="10" name="Picture 4" descr="Licking Mountain Lion Sticker by PUMA">
            <a:extLst>
              <a:ext uri="{FF2B5EF4-FFF2-40B4-BE49-F238E27FC236}">
                <a16:creationId xmlns:a16="http://schemas.microsoft.com/office/drawing/2014/main" id="{301CE014-F010-46FC-B19E-F1F813940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57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67</a:t>
            </a:fld>
            <a:endParaRPr/>
          </a:p>
        </p:txBody>
      </p:sp>
      <p:graphicFrame>
        <p:nvGraphicFramePr>
          <p:cNvPr id="5" name="Tabla 4">
            <a:extLst>
              <a:ext uri="{FF2B5EF4-FFF2-40B4-BE49-F238E27FC236}">
                <a16:creationId xmlns:a16="http://schemas.microsoft.com/office/drawing/2014/main" id="{5660D9D7-B96B-45D9-9720-DAFBCC003A24}"/>
              </a:ext>
            </a:extLst>
          </p:cNvPr>
          <p:cNvGraphicFramePr>
            <a:graphicFrameLocks noGrp="1"/>
          </p:cNvGraphicFramePr>
          <p:nvPr>
            <p:extLst>
              <p:ext uri="{D42A27DB-BD31-4B8C-83A1-F6EECF244321}">
                <p14:modId xmlns:p14="http://schemas.microsoft.com/office/powerpoint/2010/main" val="1294762281"/>
              </p:ext>
            </p:extLst>
          </p:nvPr>
        </p:nvGraphicFramePr>
        <p:xfrm>
          <a:off x="1539063" y="3538590"/>
          <a:ext cx="8395900" cy="1117728"/>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Q</a:t>
                      </a:r>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dirty="0"/>
                        <a:t>0,68</a:t>
                      </a:r>
                    </a:p>
                  </a:txBody>
                  <a:tcPr/>
                </a:tc>
                <a:tc>
                  <a:txBody>
                    <a:bodyPr/>
                    <a:lstStyle/>
                    <a:p>
                      <a:pPr algn="ctr"/>
                      <a:r>
                        <a:rPr lang="es-CL" dirty="0"/>
                        <a:t>0,3</a:t>
                      </a:r>
                    </a:p>
                  </a:txBody>
                  <a:tcPr/>
                </a:tc>
                <a:tc>
                  <a:txBody>
                    <a:bodyPr/>
                    <a:lstStyle/>
                    <a:p>
                      <a:pPr algn="ctr"/>
                      <a:r>
                        <a:rPr lang="es-CL" dirty="0"/>
                        <a:t>0,02</a:t>
                      </a:r>
                    </a:p>
                  </a:txBody>
                  <a:tcP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r>
                        <a:rPr lang="es-CL" dirty="0"/>
                        <a:t>0,69</a:t>
                      </a:r>
                    </a:p>
                  </a:txBody>
                  <a:tcPr/>
                </a:tc>
                <a:tc>
                  <a:txBody>
                    <a:bodyPr/>
                    <a:lstStyle/>
                    <a:p>
                      <a:pPr algn="ctr"/>
                      <a:r>
                        <a:rPr lang="es-CL" dirty="0"/>
                        <a:t>0,28</a:t>
                      </a:r>
                    </a:p>
                  </a:txBody>
                  <a:tcPr/>
                </a:tc>
                <a:tc>
                  <a:txBody>
                    <a:bodyPr/>
                    <a:lstStyle/>
                    <a:p>
                      <a:pPr algn="ctr"/>
                      <a:r>
                        <a:rPr lang="es-CL" dirty="0"/>
                        <a:t>0,03</a:t>
                      </a:r>
                    </a:p>
                  </a:txBody>
                  <a:tcPr/>
                </a:tc>
                <a:extLst>
                  <a:ext uri="{0D108BD9-81ED-4DB2-BD59-A6C34878D82A}">
                    <a16:rowId xmlns:a16="http://schemas.microsoft.com/office/drawing/2014/main" val="2393102065"/>
                  </a:ext>
                </a:extLst>
              </a:tr>
            </a:tbl>
          </a:graphicData>
        </a:graphic>
      </p:graphicFrame>
      <p:graphicFrame>
        <p:nvGraphicFramePr>
          <p:cNvPr id="6" name="Tabla 4">
            <a:extLst>
              <a:ext uri="{FF2B5EF4-FFF2-40B4-BE49-F238E27FC236}">
                <a16:creationId xmlns:a16="http://schemas.microsoft.com/office/drawing/2014/main" id="{5AA57E26-48F4-4D64-BEE2-14D15D99B155}"/>
              </a:ext>
            </a:extLst>
          </p:cNvPr>
          <p:cNvGraphicFramePr>
            <a:graphicFrameLocks noGrp="1"/>
          </p:cNvGraphicFramePr>
          <p:nvPr>
            <p:extLst>
              <p:ext uri="{D42A27DB-BD31-4B8C-83A1-F6EECF244321}">
                <p14:modId xmlns:p14="http://schemas.microsoft.com/office/powerpoint/2010/main" val="2471373895"/>
              </p:ext>
            </p:extLst>
          </p:nvPr>
        </p:nvGraphicFramePr>
        <p:xfrm>
          <a:off x="1053410" y="4854855"/>
          <a:ext cx="9367205" cy="1478280"/>
        </p:xfrm>
        <a:graphic>
          <a:graphicData uri="http://schemas.openxmlformats.org/drawingml/2006/table">
            <a:tbl>
              <a:tblPr firstRow="1" bandRow="1">
                <a:tableStyleId>{5C22544A-7EE6-4342-B048-85BDC9FD1C3A}</a:tableStyleId>
              </a:tblPr>
              <a:tblGrid>
                <a:gridCol w="1873441">
                  <a:extLst>
                    <a:ext uri="{9D8B030D-6E8A-4147-A177-3AD203B41FA5}">
                      <a16:colId xmlns:a16="http://schemas.microsoft.com/office/drawing/2014/main" val="1804679539"/>
                    </a:ext>
                  </a:extLst>
                </a:gridCol>
                <a:gridCol w="1873441">
                  <a:extLst>
                    <a:ext uri="{9D8B030D-6E8A-4147-A177-3AD203B41FA5}">
                      <a16:colId xmlns:a16="http://schemas.microsoft.com/office/drawing/2014/main" val="2325420472"/>
                    </a:ext>
                  </a:extLst>
                </a:gridCol>
                <a:gridCol w="1873441">
                  <a:extLst>
                    <a:ext uri="{9D8B030D-6E8A-4147-A177-3AD203B41FA5}">
                      <a16:colId xmlns:a16="http://schemas.microsoft.com/office/drawing/2014/main" val="3765054648"/>
                    </a:ext>
                  </a:extLst>
                </a:gridCol>
                <a:gridCol w="1873441">
                  <a:extLst>
                    <a:ext uri="{9D8B030D-6E8A-4147-A177-3AD203B41FA5}">
                      <a16:colId xmlns:a16="http://schemas.microsoft.com/office/drawing/2014/main" val="1979626268"/>
                    </a:ext>
                  </a:extLst>
                </a:gridCol>
                <a:gridCol w="1873441">
                  <a:extLst>
                    <a:ext uri="{9D8B030D-6E8A-4147-A177-3AD203B41FA5}">
                      <a16:colId xmlns:a16="http://schemas.microsoft.com/office/drawing/2014/main" val="2729055595"/>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err="1"/>
                        <a:t>Ss</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err="1"/>
                        <a:t>ss</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X</a:t>
                      </a:r>
                      <a:r>
                        <a:rPr lang="es-CL" sz="1800" baseline="30000" dirty="0"/>
                        <a:t>2</a:t>
                      </a:r>
                      <a:endParaRPr lang="es-CL" sz="1800" dirty="0"/>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endParaRPr lang="es-CL" sz="1800" dirty="0"/>
                    </a:p>
                  </a:txBody>
                  <a:tcPr/>
                </a:tc>
                <a:tc>
                  <a:txBody>
                    <a:bodyPr/>
                    <a:lstStyle/>
                    <a:p>
                      <a:pPr algn="ctr"/>
                      <a:endParaRPr lang="es-CL" sz="1800" dirty="0"/>
                    </a:p>
                  </a:txBody>
                  <a:tcPr/>
                </a:tc>
                <a:tc>
                  <a:txBody>
                    <a:bodyPr/>
                    <a:lstStyle/>
                    <a:p>
                      <a:pPr algn="ctr"/>
                      <a:endParaRPr lang="es-CL" sz="1800" dirty="0"/>
                    </a:p>
                  </a:txBody>
                  <a:tcPr/>
                </a:tc>
                <a:tc rowSpan="3">
                  <a:txBody>
                    <a:bodyPr/>
                    <a:lstStyle/>
                    <a:p>
                      <a:pPr algn="ctr"/>
                      <a:endParaRPr lang="es-CL" sz="1800" dirty="0"/>
                    </a:p>
                  </a:txBody>
                  <a:tcPr anchor="ct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endParaRPr lang="es-CL" sz="1800" dirty="0"/>
                    </a:p>
                  </a:txBody>
                  <a:tcPr/>
                </a:tc>
                <a:tc>
                  <a:txBody>
                    <a:bodyPr/>
                    <a:lstStyle/>
                    <a:p>
                      <a:pPr algn="ctr"/>
                      <a:endParaRPr lang="es-CL" sz="1800" dirty="0"/>
                    </a:p>
                  </a:txBody>
                  <a:tcPr/>
                </a:tc>
                <a:tc>
                  <a:txBody>
                    <a:bodyPr/>
                    <a:lstStyle/>
                    <a:p>
                      <a:pPr algn="ctr"/>
                      <a:endParaRPr lang="es-CL" sz="1800" dirty="0"/>
                    </a:p>
                  </a:txBody>
                  <a:tcPr/>
                </a:tc>
                <a:tc vMerge="1">
                  <a:txBody>
                    <a:bodyPr/>
                    <a:lstStyle/>
                    <a:p>
                      <a:pPr algn="ctr"/>
                      <a:endParaRPr lang="es-CL" dirty="0"/>
                    </a:p>
                  </a:txBody>
                  <a:tcPr/>
                </a:tc>
                <a:extLst>
                  <a:ext uri="{0D108BD9-81ED-4DB2-BD59-A6C34878D82A}">
                    <a16:rowId xmlns:a16="http://schemas.microsoft.com/office/drawing/2014/main" val="2393102065"/>
                  </a:ext>
                </a:extLst>
              </a:tr>
              <a:tr h="370840">
                <a:tc>
                  <a:txBody>
                    <a:bodyPr/>
                    <a:lstStyle/>
                    <a:p>
                      <a:r>
                        <a:rPr lang="es-CL" sz="1800" dirty="0">
                          <a:solidFill>
                            <a:schemeClr val="tx1"/>
                          </a:solidFill>
                        </a:rPr>
                        <a:t>(O-E)</a:t>
                      </a:r>
                      <a:r>
                        <a:rPr lang="es-CL" sz="1800" baseline="30000" dirty="0">
                          <a:solidFill>
                            <a:schemeClr val="tx1"/>
                          </a:solidFill>
                        </a:rPr>
                        <a:t>2</a:t>
                      </a:r>
                      <a:r>
                        <a:rPr lang="es-CL" sz="1800" dirty="0">
                          <a:solidFill>
                            <a:schemeClr val="tx1"/>
                          </a:solidFill>
                        </a:rPr>
                        <a:t>/E</a:t>
                      </a:r>
                    </a:p>
                  </a:txBody>
                  <a:tcPr/>
                </a:tc>
                <a:tc>
                  <a:txBody>
                    <a:bodyPr/>
                    <a:lstStyle/>
                    <a:p>
                      <a:pPr algn="ctr"/>
                      <a:endParaRPr lang="es-CL" sz="1800" dirty="0"/>
                    </a:p>
                  </a:txBody>
                  <a:tcPr/>
                </a:tc>
                <a:tc>
                  <a:txBody>
                    <a:bodyPr/>
                    <a:lstStyle/>
                    <a:p>
                      <a:pPr algn="ctr"/>
                      <a:endParaRPr lang="es-CL" sz="1800" dirty="0"/>
                    </a:p>
                  </a:txBody>
                  <a:tcPr/>
                </a:tc>
                <a:tc>
                  <a:txBody>
                    <a:bodyPr/>
                    <a:lstStyle/>
                    <a:p>
                      <a:pPr algn="ctr"/>
                      <a:endParaRPr lang="es-CL" sz="1800" dirty="0"/>
                    </a:p>
                  </a:txBody>
                  <a:tcPr/>
                </a:tc>
                <a:tc vMerge="1">
                  <a:txBody>
                    <a:bodyPr/>
                    <a:lstStyle/>
                    <a:p>
                      <a:pPr algn="ctr"/>
                      <a:endParaRPr lang="es-CL" dirty="0"/>
                    </a:p>
                  </a:txBody>
                  <a:tcPr/>
                </a:tc>
                <a:extLst>
                  <a:ext uri="{0D108BD9-81ED-4DB2-BD59-A6C34878D82A}">
                    <a16:rowId xmlns:a16="http://schemas.microsoft.com/office/drawing/2014/main" val="3647845776"/>
                  </a:ext>
                </a:extLst>
              </a:tr>
            </a:tbl>
          </a:graphicData>
        </a:graphic>
      </p:graphicFrame>
      <p:sp>
        <p:nvSpPr>
          <p:cNvPr id="9" name="Título 1">
            <a:extLst>
              <a:ext uri="{FF2B5EF4-FFF2-40B4-BE49-F238E27FC236}">
                <a16:creationId xmlns:a16="http://schemas.microsoft.com/office/drawing/2014/main" id="{E26A4921-D61E-4B39-87C5-F666D755A6DF}"/>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dirty="0"/>
              <a:t>Ejercicio 4</a:t>
            </a:r>
            <a:endParaRPr lang="en-US" i="1" kern="0" dirty="0"/>
          </a:p>
        </p:txBody>
      </p:sp>
      <p:sp>
        <p:nvSpPr>
          <p:cNvPr id="7" name="CuadroTexto 6">
            <a:extLst>
              <a:ext uri="{FF2B5EF4-FFF2-40B4-BE49-F238E27FC236}">
                <a16:creationId xmlns:a16="http://schemas.microsoft.com/office/drawing/2014/main" id="{C810799D-2D8A-45AD-9C38-FC44C7669D1A}"/>
              </a:ext>
            </a:extLst>
          </p:cNvPr>
          <p:cNvSpPr txBox="1"/>
          <p:nvPr/>
        </p:nvSpPr>
        <p:spPr>
          <a:xfrm>
            <a:off x="1359979" y="1305342"/>
            <a:ext cx="9472041" cy="2031325"/>
          </a:xfrm>
          <a:prstGeom prst="rect">
            <a:avLst/>
          </a:prstGeom>
          <a:noFill/>
        </p:spPr>
        <p:txBody>
          <a:bodyPr wrap="square" rtlCol="0">
            <a:spAutoFit/>
          </a:bodyPr>
          <a:lstStyle/>
          <a:p>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endParaRPr lang="es-CL" dirty="0"/>
          </a:p>
          <a:p>
            <a:pPr algn="ctr"/>
            <a:r>
              <a:rPr lang="es-CL" dirty="0"/>
              <a:t>P=0,68         H=0,3      Q=0,02</a:t>
            </a:r>
          </a:p>
          <a:p>
            <a:pPr algn="ctr"/>
            <a:endParaRPr lang="es-CL" dirty="0"/>
          </a:p>
          <a:p>
            <a:r>
              <a:rPr lang="es-CL" dirty="0"/>
              <a:t>Determine si esta población se encuentra bajo Equilibrio Hardy-Weinberg:</a:t>
            </a:r>
          </a:p>
        </p:txBody>
      </p:sp>
      <p:pic>
        <p:nvPicPr>
          <p:cNvPr id="8" name="Picture 4" descr="Licking Mountain Lion Sticker by PUMA">
            <a:extLst>
              <a:ext uri="{FF2B5EF4-FFF2-40B4-BE49-F238E27FC236}">
                <a16:creationId xmlns:a16="http://schemas.microsoft.com/office/drawing/2014/main" id="{B50704EA-59E1-42C4-B198-DF1505273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1366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68</a:t>
            </a:fld>
            <a:endParaRPr/>
          </a:p>
        </p:txBody>
      </p:sp>
      <p:sp>
        <p:nvSpPr>
          <p:cNvPr id="3" name="Título 1">
            <a:extLst>
              <a:ext uri="{FF2B5EF4-FFF2-40B4-BE49-F238E27FC236}">
                <a16:creationId xmlns:a16="http://schemas.microsoft.com/office/drawing/2014/main" id="{1E054C7A-1F9E-437F-B7C4-245767B4E26D}"/>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dirty="0"/>
              <a:t>Ejercicio 4</a:t>
            </a:r>
            <a:endParaRPr lang="en-US" i="1" kern="0" dirty="0"/>
          </a:p>
        </p:txBody>
      </p:sp>
      <p:graphicFrame>
        <p:nvGraphicFramePr>
          <p:cNvPr id="5" name="Tabla 4">
            <a:extLst>
              <a:ext uri="{FF2B5EF4-FFF2-40B4-BE49-F238E27FC236}">
                <a16:creationId xmlns:a16="http://schemas.microsoft.com/office/drawing/2014/main" id="{D4A92858-C934-4AA9-9647-082B293A3FF7}"/>
              </a:ext>
            </a:extLst>
          </p:cNvPr>
          <p:cNvGraphicFramePr>
            <a:graphicFrameLocks noGrp="1"/>
          </p:cNvGraphicFramePr>
          <p:nvPr>
            <p:extLst>
              <p:ext uri="{D42A27DB-BD31-4B8C-83A1-F6EECF244321}">
                <p14:modId xmlns:p14="http://schemas.microsoft.com/office/powerpoint/2010/main" val="2514389808"/>
              </p:ext>
            </p:extLst>
          </p:nvPr>
        </p:nvGraphicFramePr>
        <p:xfrm>
          <a:off x="1539063" y="3429000"/>
          <a:ext cx="8395900" cy="1117728"/>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Q</a:t>
                      </a:r>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dirty="0"/>
                        <a:t>0,68</a:t>
                      </a:r>
                    </a:p>
                  </a:txBody>
                  <a:tcPr/>
                </a:tc>
                <a:tc>
                  <a:txBody>
                    <a:bodyPr/>
                    <a:lstStyle/>
                    <a:p>
                      <a:pPr algn="ctr"/>
                      <a:r>
                        <a:rPr lang="es-CL" dirty="0"/>
                        <a:t>0,3</a:t>
                      </a:r>
                    </a:p>
                  </a:txBody>
                  <a:tcPr/>
                </a:tc>
                <a:tc>
                  <a:txBody>
                    <a:bodyPr/>
                    <a:lstStyle/>
                    <a:p>
                      <a:pPr algn="ctr"/>
                      <a:r>
                        <a:rPr lang="es-CL" dirty="0"/>
                        <a:t>0,02</a:t>
                      </a:r>
                    </a:p>
                  </a:txBody>
                  <a:tcP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r>
                        <a:rPr lang="es-CL" dirty="0"/>
                        <a:t>0,69</a:t>
                      </a:r>
                    </a:p>
                  </a:txBody>
                  <a:tcPr/>
                </a:tc>
                <a:tc>
                  <a:txBody>
                    <a:bodyPr/>
                    <a:lstStyle/>
                    <a:p>
                      <a:pPr algn="ctr"/>
                      <a:r>
                        <a:rPr lang="es-CL" dirty="0"/>
                        <a:t>0,28</a:t>
                      </a:r>
                    </a:p>
                  </a:txBody>
                  <a:tcPr/>
                </a:tc>
                <a:tc>
                  <a:txBody>
                    <a:bodyPr/>
                    <a:lstStyle/>
                    <a:p>
                      <a:pPr algn="ctr"/>
                      <a:r>
                        <a:rPr lang="es-CL" dirty="0"/>
                        <a:t>0,03</a:t>
                      </a:r>
                    </a:p>
                  </a:txBody>
                  <a:tcPr/>
                </a:tc>
                <a:extLst>
                  <a:ext uri="{0D108BD9-81ED-4DB2-BD59-A6C34878D82A}">
                    <a16:rowId xmlns:a16="http://schemas.microsoft.com/office/drawing/2014/main" val="2393102065"/>
                  </a:ext>
                </a:extLst>
              </a:tr>
            </a:tbl>
          </a:graphicData>
        </a:graphic>
      </p:graphicFrame>
      <p:graphicFrame>
        <p:nvGraphicFramePr>
          <p:cNvPr id="6" name="Tabla 4">
            <a:extLst>
              <a:ext uri="{FF2B5EF4-FFF2-40B4-BE49-F238E27FC236}">
                <a16:creationId xmlns:a16="http://schemas.microsoft.com/office/drawing/2014/main" id="{BB5F20CA-BF64-4D2A-A6B8-10848A9487E8}"/>
              </a:ext>
            </a:extLst>
          </p:cNvPr>
          <p:cNvGraphicFramePr>
            <a:graphicFrameLocks noGrp="1"/>
          </p:cNvGraphicFramePr>
          <p:nvPr>
            <p:extLst>
              <p:ext uri="{D42A27DB-BD31-4B8C-83A1-F6EECF244321}">
                <p14:modId xmlns:p14="http://schemas.microsoft.com/office/powerpoint/2010/main" val="3047465793"/>
              </p:ext>
            </p:extLst>
          </p:nvPr>
        </p:nvGraphicFramePr>
        <p:xfrm>
          <a:off x="1147143" y="4854855"/>
          <a:ext cx="9179740" cy="1478280"/>
        </p:xfrm>
        <a:graphic>
          <a:graphicData uri="http://schemas.openxmlformats.org/drawingml/2006/table">
            <a:tbl>
              <a:tblPr firstRow="1" bandRow="1">
                <a:tableStyleId>{5C22544A-7EE6-4342-B048-85BDC9FD1C3A}</a:tableStyleId>
              </a:tblPr>
              <a:tblGrid>
                <a:gridCol w="1835948">
                  <a:extLst>
                    <a:ext uri="{9D8B030D-6E8A-4147-A177-3AD203B41FA5}">
                      <a16:colId xmlns:a16="http://schemas.microsoft.com/office/drawing/2014/main" val="1804679539"/>
                    </a:ext>
                  </a:extLst>
                </a:gridCol>
                <a:gridCol w="1835948">
                  <a:extLst>
                    <a:ext uri="{9D8B030D-6E8A-4147-A177-3AD203B41FA5}">
                      <a16:colId xmlns:a16="http://schemas.microsoft.com/office/drawing/2014/main" val="2325420472"/>
                    </a:ext>
                  </a:extLst>
                </a:gridCol>
                <a:gridCol w="1835948">
                  <a:extLst>
                    <a:ext uri="{9D8B030D-6E8A-4147-A177-3AD203B41FA5}">
                      <a16:colId xmlns:a16="http://schemas.microsoft.com/office/drawing/2014/main" val="3765054648"/>
                    </a:ext>
                  </a:extLst>
                </a:gridCol>
                <a:gridCol w="1835948">
                  <a:extLst>
                    <a:ext uri="{9D8B030D-6E8A-4147-A177-3AD203B41FA5}">
                      <a16:colId xmlns:a16="http://schemas.microsoft.com/office/drawing/2014/main" val="1979626268"/>
                    </a:ext>
                  </a:extLst>
                </a:gridCol>
                <a:gridCol w="1835948">
                  <a:extLst>
                    <a:ext uri="{9D8B030D-6E8A-4147-A177-3AD203B41FA5}">
                      <a16:colId xmlns:a16="http://schemas.microsoft.com/office/drawing/2014/main" val="2729055595"/>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err="1"/>
                        <a:t>Ss</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err="1"/>
                        <a:t>ss</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X</a:t>
                      </a:r>
                      <a:r>
                        <a:rPr lang="es-CL" sz="1800" baseline="30000" dirty="0"/>
                        <a:t>2</a:t>
                      </a:r>
                      <a:endParaRPr lang="es-CL" sz="1800" dirty="0"/>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sz="1800" dirty="0"/>
                        <a:t>136</a:t>
                      </a:r>
                    </a:p>
                  </a:txBody>
                  <a:tcPr/>
                </a:tc>
                <a:tc>
                  <a:txBody>
                    <a:bodyPr/>
                    <a:lstStyle/>
                    <a:p>
                      <a:pPr algn="ctr"/>
                      <a:r>
                        <a:rPr lang="es-CL" sz="1800" dirty="0"/>
                        <a:t>60</a:t>
                      </a:r>
                    </a:p>
                  </a:txBody>
                  <a:tcPr/>
                </a:tc>
                <a:tc>
                  <a:txBody>
                    <a:bodyPr/>
                    <a:lstStyle/>
                    <a:p>
                      <a:pPr algn="ctr"/>
                      <a:r>
                        <a:rPr lang="es-CL" sz="1800" dirty="0"/>
                        <a:t>4</a:t>
                      </a:r>
                    </a:p>
                  </a:txBody>
                  <a:tcPr/>
                </a:tc>
                <a:tc rowSpan="3">
                  <a:txBody>
                    <a:bodyPr/>
                    <a:lstStyle/>
                    <a:p>
                      <a:pPr algn="ctr"/>
                      <a:endParaRPr lang="es-CL" sz="1800" dirty="0"/>
                    </a:p>
                  </a:txBody>
                  <a:tcPr anchor="ct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endParaRPr lang="es-CL" sz="1800" dirty="0"/>
                    </a:p>
                  </a:txBody>
                  <a:tcPr/>
                </a:tc>
                <a:tc>
                  <a:txBody>
                    <a:bodyPr/>
                    <a:lstStyle/>
                    <a:p>
                      <a:pPr algn="ctr"/>
                      <a:endParaRPr lang="es-CL" sz="1800" dirty="0"/>
                    </a:p>
                  </a:txBody>
                  <a:tcPr/>
                </a:tc>
                <a:tc>
                  <a:txBody>
                    <a:bodyPr/>
                    <a:lstStyle/>
                    <a:p>
                      <a:pPr algn="ctr"/>
                      <a:endParaRPr lang="es-CL" sz="1800" dirty="0"/>
                    </a:p>
                  </a:txBody>
                  <a:tcPr/>
                </a:tc>
                <a:tc vMerge="1">
                  <a:txBody>
                    <a:bodyPr/>
                    <a:lstStyle/>
                    <a:p>
                      <a:pPr algn="ctr"/>
                      <a:endParaRPr lang="es-CL" dirty="0"/>
                    </a:p>
                  </a:txBody>
                  <a:tcPr/>
                </a:tc>
                <a:extLst>
                  <a:ext uri="{0D108BD9-81ED-4DB2-BD59-A6C34878D82A}">
                    <a16:rowId xmlns:a16="http://schemas.microsoft.com/office/drawing/2014/main" val="2393102065"/>
                  </a:ext>
                </a:extLst>
              </a:tr>
              <a:tr h="370840">
                <a:tc>
                  <a:txBody>
                    <a:bodyPr/>
                    <a:lstStyle/>
                    <a:p>
                      <a:r>
                        <a:rPr lang="es-CL" sz="1800" dirty="0">
                          <a:solidFill>
                            <a:schemeClr val="tx1"/>
                          </a:solidFill>
                        </a:rPr>
                        <a:t>(O-E)</a:t>
                      </a:r>
                      <a:r>
                        <a:rPr lang="es-CL" sz="1800" baseline="30000" dirty="0">
                          <a:solidFill>
                            <a:schemeClr val="tx1"/>
                          </a:solidFill>
                        </a:rPr>
                        <a:t>2</a:t>
                      </a:r>
                      <a:r>
                        <a:rPr lang="es-CL" sz="1800" dirty="0">
                          <a:solidFill>
                            <a:schemeClr val="tx1"/>
                          </a:solidFill>
                        </a:rPr>
                        <a:t>/E</a:t>
                      </a:r>
                    </a:p>
                  </a:txBody>
                  <a:tcPr/>
                </a:tc>
                <a:tc>
                  <a:txBody>
                    <a:bodyPr/>
                    <a:lstStyle/>
                    <a:p>
                      <a:pPr algn="ctr"/>
                      <a:endParaRPr lang="es-CL" sz="1800" dirty="0"/>
                    </a:p>
                  </a:txBody>
                  <a:tcPr/>
                </a:tc>
                <a:tc>
                  <a:txBody>
                    <a:bodyPr/>
                    <a:lstStyle/>
                    <a:p>
                      <a:pPr algn="ctr"/>
                      <a:endParaRPr lang="es-CL" sz="1800" dirty="0"/>
                    </a:p>
                  </a:txBody>
                  <a:tcPr/>
                </a:tc>
                <a:tc>
                  <a:txBody>
                    <a:bodyPr/>
                    <a:lstStyle/>
                    <a:p>
                      <a:pPr algn="ctr"/>
                      <a:endParaRPr lang="es-CL" sz="1800" dirty="0"/>
                    </a:p>
                  </a:txBody>
                  <a:tcPr/>
                </a:tc>
                <a:tc vMerge="1">
                  <a:txBody>
                    <a:bodyPr/>
                    <a:lstStyle/>
                    <a:p>
                      <a:pPr algn="ctr"/>
                      <a:endParaRPr lang="es-CL" dirty="0"/>
                    </a:p>
                  </a:txBody>
                  <a:tcPr/>
                </a:tc>
                <a:extLst>
                  <a:ext uri="{0D108BD9-81ED-4DB2-BD59-A6C34878D82A}">
                    <a16:rowId xmlns:a16="http://schemas.microsoft.com/office/drawing/2014/main" val="3647845776"/>
                  </a:ext>
                </a:extLst>
              </a:tr>
            </a:tbl>
          </a:graphicData>
        </a:graphic>
      </p:graphicFrame>
      <p:sp>
        <p:nvSpPr>
          <p:cNvPr id="7" name="CuadroTexto 6">
            <a:extLst>
              <a:ext uri="{FF2B5EF4-FFF2-40B4-BE49-F238E27FC236}">
                <a16:creationId xmlns:a16="http://schemas.microsoft.com/office/drawing/2014/main" id="{AB44B08D-8CE1-45CB-8EE3-6F6BC662205E}"/>
              </a:ext>
            </a:extLst>
          </p:cNvPr>
          <p:cNvSpPr txBox="1"/>
          <p:nvPr/>
        </p:nvSpPr>
        <p:spPr>
          <a:xfrm>
            <a:off x="1359979" y="1305342"/>
            <a:ext cx="9472041" cy="2031325"/>
          </a:xfrm>
          <a:prstGeom prst="rect">
            <a:avLst/>
          </a:prstGeom>
          <a:noFill/>
        </p:spPr>
        <p:txBody>
          <a:bodyPr wrap="square" rtlCol="0">
            <a:spAutoFit/>
          </a:bodyPr>
          <a:lstStyle/>
          <a:p>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endParaRPr lang="es-CL" dirty="0"/>
          </a:p>
          <a:p>
            <a:pPr algn="ctr"/>
            <a:r>
              <a:rPr lang="es-CL" dirty="0"/>
              <a:t>P=0,68         H=0,3      Q=0,02</a:t>
            </a:r>
          </a:p>
          <a:p>
            <a:pPr algn="ctr"/>
            <a:endParaRPr lang="es-CL" dirty="0"/>
          </a:p>
          <a:p>
            <a:r>
              <a:rPr lang="es-CL" dirty="0"/>
              <a:t>Determine si esta población se encuentra bajo Equilibrio Hardy-Weinberg:</a:t>
            </a:r>
          </a:p>
        </p:txBody>
      </p:sp>
      <p:pic>
        <p:nvPicPr>
          <p:cNvPr id="8" name="Picture 4" descr="Licking Mountain Lion Sticker by PUMA">
            <a:extLst>
              <a:ext uri="{FF2B5EF4-FFF2-40B4-BE49-F238E27FC236}">
                <a16:creationId xmlns:a16="http://schemas.microsoft.com/office/drawing/2014/main" id="{511055EE-17D3-42BF-89D3-FC95ACDEE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057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69</a:t>
            </a:fld>
            <a:endParaRPr/>
          </a:p>
        </p:txBody>
      </p:sp>
      <p:sp>
        <p:nvSpPr>
          <p:cNvPr id="3" name="Título 1">
            <a:extLst>
              <a:ext uri="{FF2B5EF4-FFF2-40B4-BE49-F238E27FC236}">
                <a16:creationId xmlns:a16="http://schemas.microsoft.com/office/drawing/2014/main" id="{DBE3EB38-C1F5-4DEA-A9AB-F2BF7DEBD7B9}"/>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dirty="0"/>
              <a:t>Ejercicio 4</a:t>
            </a:r>
            <a:endParaRPr lang="en-US" i="1" kern="0" dirty="0"/>
          </a:p>
        </p:txBody>
      </p:sp>
      <p:graphicFrame>
        <p:nvGraphicFramePr>
          <p:cNvPr id="5" name="Tabla 4">
            <a:extLst>
              <a:ext uri="{FF2B5EF4-FFF2-40B4-BE49-F238E27FC236}">
                <a16:creationId xmlns:a16="http://schemas.microsoft.com/office/drawing/2014/main" id="{FAE5A38A-4F7B-456D-8FA0-DFEED3FD33D2}"/>
              </a:ext>
            </a:extLst>
          </p:cNvPr>
          <p:cNvGraphicFramePr>
            <a:graphicFrameLocks noGrp="1"/>
          </p:cNvGraphicFramePr>
          <p:nvPr>
            <p:extLst>
              <p:ext uri="{D42A27DB-BD31-4B8C-83A1-F6EECF244321}">
                <p14:modId xmlns:p14="http://schemas.microsoft.com/office/powerpoint/2010/main" val="1515000351"/>
              </p:ext>
            </p:extLst>
          </p:nvPr>
        </p:nvGraphicFramePr>
        <p:xfrm>
          <a:off x="1539063" y="3429000"/>
          <a:ext cx="8395900" cy="1117728"/>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Q</a:t>
                      </a:r>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dirty="0"/>
                        <a:t>0,68</a:t>
                      </a:r>
                    </a:p>
                  </a:txBody>
                  <a:tcPr/>
                </a:tc>
                <a:tc>
                  <a:txBody>
                    <a:bodyPr/>
                    <a:lstStyle/>
                    <a:p>
                      <a:pPr algn="ctr"/>
                      <a:r>
                        <a:rPr lang="es-CL" dirty="0"/>
                        <a:t>0,3</a:t>
                      </a:r>
                    </a:p>
                  </a:txBody>
                  <a:tcPr/>
                </a:tc>
                <a:tc>
                  <a:txBody>
                    <a:bodyPr/>
                    <a:lstStyle/>
                    <a:p>
                      <a:pPr algn="ctr"/>
                      <a:r>
                        <a:rPr lang="es-CL" dirty="0"/>
                        <a:t>0,02</a:t>
                      </a:r>
                    </a:p>
                  </a:txBody>
                  <a:tcP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r>
                        <a:rPr lang="es-CL" dirty="0"/>
                        <a:t>0,69</a:t>
                      </a:r>
                    </a:p>
                  </a:txBody>
                  <a:tcPr/>
                </a:tc>
                <a:tc>
                  <a:txBody>
                    <a:bodyPr/>
                    <a:lstStyle/>
                    <a:p>
                      <a:pPr algn="ctr"/>
                      <a:r>
                        <a:rPr lang="es-CL" dirty="0"/>
                        <a:t>0,28</a:t>
                      </a:r>
                    </a:p>
                  </a:txBody>
                  <a:tcPr/>
                </a:tc>
                <a:tc>
                  <a:txBody>
                    <a:bodyPr/>
                    <a:lstStyle/>
                    <a:p>
                      <a:pPr algn="ctr"/>
                      <a:r>
                        <a:rPr lang="es-CL" dirty="0"/>
                        <a:t>0,03</a:t>
                      </a:r>
                    </a:p>
                  </a:txBody>
                  <a:tcPr/>
                </a:tc>
                <a:extLst>
                  <a:ext uri="{0D108BD9-81ED-4DB2-BD59-A6C34878D82A}">
                    <a16:rowId xmlns:a16="http://schemas.microsoft.com/office/drawing/2014/main" val="2393102065"/>
                  </a:ext>
                </a:extLst>
              </a:tr>
            </a:tbl>
          </a:graphicData>
        </a:graphic>
      </p:graphicFrame>
      <p:graphicFrame>
        <p:nvGraphicFramePr>
          <p:cNvPr id="6" name="Tabla 4">
            <a:extLst>
              <a:ext uri="{FF2B5EF4-FFF2-40B4-BE49-F238E27FC236}">
                <a16:creationId xmlns:a16="http://schemas.microsoft.com/office/drawing/2014/main" id="{BD038290-02D2-4606-A6CE-C93C5F6A79CD}"/>
              </a:ext>
            </a:extLst>
          </p:cNvPr>
          <p:cNvGraphicFramePr>
            <a:graphicFrameLocks noGrp="1"/>
          </p:cNvGraphicFramePr>
          <p:nvPr>
            <p:extLst>
              <p:ext uri="{D42A27DB-BD31-4B8C-83A1-F6EECF244321}">
                <p14:modId xmlns:p14="http://schemas.microsoft.com/office/powerpoint/2010/main" val="2802583764"/>
              </p:ext>
            </p:extLst>
          </p:nvPr>
        </p:nvGraphicFramePr>
        <p:xfrm>
          <a:off x="1053410" y="4854855"/>
          <a:ext cx="9367205" cy="1478280"/>
        </p:xfrm>
        <a:graphic>
          <a:graphicData uri="http://schemas.openxmlformats.org/drawingml/2006/table">
            <a:tbl>
              <a:tblPr firstRow="1" bandRow="1">
                <a:tableStyleId>{5C22544A-7EE6-4342-B048-85BDC9FD1C3A}</a:tableStyleId>
              </a:tblPr>
              <a:tblGrid>
                <a:gridCol w="1873441">
                  <a:extLst>
                    <a:ext uri="{9D8B030D-6E8A-4147-A177-3AD203B41FA5}">
                      <a16:colId xmlns:a16="http://schemas.microsoft.com/office/drawing/2014/main" val="1804679539"/>
                    </a:ext>
                  </a:extLst>
                </a:gridCol>
                <a:gridCol w="1873441">
                  <a:extLst>
                    <a:ext uri="{9D8B030D-6E8A-4147-A177-3AD203B41FA5}">
                      <a16:colId xmlns:a16="http://schemas.microsoft.com/office/drawing/2014/main" val="2325420472"/>
                    </a:ext>
                  </a:extLst>
                </a:gridCol>
                <a:gridCol w="1873441">
                  <a:extLst>
                    <a:ext uri="{9D8B030D-6E8A-4147-A177-3AD203B41FA5}">
                      <a16:colId xmlns:a16="http://schemas.microsoft.com/office/drawing/2014/main" val="3765054648"/>
                    </a:ext>
                  </a:extLst>
                </a:gridCol>
                <a:gridCol w="1873441">
                  <a:extLst>
                    <a:ext uri="{9D8B030D-6E8A-4147-A177-3AD203B41FA5}">
                      <a16:colId xmlns:a16="http://schemas.microsoft.com/office/drawing/2014/main" val="1979626268"/>
                    </a:ext>
                  </a:extLst>
                </a:gridCol>
                <a:gridCol w="1873441">
                  <a:extLst>
                    <a:ext uri="{9D8B030D-6E8A-4147-A177-3AD203B41FA5}">
                      <a16:colId xmlns:a16="http://schemas.microsoft.com/office/drawing/2014/main" val="2729055595"/>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err="1"/>
                        <a:t>Ss</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err="1"/>
                        <a:t>ss</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X</a:t>
                      </a:r>
                      <a:r>
                        <a:rPr lang="es-CL" sz="1800" baseline="30000" dirty="0"/>
                        <a:t>2</a:t>
                      </a:r>
                      <a:endParaRPr lang="es-CL" sz="1800" dirty="0"/>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sz="1800" dirty="0"/>
                        <a:t>136</a:t>
                      </a:r>
                    </a:p>
                  </a:txBody>
                  <a:tcPr/>
                </a:tc>
                <a:tc>
                  <a:txBody>
                    <a:bodyPr/>
                    <a:lstStyle/>
                    <a:p>
                      <a:pPr algn="ctr"/>
                      <a:r>
                        <a:rPr lang="es-CL" sz="1800" dirty="0"/>
                        <a:t>60</a:t>
                      </a:r>
                    </a:p>
                  </a:txBody>
                  <a:tcPr/>
                </a:tc>
                <a:tc>
                  <a:txBody>
                    <a:bodyPr/>
                    <a:lstStyle/>
                    <a:p>
                      <a:pPr algn="ctr"/>
                      <a:r>
                        <a:rPr lang="es-CL" sz="1800" dirty="0"/>
                        <a:t>4</a:t>
                      </a:r>
                    </a:p>
                  </a:txBody>
                  <a:tcPr/>
                </a:tc>
                <a:tc rowSpan="3">
                  <a:txBody>
                    <a:bodyPr/>
                    <a:lstStyle/>
                    <a:p>
                      <a:pPr algn="ctr"/>
                      <a:endParaRPr lang="es-CL" sz="1800" dirty="0"/>
                    </a:p>
                  </a:txBody>
                  <a:tcPr anchor="ct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r>
                        <a:rPr lang="es-CL" sz="1800" dirty="0"/>
                        <a:t>138</a:t>
                      </a:r>
                    </a:p>
                  </a:txBody>
                  <a:tcPr/>
                </a:tc>
                <a:tc>
                  <a:txBody>
                    <a:bodyPr/>
                    <a:lstStyle/>
                    <a:p>
                      <a:pPr algn="ctr"/>
                      <a:r>
                        <a:rPr lang="es-CL" sz="1800" dirty="0"/>
                        <a:t>56</a:t>
                      </a:r>
                    </a:p>
                  </a:txBody>
                  <a:tcPr/>
                </a:tc>
                <a:tc>
                  <a:txBody>
                    <a:bodyPr/>
                    <a:lstStyle/>
                    <a:p>
                      <a:pPr algn="ctr"/>
                      <a:r>
                        <a:rPr lang="es-CL" sz="1800" dirty="0"/>
                        <a:t>6</a:t>
                      </a:r>
                    </a:p>
                  </a:txBody>
                  <a:tcPr/>
                </a:tc>
                <a:tc vMerge="1">
                  <a:txBody>
                    <a:bodyPr/>
                    <a:lstStyle/>
                    <a:p>
                      <a:pPr algn="ctr"/>
                      <a:endParaRPr lang="es-CL" dirty="0"/>
                    </a:p>
                  </a:txBody>
                  <a:tcPr/>
                </a:tc>
                <a:extLst>
                  <a:ext uri="{0D108BD9-81ED-4DB2-BD59-A6C34878D82A}">
                    <a16:rowId xmlns:a16="http://schemas.microsoft.com/office/drawing/2014/main" val="2393102065"/>
                  </a:ext>
                </a:extLst>
              </a:tr>
              <a:tr h="370840">
                <a:tc>
                  <a:txBody>
                    <a:bodyPr/>
                    <a:lstStyle/>
                    <a:p>
                      <a:r>
                        <a:rPr lang="es-CL" sz="1800" dirty="0">
                          <a:solidFill>
                            <a:schemeClr val="tx1"/>
                          </a:solidFill>
                        </a:rPr>
                        <a:t>(O-E)</a:t>
                      </a:r>
                      <a:r>
                        <a:rPr lang="es-CL" sz="1800" baseline="30000" dirty="0">
                          <a:solidFill>
                            <a:schemeClr val="tx1"/>
                          </a:solidFill>
                        </a:rPr>
                        <a:t>2</a:t>
                      </a:r>
                      <a:r>
                        <a:rPr lang="es-CL" sz="1800" dirty="0">
                          <a:solidFill>
                            <a:schemeClr val="tx1"/>
                          </a:solidFill>
                        </a:rPr>
                        <a:t>/E</a:t>
                      </a:r>
                    </a:p>
                  </a:txBody>
                  <a:tcPr/>
                </a:tc>
                <a:tc>
                  <a:txBody>
                    <a:bodyPr/>
                    <a:lstStyle/>
                    <a:p>
                      <a:pPr algn="ctr"/>
                      <a:endParaRPr lang="es-CL" sz="1800" dirty="0"/>
                    </a:p>
                  </a:txBody>
                  <a:tcPr/>
                </a:tc>
                <a:tc>
                  <a:txBody>
                    <a:bodyPr/>
                    <a:lstStyle/>
                    <a:p>
                      <a:pPr algn="ctr"/>
                      <a:endParaRPr lang="es-CL" sz="1800" dirty="0"/>
                    </a:p>
                  </a:txBody>
                  <a:tcPr/>
                </a:tc>
                <a:tc>
                  <a:txBody>
                    <a:bodyPr/>
                    <a:lstStyle/>
                    <a:p>
                      <a:pPr algn="ctr"/>
                      <a:endParaRPr lang="es-CL" sz="1800" dirty="0"/>
                    </a:p>
                  </a:txBody>
                  <a:tcPr/>
                </a:tc>
                <a:tc vMerge="1">
                  <a:txBody>
                    <a:bodyPr/>
                    <a:lstStyle/>
                    <a:p>
                      <a:pPr algn="ctr"/>
                      <a:endParaRPr lang="es-CL" dirty="0"/>
                    </a:p>
                  </a:txBody>
                  <a:tcPr/>
                </a:tc>
                <a:extLst>
                  <a:ext uri="{0D108BD9-81ED-4DB2-BD59-A6C34878D82A}">
                    <a16:rowId xmlns:a16="http://schemas.microsoft.com/office/drawing/2014/main" val="3647845776"/>
                  </a:ext>
                </a:extLst>
              </a:tr>
            </a:tbl>
          </a:graphicData>
        </a:graphic>
      </p:graphicFrame>
      <p:sp>
        <p:nvSpPr>
          <p:cNvPr id="7" name="CuadroTexto 6">
            <a:extLst>
              <a:ext uri="{FF2B5EF4-FFF2-40B4-BE49-F238E27FC236}">
                <a16:creationId xmlns:a16="http://schemas.microsoft.com/office/drawing/2014/main" id="{79A9FDA6-B8F0-4D05-95EF-B6998C89506B}"/>
              </a:ext>
            </a:extLst>
          </p:cNvPr>
          <p:cNvSpPr txBox="1"/>
          <p:nvPr/>
        </p:nvSpPr>
        <p:spPr>
          <a:xfrm>
            <a:off x="1359979" y="1305342"/>
            <a:ext cx="9472041" cy="2031325"/>
          </a:xfrm>
          <a:prstGeom prst="rect">
            <a:avLst/>
          </a:prstGeom>
          <a:noFill/>
        </p:spPr>
        <p:txBody>
          <a:bodyPr wrap="square" rtlCol="0">
            <a:spAutoFit/>
          </a:bodyPr>
          <a:lstStyle/>
          <a:p>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endParaRPr lang="es-CL" dirty="0"/>
          </a:p>
          <a:p>
            <a:pPr algn="ctr"/>
            <a:r>
              <a:rPr lang="es-CL" dirty="0"/>
              <a:t>P=0,68         H=0,3      Q=0,02</a:t>
            </a:r>
          </a:p>
          <a:p>
            <a:pPr algn="ctr"/>
            <a:endParaRPr lang="es-CL" dirty="0"/>
          </a:p>
          <a:p>
            <a:r>
              <a:rPr lang="es-CL" dirty="0"/>
              <a:t>Determine si esta población se encuentra bajo Equilibrio Hardy-Weinberg:</a:t>
            </a:r>
          </a:p>
        </p:txBody>
      </p:sp>
      <p:pic>
        <p:nvPicPr>
          <p:cNvPr id="8" name="Picture 4" descr="Licking Mountain Lion Sticker by PUMA">
            <a:extLst>
              <a:ext uri="{FF2B5EF4-FFF2-40B4-BE49-F238E27FC236}">
                <a16:creationId xmlns:a16="http://schemas.microsoft.com/office/drawing/2014/main" id="{BD56C934-A7F3-49AF-A588-E54DF2161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70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7</a:t>
            </a:fld>
            <a:endParaRPr/>
          </a:p>
        </p:txBody>
      </p:sp>
      <p:sp>
        <p:nvSpPr>
          <p:cNvPr id="58" name="Título 1">
            <a:extLst>
              <a:ext uri="{FF2B5EF4-FFF2-40B4-BE49-F238E27FC236}">
                <a16:creationId xmlns:a16="http://schemas.microsoft.com/office/drawing/2014/main" id="{8EC57E18-378A-4D39-8277-99EC86051292}"/>
              </a:ext>
            </a:extLst>
          </p:cNvPr>
          <p:cNvSpPr>
            <a:spLocks noGrp="1"/>
          </p:cNvSpPr>
          <p:nvPr>
            <p:ph type="title"/>
          </p:nvPr>
        </p:nvSpPr>
        <p:spPr>
          <a:xfrm>
            <a:off x="1653363" y="365760"/>
            <a:ext cx="9367203" cy="1188720"/>
          </a:xfrm>
        </p:spPr>
        <p:txBody>
          <a:bodyPr>
            <a:normAutofit/>
          </a:bodyPr>
          <a:lstStyle/>
          <a:p>
            <a:r>
              <a:rPr lang="es-CL" i="1" dirty="0"/>
              <a:t>Ejemplo 1</a:t>
            </a:r>
            <a:endParaRPr lang="en-US" i="1" dirty="0"/>
          </a:p>
        </p:txBody>
      </p:sp>
      <p:sp>
        <p:nvSpPr>
          <p:cNvPr id="59" name="Rectángulo: esquinas redondeadas 58">
            <a:extLst>
              <a:ext uri="{FF2B5EF4-FFF2-40B4-BE49-F238E27FC236}">
                <a16:creationId xmlns:a16="http://schemas.microsoft.com/office/drawing/2014/main" id="{33C545B6-1378-4DDA-BAD2-E4912FC11EF3}"/>
              </a:ext>
            </a:extLst>
          </p:cNvPr>
          <p:cNvSpPr/>
          <p:nvPr/>
        </p:nvSpPr>
        <p:spPr>
          <a:xfrm>
            <a:off x="2020604" y="2124455"/>
            <a:ext cx="201336" cy="195379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Elipse 59">
            <a:extLst>
              <a:ext uri="{FF2B5EF4-FFF2-40B4-BE49-F238E27FC236}">
                <a16:creationId xmlns:a16="http://schemas.microsoft.com/office/drawing/2014/main" id="{E95D05FA-61DA-4437-A553-9C9C68EAE2D7}"/>
              </a:ext>
            </a:extLst>
          </p:cNvPr>
          <p:cNvSpPr/>
          <p:nvPr/>
        </p:nvSpPr>
        <p:spPr>
          <a:xfrm>
            <a:off x="2020604" y="2752370"/>
            <a:ext cx="201336" cy="28648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ángulo: esquinas redondeadas 60">
            <a:extLst>
              <a:ext uri="{FF2B5EF4-FFF2-40B4-BE49-F238E27FC236}">
                <a16:creationId xmlns:a16="http://schemas.microsoft.com/office/drawing/2014/main" id="{08D0749B-1941-491D-9F59-E3C8322126F9}"/>
              </a:ext>
            </a:extLst>
          </p:cNvPr>
          <p:cNvSpPr/>
          <p:nvPr/>
        </p:nvSpPr>
        <p:spPr>
          <a:xfrm>
            <a:off x="2913718" y="2118315"/>
            <a:ext cx="201336" cy="195379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Elipse 61">
            <a:extLst>
              <a:ext uri="{FF2B5EF4-FFF2-40B4-BE49-F238E27FC236}">
                <a16:creationId xmlns:a16="http://schemas.microsoft.com/office/drawing/2014/main" id="{0A7A95D8-AFE6-45CE-B823-667C08323EE2}"/>
              </a:ext>
            </a:extLst>
          </p:cNvPr>
          <p:cNvSpPr/>
          <p:nvPr/>
        </p:nvSpPr>
        <p:spPr>
          <a:xfrm>
            <a:off x="2913718" y="2746230"/>
            <a:ext cx="201336" cy="28648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ángulo 62">
            <a:extLst>
              <a:ext uri="{FF2B5EF4-FFF2-40B4-BE49-F238E27FC236}">
                <a16:creationId xmlns:a16="http://schemas.microsoft.com/office/drawing/2014/main" id="{EE6017F9-B5A2-4FBA-9630-073FDA2A1ABC}"/>
              </a:ext>
            </a:extLst>
          </p:cNvPr>
          <p:cNvSpPr/>
          <p:nvPr/>
        </p:nvSpPr>
        <p:spPr>
          <a:xfrm>
            <a:off x="2020604" y="2371636"/>
            <a:ext cx="201336" cy="9227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ángulo 63">
            <a:extLst>
              <a:ext uri="{FF2B5EF4-FFF2-40B4-BE49-F238E27FC236}">
                <a16:creationId xmlns:a16="http://schemas.microsoft.com/office/drawing/2014/main" id="{142AC1B1-D73B-473B-92A2-E70DE5A504A7}"/>
              </a:ext>
            </a:extLst>
          </p:cNvPr>
          <p:cNvSpPr/>
          <p:nvPr/>
        </p:nvSpPr>
        <p:spPr>
          <a:xfrm>
            <a:off x="2913718" y="2365495"/>
            <a:ext cx="201336" cy="9227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adroTexto 64">
            <a:extLst>
              <a:ext uri="{FF2B5EF4-FFF2-40B4-BE49-F238E27FC236}">
                <a16:creationId xmlns:a16="http://schemas.microsoft.com/office/drawing/2014/main" id="{11FFAEBD-6BEC-45B6-9D2E-06AA8863F232}"/>
              </a:ext>
            </a:extLst>
          </p:cNvPr>
          <p:cNvSpPr txBox="1"/>
          <p:nvPr/>
        </p:nvSpPr>
        <p:spPr>
          <a:xfrm>
            <a:off x="5196840" y="2118315"/>
            <a:ext cx="5623560" cy="1754326"/>
          </a:xfrm>
          <a:prstGeom prst="rect">
            <a:avLst/>
          </a:prstGeom>
          <a:noFill/>
        </p:spPr>
        <p:txBody>
          <a:bodyPr wrap="square" rtlCol="0">
            <a:spAutoFit/>
          </a:bodyPr>
          <a:lstStyle/>
          <a:p>
            <a:pPr algn="just"/>
            <a:r>
              <a:rPr lang="es-CL" dirty="0">
                <a:latin typeface="Abadi" panose="020B0604020104020204" pitchFamily="34" charset="0"/>
              </a:rPr>
              <a:t>Considerando una especie de aves donde el gen A determina el color de plumaje, para el cual además se ha determinado que existen dos alelos, uno dominante (A</a:t>
            </a:r>
            <a:r>
              <a:rPr lang="es-CL" baseline="-25000" dirty="0">
                <a:latin typeface="Abadi" panose="020B0604020104020204" pitchFamily="34" charset="0"/>
              </a:rPr>
              <a:t>1</a:t>
            </a:r>
            <a:r>
              <a:rPr lang="es-CL" dirty="0">
                <a:latin typeface="Abadi" panose="020B0604020104020204" pitchFamily="34" charset="0"/>
              </a:rPr>
              <a:t>), el cual se asocia a la presentación de plumaje azul, y uno recesivo (A</a:t>
            </a:r>
            <a:r>
              <a:rPr lang="es-CL" baseline="-25000" dirty="0">
                <a:latin typeface="Abadi" panose="020B0604020104020204" pitchFamily="34" charset="0"/>
              </a:rPr>
              <a:t>2</a:t>
            </a:r>
            <a:r>
              <a:rPr lang="es-CL" dirty="0">
                <a:latin typeface="Abadi" panose="020B0604020104020204" pitchFamily="34" charset="0"/>
              </a:rPr>
              <a:t>), el cual se asocia a la presentación de plumaje rojo.</a:t>
            </a:r>
          </a:p>
        </p:txBody>
      </p:sp>
      <p:graphicFrame>
        <p:nvGraphicFramePr>
          <p:cNvPr id="66" name="Tabla 21">
            <a:extLst>
              <a:ext uri="{FF2B5EF4-FFF2-40B4-BE49-F238E27FC236}">
                <a16:creationId xmlns:a16="http://schemas.microsoft.com/office/drawing/2014/main" id="{17CCA0B5-3F8E-4FA3-B7A4-7F88D100557D}"/>
              </a:ext>
            </a:extLst>
          </p:cNvPr>
          <p:cNvGraphicFramePr>
            <a:graphicFrameLocks noGrp="1"/>
          </p:cNvGraphicFramePr>
          <p:nvPr>
            <p:extLst>
              <p:ext uri="{D42A27DB-BD31-4B8C-83A1-F6EECF244321}">
                <p14:modId xmlns:p14="http://schemas.microsoft.com/office/powerpoint/2010/main" val="1346274356"/>
              </p:ext>
            </p:extLst>
          </p:nvPr>
        </p:nvGraphicFramePr>
        <p:xfrm>
          <a:off x="605570" y="4552084"/>
          <a:ext cx="10754686" cy="751968"/>
        </p:xfrm>
        <a:graphic>
          <a:graphicData uri="http://schemas.openxmlformats.org/drawingml/2006/table">
            <a:tbl>
              <a:tblPr>
                <a:tableStyleId>{073A0DAA-6AF3-43AB-8588-CEC1D06C72B9}</a:tableStyleId>
              </a:tblPr>
              <a:tblGrid>
                <a:gridCol w="1412361">
                  <a:extLst>
                    <a:ext uri="{9D8B030D-6E8A-4147-A177-3AD203B41FA5}">
                      <a16:colId xmlns:a16="http://schemas.microsoft.com/office/drawing/2014/main" val="3464824258"/>
                    </a:ext>
                  </a:extLst>
                </a:gridCol>
                <a:gridCol w="3089458">
                  <a:extLst>
                    <a:ext uri="{9D8B030D-6E8A-4147-A177-3AD203B41FA5}">
                      <a16:colId xmlns:a16="http://schemas.microsoft.com/office/drawing/2014/main" val="3660342716"/>
                    </a:ext>
                  </a:extLst>
                </a:gridCol>
                <a:gridCol w="3019920">
                  <a:extLst>
                    <a:ext uri="{9D8B030D-6E8A-4147-A177-3AD203B41FA5}">
                      <a16:colId xmlns:a16="http://schemas.microsoft.com/office/drawing/2014/main" val="2801776426"/>
                    </a:ext>
                  </a:extLst>
                </a:gridCol>
                <a:gridCol w="3232947">
                  <a:extLst>
                    <a:ext uri="{9D8B030D-6E8A-4147-A177-3AD203B41FA5}">
                      <a16:colId xmlns:a16="http://schemas.microsoft.com/office/drawing/2014/main" val="679263499"/>
                    </a:ext>
                  </a:extLst>
                </a:gridCol>
              </a:tblGrid>
              <a:tr h="370840">
                <a:tc>
                  <a:txBody>
                    <a:bodyPr/>
                    <a:lstStyle/>
                    <a:p>
                      <a:r>
                        <a:rPr lang="es-CL" dirty="0"/>
                        <a:t>Genotipo</a:t>
                      </a:r>
                      <a:endParaRPr lang="en-US" dirty="0"/>
                    </a:p>
                  </a:txBody>
                  <a:tcP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a:t>
                      </a:r>
                      <a:r>
                        <a:rPr lang="en-US" baseline="-25000" dirty="0"/>
                        <a:t>1</a:t>
                      </a:r>
                      <a:r>
                        <a:rPr lang="en-US" dirty="0"/>
                        <a:t>A</a:t>
                      </a:r>
                      <a:r>
                        <a:rPr lang="en-US" baseline="-25000" dirty="0"/>
                        <a:t>1</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a:t>
                      </a:r>
                      <a:r>
                        <a:rPr lang="en-US" baseline="-25000" dirty="0"/>
                        <a:t>1</a:t>
                      </a:r>
                      <a:r>
                        <a:rPr lang="en-US" dirty="0"/>
                        <a:t>A</a:t>
                      </a:r>
                      <a:r>
                        <a:rPr lang="en-US" baseline="-25000" dirty="0"/>
                        <a:t>2</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a:t>
                      </a:r>
                      <a:r>
                        <a:rPr lang="en-US" baseline="-25000" dirty="0"/>
                        <a:t>2</a:t>
                      </a:r>
                      <a:r>
                        <a:rPr lang="en-US" dirty="0"/>
                        <a:t>A</a:t>
                      </a:r>
                      <a:r>
                        <a:rPr lang="en-US" baseline="-25000" dirty="0"/>
                        <a:t>2</a:t>
                      </a:r>
                      <a:endParaRPr lang="en-US" dirty="0"/>
                    </a:p>
                  </a:txBody>
                  <a:tcPr anchor="ctr"/>
                </a:tc>
                <a:extLst>
                  <a:ext uri="{0D108BD9-81ED-4DB2-BD59-A6C34878D82A}">
                    <a16:rowId xmlns:a16="http://schemas.microsoft.com/office/drawing/2014/main" val="2634752263"/>
                  </a:ext>
                </a:extLst>
              </a:tr>
              <a:tr h="370840">
                <a:tc>
                  <a:txBody>
                    <a:bodyPr/>
                    <a:lstStyle/>
                    <a:p>
                      <a:r>
                        <a:rPr lang="es-CL" dirty="0"/>
                        <a:t>Cigoto</a:t>
                      </a:r>
                      <a:endParaRPr lang="en-US" dirty="0"/>
                    </a:p>
                  </a:txBody>
                  <a:tcPr>
                    <a:solidFill>
                      <a:schemeClr val="accent1">
                        <a:lumMod val="40000"/>
                        <a:lumOff val="60000"/>
                      </a:schemeClr>
                    </a:solidFill>
                  </a:tcPr>
                </a:tc>
                <a:tc>
                  <a:txBody>
                    <a:bodyPr/>
                    <a:lstStyle/>
                    <a:p>
                      <a:pPr algn="ctr"/>
                      <a:r>
                        <a:rPr lang="es-CL" dirty="0"/>
                        <a:t>Homocigoto dominante</a:t>
                      </a:r>
                      <a:endParaRPr lang="en-US" dirty="0"/>
                    </a:p>
                  </a:txBody>
                  <a:tcPr anchor="ctr"/>
                </a:tc>
                <a:tc>
                  <a:txBody>
                    <a:bodyPr/>
                    <a:lstStyle/>
                    <a:p>
                      <a:pPr algn="ctr"/>
                      <a:r>
                        <a:rPr lang="es-CL" dirty="0"/>
                        <a:t>Heterocigoto</a:t>
                      </a:r>
                      <a:endParaRPr lang="en-US" dirty="0"/>
                    </a:p>
                  </a:txBody>
                  <a:tcPr anchor="ctr"/>
                </a:tc>
                <a:tc>
                  <a:txBody>
                    <a:bodyPr/>
                    <a:lstStyle/>
                    <a:p>
                      <a:pPr algn="ctr"/>
                      <a:r>
                        <a:rPr lang="es-CL" dirty="0"/>
                        <a:t>Homocigoto recesivo</a:t>
                      </a:r>
                      <a:endParaRPr lang="en-US" dirty="0"/>
                    </a:p>
                  </a:txBody>
                  <a:tcPr anchor="ctr"/>
                </a:tc>
                <a:extLst>
                  <a:ext uri="{0D108BD9-81ED-4DB2-BD59-A6C34878D82A}">
                    <a16:rowId xmlns:a16="http://schemas.microsoft.com/office/drawing/2014/main" val="2915816164"/>
                  </a:ext>
                </a:extLst>
              </a:tr>
            </a:tbl>
          </a:graphicData>
        </a:graphic>
      </p:graphicFrame>
      <p:sp>
        <p:nvSpPr>
          <p:cNvPr id="67" name="Cerrar llave 66">
            <a:extLst>
              <a:ext uri="{FF2B5EF4-FFF2-40B4-BE49-F238E27FC236}">
                <a16:creationId xmlns:a16="http://schemas.microsoft.com/office/drawing/2014/main" id="{C3333A9B-5AD9-4A4E-A89E-98B8B3C2BB47}"/>
              </a:ext>
            </a:extLst>
          </p:cNvPr>
          <p:cNvSpPr/>
          <p:nvPr/>
        </p:nvSpPr>
        <p:spPr>
          <a:xfrm>
            <a:off x="3289666" y="2118315"/>
            <a:ext cx="251058" cy="19537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68" name="Cerrar llave 67">
            <a:extLst>
              <a:ext uri="{FF2B5EF4-FFF2-40B4-BE49-F238E27FC236}">
                <a16:creationId xmlns:a16="http://schemas.microsoft.com/office/drawing/2014/main" id="{93CBA93A-3EF9-4029-82CD-2392A6CA9BAF}"/>
              </a:ext>
            </a:extLst>
          </p:cNvPr>
          <p:cNvSpPr/>
          <p:nvPr/>
        </p:nvSpPr>
        <p:spPr>
          <a:xfrm flipH="1">
            <a:off x="1628104" y="2118315"/>
            <a:ext cx="251058" cy="19537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69" name="CuadroTexto 68">
            <a:extLst>
              <a:ext uri="{FF2B5EF4-FFF2-40B4-BE49-F238E27FC236}">
                <a16:creationId xmlns:a16="http://schemas.microsoft.com/office/drawing/2014/main" id="{DE2B2421-7453-472E-BA11-A1310AAB4DEA}"/>
              </a:ext>
            </a:extLst>
          </p:cNvPr>
          <p:cNvSpPr txBox="1"/>
          <p:nvPr/>
        </p:nvSpPr>
        <p:spPr>
          <a:xfrm>
            <a:off x="594317" y="2844225"/>
            <a:ext cx="1272662" cy="584775"/>
          </a:xfrm>
          <a:prstGeom prst="rect">
            <a:avLst/>
          </a:prstGeom>
          <a:noFill/>
        </p:spPr>
        <p:txBody>
          <a:bodyPr wrap="square" rtlCol="0">
            <a:spAutoFit/>
          </a:bodyPr>
          <a:lstStyle/>
          <a:p>
            <a:r>
              <a:rPr lang="es-CL" sz="1600" dirty="0">
                <a:latin typeface="Abadi" panose="020B0604020104020204" pitchFamily="34" charset="0"/>
              </a:rPr>
              <a:t>Alelo Dominante</a:t>
            </a:r>
          </a:p>
        </p:txBody>
      </p:sp>
      <p:sp>
        <p:nvSpPr>
          <p:cNvPr id="70" name="CuadroTexto 69">
            <a:extLst>
              <a:ext uri="{FF2B5EF4-FFF2-40B4-BE49-F238E27FC236}">
                <a16:creationId xmlns:a16="http://schemas.microsoft.com/office/drawing/2014/main" id="{A6B635F8-5A8E-400B-8EAA-C494EF875803}"/>
              </a:ext>
            </a:extLst>
          </p:cNvPr>
          <p:cNvSpPr txBox="1"/>
          <p:nvPr/>
        </p:nvSpPr>
        <p:spPr>
          <a:xfrm>
            <a:off x="3581400" y="2802825"/>
            <a:ext cx="1272662" cy="584775"/>
          </a:xfrm>
          <a:prstGeom prst="rect">
            <a:avLst/>
          </a:prstGeom>
          <a:noFill/>
        </p:spPr>
        <p:txBody>
          <a:bodyPr wrap="square" rtlCol="0">
            <a:spAutoFit/>
          </a:bodyPr>
          <a:lstStyle/>
          <a:p>
            <a:r>
              <a:rPr lang="es-CL" sz="1600" dirty="0">
                <a:latin typeface="Abadi" panose="020B0604020104020204" pitchFamily="34" charset="0"/>
              </a:rPr>
              <a:t>Alelo Recesivo</a:t>
            </a:r>
          </a:p>
        </p:txBody>
      </p:sp>
      <p:sp>
        <p:nvSpPr>
          <p:cNvPr id="71" name="CuadroTexto 70">
            <a:extLst>
              <a:ext uri="{FF2B5EF4-FFF2-40B4-BE49-F238E27FC236}">
                <a16:creationId xmlns:a16="http://schemas.microsoft.com/office/drawing/2014/main" id="{9BE1AFD7-BCE0-419E-B55F-AD585C731428}"/>
              </a:ext>
            </a:extLst>
          </p:cNvPr>
          <p:cNvSpPr txBox="1"/>
          <p:nvPr/>
        </p:nvSpPr>
        <p:spPr>
          <a:xfrm>
            <a:off x="1917520" y="1746269"/>
            <a:ext cx="407504" cy="253916"/>
          </a:xfrm>
          <a:prstGeom prst="rect">
            <a:avLst/>
          </a:prstGeom>
          <a:solidFill>
            <a:srgbClr val="D3D3D3"/>
          </a:solidFill>
          <a:ln>
            <a:solidFill>
              <a:schemeClr val="tx1"/>
            </a:solidFill>
          </a:ln>
        </p:spPr>
        <p:txBody>
          <a:bodyPr wrap="square" rtlCol="0">
            <a:spAutoFit/>
          </a:bodyPr>
          <a:lstStyle/>
          <a:p>
            <a:pPr algn="ctr"/>
            <a:r>
              <a:rPr lang="es-CL" sz="1050" dirty="0"/>
              <a:t>A</a:t>
            </a:r>
            <a:r>
              <a:rPr lang="es-CL" sz="1050" baseline="-25000" dirty="0"/>
              <a:t>1</a:t>
            </a:r>
            <a:endParaRPr lang="en-US" sz="1050" dirty="0"/>
          </a:p>
        </p:txBody>
      </p:sp>
      <p:sp>
        <p:nvSpPr>
          <p:cNvPr id="72" name="CuadroTexto 71">
            <a:extLst>
              <a:ext uri="{FF2B5EF4-FFF2-40B4-BE49-F238E27FC236}">
                <a16:creationId xmlns:a16="http://schemas.microsoft.com/office/drawing/2014/main" id="{0F9C1D0C-2285-4198-BC60-CDD73CCB4451}"/>
              </a:ext>
            </a:extLst>
          </p:cNvPr>
          <p:cNvSpPr txBox="1"/>
          <p:nvPr/>
        </p:nvSpPr>
        <p:spPr>
          <a:xfrm>
            <a:off x="2810634" y="1740809"/>
            <a:ext cx="407503" cy="253916"/>
          </a:xfrm>
          <a:prstGeom prst="rect">
            <a:avLst/>
          </a:prstGeom>
          <a:solidFill>
            <a:srgbClr val="D3D3D3"/>
          </a:solidFill>
          <a:ln>
            <a:solidFill>
              <a:schemeClr val="tx1"/>
            </a:solidFill>
          </a:ln>
        </p:spPr>
        <p:txBody>
          <a:bodyPr wrap="square" rtlCol="0">
            <a:spAutoFit/>
          </a:bodyPr>
          <a:lstStyle/>
          <a:p>
            <a:pPr algn="ctr"/>
            <a:r>
              <a:rPr lang="es-CL" sz="1050" dirty="0"/>
              <a:t>A</a:t>
            </a:r>
            <a:r>
              <a:rPr lang="es-CL" sz="1050" baseline="-25000" dirty="0"/>
              <a:t>2</a:t>
            </a:r>
            <a:endParaRPr lang="en-US" sz="1050" dirty="0"/>
          </a:p>
        </p:txBody>
      </p:sp>
      <p:pic>
        <p:nvPicPr>
          <p:cNvPr id="73" name="Imagen 72" descr="Forma, Flecha&#10;&#10;Descripción generada automáticamente">
            <a:extLst>
              <a:ext uri="{FF2B5EF4-FFF2-40B4-BE49-F238E27FC236}">
                <a16:creationId xmlns:a16="http://schemas.microsoft.com/office/drawing/2014/main" id="{A6E11719-629D-42E3-80DC-88385E572F5B}"/>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842953" y="5572724"/>
            <a:ext cx="1144483" cy="856851"/>
          </a:xfrm>
          <a:prstGeom prst="rect">
            <a:avLst/>
          </a:prstGeom>
        </p:spPr>
      </p:pic>
      <p:pic>
        <p:nvPicPr>
          <p:cNvPr id="74" name="Imagen 73" descr="Forma, Flecha&#10;&#10;Descripción generada automáticamente">
            <a:extLst>
              <a:ext uri="{FF2B5EF4-FFF2-40B4-BE49-F238E27FC236}">
                <a16:creationId xmlns:a16="http://schemas.microsoft.com/office/drawing/2014/main" id="{2F0310F5-AFD9-4372-AB3E-54C450548889}"/>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879022" y="5572724"/>
            <a:ext cx="1144483" cy="856851"/>
          </a:xfrm>
          <a:prstGeom prst="rect">
            <a:avLst/>
          </a:prstGeom>
        </p:spPr>
      </p:pic>
      <p:pic>
        <p:nvPicPr>
          <p:cNvPr id="75" name="Imagen 74" descr="Forma, Flecha&#10;&#10;Descripción generada automáticamente">
            <a:extLst>
              <a:ext uri="{FF2B5EF4-FFF2-40B4-BE49-F238E27FC236}">
                <a16:creationId xmlns:a16="http://schemas.microsoft.com/office/drawing/2014/main" id="{E9E191CA-0C0C-477F-8120-A5572372B0EB}"/>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99596" y="5572724"/>
            <a:ext cx="1144483" cy="856851"/>
          </a:xfrm>
          <a:prstGeom prst="rect">
            <a:avLst/>
          </a:prstGeom>
        </p:spPr>
      </p:pic>
    </p:spTree>
    <p:extLst>
      <p:ext uri="{BB962C8B-B14F-4D97-AF65-F5344CB8AC3E}">
        <p14:creationId xmlns:p14="http://schemas.microsoft.com/office/powerpoint/2010/main" val="7572262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par>
                                <p:cTn id="13" presetID="10" presetClass="entr" presetSubtype="0"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par>
                                <p:cTn id="16" presetID="10" presetClass="entr" presetSubtype="0" fill="hold" nodeType="with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fade">
                                      <p:cBhvr>
                                        <p:cTn id="1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70</a:t>
            </a:fld>
            <a:endParaRPr/>
          </a:p>
        </p:txBody>
      </p:sp>
      <p:sp>
        <p:nvSpPr>
          <p:cNvPr id="3" name="Título 1">
            <a:extLst>
              <a:ext uri="{FF2B5EF4-FFF2-40B4-BE49-F238E27FC236}">
                <a16:creationId xmlns:a16="http://schemas.microsoft.com/office/drawing/2014/main" id="{74CD78C1-ED2E-4B8A-BE4B-0F518512D0F1}"/>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dirty="0"/>
              <a:t>Ejercicio 4</a:t>
            </a:r>
            <a:endParaRPr lang="en-US" i="1" kern="0" dirty="0"/>
          </a:p>
        </p:txBody>
      </p:sp>
      <p:graphicFrame>
        <p:nvGraphicFramePr>
          <p:cNvPr id="5" name="Tabla 4">
            <a:extLst>
              <a:ext uri="{FF2B5EF4-FFF2-40B4-BE49-F238E27FC236}">
                <a16:creationId xmlns:a16="http://schemas.microsoft.com/office/drawing/2014/main" id="{64F3BAE1-9DF9-42ED-8800-1CFC1EF703C3}"/>
              </a:ext>
            </a:extLst>
          </p:cNvPr>
          <p:cNvGraphicFramePr>
            <a:graphicFrameLocks noGrp="1"/>
          </p:cNvGraphicFramePr>
          <p:nvPr>
            <p:extLst>
              <p:ext uri="{D42A27DB-BD31-4B8C-83A1-F6EECF244321}">
                <p14:modId xmlns:p14="http://schemas.microsoft.com/office/powerpoint/2010/main" val="3926436623"/>
              </p:ext>
            </p:extLst>
          </p:nvPr>
        </p:nvGraphicFramePr>
        <p:xfrm>
          <a:off x="1539063" y="3429000"/>
          <a:ext cx="8395900" cy="1117728"/>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Q</a:t>
                      </a:r>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dirty="0"/>
                        <a:t>0,68</a:t>
                      </a:r>
                    </a:p>
                  </a:txBody>
                  <a:tcPr/>
                </a:tc>
                <a:tc>
                  <a:txBody>
                    <a:bodyPr/>
                    <a:lstStyle/>
                    <a:p>
                      <a:pPr algn="ctr"/>
                      <a:r>
                        <a:rPr lang="es-CL" dirty="0"/>
                        <a:t>0,3</a:t>
                      </a:r>
                    </a:p>
                  </a:txBody>
                  <a:tcPr/>
                </a:tc>
                <a:tc>
                  <a:txBody>
                    <a:bodyPr/>
                    <a:lstStyle/>
                    <a:p>
                      <a:pPr algn="ctr"/>
                      <a:r>
                        <a:rPr lang="es-CL" dirty="0"/>
                        <a:t>0,02</a:t>
                      </a:r>
                    </a:p>
                  </a:txBody>
                  <a:tcP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r>
                        <a:rPr lang="es-CL" dirty="0"/>
                        <a:t>0,69</a:t>
                      </a:r>
                    </a:p>
                  </a:txBody>
                  <a:tcPr/>
                </a:tc>
                <a:tc>
                  <a:txBody>
                    <a:bodyPr/>
                    <a:lstStyle/>
                    <a:p>
                      <a:pPr algn="ctr"/>
                      <a:r>
                        <a:rPr lang="es-CL" dirty="0"/>
                        <a:t>0,28</a:t>
                      </a:r>
                    </a:p>
                  </a:txBody>
                  <a:tcPr/>
                </a:tc>
                <a:tc>
                  <a:txBody>
                    <a:bodyPr/>
                    <a:lstStyle/>
                    <a:p>
                      <a:pPr algn="ctr"/>
                      <a:r>
                        <a:rPr lang="es-CL" dirty="0"/>
                        <a:t>0,03</a:t>
                      </a:r>
                    </a:p>
                  </a:txBody>
                  <a:tcPr/>
                </a:tc>
                <a:extLst>
                  <a:ext uri="{0D108BD9-81ED-4DB2-BD59-A6C34878D82A}">
                    <a16:rowId xmlns:a16="http://schemas.microsoft.com/office/drawing/2014/main" val="2393102065"/>
                  </a:ext>
                </a:extLst>
              </a:tr>
            </a:tbl>
          </a:graphicData>
        </a:graphic>
      </p:graphicFrame>
      <p:graphicFrame>
        <p:nvGraphicFramePr>
          <p:cNvPr id="6" name="Tabla 4">
            <a:extLst>
              <a:ext uri="{FF2B5EF4-FFF2-40B4-BE49-F238E27FC236}">
                <a16:creationId xmlns:a16="http://schemas.microsoft.com/office/drawing/2014/main" id="{79103D03-5BA8-4ECD-9198-53AA435F6A05}"/>
              </a:ext>
            </a:extLst>
          </p:cNvPr>
          <p:cNvGraphicFramePr>
            <a:graphicFrameLocks noGrp="1"/>
          </p:cNvGraphicFramePr>
          <p:nvPr>
            <p:extLst>
              <p:ext uri="{D42A27DB-BD31-4B8C-83A1-F6EECF244321}">
                <p14:modId xmlns:p14="http://schemas.microsoft.com/office/powerpoint/2010/main" val="3043762601"/>
              </p:ext>
            </p:extLst>
          </p:nvPr>
        </p:nvGraphicFramePr>
        <p:xfrm>
          <a:off x="1151458" y="4829937"/>
          <a:ext cx="9171110" cy="1478280"/>
        </p:xfrm>
        <a:graphic>
          <a:graphicData uri="http://schemas.openxmlformats.org/drawingml/2006/table">
            <a:tbl>
              <a:tblPr firstRow="1" bandRow="1">
                <a:tableStyleId>{5C22544A-7EE6-4342-B048-85BDC9FD1C3A}</a:tableStyleId>
              </a:tblPr>
              <a:tblGrid>
                <a:gridCol w="1834222">
                  <a:extLst>
                    <a:ext uri="{9D8B030D-6E8A-4147-A177-3AD203B41FA5}">
                      <a16:colId xmlns:a16="http://schemas.microsoft.com/office/drawing/2014/main" val="1804679539"/>
                    </a:ext>
                  </a:extLst>
                </a:gridCol>
                <a:gridCol w="1834222">
                  <a:extLst>
                    <a:ext uri="{9D8B030D-6E8A-4147-A177-3AD203B41FA5}">
                      <a16:colId xmlns:a16="http://schemas.microsoft.com/office/drawing/2014/main" val="2325420472"/>
                    </a:ext>
                  </a:extLst>
                </a:gridCol>
                <a:gridCol w="1834222">
                  <a:extLst>
                    <a:ext uri="{9D8B030D-6E8A-4147-A177-3AD203B41FA5}">
                      <a16:colId xmlns:a16="http://schemas.microsoft.com/office/drawing/2014/main" val="3765054648"/>
                    </a:ext>
                  </a:extLst>
                </a:gridCol>
                <a:gridCol w="1834222">
                  <a:extLst>
                    <a:ext uri="{9D8B030D-6E8A-4147-A177-3AD203B41FA5}">
                      <a16:colId xmlns:a16="http://schemas.microsoft.com/office/drawing/2014/main" val="1979626268"/>
                    </a:ext>
                  </a:extLst>
                </a:gridCol>
                <a:gridCol w="1834222">
                  <a:extLst>
                    <a:ext uri="{9D8B030D-6E8A-4147-A177-3AD203B41FA5}">
                      <a16:colId xmlns:a16="http://schemas.microsoft.com/office/drawing/2014/main" val="2729055595"/>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err="1"/>
                        <a:t>Ss</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err="1"/>
                        <a:t>ss</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X</a:t>
                      </a:r>
                      <a:r>
                        <a:rPr lang="es-CL" sz="1800" baseline="30000" dirty="0"/>
                        <a:t>2</a:t>
                      </a:r>
                      <a:endParaRPr lang="es-CL" sz="1800" dirty="0"/>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sz="1800" dirty="0"/>
                        <a:t>136</a:t>
                      </a:r>
                    </a:p>
                  </a:txBody>
                  <a:tcPr/>
                </a:tc>
                <a:tc>
                  <a:txBody>
                    <a:bodyPr/>
                    <a:lstStyle/>
                    <a:p>
                      <a:pPr algn="ctr"/>
                      <a:r>
                        <a:rPr lang="es-CL" sz="1800" dirty="0"/>
                        <a:t>60</a:t>
                      </a:r>
                    </a:p>
                  </a:txBody>
                  <a:tcPr/>
                </a:tc>
                <a:tc>
                  <a:txBody>
                    <a:bodyPr/>
                    <a:lstStyle/>
                    <a:p>
                      <a:pPr algn="ctr"/>
                      <a:r>
                        <a:rPr lang="es-CL" sz="1800" dirty="0"/>
                        <a:t>4</a:t>
                      </a:r>
                    </a:p>
                  </a:txBody>
                  <a:tcPr/>
                </a:tc>
                <a:tc rowSpan="3">
                  <a:txBody>
                    <a:bodyPr/>
                    <a:lstStyle/>
                    <a:p>
                      <a:pPr algn="ctr"/>
                      <a:endParaRPr lang="es-CL" sz="1800" dirty="0"/>
                    </a:p>
                  </a:txBody>
                  <a:tcPr anchor="ct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r>
                        <a:rPr lang="es-CL" sz="1800" dirty="0"/>
                        <a:t>138</a:t>
                      </a:r>
                    </a:p>
                  </a:txBody>
                  <a:tcPr/>
                </a:tc>
                <a:tc>
                  <a:txBody>
                    <a:bodyPr/>
                    <a:lstStyle/>
                    <a:p>
                      <a:pPr algn="ctr"/>
                      <a:r>
                        <a:rPr lang="es-CL" sz="1800" dirty="0"/>
                        <a:t>56</a:t>
                      </a:r>
                    </a:p>
                  </a:txBody>
                  <a:tcPr/>
                </a:tc>
                <a:tc>
                  <a:txBody>
                    <a:bodyPr/>
                    <a:lstStyle/>
                    <a:p>
                      <a:pPr algn="ctr"/>
                      <a:r>
                        <a:rPr lang="es-CL" sz="1800" dirty="0"/>
                        <a:t>6</a:t>
                      </a:r>
                    </a:p>
                  </a:txBody>
                  <a:tcPr/>
                </a:tc>
                <a:tc vMerge="1">
                  <a:txBody>
                    <a:bodyPr/>
                    <a:lstStyle/>
                    <a:p>
                      <a:pPr algn="ctr"/>
                      <a:endParaRPr lang="es-CL" dirty="0"/>
                    </a:p>
                  </a:txBody>
                  <a:tcPr/>
                </a:tc>
                <a:extLst>
                  <a:ext uri="{0D108BD9-81ED-4DB2-BD59-A6C34878D82A}">
                    <a16:rowId xmlns:a16="http://schemas.microsoft.com/office/drawing/2014/main" val="2393102065"/>
                  </a:ext>
                </a:extLst>
              </a:tr>
              <a:tr h="370840">
                <a:tc>
                  <a:txBody>
                    <a:bodyPr/>
                    <a:lstStyle/>
                    <a:p>
                      <a:r>
                        <a:rPr lang="es-CL" sz="1800" dirty="0">
                          <a:solidFill>
                            <a:schemeClr val="tx1"/>
                          </a:solidFill>
                        </a:rPr>
                        <a:t>(O-E)</a:t>
                      </a:r>
                      <a:r>
                        <a:rPr lang="es-CL" sz="1800" baseline="30000" dirty="0">
                          <a:solidFill>
                            <a:schemeClr val="tx1"/>
                          </a:solidFill>
                        </a:rPr>
                        <a:t>2</a:t>
                      </a:r>
                      <a:r>
                        <a:rPr lang="es-CL" sz="1800" dirty="0">
                          <a:solidFill>
                            <a:schemeClr val="tx1"/>
                          </a:solidFill>
                        </a:rPr>
                        <a:t>/E</a:t>
                      </a:r>
                    </a:p>
                  </a:txBody>
                  <a:tcPr/>
                </a:tc>
                <a:tc>
                  <a:txBody>
                    <a:bodyPr/>
                    <a:lstStyle/>
                    <a:p>
                      <a:pPr algn="ctr"/>
                      <a:r>
                        <a:rPr lang="es-CL" sz="1800" dirty="0"/>
                        <a:t>0,029</a:t>
                      </a:r>
                    </a:p>
                  </a:txBody>
                  <a:tcPr/>
                </a:tc>
                <a:tc>
                  <a:txBody>
                    <a:bodyPr/>
                    <a:lstStyle/>
                    <a:p>
                      <a:pPr algn="ctr"/>
                      <a:r>
                        <a:rPr lang="es-CL" sz="1800" dirty="0"/>
                        <a:t>0,286</a:t>
                      </a:r>
                    </a:p>
                  </a:txBody>
                  <a:tcPr/>
                </a:tc>
                <a:tc>
                  <a:txBody>
                    <a:bodyPr/>
                    <a:lstStyle/>
                    <a:p>
                      <a:pPr algn="ctr"/>
                      <a:r>
                        <a:rPr lang="es-CL" sz="1800" dirty="0"/>
                        <a:t>0,667</a:t>
                      </a:r>
                    </a:p>
                  </a:txBody>
                  <a:tcPr/>
                </a:tc>
                <a:tc vMerge="1">
                  <a:txBody>
                    <a:bodyPr/>
                    <a:lstStyle/>
                    <a:p>
                      <a:pPr algn="ctr"/>
                      <a:endParaRPr lang="es-CL" dirty="0"/>
                    </a:p>
                  </a:txBody>
                  <a:tcPr/>
                </a:tc>
                <a:extLst>
                  <a:ext uri="{0D108BD9-81ED-4DB2-BD59-A6C34878D82A}">
                    <a16:rowId xmlns:a16="http://schemas.microsoft.com/office/drawing/2014/main" val="3647845776"/>
                  </a:ext>
                </a:extLst>
              </a:tr>
            </a:tbl>
          </a:graphicData>
        </a:graphic>
      </p:graphicFrame>
      <p:sp>
        <p:nvSpPr>
          <p:cNvPr id="7" name="CuadroTexto 6">
            <a:extLst>
              <a:ext uri="{FF2B5EF4-FFF2-40B4-BE49-F238E27FC236}">
                <a16:creationId xmlns:a16="http://schemas.microsoft.com/office/drawing/2014/main" id="{53B897A9-8DE3-4696-9CE0-301F33AA2581}"/>
              </a:ext>
            </a:extLst>
          </p:cNvPr>
          <p:cNvSpPr txBox="1"/>
          <p:nvPr/>
        </p:nvSpPr>
        <p:spPr>
          <a:xfrm>
            <a:off x="1359979" y="1305342"/>
            <a:ext cx="9472041" cy="2031325"/>
          </a:xfrm>
          <a:prstGeom prst="rect">
            <a:avLst/>
          </a:prstGeom>
          <a:noFill/>
        </p:spPr>
        <p:txBody>
          <a:bodyPr wrap="square" rtlCol="0">
            <a:spAutoFit/>
          </a:bodyPr>
          <a:lstStyle/>
          <a:p>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endParaRPr lang="es-CL" dirty="0"/>
          </a:p>
          <a:p>
            <a:pPr algn="ctr"/>
            <a:r>
              <a:rPr lang="es-CL" dirty="0"/>
              <a:t>P=0,68         H=0,3      Q=0,02</a:t>
            </a:r>
          </a:p>
          <a:p>
            <a:pPr algn="ctr"/>
            <a:endParaRPr lang="es-CL" dirty="0"/>
          </a:p>
          <a:p>
            <a:r>
              <a:rPr lang="es-CL" dirty="0"/>
              <a:t>Determine si esta población se encuentra bajo Equilibrio Hardy-Weinberg:</a:t>
            </a:r>
          </a:p>
        </p:txBody>
      </p:sp>
      <p:pic>
        <p:nvPicPr>
          <p:cNvPr id="8" name="Picture 4" descr="Licking Mountain Lion Sticker by PUMA">
            <a:extLst>
              <a:ext uri="{FF2B5EF4-FFF2-40B4-BE49-F238E27FC236}">
                <a16:creationId xmlns:a16="http://schemas.microsoft.com/office/drawing/2014/main" id="{545AAD8F-DB2A-4E33-8B3B-BB89AD835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0670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71</a:t>
            </a:fld>
            <a:endParaRPr/>
          </a:p>
        </p:txBody>
      </p:sp>
      <p:sp>
        <p:nvSpPr>
          <p:cNvPr id="3" name="Título 1">
            <a:extLst>
              <a:ext uri="{FF2B5EF4-FFF2-40B4-BE49-F238E27FC236}">
                <a16:creationId xmlns:a16="http://schemas.microsoft.com/office/drawing/2014/main" id="{545CD703-7A14-4541-AC40-560A0ECF30EF}"/>
              </a:ext>
            </a:extLst>
          </p:cNvPr>
          <p:cNvSpPr txBox="1">
            <a:spLocks/>
          </p:cNvSpPr>
          <p:nvPr/>
        </p:nvSpPr>
        <p:spPr>
          <a:xfrm>
            <a:off x="1539063" y="-100965"/>
            <a:ext cx="9367203" cy="118872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1pPr>
            <a:lvl2pPr marR="0" lvl="1"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2pPr>
            <a:lvl3pPr marR="0" lvl="2"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3pPr>
            <a:lvl4pPr marR="0" lvl="3"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4pPr>
            <a:lvl5pPr marR="0" lvl="4"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5pPr>
            <a:lvl6pPr marR="0" lvl="5"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6pPr>
            <a:lvl7pPr marR="0" lvl="6"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7pPr>
            <a:lvl8pPr marR="0" lvl="7"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8pPr>
            <a:lvl9pPr marR="0" lvl="8" algn="l" rtl="0">
              <a:lnSpc>
                <a:spcPct val="90000"/>
              </a:lnSpc>
              <a:spcBef>
                <a:spcPts val="0"/>
              </a:spcBef>
              <a:spcAft>
                <a:spcPts val="0"/>
              </a:spcAft>
              <a:buClr>
                <a:schemeClr val="accent1"/>
              </a:buClr>
              <a:buSzPts val="3000"/>
              <a:buFont typeface="Montserrat"/>
              <a:buNone/>
              <a:defRPr sz="3000" b="1" i="0" u="none" strike="noStrike" cap="none">
                <a:solidFill>
                  <a:schemeClr val="accent1"/>
                </a:solidFill>
                <a:latin typeface="Montserrat"/>
                <a:ea typeface="Montserrat"/>
                <a:cs typeface="Montserrat"/>
                <a:sym typeface="Montserrat"/>
              </a:defRPr>
            </a:lvl9pPr>
          </a:lstStyle>
          <a:p>
            <a:r>
              <a:rPr lang="es-CL" i="1" kern="0" dirty="0"/>
              <a:t>Ejercicio 4</a:t>
            </a:r>
            <a:endParaRPr lang="en-US" i="1" kern="0" dirty="0"/>
          </a:p>
        </p:txBody>
      </p:sp>
      <p:graphicFrame>
        <p:nvGraphicFramePr>
          <p:cNvPr id="5" name="Tabla 4">
            <a:extLst>
              <a:ext uri="{FF2B5EF4-FFF2-40B4-BE49-F238E27FC236}">
                <a16:creationId xmlns:a16="http://schemas.microsoft.com/office/drawing/2014/main" id="{B1F0F47D-9C44-4EB3-9194-74EDBD4EFBC5}"/>
              </a:ext>
            </a:extLst>
          </p:cNvPr>
          <p:cNvGraphicFramePr>
            <a:graphicFrameLocks noGrp="1"/>
          </p:cNvGraphicFramePr>
          <p:nvPr>
            <p:extLst>
              <p:ext uri="{D42A27DB-BD31-4B8C-83A1-F6EECF244321}">
                <p14:modId xmlns:p14="http://schemas.microsoft.com/office/powerpoint/2010/main" val="495609616"/>
              </p:ext>
            </p:extLst>
          </p:nvPr>
        </p:nvGraphicFramePr>
        <p:xfrm>
          <a:off x="1539063" y="3429000"/>
          <a:ext cx="8395900" cy="1117728"/>
        </p:xfrm>
        <a:graphic>
          <a:graphicData uri="http://schemas.openxmlformats.org/drawingml/2006/table">
            <a:tbl>
              <a:tblPr firstRow="1" bandRow="1">
                <a:tableStyleId>{5C22544A-7EE6-4342-B048-85BDC9FD1C3A}</a:tableStyleId>
              </a:tblPr>
              <a:tblGrid>
                <a:gridCol w="2098975">
                  <a:extLst>
                    <a:ext uri="{9D8B030D-6E8A-4147-A177-3AD203B41FA5}">
                      <a16:colId xmlns:a16="http://schemas.microsoft.com/office/drawing/2014/main" val="1804679539"/>
                    </a:ext>
                  </a:extLst>
                </a:gridCol>
                <a:gridCol w="2098975">
                  <a:extLst>
                    <a:ext uri="{9D8B030D-6E8A-4147-A177-3AD203B41FA5}">
                      <a16:colId xmlns:a16="http://schemas.microsoft.com/office/drawing/2014/main" val="2325420472"/>
                    </a:ext>
                  </a:extLst>
                </a:gridCol>
                <a:gridCol w="2098975">
                  <a:extLst>
                    <a:ext uri="{9D8B030D-6E8A-4147-A177-3AD203B41FA5}">
                      <a16:colId xmlns:a16="http://schemas.microsoft.com/office/drawing/2014/main" val="3765054648"/>
                    </a:ext>
                  </a:extLst>
                </a:gridCol>
                <a:gridCol w="2098975">
                  <a:extLst>
                    <a:ext uri="{9D8B030D-6E8A-4147-A177-3AD203B41FA5}">
                      <a16:colId xmlns:a16="http://schemas.microsoft.com/office/drawing/2014/main" val="1979626268"/>
                    </a:ext>
                  </a:extLst>
                </a:gridCol>
              </a:tblGrid>
              <a:tr h="346810">
                <a:tc>
                  <a:txBody>
                    <a:bodyPr/>
                    <a:lstStyle/>
                    <a:p>
                      <a:r>
                        <a:rPr lang="es-CL" sz="1800"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Q</a:t>
                      </a:r>
                    </a:p>
                  </a:txBody>
                  <a:tcPr/>
                </a:tc>
                <a:extLst>
                  <a:ext uri="{0D108BD9-81ED-4DB2-BD59-A6C34878D82A}">
                    <a16:rowId xmlns:a16="http://schemas.microsoft.com/office/drawing/2014/main" val="3532056097"/>
                  </a:ext>
                </a:extLst>
              </a:tr>
              <a:tr h="370840">
                <a:tc>
                  <a:txBody>
                    <a:bodyPr/>
                    <a:lstStyle/>
                    <a:p>
                      <a:r>
                        <a:rPr lang="es-CL" sz="1800" dirty="0"/>
                        <a:t>Observada</a:t>
                      </a:r>
                    </a:p>
                  </a:txBody>
                  <a:tcPr/>
                </a:tc>
                <a:tc>
                  <a:txBody>
                    <a:bodyPr/>
                    <a:lstStyle/>
                    <a:p>
                      <a:pPr algn="ctr"/>
                      <a:r>
                        <a:rPr lang="es-CL" dirty="0"/>
                        <a:t>0,68</a:t>
                      </a:r>
                    </a:p>
                  </a:txBody>
                  <a:tcPr/>
                </a:tc>
                <a:tc>
                  <a:txBody>
                    <a:bodyPr/>
                    <a:lstStyle/>
                    <a:p>
                      <a:pPr algn="ctr"/>
                      <a:r>
                        <a:rPr lang="es-CL" dirty="0"/>
                        <a:t>0,3</a:t>
                      </a:r>
                    </a:p>
                  </a:txBody>
                  <a:tcPr/>
                </a:tc>
                <a:tc>
                  <a:txBody>
                    <a:bodyPr/>
                    <a:lstStyle/>
                    <a:p>
                      <a:pPr algn="ctr"/>
                      <a:r>
                        <a:rPr lang="es-CL" dirty="0"/>
                        <a:t>0,02</a:t>
                      </a:r>
                    </a:p>
                  </a:txBody>
                  <a:tcPr/>
                </a:tc>
                <a:extLst>
                  <a:ext uri="{0D108BD9-81ED-4DB2-BD59-A6C34878D82A}">
                    <a16:rowId xmlns:a16="http://schemas.microsoft.com/office/drawing/2014/main" val="3800928650"/>
                  </a:ext>
                </a:extLst>
              </a:tr>
              <a:tr h="370840">
                <a:tc>
                  <a:txBody>
                    <a:bodyPr/>
                    <a:lstStyle/>
                    <a:p>
                      <a:r>
                        <a:rPr lang="es-CL" sz="1800" dirty="0"/>
                        <a:t>Esperada </a:t>
                      </a:r>
                      <a:r>
                        <a:rPr lang="es-CL" sz="1800" dirty="0">
                          <a:solidFill>
                            <a:srgbClr val="FF0000"/>
                          </a:solidFill>
                        </a:rPr>
                        <a:t>(H-W)</a:t>
                      </a:r>
                    </a:p>
                  </a:txBody>
                  <a:tcPr/>
                </a:tc>
                <a:tc>
                  <a:txBody>
                    <a:bodyPr/>
                    <a:lstStyle/>
                    <a:p>
                      <a:pPr algn="ctr"/>
                      <a:r>
                        <a:rPr lang="es-CL" dirty="0"/>
                        <a:t>0,69</a:t>
                      </a:r>
                    </a:p>
                  </a:txBody>
                  <a:tcPr/>
                </a:tc>
                <a:tc>
                  <a:txBody>
                    <a:bodyPr/>
                    <a:lstStyle/>
                    <a:p>
                      <a:pPr algn="ctr"/>
                      <a:r>
                        <a:rPr lang="es-CL" dirty="0"/>
                        <a:t>0,28</a:t>
                      </a:r>
                    </a:p>
                  </a:txBody>
                  <a:tcPr/>
                </a:tc>
                <a:tc>
                  <a:txBody>
                    <a:bodyPr/>
                    <a:lstStyle/>
                    <a:p>
                      <a:pPr algn="ctr"/>
                      <a:r>
                        <a:rPr lang="es-CL" dirty="0"/>
                        <a:t>0,03</a:t>
                      </a:r>
                    </a:p>
                  </a:txBody>
                  <a:tcPr/>
                </a:tc>
                <a:extLst>
                  <a:ext uri="{0D108BD9-81ED-4DB2-BD59-A6C34878D82A}">
                    <a16:rowId xmlns:a16="http://schemas.microsoft.com/office/drawing/2014/main" val="2393102065"/>
                  </a:ext>
                </a:extLst>
              </a:tr>
            </a:tbl>
          </a:graphicData>
        </a:graphic>
      </p:graphicFrame>
      <p:graphicFrame>
        <p:nvGraphicFramePr>
          <p:cNvPr id="6" name="Tabla 4">
            <a:extLst>
              <a:ext uri="{FF2B5EF4-FFF2-40B4-BE49-F238E27FC236}">
                <a16:creationId xmlns:a16="http://schemas.microsoft.com/office/drawing/2014/main" id="{9A4E8770-D1B2-48FC-8E2C-CEB92143997B}"/>
              </a:ext>
            </a:extLst>
          </p:cNvPr>
          <p:cNvGraphicFramePr>
            <a:graphicFrameLocks noGrp="1"/>
          </p:cNvGraphicFramePr>
          <p:nvPr>
            <p:extLst>
              <p:ext uri="{D42A27DB-BD31-4B8C-83A1-F6EECF244321}">
                <p14:modId xmlns:p14="http://schemas.microsoft.com/office/powerpoint/2010/main" val="3162187816"/>
              </p:ext>
            </p:extLst>
          </p:nvPr>
        </p:nvGraphicFramePr>
        <p:xfrm>
          <a:off x="987213" y="4791659"/>
          <a:ext cx="9499600" cy="1503936"/>
        </p:xfrm>
        <a:graphic>
          <a:graphicData uri="http://schemas.openxmlformats.org/drawingml/2006/table">
            <a:tbl>
              <a:tblPr firstRow="1" bandRow="1">
                <a:tableStyleId>{5C22544A-7EE6-4342-B048-85BDC9FD1C3A}</a:tableStyleId>
              </a:tblPr>
              <a:tblGrid>
                <a:gridCol w="1899920">
                  <a:extLst>
                    <a:ext uri="{9D8B030D-6E8A-4147-A177-3AD203B41FA5}">
                      <a16:colId xmlns:a16="http://schemas.microsoft.com/office/drawing/2014/main" val="1804679539"/>
                    </a:ext>
                  </a:extLst>
                </a:gridCol>
                <a:gridCol w="1899920">
                  <a:extLst>
                    <a:ext uri="{9D8B030D-6E8A-4147-A177-3AD203B41FA5}">
                      <a16:colId xmlns:a16="http://schemas.microsoft.com/office/drawing/2014/main" val="2325420472"/>
                    </a:ext>
                  </a:extLst>
                </a:gridCol>
                <a:gridCol w="1899920">
                  <a:extLst>
                    <a:ext uri="{9D8B030D-6E8A-4147-A177-3AD203B41FA5}">
                      <a16:colId xmlns:a16="http://schemas.microsoft.com/office/drawing/2014/main" val="3765054648"/>
                    </a:ext>
                  </a:extLst>
                </a:gridCol>
                <a:gridCol w="1899920">
                  <a:extLst>
                    <a:ext uri="{9D8B030D-6E8A-4147-A177-3AD203B41FA5}">
                      <a16:colId xmlns:a16="http://schemas.microsoft.com/office/drawing/2014/main" val="1979626268"/>
                    </a:ext>
                  </a:extLst>
                </a:gridCol>
                <a:gridCol w="1899920">
                  <a:extLst>
                    <a:ext uri="{9D8B030D-6E8A-4147-A177-3AD203B41FA5}">
                      <a16:colId xmlns:a16="http://schemas.microsoft.com/office/drawing/2014/main" val="2729055595"/>
                    </a:ext>
                  </a:extLst>
                </a:gridCol>
              </a:tblGrid>
              <a:tr h="346810">
                <a:tc>
                  <a:txBody>
                    <a:bodyPr/>
                    <a:lstStyle/>
                    <a:p>
                      <a:r>
                        <a:rPr lang="es-CL" dirty="0"/>
                        <a:t>Frecuencia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a:t>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err="1"/>
                        <a:t>Ss</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800" dirty="0" err="1"/>
                        <a:t>ss</a:t>
                      </a:r>
                      <a:endParaRPr lang="es-C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X</a:t>
                      </a:r>
                      <a:r>
                        <a:rPr lang="es-CL" baseline="30000" dirty="0"/>
                        <a:t>2</a:t>
                      </a:r>
                      <a:endParaRPr lang="es-CL" dirty="0"/>
                    </a:p>
                  </a:txBody>
                  <a:tcPr/>
                </a:tc>
                <a:extLst>
                  <a:ext uri="{0D108BD9-81ED-4DB2-BD59-A6C34878D82A}">
                    <a16:rowId xmlns:a16="http://schemas.microsoft.com/office/drawing/2014/main" val="3532056097"/>
                  </a:ext>
                </a:extLst>
              </a:tr>
              <a:tr h="370840">
                <a:tc>
                  <a:txBody>
                    <a:bodyPr/>
                    <a:lstStyle/>
                    <a:p>
                      <a:r>
                        <a:rPr lang="es-CL" dirty="0"/>
                        <a:t>Observada</a:t>
                      </a:r>
                    </a:p>
                  </a:txBody>
                  <a:tcPr/>
                </a:tc>
                <a:tc>
                  <a:txBody>
                    <a:bodyPr/>
                    <a:lstStyle/>
                    <a:p>
                      <a:pPr algn="ctr"/>
                      <a:r>
                        <a:rPr lang="es-CL" sz="1800" dirty="0"/>
                        <a:t>136</a:t>
                      </a:r>
                    </a:p>
                  </a:txBody>
                  <a:tcPr/>
                </a:tc>
                <a:tc>
                  <a:txBody>
                    <a:bodyPr/>
                    <a:lstStyle/>
                    <a:p>
                      <a:pPr algn="ctr"/>
                      <a:r>
                        <a:rPr lang="es-CL" sz="1800" dirty="0"/>
                        <a:t>60</a:t>
                      </a:r>
                    </a:p>
                  </a:txBody>
                  <a:tcPr/>
                </a:tc>
                <a:tc>
                  <a:txBody>
                    <a:bodyPr/>
                    <a:lstStyle/>
                    <a:p>
                      <a:pPr algn="ctr"/>
                      <a:r>
                        <a:rPr lang="es-CL" sz="1800" dirty="0"/>
                        <a:t>4</a:t>
                      </a:r>
                    </a:p>
                  </a:txBody>
                  <a:tcPr/>
                </a:tc>
                <a:tc rowSpan="3">
                  <a:txBody>
                    <a:bodyPr/>
                    <a:lstStyle/>
                    <a:p>
                      <a:pPr algn="ctr"/>
                      <a:r>
                        <a:rPr lang="es-CL" dirty="0"/>
                        <a:t>0,982</a:t>
                      </a:r>
                    </a:p>
                  </a:txBody>
                  <a:tcPr anchor="ctr"/>
                </a:tc>
                <a:extLst>
                  <a:ext uri="{0D108BD9-81ED-4DB2-BD59-A6C34878D82A}">
                    <a16:rowId xmlns:a16="http://schemas.microsoft.com/office/drawing/2014/main" val="3800928650"/>
                  </a:ext>
                </a:extLst>
              </a:tr>
              <a:tr h="370840">
                <a:tc>
                  <a:txBody>
                    <a:bodyPr/>
                    <a:lstStyle/>
                    <a:p>
                      <a:r>
                        <a:rPr lang="es-CL" dirty="0"/>
                        <a:t>Esperada </a:t>
                      </a:r>
                      <a:r>
                        <a:rPr lang="es-CL" dirty="0">
                          <a:solidFill>
                            <a:srgbClr val="FF0000"/>
                          </a:solidFill>
                        </a:rPr>
                        <a:t>(H-W)</a:t>
                      </a:r>
                    </a:p>
                  </a:txBody>
                  <a:tcPr/>
                </a:tc>
                <a:tc>
                  <a:txBody>
                    <a:bodyPr/>
                    <a:lstStyle/>
                    <a:p>
                      <a:pPr algn="ctr"/>
                      <a:r>
                        <a:rPr lang="es-CL" sz="1800" dirty="0"/>
                        <a:t>138</a:t>
                      </a:r>
                    </a:p>
                  </a:txBody>
                  <a:tcPr/>
                </a:tc>
                <a:tc>
                  <a:txBody>
                    <a:bodyPr/>
                    <a:lstStyle/>
                    <a:p>
                      <a:pPr algn="ctr"/>
                      <a:r>
                        <a:rPr lang="es-CL" sz="1800" dirty="0"/>
                        <a:t>56</a:t>
                      </a:r>
                    </a:p>
                  </a:txBody>
                  <a:tcPr/>
                </a:tc>
                <a:tc>
                  <a:txBody>
                    <a:bodyPr/>
                    <a:lstStyle/>
                    <a:p>
                      <a:pPr algn="ctr"/>
                      <a:r>
                        <a:rPr lang="es-CL" sz="1800" dirty="0"/>
                        <a:t>6</a:t>
                      </a:r>
                    </a:p>
                  </a:txBody>
                  <a:tcPr/>
                </a:tc>
                <a:tc vMerge="1">
                  <a:txBody>
                    <a:bodyPr/>
                    <a:lstStyle/>
                    <a:p>
                      <a:pPr algn="ctr"/>
                      <a:endParaRPr lang="es-CL" dirty="0"/>
                    </a:p>
                  </a:txBody>
                  <a:tcPr/>
                </a:tc>
                <a:extLst>
                  <a:ext uri="{0D108BD9-81ED-4DB2-BD59-A6C34878D82A}">
                    <a16:rowId xmlns:a16="http://schemas.microsoft.com/office/drawing/2014/main" val="2393102065"/>
                  </a:ext>
                </a:extLst>
              </a:tr>
              <a:tr h="370840">
                <a:tc>
                  <a:txBody>
                    <a:bodyPr/>
                    <a:lstStyle/>
                    <a:p>
                      <a:r>
                        <a:rPr lang="es-CL" dirty="0">
                          <a:solidFill>
                            <a:schemeClr val="tx1"/>
                          </a:solidFill>
                        </a:rPr>
                        <a:t>(O-E)</a:t>
                      </a:r>
                      <a:r>
                        <a:rPr lang="es-CL" baseline="30000" dirty="0">
                          <a:solidFill>
                            <a:schemeClr val="tx1"/>
                          </a:solidFill>
                        </a:rPr>
                        <a:t>2</a:t>
                      </a:r>
                      <a:r>
                        <a:rPr lang="es-CL" dirty="0">
                          <a:solidFill>
                            <a:schemeClr val="tx1"/>
                          </a:solidFill>
                        </a:rPr>
                        <a:t>/E</a:t>
                      </a:r>
                    </a:p>
                  </a:txBody>
                  <a:tcPr/>
                </a:tc>
                <a:tc>
                  <a:txBody>
                    <a:bodyPr/>
                    <a:lstStyle/>
                    <a:p>
                      <a:pPr algn="ctr"/>
                      <a:r>
                        <a:rPr lang="es-CL" sz="1800" dirty="0"/>
                        <a:t>0,029</a:t>
                      </a:r>
                    </a:p>
                  </a:txBody>
                  <a:tcPr/>
                </a:tc>
                <a:tc>
                  <a:txBody>
                    <a:bodyPr/>
                    <a:lstStyle/>
                    <a:p>
                      <a:pPr algn="ctr"/>
                      <a:r>
                        <a:rPr lang="es-CL" sz="1800" dirty="0"/>
                        <a:t>0,286</a:t>
                      </a:r>
                    </a:p>
                  </a:txBody>
                  <a:tcPr/>
                </a:tc>
                <a:tc>
                  <a:txBody>
                    <a:bodyPr/>
                    <a:lstStyle/>
                    <a:p>
                      <a:pPr algn="ctr"/>
                      <a:r>
                        <a:rPr lang="es-CL" sz="1800" dirty="0"/>
                        <a:t>0,667</a:t>
                      </a:r>
                    </a:p>
                  </a:txBody>
                  <a:tcPr/>
                </a:tc>
                <a:tc vMerge="1">
                  <a:txBody>
                    <a:bodyPr/>
                    <a:lstStyle/>
                    <a:p>
                      <a:pPr algn="ctr"/>
                      <a:endParaRPr lang="es-CL" dirty="0"/>
                    </a:p>
                  </a:txBody>
                  <a:tcPr/>
                </a:tc>
                <a:extLst>
                  <a:ext uri="{0D108BD9-81ED-4DB2-BD59-A6C34878D82A}">
                    <a16:rowId xmlns:a16="http://schemas.microsoft.com/office/drawing/2014/main" val="3647845776"/>
                  </a:ext>
                </a:extLst>
              </a:tr>
            </a:tbl>
          </a:graphicData>
        </a:graphic>
      </p:graphicFrame>
      <p:sp>
        <p:nvSpPr>
          <p:cNvPr id="7" name="CuadroTexto 6">
            <a:extLst>
              <a:ext uri="{FF2B5EF4-FFF2-40B4-BE49-F238E27FC236}">
                <a16:creationId xmlns:a16="http://schemas.microsoft.com/office/drawing/2014/main" id="{6EBA8358-BF3C-4572-A606-105CBC7CF7CD}"/>
              </a:ext>
            </a:extLst>
          </p:cNvPr>
          <p:cNvSpPr txBox="1"/>
          <p:nvPr/>
        </p:nvSpPr>
        <p:spPr>
          <a:xfrm>
            <a:off x="10636788" y="5357164"/>
            <a:ext cx="1341313" cy="646331"/>
          </a:xfrm>
          <a:prstGeom prst="rect">
            <a:avLst/>
          </a:prstGeom>
          <a:noFill/>
        </p:spPr>
        <p:txBody>
          <a:bodyPr wrap="square" rtlCol="0">
            <a:spAutoFit/>
          </a:bodyPr>
          <a:lstStyle/>
          <a:p>
            <a:r>
              <a:rPr lang="es-CL" dirty="0"/>
              <a:t>X</a:t>
            </a:r>
            <a:r>
              <a:rPr lang="es-CL" baseline="30000" dirty="0"/>
              <a:t>2 </a:t>
            </a:r>
            <a:r>
              <a:rPr lang="es-CL" dirty="0"/>
              <a:t>&lt; 3,841</a:t>
            </a:r>
          </a:p>
          <a:p>
            <a:r>
              <a:rPr lang="es-CL" dirty="0"/>
              <a:t>p &gt; 0,05</a:t>
            </a:r>
          </a:p>
        </p:txBody>
      </p:sp>
      <p:sp>
        <p:nvSpPr>
          <p:cNvPr id="8" name="CuadroTexto 7">
            <a:extLst>
              <a:ext uri="{FF2B5EF4-FFF2-40B4-BE49-F238E27FC236}">
                <a16:creationId xmlns:a16="http://schemas.microsoft.com/office/drawing/2014/main" id="{05D46D7D-6EE2-4B8F-B29C-6C01E708CA46}"/>
              </a:ext>
            </a:extLst>
          </p:cNvPr>
          <p:cNvSpPr txBox="1"/>
          <p:nvPr/>
        </p:nvSpPr>
        <p:spPr>
          <a:xfrm>
            <a:off x="1359979" y="1305342"/>
            <a:ext cx="9472041" cy="2031325"/>
          </a:xfrm>
          <a:prstGeom prst="rect">
            <a:avLst/>
          </a:prstGeom>
          <a:noFill/>
        </p:spPr>
        <p:txBody>
          <a:bodyPr wrap="square" rtlCol="0">
            <a:spAutoFit/>
          </a:bodyPr>
          <a:lstStyle/>
          <a:p>
            <a:r>
              <a:rPr lang="es-CL" dirty="0"/>
              <a:t>Considere una población de 200 pumas </a:t>
            </a:r>
            <a:r>
              <a:rPr lang="es-CL" i="1" dirty="0"/>
              <a:t>(Puma </a:t>
            </a:r>
            <a:r>
              <a:rPr lang="es-CL" i="1" dirty="0" err="1"/>
              <a:t>concolor</a:t>
            </a:r>
            <a:r>
              <a:rPr lang="es-CL" i="1" dirty="0"/>
              <a:t>)</a:t>
            </a:r>
            <a:r>
              <a:rPr lang="es-CL" dirty="0"/>
              <a:t>, para los cuales se han calculado las frecuencias genotípicas del gen S, el cual en su forma recesiva se ha asociado a la presentación de melanismo en esta especie. Las frecuencias genotípicas son:</a:t>
            </a:r>
          </a:p>
          <a:p>
            <a:endParaRPr lang="es-CL" dirty="0"/>
          </a:p>
          <a:p>
            <a:pPr algn="ctr"/>
            <a:r>
              <a:rPr lang="es-CL" dirty="0"/>
              <a:t>P=0,68         H=0,3      Q=0,02</a:t>
            </a:r>
          </a:p>
          <a:p>
            <a:pPr algn="ctr"/>
            <a:endParaRPr lang="es-CL" dirty="0"/>
          </a:p>
          <a:p>
            <a:r>
              <a:rPr lang="es-CL" dirty="0"/>
              <a:t>Determine si esta población se encuentra bajo Equilibrio Hardy-Weinberg:</a:t>
            </a:r>
          </a:p>
        </p:txBody>
      </p:sp>
      <p:sp>
        <p:nvSpPr>
          <p:cNvPr id="2" name="CuadroTexto 1">
            <a:extLst>
              <a:ext uri="{FF2B5EF4-FFF2-40B4-BE49-F238E27FC236}">
                <a16:creationId xmlns:a16="http://schemas.microsoft.com/office/drawing/2014/main" id="{FE41A85A-FDB7-4F54-99F5-C4B7F8AC263F}"/>
              </a:ext>
            </a:extLst>
          </p:cNvPr>
          <p:cNvSpPr txBox="1"/>
          <p:nvPr/>
        </p:nvSpPr>
        <p:spPr>
          <a:xfrm>
            <a:off x="10142202" y="3740997"/>
            <a:ext cx="1869537"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CL" dirty="0">
                <a:latin typeface="Abadi" panose="020B0604020104020204" pitchFamily="34" charset="0"/>
              </a:rPr>
              <a:t>Población está en equilibrio</a:t>
            </a:r>
            <a:endParaRPr lang="en-US" dirty="0">
              <a:latin typeface="Abadi" panose="020B0604020104020204" pitchFamily="34" charset="0"/>
            </a:endParaRPr>
          </a:p>
        </p:txBody>
      </p:sp>
      <p:pic>
        <p:nvPicPr>
          <p:cNvPr id="9" name="Picture 4" descr="Licking Mountain Lion Sticker by PUMA">
            <a:extLst>
              <a:ext uri="{FF2B5EF4-FFF2-40B4-BE49-F238E27FC236}">
                <a16:creationId xmlns:a16="http://schemas.microsoft.com/office/drawing/2014/main" id="{B3FF59C2-EB53-4281-A5A1-57F607E22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96" y="0"/>
            <a:ext cx="2619853" cy="147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10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43" name="Google Shape;143;p1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solidFill>
                  <a:schemeClr val="lt1"/>
                </a:solidFill>
              </a:rPr>
              <a:pPr/>
              <a:t>72</a:t>
            </a:fld>
            <a:endParaRPr>
              <a:solidFill>
                <a:schemeClr val="lt1"/>
              </a:solidFill>
            </a:endParaRPr>
          </a:p>
        </p:txBody>
      </p:sp>
      <mc:AlternateContent xmlns:mc="http://schemas.openxmlformats.org/markup-compatibility/2006" xmlns:a14="http://schemas.microsoft.com/office/drawing/2010/main">
        <mc:Choice Requires="a14">
          <p:graphicFrame>
            <p:nvGraphicFramePr>
              <p:cNvPr id="19" name="Tabla 8">
                <a:extLst>
                  <a:ext uri="{FF2B5EF4-FFF2-40B4-BE49-F238E27FC236}">
                    <a16:creationId xmlns:a16="http://schemas.microsoft.com/office/drawing/2014/main" id="{DB1BDFBC-16B6-477B-8E00-358F2B62ADBD}"/>
                  </a:ext>
                </a:extLst>
              </p:cNvPr>
              <p:cNvGraphicFramePr>
                <a:graphicFrameLocks noGrp="1"/>
              </p:cNvGraphicFramePr>
              <p:nvPr>
                <p:extLst>
                  <p:ext uri="{D42A27DB-BD31-4B8C-83A1-F6EECF244321}">
                    <p14:modId xmlns:p14="http://schemas.microsoft.com/office/powerpoint/2010/main" val="2437858413"/>
                  </p:ext>
                </p:extLst>
              </p:nvPr>
            </p:nvGraphicFramePr>
            <p:xfrm>
              <a:off x="1468825" y="2874078"/>
              <a:ext cx="2080974" cy="751968"/>
            </p:xfrm>
            <a:graphic>
              <a:graphicData uri="http://schemas.openxmlformats.org/drawingml/2006/table">
                <a:tbl>
                  <a:tblPr>
                    <a:tableStyleId>{37CE84F3-28C3-443E-9E96-99CF82512B78}</a:tableStyleId>
                  </a:tblPr>
                  <a:tblGrid>
                    <a:gridCol w="2080974">
                      <a:extLst>
                        <a:ext uri="{9D8B030D-6E8A-4147-A177-3AD203B41FA5}">
                          <a16:colId xmlns:a16="http://schemas.microsoft.com/office/drawing/2014/main" val="2514723455"/>
                        </a:ext>
                      </a:extLst>
                    </a:gridCol>
                  </a:tblGrid>
                  <a:tr h="370840">
                    <a:tc>
                      <a:txBody>
                        <a:bodyPr/>
                        <a:lstStyle/>
                        <a:p>
                          <a:pPr/>
                          <a14:m>
                            <m:oMathPara xmlns:m="http://schemas.openxmlformats.org/officeDocument/2006/math">
                              <m:oMathParaPr>
                                <m:jc m:val="centerGroup"/>
                              </m:oMathParaPr>
                              <m:oMath xmlns:m="http://schemas.openxmlformats.org/officeDocument/2006/math">
                                <m:r>
                                  <a:rPr lang="es-CL" b="0" smtClean="0">
                                    <a:latin typeface="Cambria Math" panose="02040503050406030204" pitchFamily="18" charset="0"/>
                                  </a:rPr>
                                  <m:t>𝑝</m:t>
                                </m:r>
                                <m:r>
                                  <a:rPr lang="es-CL" b="0" smtClean="0">
                                    <a:latin typeface="Cambria Math" panose="02040503050406030204" pitchFamily="18" charset="0"/>
                                  </a:rPr>
                                  <m:t>+</m:t>
                                </m:r>
                                <m:r>
                                  <a:rPr lang="es-CL" b="0" smtClean="0">
                                    <a:latin typeface="Cambria Math" panose="02040503050406030204" pitchFamily="18" charset="0"/>
                                  </a:rPr>
                                  <m:t>𝑞</m:t>
                                </m:r>
                                <m:r>
                                  <a:rPr lang="es-CL" b="0" smtClean="0">
                                    <a:latin typeface="Cambria Math" panose="02040503050406030204" pitchFamily="18" charset="0"/>
                                  </a:rPr>
                                  <m:t>=1</m:t>
                                </m:r>
                              </m:oMath>
                            </m:oMathPara>
                          </a14:m>
                          <a:endParaRPr lang="es-CL" dirty="0"/>
                        </a:p>
                      </a:txBody>
                      <a:tcPr/>
                    </a:tc>
                    <a:extLst>
                      <a:ext uri="{0D108BD9-81ED-4DB2-BD59-A6C34878D82A}">
                        <a16:rowId xmlns:a16="http://schemas.microsoft.com/office/drawing/2014/main" val="2363111260"/>
                      </a:ext>
                    </a:extLst>
                  </a:tr>
                  <a:tr h="370840">
                    <a:tc>
                      <a:txBody>
                        <a:bodyPr/>
                        <a:lstStyle/>
                        <a:p>
                          <a:pPr/>
                          <a14:m>
                            <m:oMathPara xmlns:m="http://schemas.openxmlformats.org/officeDocument/2006/math">
                              <m:oMathParaPr>
                                <m:jc m:val="centerGroup"/>
                              </m:oMathParaPr>
                              <m:oMath xmlns:m="http://schemas.openxmlformats.org/officeDocument/2006/math">
                                <m:r>
                                  <a:rPr lang="es-CL" b="0" smtClean="0">
                                    <a:latin typeface="Cambria Math" panose="02040503050406030204" pitchFamily="18" charset="0"/>
                                  </a:rPr>
                                  <m:t>𝑃</m:t>
                                </m:r>
                                <m:r>
                                  <a:rPr lang="es-CL" b="0" smtClean="0">
                                    <a:latin typeface="Cambria Math" panose="02040503050406030204" pitchFamily="18" charset="0"/>
                                  </a:rPr>
                                  <m:t>+</m:t>
                                </m:r>
                                <m:r>
                                  <a:rPr lang="es-CL" b="0" smtClean="0">
                                    <a:latin typeface="Cambria Math" panose="02040503050406030204" pitchFamily="18" charset="0"/>
                                  </a:rPr>
                                  <m:t>𝐻</m:t>
                                </m:r>
                                <m:r>
                                  <a:rPr lang="es-CL" b="0" smtClean="0">
                                    <a:latin typeface="Cambria Math" panose="02040503050406030204" pitchFamily="18" charset="0"/>
                                  </a:rPr>
                                  <m:t>+</m:t>
                                </m:r>
                                <m:r>
                                  <a:rPr lang="es-CL" b="0" smtClean="0">
                                    <a:latin typeface="Cambria Math" panose="02040503050406030204" pitchFamily="18" charset="0"/>
                                  </a:rPr>
                                  <m:t>𝑄</m:t>
                                </m:r>
                                <m:r>
                                  <a:rPr lang="es-CL" b="0" smtClean="0">
                                    <a:latin typeface="Cambria Math" panose="02040503050406030204" pitchFamily="18" charset="0"/>
                                  </a:rPr>
                                  <m:t>=1</m:t>
                                </m:r>
                              </m:oMath>
                            </m:oMathPara>
                          </a14:m>
                          <a:endParaRPr lang="es-CL" dirty="0"/>
                        </a:p>
                      </a:txBody>
                      <a:tcPr/>
                    </a:tc>
                    <a:extLst>
                      <a:ext uri="{0D108BD9-81ED-4DB2-BD59-A6C34878D82A}">
                        <a16:rowId xmlns:a16="http://schemas.microsoft.com/office/drawing/2014/main" val="3409619490"/>
                      </a:ext>
                    </a:extLst>
                  </a:tr>
                </a:tbl>
              </a:graphicData>
            </a:graphic>
          </p:graphicFrame>
        </mc:Choice>
        <mc:Fallback xmlns="">
          <p:graphicFrame>
            <p:nvGraphicFramePr>
              <p:cNvPr id="19" name="Tabla 8">
                <a:extLst>
                  <a:ext uri="{FF2B5EF4-FFF2-40B4-BE49-F238E27FC236}">
                    <a16:creationId xmlns:a16="http://schemas.microsoft.com/office/drawing/2014/main" id="{DB1BDFBC-16B6-477B-8E00-358F2B62ADBD}"/>
                  </a:ext>
                </a:extLst>
              </p:cNvPr>
              <p:cNvGraphicFramePr>
                <a:graphicFrameLocks noGrp="1"/>
              </p:cNvGraphicFramePr>
              <p:nvPr>
                <p:extLst>
                  <p:ext uri="{D42A27DB-BD31-4B8C-83A1-F6EECF244321}">
                    <p14:modId xmlns:p14="http://schemas.microsoft.com/office/powerpoint/2010/main" val="2437858413"/>
                  </p:ext>
                </p:extLst>
              </p:nvPr>
            </p:nvGraphicFramePr>
            <p:xfrm>
              <a:off x="1468825" y="2874078"/>
              <a:ext cx="2080974" cy="751968"/>
            </p:xfrm>
            <a:graphic>
              <a:graphicData uri="http://schemas.openxmlformats.org/drawingml/2006/table">
                <a:tbl>
                  <a:tblPr>
                    <a:tableStyleId>{37CE84F3-28C3-443E-9E96-99CF82512B78}</a:tableStyleId>
                  </a:tblPr>
                  <a:tblGrid>
                    <a:gridCol w="2080974">
                      <a:extLst>
                        <a:ext uri="{9D8B030D-6E8A-4147-A177-3AD203B41FA5}">
                          <a16:colId xmlns:a16="http://schemas.microsoft.com/office/drawing/2014/main" val="2514723455"/>
                        </a:ext>
                      </a:extLst>
                    </a:gridCol>
                  </a:tblGrid>
                  <a:tr h="375984">
                    <a:tc>
                      <a:txBody>
                        <a:bodyPr/>
                        <a:lstStyle/>
                        <a:p>
                          <a:endParaRPr lang="en-US"/>
                        </a:p>
                      </a:txBody>
                      <a:tcPr>
                        <a:blipFill>
                          <a:blip r:embed="rId3"/>
                          <a:stretch>
                            <a:fillRect b="-112903"/>
                          </a:stretch>
                        </a:blipFill>
                      </a:tcPr>
                    </a:tc>
                    <a:extLst>
                      <a:ext uri="{0D108BD9-81ED-4DB2-BD59-A6C34878D82A}">
                        <a16:rowId xmlns:a16="http://schemas.microsoft.com/office/drawing/2014/main" val="2363111260"/>
                      </a:ext>
                    </a:extLst>
                  </a:tr>
                  <a:tr h="375984">
                    <a:tc>
                      <a:txBody>
                        <a:bodyPr/>
                        <a:lstStyle/>
                        <a:p>
                          <a:endParaRPr lang="en-US"/>
                        </a:p>
                      </a:txBody>
                      <a:tcPr>
                        <a:blipFill>
                          <a:blip r:embed="rId3"/>
                          <a:stretch>
                            <a:fillRect t="-100000" b="-12903"/>
                          </a:stretch>
                        </a:blipFill>
                      </a:tcPr>
                    </a:tc>
                    <a:extLst>
                      <a:ext uri="{0D108BD9-81ED-4DB2-BD59-A6C34878D82A}">
                        <a16:rowId xmlns:a16="http://schemas.microsoft.com/office/drawing/2014/main" val="340961949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0" name="Tabla 19">
                <a:extLst>
                  <a:ext uri="{FF2B5EF4-FFF2-40B4-BE49-F238E27FC236}">
                    <a16:creationId xmlns:a16="http://schemas.microsoft.com/office/drawing/2014/main" id="{4A79AACB-F59B-42E8-92B3-2F21959EB6F1}"/>
                  </a:ext>
                </a:extLst>
              </p:cNvPr>
              <p:cNvGraphicFramePr>
                <a:graphicFrameLocks noGrp="1"/>
              </p:cNvGraphicFramePr>
              <p:nvPr>
                <p:extLst>
                  <p:ext uri="{D42A27DB-BD31-4B8C-83A1-F6EECF244321}">
                    <p14:modId xmlns:p14="http://schemas.microsoft.com/office/powerpoint/2010/main" val="940742230"/>
                  </p:ext>
                </p:extLst>
              </p:nvPr>
            </p:nvGraphicFramePr>
            <p:xfrm>
              <a:off x="5474613" y="2899888"/>
              <a:ext cx="2080974" cy="375984"/>
            </p:xfrm>
            <a:graphic>
              <a:graphicData uri="http://schemas.openxmlformats.org/drawingml/2006/table">
                <a:tbl>
                  <a:tblPr>
                    <a:tableStyleId>{37CE84F3-28C3-443E-9E96-99CF82512B78}</a:tableStyleId>
                  </a:tblPr>
                  <a:tblGrid>
                    <a:gridCol w="2080974">
                      <a:extLst>
                        <a:ext uri="{9D8B030D-6E8A-4147-A177-3AD203B41FA5}">
                          <a16:colId xmlns:a16="http://schemas.microsoft.com/office/drawing/2014/main" val="2514723455"/>
                        </a:ext>
                      </a:extLst>
                    </a:gridCol>
                  </a:tblGrid>
                  <a:tr h="370840">
                    <a:tc>
                      <a:txBody>
                        <a:bodyPr/>
                        <a:lstStyle/>
                        <a:p>
                          <a:pPr/>
                          <a14:m>
                            <m:oMathPara xmlns:m="http://schemas.openxmlformats.org/officeDocument/2006/math">
                              <m:oMathParaPr>
                                <m:jc m:val="centerGroup"/>
                              </m:oMathParaPr>
                              <m:oMath xmlns:m="http://schemas.openxmlformats.org/officeDocument/2006/math">
                                <m:sSup>
                                  <m:sSupPr>
                                    <m:ctrlPr>
                                      <a:rPr lang="es-CL" i="1" smtClean="0">
                                        <a:latin typeface="Cambria Math" panose="02040503050406030204" pitchFamily="18" charset="0"/>
                                      </a:rPr>
                                    </m:ctrlPr>
                                  </m:sSupPr>
                                  <m:e>
                                    <m:r>
                                      <a:rPr lang="es-CL" b="0" smtClean="0">
                                        <a:latin typeface="Cambria Math" panose="02040503050406030204" pitchFamily="18" charset="0"/>
                                      </a:rPr>
                                      <m:t>𝑝</m:t>
                                    </m:r>
                                  </m:e>
                                  <m:sup>
                                    <m:r>
                                      <a:rPr lang="es-CL" b="0" smtClean="0">
                                        <a:latin typeface="Cambria Math" panose="02040503050406030204" pitchFamily="18" charset="0"/>
                                      </a:rPr>
                                      <m:t>2</m:t>
                                    </m:r>
                                  </m:sup>
                                </m:sSup>
                                <m:r>
                                  <a:rPr lang="es-CL" b="0" smtClean="0">
                                    <a:latin typeface="Cambria Math" panose="02040503050406030204" pitchFamily="18" charset="0"/>
                                  </a:rPr>
                                  <m:t>+2</m:t>
                                </m:r>
                                <m:r>
                                  <a:rPr lang="es-CL" b="0" smtClean="0">
                                    <a:latin typeface="Cambria Math" panose="02040503050406030204" pitchFamily="18" charset="0"/>
                                  </a:rPr>
                                  <m:t>𝑝𝑞</m:t>
                                </m:r>
                                <m:r>
                                  <a:rPr lang="es-CL" b="0" smtClean="0">
                                    <a:latin typeface="Cambria Math" panose="02040503050406030204" pitchFamily="18" charset="0"/>
                                  </a:rPr>
                                  <m:t>+</m:t>
                                </m:r>
                                <m:sSup>
                                  <m:sSupPr>
                                    <m:ctrlPr>
                                      <a:rPr lang="es-CL" b="0" i="1" smtClean="0">
                                        <a:latin typeface="Cambria Math" panose="02040503050406030204" pitchFamily="18" charset="0"/>
                                      </a:rPr>
                                    </m:ctrlPr>
                                  </m:sSupPr>
                                  <m:e>
                                    <m:r>
                                      <a:rPr lang="es-CL" b="0" smtClean="0">
                                        <a:latin typeface="Cambria Math" panose="02040503050406030204" pitchFamily="18" charset="0"/>
                                      </a:rPr>
                                      <m:t>𝑞</m:t>
                                    </m:r>
                                  </m:e>
                                  <m:sup>
                                    <m:r>
                                      <a:rPr lang="es-CL" b="0" smtClean="0">
                                        <a:latin typeface="Cambria Math" panose="02040503050406030204" pitchFamily="18" charset="0"/>
                                      </a:rPr>
                                      <m:t>2</m:t>
                                    </m:r>
                                  </m:sup>
                                </m:sSup>
                                <m:r>
                                  <a:rPr lang="es-CL" b="0" smtClean="0">
                                    <a:latin typeface="Cambria Math" panose="02040503050406030204" pitchFamily="18" charset="0"/>
                                  </a:rPr>
                                  <m:t>=1</m:t>
                                </m:r>
                              </m:oMath>
                            </m:oMathPara>
                          </a14:m>
                          <a:endParaRPr lang="es-CL" dirty="0"/>
                        </a:p>
                      </a:txBody>
                      <a:tcPr/>
                    </a:tc>
                    <a:extLst>
                      <a:ext uri="{0D108BD9-81ED-4DB2-BD59-A6C34878D82A}">
                        <a16:rowId xmlns:a16="http://schemas.microsoft.com/office/drawing/2014/main" val="2363111260"/>
                      </a:ext>
                    </a:extLst>
                  </a:tr>
                </a:tbl>
              </a:graphicData>
            </a:graphic>
          </p:graphicFrame>
        </mc:Choice>
        <mc:Fallback xmlns="">
          <p:graphicFrame>
            <p:nvGraphicFramePr>
              <p:cNvPr id="20" name="Tabla 19">
                <a:extLst>
                  <a:ext uri="{FF2B5EF4-FFF2-40B4-BE49-F238E27FC236}">
                    <a16:creationId xmlns:a16="http://schemas.microsoft.com/office/drawing/2014/main" id="{4A79AACB-F59B-42E8-92B3-2F21959EB6F1}"/>
                  </a:ext>
                </a:extLst>
              </p:cNvPr>
              <p:cNvGraphicFramePr>
                <a:graphicFrameLocks noGrp="1"/>
              </p:cNvGraphicFramePr>
              <p:nvPr>
                <p:extLst>
                  <p:ext uri="{D42A27DB-BD31-4B8C-83A1-F6EECF244321}">
                    <p14:modId xmlns:p14="http://schemas.microsoft.com/office/powerpoint/2010/main" val="940742230"/>
                  </p:ext>
                </p:extLst>
              </p:nvPr>
            </p:nvGraphicFramePr>
            <p:xfrm>
              <a:off x="5474613" y="2899888"/>
              <a:ext cx="2080974" cy="382207"/>
            </p:xfrm>
            <a:graphic>
              <a:graphicData uri="http://schemas.openxmlformats.org/drawingml/2006/table">
                <a:tbl>
                  <a:tblPr>
                    <a:tableStyleId>{37CE84F3-28C3-443E-9E96-99CF82512B78}</a:tableStyleId>
                  </a:tblPr>
                  <a:tblGrid>
                    <a:gridCol w="2080974">
                      <a:extLst>
                        <a:ext uri="{9D8B030D-6E8A-4147-A177-3AD203B41FA5}">
                          <a16:colId xmlns:a16="http://schemas.microsoft.com/office/drawing/2014/main" val="2514723455"/>
                        </a:ext>
                      </a:extLst>
                    </a:gridCol>
                  </a:tblGrid>
                  <a:tr h="382207">
                    <a:tc>
                      <a:txBody>
                        <a:bodyPr/>
                        <a:lstStyle/>
                        <a:p>
                          <a:endParaRPr lang="en-US"/>
                        </a:p>
                      </a:txBody>
                      <a:tcPr>
                        <a:blipFill>
                          <a:blip r:embed="rId4"/>
                          <a:stretch>
                            <a:fillRect b="-14063"/>
                          </a:stretch>
                        </a:blipFill>
                      </a:tcPr>
                    </a:tc>
                    <a:extLst>
                      <a:ext uri="{0D108BD9-81ED-4DB2-BD59-A6C34878D82A}">
                        <a16:rowId xmlns:a16="http://schemas.microsoft.com/office/drawing/2014/main" val="2363111260"/>
                      </a:ext>
                    </a:extLst>
                  </a:tr>
                </a:tbl>
              </a:graphicData>
            </a:graphic>
          </p:graphicFrame>
        </mc:Fallback>
      </mc:AlternateContent>
      <p:sp>
        <p:nvSpPr>
          <p:cNvPr id="21" name="CuadroTexto 20">
            <a:extLst>
              <a:ext uri="{FF2B5EF4-FFF2-40B4-BE49-F238E27FC236}">
                <a16:creationId xmlns:a16="http://schemas.microsoft.com/office/drawing/2014/main" id="{47476D5E-749B-4D02-B3B1-50182C8AE475}"/>
              </a:ext>
            </a:extLst>
          </p:cNvPr>
          <p:cNvSpPr txBox="1"/>
          <p:nvPr/>
        </p:nvSpPr>
        <p:spPr>
          <a:xfrm>
            <a:off x="1278325" y="1807845"/>
            <a:ext cx="2080974" cy="646331"/>
          </a:xfrm>
          <a:prstGeom prst="rect">
            <a:avLst/>
          </a:prstGeom>
          <a:noFill/>
        </p:spPr>
        <p:txBody>
          <a:bodyPr wrap="square" rtlCol="0">
            <a:spAutoFit/>
          </a:bodyPr>
          <a:lstStyle/>
          <a:p>
            <a:r>
              <a:rPr lang="es-CL" b="1" dirty="0">
                <a:solidFill>
                  <a:schemeClr val="bg1"/>
                </a:solidFill>
                <a:latin typeface="Abadi" panose="020B0604020104020204" pitchFamily="34" charset="0"/>
              </a:rPr>
              <a:t>Relaciones entre frecuencias</a:t>
            </a:r>
          </a:p>
        </p:txBody>
      </p:sp>
      <p:sp>
        <p:nvSpPr>
          <p:cNvPr id="22" name="CuadroTexto 21">
            <a:extLst>
              <a:ext uri="{FF2B5EF4-FFF2-40B4-BE49-F238E27FC236}">
                <a16:creationId xmlns:a16="http://schemas.microsoft.com/office/drawing/2014/main" id="{B8988CA2-2B77-496D-8B1C-F0F6D3A7319A}"/>
              </a:ext>
            </a:extLst>
          </p:cNvPr>
          <p:cNvSpPr txBox="1"/>
          <p:nvPr/>
        </p:nvSpPr>
        <p:spPr>
          <a:xfrm>
            <a:off x="5122188" y="1807846"/>
            <a:ext cx="2080974" cy="646331"/>
          </a:xfrm>
          <a:prstGeom prst="rect">
            <a:avLst/>
          </a:prstGeom>
          <a:noFill/>
        </p:spPr>
        <p:txBody>
          <a:bodyPr wrap="square" rtlCol="0">
            <a:spAutoFit/>
          </a:bodyPr>
          <a:lstStyle/>
          <a:p>
            <a:r>
              <a:rPr lang="es-CL" b="1" dirty="0">
                <a:solidFill>
                  <a:schemeClr val="bg1"/>
                </a:solidFill>
                <a:latin typeface="Abadi" panose="020B0604020104020204" pitchFamily="34" charset="0"/>
              </a:rPr>
              <a:t>Equilibrio Hardy-Weinberg</a:t>
            </a:r>
          </a:p>
        </p:txBody>
      </p:sp>
      <p:sp>
        <p:nvSpPr>
          <p:cNvPr id="24" name="Título 1">
            <a:extLst>
              <a:ext uri="{FF2B5EF4-FFF2-40B4-BE49-F238E27FC236}">
                <a16:creationId xmlns:a16="http://schemas.microsoft.com/office/drawing/2014/main" id="{815245B9-962F-4695-A4E6-A292E23EAEFA}"/>
              </a:ext>
            </a:extLst>
          </p:cNvPr>
          <p:cNvSpPr txBox="1">
            <a:spLocks/>
          </p:cNvSpPr>
          <p:nvPr/>
        </p:nvSpPr>
        <p:spPr>
          <a:xfrm>
            <a:off x="563509" y="264437"/>
            <a:ext cx="9367203" cy="84248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s-CL" sz="3200" i="1" kern="0" dirty="0">
                <a:solidFill>
                  <a:schemeClr val="bg1"/>
                </a:solidFill>
                <a:effectLst>
                  <a:outerShdw blurRad="50800" dist="38100" dir="2700000" algn="tl" rotWithShape="0">
                    <a:prstClr val="black">
                      <a:alpha val="40000"/>
                    </a:prstClr>
                  </a:outerShdw>
                </a:effectLst>
                <a:latin typeface="+mj-lt"/>
              </a:rPr>
              <a:t>Ecuaciones importantes</a:t>
            </a:r>
            <a:endParaRPr lang="en-US" sz="3200" i="1" kern="0" dirty="0">
              <a:solidFill>
                <a:schemeClr val="bg1"/>
              </a:solidFill>
              <a:effectLst>
                <a:outerShdw blurRad="50800" dist="38100" dir="2700000" algn="tl" rotWithShape="0">
                  <a:prstClr val="black">
                    <a:alpha val="40000"/>
                  </a:prstClr>
                </a:outerShdw>
              </a:effectLst>
              <a:latin typeface="+mj-lt"/>
            </a:endParaRPr>
          </a:p>
        </p:txBody>
      </p:sp>
      <p:pic>
        <p:nvPicPr>
          <p:cNvPr id="2050" name="Picture 2" descr="Pin by Hector on Buen dia, ta, noc etc | Good morning quotes, Tweety bird  quotes, Good morning good night">
            <a:extLst>
              <a:ext uri="{FF2B5EF4-FFF2-40B4-BE49-F238E27FC236}">
                <a16:creationId xmlns:a16="http://schemas.microsoft.com/office/drawing/2014/main" id="{9729DEC2-2292-4E35-9241-5C67679D0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7976" y="1991832"/>
            <a:ext cx="2340122" cy="3320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26" name="Tabla 8">
                <a:extLst>
                  <a:ext uri="{FF2B5EF4-FFF2-40B4-BE49-F238E27FC236}">
                    <a16:creationId xmlns:a16="http://schemas.microsoft.com/office/drawing/2014/main" id="{642CB886-9E47-4926-90FA-DA270418FBAB}"/>
                  </a:ext>
                </a:extLst>
              </p:cNvPr>
              <p:cNvGraphicFramePr>
                <a:graphicFrameLocks noGrp="1"/>
              </p:cNvGraphicFramePr>
              <p:nvPr>
                <p:extLst>
                  <p:ext uri="{D42A27DB-BD31-4B8C-83A1-F6EECF244321}">
                    <p14:modId xmlns:p14="http://schemas.microsoft.com/office/powerpoint/2010/main" val="3233273414"/>
                  </p:ext>
                </p:extLst>
              </p:nvPr>
            </p:nvGraphicFramePr>
            <p:xfrm>
              <a:off x="1468825" y="4174491"/>
              <a:ext cx="2080974" cy="985774"/>
            </p:xfrm>
            <a:graphic>
              <a:graphicData uri="http://schemas.openxmlformats.org/drawingml/2006/table">
                <a:tbl>
                  <a:tblPr>
                    <a:tableStyleId>{37CE84F3-28C3-443E-9E96-99CF82512B78}</a:tableStyleId>
                  </a:tblPr>
                  <a:tblGrid>
                    <a:gridCol w="2080974">
                      <a:extLst>
                        <a:ext uri="{9D8B030D-6E8A-4147-A177-3AD203B41FA5}">
                          <a16:colId xmlns:a16="http://schemas.microsoft.com/office/drawing/2014/main" val="2514723455"/>
                        </a:ext>
                      </a:extLst>
                    </a:gridCol>
                  </a:tblGrid>
                  <a:tr h="370840">
                    <a:tc>
                      <a:txBody>
                        <a:bodyPr/>
                        <a:lstStyle/>
                        <a:p>
                          <a:pPr algn="ctr"/>
                          <a:r>
                            <a:rPr lang="es-CL" dirty="0"/>
                            <a:t> </a:t>
                          </a:r>
                          <a14:m>
                            <m:oMath xmlns:m="http://schemas.openxmlformats.org/officeDocument/2006/math">
                              <m:r>
                                <a:rPr lang="es-CL" b="0" smtClean="0">
                                  <a:latin typeface="Cambria Math" panose="02040503050406030204" pitchFamily="18" charset="0"/>
                                </a:rPr>
                                <m:t>𝑝</m:t>
                              </m:r>
                              <m:r>
                                <a:rPr lang="es-CL" b="0" smtClean="0">
                                  <a:latin typeface="Cambria Math" panose="02040503050406030204" pitchFamily="18" charset="0"/>
                                </a:rPr>
                                <m:t>=</m:t>
                              </m:r>
                              <m:r>
                                <a:rPr lang="es-CL" b="0" smtClean="0">
                                  <a:latin typeface="Cambria Math" panose="02040503050406030204" pitchFamily="18" charset="0"/>
                                </a:rPr>
                                <m:t>𝑃</m:t>
                              </m:r>
                              <m:r>
                                <a:rPr lang="es-CL" b="0" smtClean="0">
                                  <a:latin typeface="Cambria Math" panose="02040503050406030204" pitchFamily="18" charset="0"/>
                                </a:rPr>
                                <m:t>+</m:t>
                              </m:r>
                              <m:f>
                                <m:fPr>
                                  <m:ctrlPr>
                                    <a:rPr lang="es-CL" b="0" i="1" smtClean="0">
                                      <a:latin typeface="Cambria Math" panose="02040503050406030204" pitchFamily="18" charset="0"/>
                                    </a:rPr>
                                  </m:ctrlPr>
                                </m:fPr>
                                <m:num>
                                  <m:r>
                                    <a:rPr lang="es-CL" b="0" smtClean="0">
                                      <a:latin typeface="Cambria Math" panose="02040503050406030204" pitchFamily="18" charset="0"/>
                                    </a:rPr>
                                    <m:t>1</m:t>
                                  </m:r>
                                </m:num>
                                <m:den>
                                  <m:r>
                                    <a:rPr lang="es-CL" b="0" smtClean="0">
                                      <a:latin typeface="Cambria Math" panose="02040503050406030204" pitchFamily="18" charset="0"/>
                                    </a:rPr>
                                    <m:t>2</m:t>
                                  </m:r>
                                </m:den>
                              </m:f>
                              <m:r>
                                <a:rPr lang="es-CL" b="0" smtClean="0">
                                  <a:latin typeface="Cambria Math" panose="02040503050406030204" pitchFamily="18" charset="0"/>
                                </a:rPr>
                                <m:t>𝐻</m:t>
                              </m:r>
                            </m:oMath>
                          </a14:m>
                          <a:endParaRPr lang="es-CL" dirty="0"/>
                        </a:p>
                      </a:txBody>
                      <a:tcPr/>
                    </a:tc>
                    <a:extLst>
                      <a:ext uri="{0D108BD9-81ED-4DB2-BD59-A6C34878D82A}">
                        <a16:rowId xmlns:a16="http://schemas.microsoft.com/office/drawing/2014/main" val="4156394556"/>
                      </a:ext>
                    </a:extLst>
                  </a:tr>
                  <a:tr h="370840">
                    <a:tc>
                      <a:txBody>
                        <a:bodyPr/>
                        <a:lstStyle/>
                        <a:p>
                          <a:pPr algn="ctr"/>
                          <a:r>
                            <a:rPr lang="es-CL" dirty="0"/>
                            <a:t> </a:t>
                          </a:r>
                          <a14:m>
                            <m:oMath xmlns:m="http://schemas.openxmlformats.org/officeDocument/2006/math">
                              <m:r>
                                <m:rPr>
                                  <m:sty m:val="p"/>
                                </m:rPr>
                                <a:rPr lang="es-CL" b="0" smtClean="0">
                                  <a:latin typeface="Cambria Math" panose="02040503050406030204" pitchFamily="18" charset="0"/>
                                </a:rPr>
                                <m:t>q</m:t>
                              </m:r>
                              <m:r>
                                <a:rPr lang="es-CL" b="0" smtClean="0">
                                  <a:latin typeface="Cambria Math" panose="02040503050406030204" pitchFamily="18" charset="0"/>
                                </a:rPr>
                                <m:t>=</m:t>
                              </m:r>
                              <m:r>
                                <a:rPr lang="es-CL" b="0" smtClean="0">
                                  <a:latin typeface="Cambria Math" panose="02040503050406030204" pitchFamily="18" charset="0"/>
                                </a:rPr>
                                <m:t>𝑄</m:t>
                              </m:r>
                              <m:r>
                                <a:rPr lang="es-CL" b="0" smtClean="0">
                                  <a:latin typeface="Cambria Math" panose="02040503050406030204" pitchFamily="18" charset="0"/>
                                </a:rPr>
                                <m:t>+</m:t>
                              </m:r>
                              <m:f>
                                <m:fPr>
                                  <m:ctrlPr>
                                    <a:rPr lang="es-CL" b="0" i="1" smtClean="0">
                                      <a:latin typeface="Cambria Math" panose="02040503050406030204" pitchFamily="18" charset="0"/>
                                    </a:rPr>
                                  </m:ctrlPr>
                                </m:fPr>
                                <m:num>
                                  <m:r>
                                    <a:rPr lang="es-CL" b="0" smtClean="0">
                                      <a:latin typeface="Cambria Math" panose="02040503050406030204" pitchFamily="18" charset="0"/>
                                    </a:rPr>
                                    <m:t>1</m:t>
                                  </m:r>
                                </m:num>
                                <m:den>
                                  <m:r>
                                    <a:rPr lang="es-CL" b="0" smtClean="0">
                                      <a:latin typeface="Cambria Math" panose="02040503050406030204" pitchFamily="18" charset="0"/>
                                    </a:rPr>
                                    <m:t>2</m:t>
                                  </m:r>
                                </m:den>
                              </m:f>
                              <m:r>
                                <a:rPr lang="es-CL" b="0" smtClean="0">
                                  <a:latin typeface="Cambria Math" panose="02040503050406030204" pitchFamily="18" charset="0"/>
                                </a:rPr>
                                <m:t>𝐻</m:t>
                              </m:r>
                            </m:oMath>
                          </a14:m>
                          <a:endParaRPr lang="es-CL" dirty="0"/>
                        </a:p>
                      </a:txBody>
                      <a:tcPr/>
                    </a:tc>
                    <a:extLst>
                      <a:ext uri="{0D108BD9-81ED-4DB2-BD59-A6C34878D82A}">
                        <a16:rowId xmlns:a16="http://schemas.microsoft.com/office/drawing/2014/main" val="3069204552"/>
                      </a:ext>
                    </a:extLst>
                  </a:tr>
                </a:tbl>
              </a:graphicData>
            </a:graphic>
          </p:graphicFrame>
        </mc:Choice>
        <mc:Fallback xmlns="">
          <p:graphicFrame>
            <p:nvGraphicFramePr>
              <p:cNvPr id="26" name="Tabla 8">
                <a:extLst>
                  <a:ext uri="{FF2B5EF4-FFF2-40B4-BE49-F238E27FC236}">
                    <a16:creationId xmlns:a16="http://schemas.microsoft.com/office/drawing/2014/main" id="{642CB886-9E47-4926-90FA-DA270418FBAB}"/>
                  </a:ext>
                </a:extLst>
              </p:cNvPr>
              <p:cNvGraphicFramePr>
                <a:graphicFrameLocks noGrp="1"/>
              </p:cNvGraphicFramePr>
              <p:nvPr>
                <p:extLst>
                  <p:ext uri="{D42A27DB-BD31-4B8C-83A1-F6EECF244321}">
                    <p14:modId xmlns:p14="http://schemas.microsoft.com/office/powerpoint/2010/main" val="3233273414"/>
                  </p:ext>
                </p:extLst>
              </p:nvPr>
            </p:nvGraphicFramePr>
            <p:xfrm>
              <a:off x="1468825" y="4174491"/>
              <a:ext cx="2080974" cy="1001522"/>
            </p:xfrm>
            <a:graphic>
              <a:graphicData uri="http://schemas.openxmlformats.org/drawingml/2006/table">
                <a:tbl>
                  <a:tblPr>
                    <a:tableStyleId>{37CE84F3-28C3-443E-9E96-99CF82512B78}</a:tableStyleId>
                  </a:tblPr>
                  <a:tblGrid>
                    <a:gridCol w="2080974">
                      <a:extLst>
                        <a:ext uri="{9D8B030D-6E8A-4147-A177-3AD203B41FA5}">
                          <a16:colId xmlns:a16="http://schemas.microsoft.com/office/drawing/2014/main" val="2514723455"/>
                        </a:ext>
                      </a:extLst>
                    </a:gridCol>
                  </a:tblGrid>
                  <a:tr h="500761">
                    <a:tc>
                      <a:txBody>
                        <a:bodyPr/>
                        <a:lstStyle/>
                        <a:p>
                          <a:endParaRPr lang="en-US"/>
                        </a:p>
                      </a:txBody>
                      <a:tcPr>
                        <a:blipFill>
                          <a:blip r:embed="rId6"/>
                          <a:stretch>
                            <a:fillRect b="-102410"/>
                          </a:stretch>
                        </a:blipFill>
                      </a:tcPr>
                    </a:tc>
                    <a:extLst>
                      <a:ext uri="{0D108BD9-81ED-4DB2-BD59-A6C34878D82A}">
                        <a16:rowId xmlns:a16="http://schemas.microsoft.com/office/drawing/2014/main" val="4156394556"/>
                      </a:ext>
                    </a:extLst>
                  </a:tr>
                  <a:tr h="500761">
                    <a:tc>
                      <a:txBody>
                        <a:bodyPr/>
                        <a:lstStyle/>
                        <a:p>
                          <a:endParaRPr lang="en-US"/>
                        </a:p>
                      </a:txBody>
                      <a:tcPr>
                        <a:blipFill>
                          <a:blip r:embed="rId6"/>
                          <a:stretch>
                            <a:fillRect t="-100000" b="-2410"/>
                          </a:stretch>
                        </a:blipFill>
                      </a:tcPr>
                    </a:tc>
                    <a:extLst>
                      <a:ext uri="{0D108BD9-81ED-4DB2-BD59-A6C34878D82A}">
                        <a16:rowId xmlns:a16="http://schemas.microsoft.com/office/drawing/2014/main" val="3069204552"/>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7" name="Tabla 26">
                <a:extLst>
                  <a:ext uri="{FF2B5EF4-FFF2-40B4-BE49-F238E27FC236}">
                    <a16:creationId xmlns:a16="http://schemas.microsoft.com/office/drawing/2014/main" id="{BF152A6C-2D06-493D-B64B-B7CCB5473701}"/>
                  </a:ext>
                </a:extLst>
              </p:cNvPr>
              <p:cNvGraphicFramePr>
                <a:graphicFrameLocks noGrp="1"/>
              </p:cNvGraphicFramePr>
              <p:nvPr>
                <p:extLst>
                  <p:ext uri="{D42A27DB-BD31-4B8C-83A1-F6EECF244321}">
                    <p14:modId xmlns:p14="http://schemas.microsoft.com/office/powerpoint/2010/main" val="1750430556"/>
                  </p:ext>
                </p:extLst>
              </p:nvPr>
            </p:nvGraphicFramePr>
            <p:xfrm>
              <a:off x="5474613" y="3725364"/>
              <a:ext cx="2080974" cy="1127952"/>
            </p:xfrm>
            <a:graphic>
              <a:graphicData uri="http://schemas.openxmlformats.org/drawingml/2006/table">
                <a:tbl>
                  <a:tblPr>
                    <a:tableStyleId>{37CE84F3-28C3-443E-9E96-99CF82512B78}</a:tableStyleId>
                  </a:tblPr>
                  <a:tblGrid>
                    <a:gridCol w="2080974">
                      <a:extLst>
                        <a:ext uri="{9D8B030D-6E8A-4147-A177-3AD203B41FA5}">
                          <a16:colId xmlns:a16="http://schemas.microsoft.com/office/drawing/2014/main" val="2514723455"/>
                        </a:ext>
                      </a:extLst>
                    </a:gridCol>
                  </a:tblGrid>
                  <a:tr h="370840">
                    <a:tc>
                      <a:txBody>
                        <a:bodyPr/>
                        <a:lstStyle/>
                        <a:p>
                          <a:pPr algn="ctr"/>
                          <a:r>
                            <a:rPr lang="es-CL" dirty="0"/>
                            <a:t> </a:t>
                          </a:r>
                          <a14:m>
                            <m:oMath xmlns:m="http://schemas.openxmlformats.org/officeDocument/2006/math">
                              <m:r>
                                <a:rPr lang="es-CL" b="0" smtClean="0">
                                  <a:latin typeface="Cambria Math" panose="02040503050406030204" pitchFamily="18" charset="0"/>
                                </a:rPr>
                                <m:t>𝑃</m:t>
                              </m:r>
                              <m:r>
                                <a:rPr lang="es-CL" b="0" smtClean="0">
                                  <a:latin typeface="Cambria Math" panose="02040503050406030204" pitchFamily="18" charset="0"/>
                                </a:rPr>
                                <m:t>=</m:t>
                              </m:r>
                              <m:sSup>
                                <m:sSupPr>
                                  <m:ctrlPr>
                                    <a:rPr lang="es-CL" b="0" i="1" smtClean="0">
                                      <a:latin typeface="Cambria Math" panose="02040503050406030204" pitchFamily="18" charset="0"/>
                                    </a:rPr>
                                  </m:ctrlPr>
                                </m:sSupPr>
                                <m:e>
                                  <m:r>
                                    <a:rPr lang="es-CL" b="0" smtClean="0">
                                      <a:latin typeface="Cambria Math" panose="02040503050406030204" pitchFamily="18" charset="0"/>
                                    </a:rPr>
                                    <m:t>𝑝</m:t>
                                  </m:r>
                                </m:e>
                                <m:sup>
                                  <m:r>
                                    <a:rPr lang="es-CL" b="0" smtClean="0">
                                      <a:latin typeface="Cambria Math" panose="02040503050406030204" pitchFamily="18" charset="0"/>
                                    </a:rPr>
                                    <m:t>2</m:t>
                                  </m:r>
                                </m:sup>
                              </m:sSup>
                            </m:oMath>
                          </a14:m>
                          <a:endParaRPr lang="es-CL" dirty="0"/>
                        </a:p>
                      </a:txBody>
                      <a:tcPr/>
                    </a:tc>
                    <a:extLst>
                      <a:ext uri="{0D108BD9-81ED-4DB2-BD59-A6C34878D82A}">
                        <a16:rowId xmlns:a16="http://schemas.microsoft.com/office/drawing/2014/main" val="4156394556"/>
                      </a:ext>
                    </a:extLst>
                  </a:tr>
                  <a:tr h="370840">
                    <a:tc>
                      <a:txBody>
                        <a:bodyPr/>
                        <a:lstStyle/>
                        <a:p>
                          <a:pPr algn="ctr"/>
                          <a:r>
                            <a:rPr lang="es-CL" dirty="0"/>
                            <a:t> </a:t>
                          </a:r>
                          <a14:m>
                            <m:oMath xmlns:m="http://schemas.openxmlformats.org/officeDocument/2006/math">
                              <m:r>
                                <a:rPr lang="es-CL" b="0" smtClean="0">
                                  <a:latin typeface="Cambria Math" panose="02040503050406030204" pitchFamily="18" charset="0"/>
                                </a:rPr>
                                <m:t>𝐻</m:t>
                              </m:r>
                              <m:r>
                                <a:rPr lang="es-CL" b="0" smtClean="0">
                                  <a:latin typeface="Cambria Math" panose="02040503050406030204" pitchFamily="18" charset="0"/>
                                </a:rPr>
                                <m:t>=2</m:t>
                              </m:r>
                              <m:r>
                                <a:rPr lang="es-CL" b="0" smtClean="0">
                                  <a:latin typeface="Cambria Math" panose="02040503050406030204" pitchFamily="18" charset="0"/>
                                </a:rPr>
                                <m:t>𝑝𝑞</m:t>
                              </m:r>
                            </m:oMath>
                          </a14:m>
                          <a:endParaRPr lang="es-CL" dirty="0"/>
                        </a:p>
                      </a:txBody>
                      <a:tcPr/>
                    </a:tc>
                    <a:extLst>
                      <a:ext uri="{0D108BD9-81ED-4DB2-BD59-A6C34878D82A}">
                        <a16:rowId xmlns:a16="http://schemas.microsoft.com/office/drawing/2014/main" val="306920455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dirty="0"/>
                            <a:t> </a:t>
                          </a:r>
                          <a14:m>
                            <m:oMath xmlns:m="http://schemas.openxmlformats.org/officeDocument/2006/math">
                              <m:r>
                                <a:rPr lang="es-CL" b="0" smtClean="0">
                                  <a:latin typeface="Cambria Math" panose="02040503050406030204" pitchFamily="18" charset="0"/>
                                </a:rPr>
                                <m:t>𝑄</m:t>
                              </m:r>
                              <m:r>
                                <a:rPr lang="es-CL" b="0" smtClean="0">
                                  <a:latin typeface="Cambria Math" panose="02040503050406030204" pitchFamily="18" charset="0"/>
                                </a:rPr>
                                <m:t>=</m:t>
                              </m:r>
                              <m:sSup>
                                <m:sSupPr>
                                  <m:ctrlPr>
                                    <a:rPr lang="es-CL" b="0" i="1" smtClean="0">
                                      <a:latin typeface="Cambria Math" panose="02040503050406030204" pitchFamily="18" charset="0"/>
                                    </a:rPr>
                                  </m:ctrlPr>
                                </m:sSupPr>
                                <m:e>
                                  <m:r>
                                    <a:rPr lang="es-CL" b="0" smtClean="0">
                                      <a:latin typeface="Cambria Math" panose="02040503050406030204" pitchFamily="18" charset="0"/>
                                    </a:rPr>
                                    <m:t>𝑞</m:t>
                                  </m:r>
                                </m:e>
                                <m:sup>
                                  <m:r>
                                    <a:rPr lang="es-CL" b="0" smtClean="0">
                                      <a:latin typeface="Cambria Math" panose="02040503050406030204" pitchFamily="18" charset="0"/>
                                    </a:rPr>
                                    <m:t>2</m:t>
                                  </m:r>
                                </m:sup>
                              </m:sSup>
                            </m:oMath>
                          </a14:m>
                          <a:endParaRPr lang="es-CL" dirty="0"/>
                        </a:p>
                      </a:txBody>
                      <a:tcPr/>
                    </a:tc>
                    <a:extLst>
                      <a:ext uri="{0D108BD9-81ED-4DB2-BD59-A6C34878D82A}">
                        <a16:rowId xmlns:a16="http://schemas.microsoft.com/office/drawing/2014/main" val="1122330159"/>
                      </a:ext>
                    </a:extLst>
                  </a:tr>
                </a:tbl>
              </a:graphicData>
            </a:graphic>
          </p:graphicFrame>
        </mc:Choice>
        <mc:Fallback xmlns="">
          <p:graphicFrame>
            <p:nvGraphicFramePr>
              <p:cNvPr id="27" name="Tabla 26">
                <a:extLst>
                  <a:ext uri="{FF2B5EF4-FFF2-40B4-BE49-F238E27FC236}">
                    <a16:creationId xmlns:a16="http://schemas.microsoft.com/office/drawing/2014/main" id="{BF152A6C-2D06-493D-B64B-B7CCB5473701}"/>
                  </a:ext>
                </a:extLst>
              </p:cNvPr>
              <p:cNvGraphicFramePr>
                <a:graphicFrameLocks noGrp="1"/>
              </p:cNvGraphicFramePr>
              <p:nvPr>
                <p:extLst>
                  <p:ext uri="{D42A27DB-BD31-4B8C-83A1-F6EECF244321}">
                    <p14:modId xmlns:p14="http://schemas.microsoft.com/office/powerpoint/2010/main" val="1750430556"/>
                  </p:ext>
                </p:extLst>
              </p:nvPr>
            </p:nvGraphicFramePr>
            <p:xfrm>
              <a:off x="5474613" y="3725364"/>
              <a:ext cx="2080974" cy="1140398"/>
            </p:xfrm>
            <a:graphic>
              <a:graphicData uri="http://schemas.openxmlformats.org/drawingml/2006/table">
                <a:tbl>
                  <a:tblPr>
                    <a:tableStyleId>{37CE84F3-28C3-443E-9E96-99CF82512B78}</a:tableStyleId>
                  </a:tblPr>
                  <a:tblGrid>
                    <a:gridCol w="2080974">
                      <a:extLst>
                        <a:ext uri="{9D8B030D-6E8A-4147-A177-3AD203B41FA5}">
                          <a16:colId xmlns:a16="http://schemas.microsoft.com/office/drawing/2014/main" val="2514723455"/>
                        </a:ext>
                      </a:extLst>
                    </a:gridCol>
                  </a:tblGrid>
                  <a:tr h="382207">
                    <a:tc>
                      <a:txBody>
                        <a:bodyPr/>
                        <a:lstStyle/>
                        <a:p>
                          <a:endParaRPr lang="en-US"/>
                        </a:p>
                      </a:txBody>
                      <a:tcPr>
                        <a:blipFill>
                          <a:blip r:embed="rId7"/>
                          <a:stretch>
                            <a:fillRect b="-209524"/>
                          </a:stretch>
                        </a:blipFill>
                      </a:tcPr>
                    </a:tc>
                    <a:extLst>
                      <a:ext uri="{0D108BD9-81ED-4DB2-BD59-A6C34878D82A}">
                        <a16:rowId xmlns:a16="http://schemas.microsoft.com/office/drawing/2014/main" val="4156394556"/>
                      </a:ext>
                    </a:extLst>
                  </a:tr>
                  <a:tr h="375984">
                    <a:tc>
                      <a:txBody>
                        <a:bodyPr/>
                        <a:lstStyle/>
                        <a:p>
                          <a:endParaRPr lang="en-US"/>
                        </a:p>
                      </a:txBody>
                      <a:tcPr>
                        <a:blipFill>
                          <a:blip r:embed="rId7"/>
                          <a:stretch>
                            <a:fillRect t="-101613" b="-112903"/>
                          </a:stretch>
                        </a:blipFill>
                      </a:tcPr>
                    </a:tc>
                    <a:extLst>
                      <a:ext uri="{0D108BD9-81ED-4DB2-BD59-A6C34878D82A}">
                        <a16:rowId xmlns:a16="http://schemas.microsoft.com/office/drawing/2014/main" val="3069204552"/>
                      </a:ext>
                    </a:extLst>
                  </a:tr>
                  <a:tr h="382207">
                    <a:tc>
                      <a:txBody>
                        <a:bodyPr/>
                        <a:lstStyle/>
                        <a:p>
                          <a:endParaRPr lang="en-US"/>
                        </a:p>
                      </a:txBody>
                      <a:tcPr>
                        <a:blipFill>
                          <a:blip r:embed="rId7"/>
                          <a:stretch>
                            <a:fillRect t="-198413" b="-11111"/>
                          </a:stretch>
                        </a:blipFill>
                      </a:tcPr>
                    </a:tc>
                    <a:extLst>
                      <a:ext uri="{0D108BD9-81ED-4DB2-BD59-A6C34878D82A}">
                        <a16:rowId xmlns:a16="http://schemas.microsoft.com/office/drawing/2014/main" val="1122330159"/>
                      </a:ext>
                    </a:extLst>
                  </a:tr>
                </a:tbl>
              </a:graphicData>
            </a:graphic>
          </p:graphicFrame>
        </mc:Fallback>
      </mc:AlternateContent>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8</a:t>
            </a:fld>
            <a:endParaRPr/>
          </a:p>
        </p:txBody>
      </p:sp>
      <p:sp>
        <p:nvSpPr>
          <p:cNvPr id="23" name="Título 1">
            <a:extLst>
              <a:ext uri="{FF2B5EF4-FFF2-40B4-BE49-F238E27FC236}">
                <a16:creationId xmlns:a16="http://schemas.microsoft.com/office/drawing/2014/main" id="{F7A7D6E0-8B9F-42FA-8D28-F1C212936DF1}"/>
              </a:ext>
            </a:extLst>
          </p:cNvPr>
          <p:cNvSpPr>
            <a:spLocks noGrp="1"/>
          </p:cNvSpPr>
          <p:nvPr>
            <p:ph type="title"/>
          </p:nvPr>
        </p:nvSpPr>
        <p:spPr>
          <a:xfrm>
            <a:off x="1653363" y="365760"/>
            <a:ext cx="9367203" cy="1188720"/>
          </a:xfrm>
        </p:spPr>
        <p:txBody>
          <a:bodyPr>
            <a:normAutofit/>
          </a:bodyPr>
          <a:lstStyle/>
          <a:p>
            <a:r>
              <a:rPr lang="es-CL" i="1" dirty="0"/>
              <a:t>Genética de poblaciones</a:t>
            </a:r>
            <a:endParaRPr lang="en-US" i="1" dirty="0"/>
          </a:p>
        </p:txBody>
      </p:sp>
      <p:graphicFrame>
        <p:nvGraphicFramePr>
          <p:cNvPr id="24" name="Group 119">
            <a:extLst>
              <a:ext uri="{FF2B5EF4-FFF2-40B4-BE49-F238E27FC236}">
                <a16:creationId xmlns:a16="http://schemas.microsoft.com/office/drawing/2014/main" id="{0B8A3F87-8FE6-441A-9E0E-4717C3B7B33F}"/>
              </a:ext>
            </a:extLst>
          </p:cNvPr>
          <p:cNvGraphicFramePr>
            <a:graphicFrameLocks noGrp="1"/>
          </p:cNvGraphicFramePr>
          <p:nvPr>
            <p:extLst>
              <p:ext uri="{D42A27DB-BD31-4B8C-83A1-F6EECF244321}">
                <p14:modId xmlns:p14="http://schemas.microsoft.com/office/powerpoint/2010/main" val="3696213831"/>
              </p:ext>
            </p:extLst>
          </p:nvPr>
        </p:nvGraphicFramePr>
        <p:xfrm>
          <a:off x="1653363" y="1750376"/>
          <a:ext cx="8382000" cy="2565400"/>
        </p:xfrm>
        <a:graphic>
          <a:graphicData uri="http://schemas.openxmlformats.org/drawingml/2006/table">
            <a:tbl>
              <a:tblPr firstRow="1">
                <a:tableStyleId>{775DCB02-9BB8-47FD-8907-85C794F793BA}</a:tableStyleId>
              </a:tblPr>
              <a:tblGrid>
                <a:gridCol w="2395538">
                  <a:extLst>
                    <a:ext uri="{9D8B030D-6E8A-4147-A177-3AD203B41FA5}">
                      <a16:colId xmlns:a16="http://schemas.microsoft.com/office/drawing/2014/main" val="20000"/>
                    </a:ext>
                  </a:extLst>
                </a:gridCol>
                <a:gridCol w="1196975">
                  <a:extLst>
                    <a:ext uri="{9D8B030D-6E8A-4147-A177-3AD203B41FA5}">
                      <a16:colId xmlns:a16="http://schemas.microsoft.com/office/drawing/2014/main" val="20001"/>
                    </a:ext>
                  </a:extLst>
                </a:gridCol>
                <a:gridCol w="1196975">
                  <a:extLst>
                    <a:ext uri="{9D8B030D-6E8A-4147-A177-3AD203B41FA5}">
                      <a16:colId xmlns:a16="http://schemas.microsoft.com/office/drawing/2014/main" val="20002"/>
                    </a:ext>
                  </a:extLst>
                </a:gridCol>
                <a:gridCol w="1196975">
                  <a:extLst>
                    <a:ext uri="{9D8B030D-6E8A-4147-A177-3AD203B41FA5}">
                      <a16:colId xmlns:a16="http://schemas.microsoft.com/office/drawing/2014/main" val="20003"/>
                    </a:ext>
                  </a:extLst>
                </a:gridCol>
                <a:gridCol w="1198562">
                  <a:extLst>
                    <a:ext uri="{9D8B030D-6E8A-4147-A177-3AD203B41FA5}">
                      <a16:colId xmlns:a16="http://schemas.microsoft.com/office/drawing/2014/main" val="20004"/>
                    </a:ext>
                  </a:extLst>
                </a:gridCol>
                <a:gridCol w="1196975">
                  <a:extLst>
                    <a:ext uri="{9D8B030D-6E8A-4147-A177-3AD203B41FA5}">
                      <a16:colId xmlns:a16="http://schemas.microsoft.com/office/drawing/2014/main" val="20005"/>
                    </a:ext>
                  </a:extLst>
                </a:gridCol>
              </a:tblGrid>
              <a:tr h="762000">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lnR w="12700" cap="flat" cmpd="sng" algn="ctr">
                      <a:solidFill>
                        <a:schemeClr val="bg1"/>
                      </a:solidFill>
                      <a:prstDash val="solid"/>
                      <a:round/>
                      <a:headEnd type="none" w="med" len="med"/>
                      <a:tailEnd type="none" w="med" len="med"/>
                    </a:lnR>
                    <a:solidFill>
                      <a:schemeClr val="accent2">
                        <a:lumMod val="75000"/>
                      </a:schemeClr>
                    </a:solidFill>
                  </a:tcPr>
                </a:tc>
                <a:tc hMerge="1">
                  <a:txBody>
                    <a:bodyPr/>
                    <a:lstStyle/>
                    <a:p>
                      <a:endParaRPr lang="es-E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tx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tx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tx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Total</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solidFill>
                      <a:schemeClr val="accent2">
                        <a:lumMod val="75000"/>
                      </a:schemeClr>
                    </a:solidFill>
                  </a:tcPr>
                </a:tc>
                <a:extLst>
                  <a:ext uri="{0D108BD9-81ED-4DB2-BD59-A6C34878D82A}">
                    <a16:rowId xmlns:a16="http://schemas.microsoft.com/office/drawing/2014/main" val="10000"/>
                  </a:ext>
                </a:extLst>
              </a:tr>
              <a:tr h="787400">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Número de individuos</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50000"/>
                      </a:schemeClr>
                    </a:solidFill>
                  </a:tcPr>
                </a:tc>
                <a:tc hMerge="1">
                  <a:txBody>
                    <a:bodyPr/>
                    <a:lstStyle/>
                    <a:p>
                      <a:endParaRPr lang="es-E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0" u="none" strike="noStrike" cap="none" normalizeH="0" baseline="0" dirty="0">
                          <a:ln>
                            <a:noFill/>
                          </a:ln>
                          <a:solidFill>
                            <a:schemeClr val="tx1"/>
                          </a:solidFill>
                          <a:effectLst/>
                          <a:latin typeface="+mn-lt"/>
                          <a:cs typeface="TH SarabunPSK" panose="020B0502040204020203" pitchFamily="34" charset="-34"/>
                        </a:rPr>
                        <a:t>45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0" u="none" strike="noStrike" cap="none" normalizeH="0" baseline="0" dirty="0">
                          <a:ln>
                            <a:noFill/>
                          </a:ln>
                          <a:solidFill>
                            <a:schemeClr val="tx1"/>
                          </a:solidFill>
                          <a:effectLst/>
                          <a:latin typeface="+mn-lt"/>
                          <a:cs typeface="TH SarabunPSK" panose="020B0502040204020203" pitchFamily="34" charset="-34"/>
                        </a:rPr>
                        <a:t>50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5</a:t>
                      </a:r>
                      <a:endParaRPr kumimoji="0" lang="es-ES" sz="2400" b="0" i="0" u="none" strike="noStrike" cap="none" normalizeH="0" baseline="0" dirty="0">
                        <a:ln>
                          <a:noFill/>
                        </a:ln>
                        <a:solidFill>
                          <a:schemeClr val="tx1"/>
                        </a:solidFill>
                        <a:effectLst/>
                        <a:latin typeface="+mn-lt"/>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latin typeface="+mn-lt"/>
                        </a:rPr>
                        <a:t>100</a:t>
                      </a:r>
                      <a:endParaRPr kumimoji="0" lang="es-ES" sz="2400" b="0" i="0" u="none" strike="noStrike" cap="none" normalizeH="0" baseline="0">
                        <a:ln>
                          <a:noFill/>
                        </a:ln>
                        <a:solidFill>
                          <a:schemeClr val="tx1"/>
                        </a:solidFill>
                        <a:effectLst/>
                        <a:latin typeface="+mn-lt"/>
                      </a:endParaRPr>
                    </a:p>
                  </a:txBody>
                  <a:tcPr anchor="ctr" horzOverflow="overflow">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Número de genes</a:t>
                      </a:r>
                      <a:endParaRPr kumimoji="0" lang="es-ES" sz="2400" b="0" i="0" u="none" strike="noStrike" cap="none" normalizeH="0" baseline="0" dirty="0">
                        <a:ln>
                          <a:noFill/>
                        </a:ln>
                        <a:solidFill>
                          <a:schemeClr val="bg1"/>
                        </a:solidFill>
                        <a:effectLst/>
                        <a:latin typeface="Times New Roman" pitchFamily="18" charset="0"/>
                      </a:endParaRPr>
                    </a:p>
                  </a:txBody>
                  <a:tcPr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90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0</a:t>
                      </a:r>
                      <a:endParaRPr kumimoji="0" lang="es-ES" sz="2400" b="0" i="0" u="none" strike="noStrike" cap="none" normalizeH="0" baseline="0" dirty="0">
                        <a:ln>
                          <a:noFill/>
                        </a:ln>
                        <a:solidFill>
                          <a:schemeClr val="tx1"/>
                        </a:solidFill>
                        <a:effectLst/>
                        <a:latin typeface="+mn-lt"/>
                      </a:endParaRPr>
                    </a:p>
                  </a:txBody>
                  <a:tcPr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50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0" u="none" strike="noStrike" cap="none" normalizeH="0" baseline="0" dirty="0">
                          <a:ln>
                            <a:noFill/>
                          </a:ln>
                          <a:solidFill>
                            <a:schemeClr val="tx1"/>
                          </a:solidFill>
                          <a:effectLst/>
                          <a:latin typeface="+mn-lt"/>
                        </a:rPr>
                        <a:t>50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10</a:t>
                      </a:r>
                      <a:endParaRPr kumimoji="0" lang="es-ES" sz="2400" b="0" i="0" u="none" strike="noStrike" cap="none" normalizeH="0" baseline="0" dirty="0">
                        <a:ln>
                          <a:noFill/>
                        </a:ln>
                        <a:solidFill>
                          <a:schemeClr val="tx1"/>
                        </a:solidFill>
                        <a:effectLst/>
                        <a:latin typeface="+mn-lt"/>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140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60</a:t>
                      </a:r>
                      <a:endParaRPr kumimoji="0" lang="es-ES" sz="2400" b="0" i="0" u="none" strike="noStrike" cap="none" normalizeH="0" baseline="0" dirty="0">
                        <a:ln>
                          <a:noFill/>
                        </a:ln>
                        <a:solidFill>
                          <a:schemeClr val="tx1"/>
                        </a:solidFill>
                        <a:effectLst/>
                        <a:latin typeface="+mn-lt"/>
                      </a:endParaRPr>
                    </a:p>
                  </a:txBody>
                  <a:tcPr anchor="ctr" horzOverflow="overflow">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2"/>
                  </a:ext>
                </a:extLst>
              </a:tr>
            </a:tbl>
          </a:graphicData>
        </a:graphic>
      </p:graphicFrame>
      <p:pic>
        <p:nvPicPr>
          <p:cNvPr id="25" name="Imagen 24" descr="Forma, Flecha&#10;&#10;Descripción generada automáticamente">
            <a:extLst>
              <a:ext uri="{FF2B5EF4-FFF2-40B4-BE49-F238E27FC236}">
                <a16:creationId xmlns:a16="http://schemas.microsoft.com/office/drawing/2014/main" id="{8E4AB20F-5B4E-4C5B-BE7D-4E3435E1F792}"/>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71654" y="4891220"/>
            <a:ext cx="1144483" cy="856851"/>
          </a:xfrm>
          <a:prstGeom prst="rect">
            <a:avLst/>
          </a:prstGeom>
          <a:noFill/>
        </p:spPr>
      </p:pic>
      <p:pic>
        <p:nvPicPr>
          <p:cNvPr id="26" name="Imagen 25" descr="Forma, Flecha&#10;&#10;Descripción generada automáticamente">
            <a:extLst>
              <a:ext uri="{FF2B5EF4-FFF2-40B4-BE49-F238E27FC236}">
                <a16:creationId xmlns:a16="http://schemas.microsoft.com/office/drawing/2014/main" id="{CE7164D7-EF38-47DA-AF37-D1066B33F921}"/>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43895" y="5676730"/>
            <a:ext cx="1144483" cy="856851"/>
          </a:xfrm>
          <a:prstGeom prst="rect">
            <a:avLst/>
          </a:prstGeom>
        </p:spPr>
      </p:pic>
      <p:pic>
        <p:nvPicPr>
          <p:cNvPr id="27" name="Imagen 26" descr="Forma, Flecha&#10;&#10;Descripción generada automáticamente">
            <a:extLst>
              <a:ext uri="{FF2B5EF4-FFF2-40B4-BE49-F238E27FC236}">
                <a16:creationId xmlns:a16="http://schemas.microsoft.com/office/drawing/2014/main" id="{1B8126F3-F708-405A-B48B-BB8CED0ED945}"/>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2688377" y="4942164"/>
            <a:ext cx="1144483" cy="856851"/>
          </a:xfrm>
          <a:prstGeom prst="rect">
            <a:avLst/>
          </a:prstGeom>
        </p:spPr>
      </p:pic>
      <p:pic>
        <p:nvPicPr>
          <p:cNvPr id="28" name="Imagen 27" descr="Forma, Flecha&#10;&#10;Descripción generada automáticamente">
            <a:extLst>
              <a:ext uri="{FF2B5EF4-FFF2-40B4-BE49-F238E27FC236}">
                <a16:creationId xmlns:a16="http://schemas.microsoft.com/office/drawing/2014/main" id="{955116AF-C15F-4C98-BEA1-4FCFC3296B1E}"/>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832858" y="4739525"/>
            <a:ext cx="1144483" cy="856851"/>
          </a:xfrm>
          <a:prstGeom prst="rect">
            <a:avLst/>
          </a:prstGeom>
        </p:spPr>
      </p:pic>
      <p:pic>
        <p:nvPicPr>
          <p:cNvPr id="29" name="Imagen 28" descr="Forma, Flecha&#10;&#10;Descripción generada automáticamente">
            <a:extLst>
              <a:ext uri="{FF2B5EF4-FFF2-40B4-BE49-F238E27FC236}">
                <a16:creationId xmlns:a16="http://schemas.microsoft.com/office/drawing/2014/main" id="{362276A7-FFE9-45FD-A7D3-46F9AF9D4074}"/>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150308" y="5646339"/>
            <a:ext cx="1144483" cy="856851"/>
          </a:xfrm>
          <a:prstGeom prst="rect">
            <a:avLst/>
          </a:prstGeom>
        </p:spPr>
      </p:pic>
      <p:pic>
        <p:nvPicPr>
          <p:cNvPr id="30" name="Imagen 29" descr="Forma, Flecha&#10;&#10;Descripción generada automáticamente">
            <a:extLst>
              <a:ext uri="{FF2B5EF4-FFF2-40B4-BE49-F238E27FC236}">
                <a16:creationId xmlns:a16="http://schemas.microsoft.com/office/drawing/2014/main" id="{B604A6CA-FFBD-4DF5-8DB6-583F98520B73}"/>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4158299" y="5748071"/>
            <a:ext cx="1144483" cy="856851"/>
          </a:xfrm>
          <a:prstGeom prst="rect">
            <a:avLst/>
          </a:prstGeom>
        </p:spPr>
      </p:pic>
      <p:pic>
        <p:nvPicPr>
          <p:cNvPr id="31" name="Imagen 30" descr="Forma, Flecha&#10;&#10;Descripción generada automáticamente">
            <a:extLst>
              <a:ext uri="{FF2B5EF4-FFF2-40B4-BE49-F238E27FC236}">
                <a16:creationId xmlns:a16="http://schemas.microsoft.com/office/drawing/2014/main" id="{68A83C0F-4C47-48A8-9A36-CEC300586B34}"/>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7421152" y="5507519"/>
            <a:ext cx="1144483" cy="856851"/>
          </a:xfrm>
          <a:prstGeom prst="rect">
            <a:avLst/>
          </a:prstGeom>
        </p:spPr>
      </p:pic>
      <p:pic>
        <p:nvPicPr>
          <p:cNvPr id="32" name="Imagen 31" descr="Forma, Flecha&#10;&#10;Descripción generada automáticamente">
            <a:extLst>
              <a:ext uri="{FF2B5EF4-FFF2-40B4-BE49-F238E27FC236}">
                <a16:creationId xmlns:a16="http://schemas.microsoft.com/office/drawing/2014/main" id="{9BE7874E-555F-4246-8D04-B69E97180572}"/>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5154304" y="5100183"/>
            <a:ext cx="1144483" cy="856851"/>
          </a:xfrm>
          <a:prstGeom prst="rect">
            <a:avLst/>
          </a:prstGeom>
        </p:spPr>
      </p:pic>
      <p:pic>
        <p:nvPicPr>
          <p:cNvPr id="33" name="Imagen 32" descr="Forma, Flecha&#10;&#10;Descripción generada automáticamente">
            <a:extLst>
              <a:ext uri="{FF2B5EF4-FFF2-40B4-BE49-F238E27FC236}">
                <a16:creationId xmlns:a16="http://schemas.microsoft.com/office/drawing/2014/main" id="{7A1489FE-F067-42EE-A89E-1CE6757E28FE}"/>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7993393" y="4738150"/>
            <a:ext cx="1144483" cy="856851"/>
          </a:xfrm>
          <a:prstGeom prst="rect">
            <a:avLst/>
          </a:prstGeom>
        </p:spPr>
      </p:pic>
      <p:pic>
        <p:nvPicPr>
          <p:cNvPr id="34" name="Imagen 33" descr="Forma, Flecha&#10;&#10;Descripción generada automáticamente">
            <a:extLst>
              <a:ext uri="{FF2B5EF4-FFF2-40B4-BE49-F238E27FC236}">
                <a16:creationId xmlns:a16="http://schemas.microsoft.com/office/drawing/2014/main" id="{4F5D5CBA-5691-4A3D-8668-E8F802A154CD}"/>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9419516" y="5307634"/>
            <a:ext cx="1144483" cy="856851"/>
          </a:xfrm>
          <a:prstGeom prst="rect">
            <a:avLst/>
          </a:prstGeom>
        </p:spPr>
      </p:pic>
      <p:pic>
        <p:nvPicPr>
          <p:cNvPr id="35" name="Imagen 34" descr="Forma, Flecha&#10;&#10;Descripción generada automáticamente">
            <a:extLst>
              <a:ext uri="{FF2B5EF4-FFF2-40B4-BE49-F238E27FC236}">
                <a16:creationId xmlns:a16="http://schemas.microsoft.com/office/drawing/2014/main" id="{C2C63015-5442-47F0-B7F2-FBFEE45E0019}"/>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0123061" y="4879207"/>
            <a:ext cx="1144483" cy="856851"/>
          </a:xfrm>
          <a:prstGeom prst="rect">
            <a:avLst/>
          </a:prstGeom>
        </p:spPr>
      </p:pic>
      <p:sp>
        <p:nvSpPr>
          <p:cNvPr id="36" name="Cerrar llave 35">
            <a:extLst>
              <a:ext uri="{FF2B5EF4-FFF2-40B4-BE49-F238E27FC236}">
                <a16:creationId xmlns:a16="http://schemas.microsoft.com/office/drawing/2014/main" id="{A3E3C91E-23CD-4DFC-A0AB-721B4E4F450B}"/>
              </a:ext>
            </a:extLst>
          </p:cNvPr>
          <p:cNvSpPr/>
          <p:nvPr/>
        </p:nvSpPr>
        <p:spPr>
          <a:xfrm>
            <a:off x="10189229" y="3352387"/>
            <a:ext cx="361335" cy="875071"/>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37" name="CuadroTexto 36">
            <a:extLst>
              <a:ext uri="{FF2B5EF4-FFF2-40B4-BE49-F238E27FC236}">
                <a16:creationId xmlns:a16="http://schemas.microsoft.com/office/drawing/2014/main" id="{154DC3A1-AECD-407E-BAC9-3C63E62D6CB0}"/>
              </a:ext>
            </a:extLst>
          </p:cNvPr>
          <p:cNvSpPr txBox="1"/>
          <p:nvPr/>
        </p:nvSpPr>
        <p:spPr>
          <a:xfrm flipH="1">
            <a:off x="10619941" y="3559089"/>
            <a:ext cx="801250" cy="461665"/>
          </a:xfrm>
          <a:prstGeom prst="rect">
            <a:avLst/>
          </a:prstGeom>
          <a:noFill/>
        </p:spPr>
        <p:txBody>
          <a:bodyPr wrap="square" rtlCol="0">
            <a:spAutoFit/>
          </a:bodyPr>
          <a:lstStyle/>
          <a:p>
            <a:r>
              <a:rPr lang="es-CL" sz="2400" dirty="0"/>
              <a:t>200</a:t>
            </a:r>
            <a:endParaRPr lang="es-CL" dirty="0"/>
          </a:p>
        </p:txBody>
      </p:sp>
    </p:spTree>
    <p:extLst>
      <p:ext uri="{BB962C8B-B14F-4D97-AF65-F5344CB8AC3E}">
        <p14:creationId xmlns:p14="http://schemas.microsoft.com/office/powerpoint/2010/main" val="3804832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fld id="{00000000-1234-1234-1234-123412341234}" type="slidenum">
              <a:rPr lang="en"/>
              <a:pPr/>
              <a:t>9</a:t>
            </a:fld>
            <a:endParaRPr/>
          </a:p>
        </p:txBody>
      </p:sp>
      <p:sp>
        <p:nvSpPr>
          <p:cNvPr id="23" name="Título 1">
            <a:extLst>
              <a:ext uri="{FF2B5EF4-FFF2-40B4-BE49-F238E27FC236}">
                <a16:creationId xmlns:a16="http://schemas.microsoft.com/office/drawing/2014/main" id="{F7A7D6E0-8B9F-42FA-8D28-F1C212936DF1}"/>
              </a:ext>
            </a:extLst>
          </p:cNvPr>
          <p:cNvSpPr>
            <a:spLocks noGrp="1"/>
          </p:cNvSpPr>
          <p:nvPr>
            <p:ph type="title"/>
          </p:nvPr>
        </p:nvSpPr>
        <p:spPr>
          <a:xfrm>
            <a:off x="1653363" y="365760"/>
            <a:ext cx="9367203" cy="1188720"/>
          </a:xfrm>
        </p:spPr>
        <p:txBody>
          <a:bodyPr>
            <a:normAutofit/>
          </a:bodyPr>
          <a:lstStyle/>
          <a:p>
            <a:r>
              <a:rPr lang="es-CL" i="1" dirty="0"/>
              <a:t>Genética de poblaciones</a:t>
            </a:r>
            <a:endParaRPr lang="en-US" i="1" dirty="0"/>
          </a:p>
        </p:txBody>
      </p:sp>
      <p:graphicFrame>
        <p:nvGraphicFramePr>
          <p:cNvPr id="24" name="Group 119">
            <a:extLst>
              <a:ext uri="{FF2B5EF4-FFF2-40B4-BE49-F238E27FC236}">
                <a16:creationId xmlns:a16="http://schemas.microsoft.com/office/drawing/2014/main" id="{0B8A3F87-8FE6-441A-9E0E-4717C3B7B33F}"/>
              </a:ext>
            </a:extLst>
          </p:cNvPr>
          <p:cNvGraphicFramePr>
            <a:graphicFrameLocks noGrp="1"/>
          </p:cNvGraphicFramePr>
          <p:nvPr/>
        </p:nvGraphicFramePr>
        <p:xfrm>
          <a:off x="1653363" y="1750376"/>
          <a:ext cx="8382000" cy="2565400"/>
        </p:xfrm>
        <a:graphic>
          <a:graphicData uri="http://schemas.openxmlformats.org/drawingml/2006/table">
            <a:tbl>
              <a:tblPr firstRow="1">
                <a:tableStyleId>{775DCB02-9BB8-47FD-8907-85C794F793BA}</a:tableStyleId>
              </a:tblPr>
              <a:tblGrid>
                <a:gridCol w="2395538">
                  <a:extLst>
                    <a:ext uri="{9D8B030D-6E8A-4147-A177-3AD203B41FA5}">
                      <a16:colId xmlns:a16="http://schemas.microsoft.com/office/drawing/2014/main" val="20000"/>
                    </a:ext>
                  </a:extLst>
                </a:gridCol>
                <a:gridCol w="1196975">
                  <a:extLst>
                    <a:ext uri="{9D8B030D-6E8A-4147-A177-3AD203B41FA5}">
                      <a16:colId xmlns:a16="http://schemas.microsoft.com/office/drawing/2014/main" val="20001"/>
                    </a:ext>
                  </a:extLst>
                </a:gridCol>
                <a:gridCol w="1196975">
                  <a:extLst>
                    <a:ext uri="{9D8B030D-6E8A-4147-A177-3AD203B41FA5}">
                      <a16:colId xmlns:a16="http://schemas.microsoft.com/office/drawing/2014/main" val="20002"/>
                    </a:ext>
                  </a:extLst>
                </a:gridCol>
                <a:gridCol w="1196975">
                  <a:extLst>
                    <a:ext uri="{9D8B030D-6E8A-4147-A177-3AD203B41FA5}">
                      <a16:colId xmlns:a16="http://schemas.microsoft.com/office/drawing/2014/main" val="20003"/>
                    </a:ext>
                  </a:extLst>
                </a:gridCol>
                <a:gridCol w="1198562">
                  <a:extLst>
                    <a:ext uri="{9D8B030D-6E8A-4147-A177-3AD203B41FA5}">
                      <a16:colId xmlns:a16="http://schemas.microsoft.com/office/drawing/2014/main" val="20004"/>
                    </a:ext>
                  </a:extLst>
                </a:gridCol>
                <a:gridCol w="1196975">
                  <a:extLst>
                    <a:ext uri="{9D8B030D-6E8A-4147-A177-3AD203B41FA5}">
                      <a16:colId xmlns:a16="http://schemas.microsoft.com/office/drawing/2014/main" val="20005"/>
                    </a:ext>
                  </a:extLst>
                </a:gridCol>
              </a:tblGrid>
              <a:tr h="762000">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endParaRPr kumimoji="0" lang="es-ES" sz="2800" b="0" i="0" u="none" strike="noStrike" cap="none" normalizeH="0" baseline="0" dirty="0">
                        <a:ln>
                          <a:noFill/>
                        </a:ln>
                        <a:solidFill>
                          <a:schemeClr val="tx1"/>
                        </a:solidFill>
                        <a:effectLst/>
                        <a:latin typeface="Times New Roman" pitchFamily="18" charset="0"/>
                      </a:endParaRPr>
                    </a:p>
                  </a:txBody>
                  <a:tcPr horzOverflow="overflow">
                    <a:lnR w="12700" cap="flat" cmpd="sng" algn="ctr">
                      <a:solidFill>
                        <a:schemeClr val="bg1"/>
                      </a:solidFill>
                      <a:prstDash val="solid"/>
                      <a:round/>
                      <a:headEnd type="none" w="med" len="med"/>
                      <a:tailEnd type="none" w="med" len="med"/>
                    </a:lnR>
                    <a:solidFill>
                      <a:schemeClr val="accent2">
                        <a:lumMod val="75000"/>
                      </a:schemeClr>
                    </a:solidFill>
                  </a:tcPr>
                </a:tc>
                <a:tc hMerge="1">
                  <a:txBody>
                    <a:bodyPr/>
                    <a:lstStyle/>
                    <a:p>
                      <a:endParaRPr lang="es-E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1</a:t>
                      </a:r>
                      <a:endParaRPr kumimoji="0" lang="es-ES" sz="2400" b="0" i="0" u="none" strike="noStrike" cap="none" normalizeH="0" baseline="-25000" dirty="0">
                        <a:ln>
                          <a:noFill/>
                        </a:ln>
                        <a:solidFill>
                          <a:schemeClr val="tx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1</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tx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A</a:t>
                      </a:r>
                      <a:r>
                        <a:rPr kumimoji="0" lang="es-ES" sz="2400" u="none" strike="noStrike" cap="none" normalizeH="0" baseline="-25000" dirty="0">
                          <a:ln>
                            <a:noFill/>
                          </a:ln>
                          <a:effectLst/>
                        </a:rPr>
                        <a:t>2</a:t>
                      </a:r>
                      <a:r>
                        <a:rPr kumimoji="0" lang="es-ES" sz="2400" u="none" strike="noStrike" cap="none" normalizeH="0" baseline="0" dirty="0">
                          <a:ln>
                            <a:noFill/>
                          </a:ln>
                          <a:effectLst/>
                        </a:rPr>
                        <a:t>A</a:t>
                      </a:r>
                      <a:r>
                        <a:rPr kumimoji="0" lang="es-ES" sz="2400" u="none" strike="noStrike" cap="none" normalizeH="0" baseline="-25000" dirty="0">
                          <a:ln>
                            <a:noFill/>
                          </a:ln>
                          <a:effectLst/>
                        </a:rPr>
                        <a:t>2</a:t>
                      </a:r>
                      <a:endParaRPr kumimoji="0" lang="es-ES" sz="2400" b="0" i="0" u="none" strike="noStrike" cap="none" normalizeH="0" baseline="-25000" dirty="0">
                        <a:ln>
                          <a:noFill/>
                        </a:ln>
                        <a:solidFill>
                          <a:schemeClr val="tx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rPr>
                        <a:t>Total</a:t>
                      </a:r>
                      <a:endParaRPr kumimoji="0" lang="es-ES"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solidFill>
                      <a:schemeClr val="accent2">
                        <a:lumMod val="75000"/>
                      </a:schemeClr>
                    </a:solidFill>
                  </a:tcPr>
                </a:tc>
                <a:extLst>
                  <a:ext uri="{0D108BD9-81ED-4DB2-BD59-A6C34878D82A}">
                    <a16:rowId xmlns:a16="http://schemas.microsoft.com/office/drawing/2014/main" val="10000"/>
                  </a:ext>
                </a:extLst>
              </a:tr>
              <a:tr h="787400">
                <a:tc gridSpan="2">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Número de individuos</a:t>
                      </a:r>
                      <a:endParaRPr kumimoji="0" lang="es-ES" sz="2400" b="0" i="0" u="none" strike="noStrike" cap="none" normalizeH="0" baseline="0" dirty="0">
                        <a:ln>
                          <a:noFill/>
                        </a:ln>
                        <a:solidFill>
                          <a:schemeClr val="bg1"/>
                        </a:solidFill>
                        <a:effectLst/>
                        <a:latin typeface="Times New Roman" pitchFamily="18" charset="0"/>
                      </a:endParaRPr>
                    </a:p>
                  </a:txBody>
                  <a:tcPr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50000"/>
                      </a:schemeClr>
                    </a:solidFill>
                  </a:tcPr>
                </a:tc>
                <a:tc hMerge="1">
                  <a:txBody>
                    <a:bodyPr/>
                    <a:lstStyle/>
                    <a:p>
                      <a:endParaRPr lang="es-E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0" u="none" strike="noStrike" cap="none" normalizeH="0" baseline="0" dirty="0">
                          <a:ln>
                            <a:noFill/>
                          </a:ln>
                          <a:solidFill>
                            <a:schemeClr val="tx1"/>
                          </a:solidFill>
                          <a:effectLst/>
                          <a:latin typeface="+mn-lt"/>
                          <a:cs typeface="TH SarabunPSK" panose="020B0502040204020203" pitchFamily="34" charset="-34"/>
                        </a:rPr>
                        <a:t>45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0" u="none" strike="noStrike" cap="none" normalizeH="0" baseline="0" dirty="0">
                          <a:ln>
                            <a:noFill/>
                          </a:ln>
                          <a:solidFill>
                            <a:schemeClr val="tx1"/>
                          </a:solidFill>
                          <a:effectLst/>
                          <a:latin typeface="+mn-lt"/>
                          <a:cs typeface="TH SarabunPSK" panose="020B0502040204020203" pitchFamily="34" charset="-34"/>
                        </a:rPr>
                        <a:t>50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5</a:t>
                      </a:r>
                      <a:endParaRPr kumimoji="0" lang="es-ES" sz="2400" b="0" i="0" u="none" strike="noStrike" cap="none" normalizeH="0" baseline="0" dirty="0">
                        <a:ln>
                          <a:noFill/>
                        </a:ln>
                        <a:solidFill>
                          <a:schemeClr val="tx1"/>
                        </a:solidFill>
                        <a:effectLst/>
                        <a:latin typeface="+mn-lt"/>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a:ln>
                            <a:noFill/>
                          </a:ln>
                          <a:effectLst/>
                          <a:latin typeface="+mn-lt"/>
                        </a:rPr>
                        <a:t>100</a:t>
                      </a:r>
                      <a:endParaRPr kumimoji="0" lang="es-ES" sz="2400" b="0" i="0" u="none" strike="noStrike" cap="none" normalizeH="0" baseline="0">
                        <a:ln>
                          <a:noFill/>
                        </a:ln>
                        <a:solidFill>
                          <a:schemeClr val="tx1"/>
                        </a:solidFill>
                        <a:effectLst/>
                        <a:latin typeface="+mn-lt"/>
                      </a:endParaRPr>
                    </a:p>
                  </a:txBody>
                  <a:tcPr anchor="ctr" horzOverflow="overflow">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Número de genes</a:t>
                      </a:r>
                      <a:endParaRPr kumimoji="0" lang="es-ES" sz="2400" b="0" i="0" u="none" strike="noStrike" cap="none" normalizeH="0" baseline="0" dirty="0">
                        <a:ln>
                          <a:noFill/>
                        </a:ln>
                        <a:solidFill>
                          <a:schemeClr val="bg1"/>
                        </a:solidFill>
                        <a:effectLst/>
                        <a:latin typeface="Times New Roman" pitchFamily="18" charset="0"/>
                      </a:endParaRPr>
                    </a:p>
                  </a:txBody>
                  <a:tcPr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1</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solidFill>
                            <a:schemeClr val="bg1"/>
                          </a:solidFill>
                          <a:effectLst/>
                        </a:rPr>
                        <a:t>A</a:t>
                      </a:r>
                      <a:r>
                        <a:rPr kumimoji="0" lang="es-ES" sz="2400" u="none" strike="noStrike" cap="none" normalizeH="0" baseline="-25000" dirty="0">
                          <a:ln>
                            <a:noFill/>
                          </a:ln>
                          <a:solidFill>
                            <a:schemeClr val="bg1"/>
                          </a:solidFill>
                          <a:effectLst/>
                        </a:rPr>
                        <a:t>2</a:t>
                      </a:r>
                      <a:endParaRPr kumimoji="0" lang="es-ES" sz="2400" b="0" i="0" u="none" strike="noStrike" cap="none" normalizeH="0" baseline="-25000" dirty="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90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0</a:t>
                      </a:r>
                      <a:endParaRPr kumimoji="0" lang="es-ES" sz="2400" b="0" i="0" u="none" strike="noStrike" cap="none" normalizeH="0" baseline="0" dirty="0">
                        <a:ln>
                          <a:noFill/>
                        </a:ln>
                        <a:solidFill>
                          <a:schemeClr val="tx1"/>
                        </a:solidFill>
                        <a:effectLst/>
                        <a:latin typeface="+mn-lt"/>
                      </a:endParaRPr>
                    </a:p>
                  </a:txBody>
                  <a:tcPr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50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b="0" i="0" u="none" strike="noStrike" cap="none" normalizeH="0" baseline="0" dirty="0">
                          <a:ln>
                            <a:noFill/>
                          </a:ln>
                          <a:solidFill>
                            <a:schemeClr val="tx1"/>
                          </a:solidFill>
                          <a:effectLst/>
                          <a:latin typeface="+mn-lt"/>
                        </a:rPr>
                        <a:t>50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10</a:t>
                      </a:r>
                      <a:endParaRPr kumimoji="0" lang="es-ES" sz="2400" b="0" i="0" u="none" strike="noStrike" cap="none" normalizeH="0" baseline="0" dirty="0">
                        <a:ln>
                          <a:noFill/>
                        </a:ln>
                        <a:solidFill>
                          <a:schemeClr val="tx1"/>
                        </a:solidFill>
                        <a:effectLst/>
                        <a:latin typeface="+mn-lt"/>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140</a:t>
                      </a:r>
                    </a:p>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pitchFamily="2" charset="2"/>
                        <a:buNone/>
                        <a:tabLst/>
                      </a:pPr>
                      <a:r>
                        <a:rPr kumimoji="0" lang="es-ES" sz="2400" u="none" strike="noStrike" cap="none" normalizeH="0" baseline="0" dirty="0">
                          <a:ln>
                            <a:noFill/>
                          </a:ln>
                          <a:effectLst/>
                          <a:latin typeface="+mn-lt"/>
                        </a:rPr>
                        <a:t>60</a:t>
                      </a:r>
                      <a:endParaRPr kumimoji="0" lang="es-ES" sz="2400" b="0" i="0" u="none" strike="noStrike" cap="none" normalizeH="0" baseline="0" dirty="0">
                        <a:ln>
                          <a:noFill/>
                        </a:ln>
                        <a:solidFill>
                          <a:schemeClr val="tx1"/>
                        </a:solidFill>
                        <a:effectLst/>
                        <a:latin typeface="+mn-lt"/>
                      </a:endParaRPr>
                    </a:p>
                  </a:txBody>
                  <a:tcPr anchor="ctr" horzOverflow="overflow">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36" name="Cerrar llave 35">
            <a:extLst>
              <a:ext uri="{FF2B5EF4-FFF2-40B4-BE49-F238E27FC236}">
                <a16:creationId xmlns:a16="http://schemas.microsoft.com/office/drawing/2014/main" id="{A3E3C91E-23CD-4DFC-A0AB-721B4E4F450B}"/>
              </a:ext>
            </a:extLst>
          </p:cNvPr>
          <p:cNvSpPr/>
          <p:nvPr/>
        </p:nvSpPr>
        <p:spPr>
          <a:xfrm>
            <a:off x="10189229" y="3352387"/>
            <a:ext cx="361335" cy="875071"/>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37" name="CuadroTexto 36">
            <a:extLst>
              <a:ext uri="{FF2B5EF4-FFF2-40B4-BE49-F238E27FC236}">
                <a16:creationId xmlns:a16="http://schemas.microsoft.com/office/drawing/2014/main" id="{154DC3A1-AECD-407E-BAC9-3C63E62D6CB0}"/>
              </a:ext>
            </a:extLst>
          </p:cNvPr>
          <p:cNvSpPr txBox="1"/>
          <p:nvPr/>
        </p:nvSpPr>
        <p:spPr>
          <a:xfrm flipH="1">
            <a:off x="10619941" y="3559089"/>
            <a:ext cx="801250" cy="461665"/>
          </a:xfrm>
          <a:prstGeom prst="rect">
            <a:avLst/>
          </a:prstGeom>
          <a:noFill/>
        </p:spPr>
        <p:txBody>
          <a:bodyPr wrap="square" rtlCol="0">
            <a:spAutoFit/>
          </a:bodyPr>
          <a:lstStyle/>
          <a:p>
            <a:r>
              <a:rPr lang="es-CL" sz="2400" dirty="0"/>
              <a:t>200</a:t>
            </a:r>
            <a:endParaRPr lang="es-CL" dirty="0"/>
          </a:p>
        </p:txBody>
      </p:sp>
      <p:sp>
        <p:nvSpPr>
          <p:cNvPr id="18" name="CuadroTexto 17">
            <a:extLst>
              <a:ext uri="{FF2B5EF4-FFF2-40B4-BE49-F238E27FC236}">
                <a16:creationId xmlns:a16="http://schemas.microsoft.com/office/drawing/2014/main" id="{CC1AFFEE-A435-4B74-B794-027BC54FBD57}"/>
              </a:ext>
            </a:extLst>
          </p:cNvPr>
          <p:cNvSpPr txBox="1"/>
          <p:nvPr/>
        </p:nvSpPr>
        <p:spPr>
          <a:xfrm>
            <a:off x="704047" y="4539602"/>
            <a:ext cx="3247103" cy="369332"/>
          </a:xfrm>
          <a:prstGeom prst="rect">
            <a:avLst/>
          </a:prstGeom>
          <a:noFill/>
        </p:spPr>
        <p:txBody>
          <a:bodyPr wrap="square" rtlCol="0">
            <a:spAutoFit/>
          </a:bodyPr>
          <a:lstStyle/>
          <a:p>
            <a:r>
              <a:rPr lang="es-CL" dirty="0">
                <a:latin typeface="Abadi" panose="020B0604020104020204" pitchFamily="34" charset="0"/>
              </a:rPr>
              <a:t>Frecuencias genotípicas</a:t>
            </a:r>
          </a:p>
        </p:txBody>
      </p:sp>
      <p:sp>
        <p:nvSpPr>
          <p:cNvPr id="19" name="CuadroTexto 18">
            <a:extLst>
              <a:ext uri="{FF2B5EF4-FFF2-40B4-BE49-F238E27FC236}">
                <a16:creationId xmlns:a16="http://schemas.microsoft.com/office/drawing/2014/main" id="{BF44430F-21AE-45AE-9119-C0D8995B42D1}"/>
              </a:ext>
            </a:extLst>
          </p:cNvPr>
          <p:cNvSpPr txBox="1"/>
          <p:nvPr/>
        </p:nvSpPr>
        <p:spPr>
          <a:xfrm>
            <a:off x="4940901" y="4539602"/>
            <a:ext cx="3247103" cy="369332"/>
          </a:xfrm>
          <a:prstGeom prst="rect">
            <a:avLst/>
          </a:prstGeom>
          <a:noFill/>
        </p:spPr>
        <p:txBody>
          <a:bodyPr wrap="square" rtlCol="0">
            <a:spAutoFit/>
          </a:bodyPr>
          <a:lstStyle/>
          <a:p>
            <a:r>
              <a:rPr lang="es-CL" dirty="0">
                <a:latin typeface="Abadi" panose="020B0604020104020204" pitchFamily="34" charset="0"/>
              </a:rPr>
              <a:t>Frecuencias génicas o alélicas</a:t>
            </a:r>
          </a:p>
        </p:txBody>
      </p:sp>
      <mc:AlternateContent xmlns:mc="http://schemas.openxmlformats.org/markup-compatibility/2006" xmlns:a14="http://schemas.microsoft.com/office/drawing/2010/main">
        <mc:Choice Requires="a14">
          <p:graphicFrame>
            <p:nvGraphicFramePr>
              <p:cNvPr id="20" name="Tabla 8">
                <a:extLst>
                  <a:ext uri="{FF2B5EF4-FFF2-40B4-BE49-F238E27FC236}">
                    <a16:creationId xmlns:a16="http://schemas.microsoft.com/office/drawing/2014/main" id="{C23F15D6-439B-4280-91B2-72B290E834E1}"/>
                  </a:ext>
                </a:extLst>
              </p:cNvPr>
              <p:cNvGraphicFramePr>
                <a:graphicFrameLocks noGrp="1"/>
              </p:cNvGraphicFramePr>
              <p:nvPr>
                <p:extLst>
                  <p:ext uri="{D42A27DB-BD31-4B8C-83A1-F6EECF244321}">
                    <p14:modId xmlns:p14="http://schemas.microsoft.com/office/powerpoint/2010/main" val="3743335689"/>
                  </p:ext>
                </p:extLst>
              </p:nvPr>
            </p:nvGraphicFramePr>
            <p:xfrm>
              <a:off x="704047" y="4985037"/>
              <a:ext cx="3334826" cy="1551624"/>
            </p:xfrm>
            <a:graphic>
              <a:graphicData uri="http://schemas.openxmlformats.org/drawingml/2006/table">
                <a:tbl>
                  <a:tblPr>
                    <a:tableStyleId>{5C22544A-7EE6-4342-B048-85BDC9FD1C3A}</a:tableStyleId>
                  </a:tblPr>
                  <a:tblGrid>
                    <a:gridCol w="691733">
                      <a:extLst>
                        <a:ext uri="{9D8B030D-6E8A-4147-A177-3AD203B41FA5}">
                          <a16:colId xmlns:a16="http://schemas.microsoft.com/office/drawing/2014/main" val="2450668892"/>
                        </a:ext>
                      </a:extLst>
                    </a:gridCol>
                    <a:gridCol w="2643093">
                      <a:extLst>
                        <a:ext uri="{9D8B030D-6E8A-4147-A177-3AD203B41FA5}">
                          <a16:colId xmlns:a16="http://schemas.microsoft.com/office/drawing/2014/main" val="251472345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latin typeface="Abadi" panose="020B0604020104020204" pitchFamily="34" charset="0"/>
                            </a:rPr>
                            <a:t>A</a:t>
                          </a:r>
                          <a:r>
                            <a:rPr lang="es-CL" baseline="-25000" dirty="0">
                              <a:latin typeface="Abadi" panose="020B0604020104020204" pitchFamily="34" charset="0"/>
                            </a:rPr>
                            <a:t>1</a:t>
                          </a:r>
                          <a:r>
                            <a:rPr lang="es-CL" dirty="0">
                              <a:latin typeface="Abadi" panose="020B0604020104020204" pitchFamily="34" charset="0"/>
                            </a:rPr>
                            <a:t>A</a:t>
                          </a:r>
                          <a:r>
                            <a:rPr lang="es-CL" baseline="-25000" dirty="0">
                              <a:latin typeface="Abadi" panose="020B0604020104020204" pitchFamily="34" charset="0"/>
                            </a:rPr>
                            <a:t>1</a:t>
                          </a:r>
                          <a:endParaRPr lang="es-CL" dirty="0">
                            <a:latin typeface="Abadi" panose="020B0604020104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dirty="0"/>
                            <a:t>    </a:t>
                          </a:r>
                          <a14:m>
                            <m:oMath xmlns:m="http://schemas.openxmlformats.org/officeDocument/2006/math">
                              <m:r>
                                <a:rPr lang="es-CL" b="0" i="1" smtClean="0">
                                  <a:latin typeface="Cambria Math" panose="02040503050406030204" pitchFamily="18" charset="0"/>
                                </a:rPr>
                                <m:t>𝑃</m:t>
                              </m:r>
                              <m:r>
                                <a:rPr lang="es-CL" b="0" i="1" smtClean="0">
                                  <a:latin typeface="Cambria Math" panose="02040503050406030204" pitchFamily="18" charset="0"/>
                                </a:rPr>
                                <m:t>=</m:t>
                              </m:r>
                              <m:d>
                                <m:dPr>
                                  <m:ctrlPr>
                                    <a:rPr lang="es-CL" b="0" i="1" smtClean="0">
                                      <a:latin typeface="Cambria Math" panose="02040503050406030204" pitchFamily="18" charset="0"/>
                                    </a:rPr>
                                  </m:ctrlPr>
                                </m:dPr>
                                <m:e>
                                  <m:f>
                                    <m:fPr>
                                      <m:ctrlPr>
                                        <a:rPr lang="es-CL" b="0" i="1" smtClean="0">
                                          <a:latin typeface="Cambria Math" panose="02040503050406030204" pitchFamily="18" charset="0"/>
                                        </a:rPr>
                                      </m:ctrlPr>
                                    </m:fPr>
                                    <m:num>
                                      <m:r>
                                        <a:rPr lang="es-CL" b="0" i="1" smtClean="0">
                                          <a:latin typeface="Cambria Math" panose="02040503050406030204" pitchFamily="18" charset="0"/>
                                        </a:rPr>
                                        <m:t>45</m:t>
                                      </m:r>
                                    </m:num>
                                    <m:den>
                                      <m:r>
                                        <a:rPr lang="es-CL" b="0" i="1" smtClean="0">
                                          <a:latin typeface="Cambria Math" panose="02040503050406030204" pitchFamily="18" charset="0"/>
                                        </a:rPr>
                                        <m:t>100</m:t>
                                      </m:r>
                                    </m:den>
                                  </m:f>
                                </m:e>
                              </m:d>
                              <m:r>
                                <a:rPr lang="es-CL" b="0" i="1" smtClean="0">
                                  <a:latin typeface="Cambria Math" panose="02040503050406030204" pitchFamily="18" charset="0"/>
                                </a:rPr>
                                <m:t>=0,45</m:t>
                              </m:r>
                            </m:oMath>
                          </a14:m>
                          <a:endParaRPr lang="es-CL"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3111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latin typeface="Abadi" panose="020B0604020104020204" pitchFamily="34" charset="0"/>
                            </a:rPr>
                            <a:t>A</a:t>
                          </a:r>
                          <a:r>
                            <a:rPr lang="es-CL" baseline="-25000" dirty="0">
                              <a:latin typeface="Abadi" panose="020B0604020104020204" pitchFamily="34" charset="0"/>
                            </a:rPr>
                            <a:t>1</a:t>
                          </a:r>
                          <a:r>
                            <a:rPr lang="es-CL" dirty="0">
                              <a:latin typeface="Abadi" panose="020B0604020104020204" pitchFamily="34" charset="0"/>
                            </a:rPr>
                            <a:t>A</a:t>
                          </a:r>
                          <a:r>
                            <a:rPr lang="es-CL" baseline="-25000" dirty="0">
                              <a:latin typeface="Abadi" panose="020B0604020104020204" pitchFamily="34" charset="0"/>
                            </a:rPr>
                            <a:t>2</a:t>
                          </a:r>
                          <a:endParaRPr lang="es-CL" dirty="0">
                            <a:latin typeface="Abadi" panose="020B0604020104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b="0" i="0" baseline="0" dirty="0">
                              <a:latin typeface="+mn-lt"/>
                            </a:rPr>
                            <a:t>    </a:t>
                          </a:r>
                          <a14:m>
                            <m:oMath xmlns:m="http://schemas.openxmlformats.org/officeDocument/2006/math">
                              <m:r>
                                <a:rPr lang="es-CL" b="0" i="1" smtClean="0">
                                  <a:latin typeface="Cambria Math" panose="02040503050406030204" pitchFamily="18" charset="0"/>
                                </a:rPr>
                                <m:t>𝐻</m:t>
                              </m:r>
                              <m:r>
                                <a:rPr lang="es-CL" b="0" i="1" smtClean="0">
                                  <a:latin typeface="Cambria Math" panose="02040503050406030204" pitchFamily="18" charset="0"/>
                                </a:rPr>
                                <m:t>=</m:t>
                              </m:r>
                              <m:d>
                                <m:dPr>
                                  <m:ctrlPr>
                                    <a:rPr lang="es-CL" b="0" i="1" smtClean="0">
                                      <a:latin typeface="Cambria Math" panose="02040503050406030204" pitchFamily="18" charset="0"/>
                                    </a:rPr>
                                  </m:ctrlPr>
                                </m:dPr>
                                <m:e>
                                  <m:f>
                                    <m:fPr>
                                      <m:ctrlPr>
                                        <a:rPr lang="es-CL" b="0" i="1" smtClean="0">
                                          <a:latin typeface="Cambria Math" panose="02040503050406030204" pitchFamily="18" charset="0"/>
                                        </a:rPr>
                                      </m:ctrlPr>
                                    </m:fPr>
                                    <m:num>
                                      <m:r>
                                        <a:rPr lang="es-CL" b="0" i="1" smtClean="0">
                                          <a:latin typeface="Cambria Math" panose="02040503050406030204" pitchFamily="18" charset="0"/>
                                        </a:rPr>
                                        <m:t>50</m:t>
                                      </m:r>
                                    </m:num>
                                    <m:den>
                                      <m:r>
                                        <a:rPr lang="es-CL" b="0" i="1" smtClean="0">
                                          <a:latin typeface="Cambria Math" panose="02040503050406030204" pitchFamily="18" charset="0"/>
                                        </a:rPr>
                                        <m:t>100</m:t>
                                      </m:r>
                                    </m:den>
                                  </m:f>
                                </m:e>
                              </m:d>
                              <m:r>
                                <a:rPr lang="es-CL" b="0" i="1" smtClean="0">
                                  <a:latin typeface="Cambria Math" panose="02040503050406030204" pitchFamily="18" charset="0"/>
                                </a:rPr>
                                <m:t>=0,5</m:t>
                              </m:r>
                            </m:oMath>
                          </a14:m>
                          <a:endParaRPr lang="es-CL"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63945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latin typeface="Abadi" panose="020B0604020104020204" pitchFamily="34" charset="0"/>
                            </a:rPr>
                            <a:t>A</a:t>
                          </a:r>
                          <a:r>
                            <a:rPr lang="es-CL" baseline="-25000" dirty="0">
                              <a:latin typeface="Abadi" panose="020B0604020104020204" pitchFamily="34" charset="0"/>
                            </a:rPr>
                            <a:t>2</a:t>
                          </a:r>
                          <a:r>
                            <a:rPr lang="es-CL" dirty="0">
                              <a:latin typeface="Abadi" panose="020B0604020104020204" pitchFamily="34" charset="0"/>
                            </a:rPr>
                            <a:t>A</a:t>
                          </a:r>
                          <a:r>
                            <a:rPr lang="es-CL" baseline="-25000" dirty="0">
                              <a:latin typeface="Abadi" panose="020B0604020104020204" pitchFamily="34" charset="0"/>
                            </a:rPr>
                            <a:t>2</a:t>
                          </a:r>
                          <a:endParaRPr lang="es-CL" dirty="0">
                            <a:latin typeface="Abadi" panose="020B0604020104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s-CL" dirty="0"/>
                            <a:t>    </a:t>
                          </a:r>
                          <a14:m>
                            <m:oMath xmlns:m="http://schemas.openxmlformats.org/officeDocument/2006/math">
                              <m:r>
                                <a:rPr lang="es-CL" b="0" i="1" smtClean="0">
                                  <a:latin typeface="Cambria Math" panose="02040503050406030204" pitchFamily="18" charset="0"/>
                                </a:rPr>
                                <m:t>𝑄</m:t>
                              </m:r>
                              <m:r>
                                <a:rPr lang="es-CL" b="0" i="1" smtClean="0">
                                  <a:latin typeface="Cambria Math" panose="02040503050406030204" pitchFamily="18" charset="0"/>
                                </a:rPr>
                                <m:t>=</m:t>
                              </m:r>
                              <m:d>
                                <m:dPr>
                                  <m:ctrlPr>
                                    <a:rPr lang="es-CL" b="0" i="1" smtClean="0">
                                      <a:latin typeface="Cambria Math" panose="02040503050406030204" pitchFamily="18" charset="0"/>
                                    </a:rPr>
                                  </m:ctrlPr>
                                </m:dPr>
                                <m:e>
                                  <m:f>
                                    <m:fPr>
                                      <m:ctrlPr>
                                        <a:rPr lang="es-CL" b="0" i="1" smtClean="0">
                                          <a:latin typeface="Cambria Math" panose="02040503050406030204" pitchFamily="18" charset="0"/>
                                        </a:rPr>
                                      </m:ctrlPr>
                                    </m:fPr>
                                    <m:num>
                                      <m:r>
                                        <a:rPr lang="es-CL" b="0" i="1" smtClean="0">
                                          <a:latin typeface="Cambria Math" panose="02040503050406030204" pitchFamily="18" charset="0"/>
                                        </a:rPr>
                                        <m:t>5</m:t>
                                      </m:r>
                                    </m:num>
                                    <m:den>
                                      <m:r>
                                        <a:rPr lang="es-CL" b="0" i="1" smtClean="0">
                                          <a:latin typeface="Cambria Math" panose="02040503050406030204" pitchFamily="18" charset="0"/>
                                        </a:rPr>
                                        <m:t>100</m:t>
                                      </m:r>
                                    </m:den>
                                  </m:f>
                                </m:e>
                              </m:d>
                              <m:r>
                                <a:rPr lang="es-CL" b="0" i="1" smtClean="0">
                                  <a:latin typeface="Cambria Math" panose="02040503050406030204" pitchFamily="18" charset="0"/>
                                </a:rPr>
                                <m:t>=0,05</m:t>
                              </m:r>
                            </m:oMath>
                          </a14:m>
                          <a:endParaRPr lang="es-CL"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74463789"/>
                      </a:ext>
                    </a:extLst>
                  </a:tr>
                </a:tbl>
              </a:graphicData>
            </a:graphic>
          </p:graphicFrame>
        </mc:Choice>
        <mc:Fallback xmlns="">
          <p:graphicFrame>
            <p:nvGraphicFramePr>
              <p:cNvPr id="20" name="Tabla 8">
                <a:extLst>
                  <a:ext uri="{FF2B5EF4-FFF2-40B4-BE49-F238E27FC236}">
                    <a16:creationId xmlns:a16="http://schemas.microsoft.com/office/drawing/2014/main" id="{C23F15D6-439B-4280-91B2-72B290E834E1}"/>
                  </a:ext>
                </a:extLst>
              </p:cNvPr>
              <p:cNvGraphicFramePr>
                <a:graphicFrameLocks noGrp="1"/>
              </p:cNvGraphicFramePr>
              <p:nvPr>
                <p:extLst>
                  <p:ext uri="{D42A27DB-BD31-4B8C-83A1-F6EECF244321}">
                    <p14:modId xmlns:p14="http://schemas.microsoft.com/office/powerpoint/2010/main" val="3743335689"/>
                  </p:ext>
                </p:extLst>
              </p:nvPr>
            </p:nvGraphicFramePr>
            <p:xfrm>
              <a:off x="704047" y="4985037"/>
              <a:ext cx="3334826" cy="1551624"/>
            </p:xfrm>
            <a:graphic>
              <a:graphicData uri="http://schemas.openxmlformats.org/drawingml/2006/table">
                <a:tbl>
                  <a:tblPr>
                    <a:tableStyleId>{5C22544A-7EE6-4342-B048-85BDC9FD1C3A}</a:tableStyleId>
                  </a:tblPr>
                  <a:tblGrid>
                    <a:gridCol w="691733">
                      <a:extLst>
                        <a:ext uri="{9D8B030D-6E8A-4147-A177-3AD203B41FA5}">
                          <a16:colId xmlns:a16="http://schemas.microsoft.com/office/drawing/2014/main" val="2450668892"/>
                        </a:ext>
                      </a:extLst>
                    </a:gridCol>
                    <a:gridCol w="2643093">
                      <a:extLst>
                        <a:ext uri="{9D8B030D-6E8A-4147-A177-3AD203B41FA5}">
                          <a16:colId xmlns:a16="http://schemas.microsoft.com/office/drawing/2014/main" val="2514723455"/>
                        </a:ext>
                      </a:extLst>
                    </a:gridCol>
                  </a:tblGrid>
                  <a:tr h="517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latin typeface="Abadi" panose="020B0604020104020204" pitchFamily="34" charset="0"/>
                            </a:rPr>
                            <a:t>A</a:t>
                          </a:r>
                          <a:r>
                            <a:rPr lang="es-CL" baseline="-25000" dirty="0">
                              <a:latin typeface="Abadi" panose="020B0604020104020204" pitchFamily="34" charset="0"/>
                            </a:rPr>
                            <a:t>1</a:t>
                          </a:r>
                          <a:r>
                            <a:rPr lang="es-CL" dirty="0">
                              <a:latin typeface="Abadi" panose="020B0604020104020204" pitchFamily="34" charset="0"/>
                            </a:rPr>
                            <a:t>A</a:t>
                          </a:r>
                          <a:r>
                            <a:rPr lang="es-CL" baseline="-25000" dirty="0">
                              <a:latin typeface="Abadi" panose="020B0604020104020204" pitchFamily="34" charset="0"/>
                            </a:rPr>
                            <a:t>1</a:t>
                          </a:r>
                          <a:endParaRPr lang="es-CL" dirty="0">
                            <a:latin typeface="Abadi" panose="020B0604020104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26267" t="-4706" r="-230" b="-202353"/>
                          </a:stretch>
                        </a:blipFill>
                      </a:tcPr>
                    </a:tc>
                    <a:extLst>
                      <a:ext uri="{0D108BD9-81ED-4DB2-BD59-A6C34878D82A}">
                        <a16:rowId xmlns:a16="http://schemas.microsoft.com/office/drawing/2014/main" val="2363111260"/>
                      </a:ext>
                    </a:extLst>
                  </a:tr>
                  <a:tr h="517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latin typeface="Abadi" panose="020B0604020104020204" pitchFamily="34" charset="0"/>
                            </a:rPr>
                            <a:t>A</a:t>
                          </a:r>
                          <a:r>
                            <a:rPr lang="es-CL" baseline="-25000" dirty="0">
                              <a:latin typeface="Abadi" panose="020B0604020104020204" pitchFamily="34" charset="0"/>
                            </a:rPr>
                            <a:t>1</a:t>
                          </a:r>
                          <a:r>
                            <a:rPr lang="es-CL" dirty="0">
                              <a:latin typeface="Abadi" panose="020B0604020104020204" pitchFamily="34" charset="0"/>
                            </a:rPr>
                            <a:t>A</a:t>
                          </a:r>
                          <a:r>
                            <a:rPr lang="es-CL" baseline="-25000" dirty="0">
                              <a:latin typeface="Abadi" panose="020B0604020104020204" pitchFamily="34" charset="0"/>
                            </a:rPr>
                            <a:t>2</a:t>
                          </a:r>
                          <a:endParaRPr lang="es-CL" dirty="0">
                            <a:latin typeface="Abadi" panose="020B0604020104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26267" t="-103488" r="-230" b="-100000"/>
                          </a:stretch>
                        </a:blipFill>
                      </a:tcPr>
                    </a:tc>
                    <a:extLst>
                      <a:ext uri="{0D108BD9-81ED-4DB2-BD59-A6C34878D82A}">
                        <a16:rowId xmlns:a16="http://schemas.microsoft.com/office/drawing/2014/main" val="4156394556"/>
                      </a:ext>
                    </a:extLst>
                  </a:tr>
                  <a:tr h="517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latin typeface="Abadi" panose="020B0604020104020204" pitchFamily="34" charset="0"/>
                            </a:rPr>
                            <a:t>A</a:t>
                          </a:r>
                          <a:r>
                            <a:rPr lang="es-CL" baseline="-25000" dirty="0">
                              <a:latin typeface="Abadi" panose="020B0604020104020204" pitchFamily="34" charset="0"/>
                            </a:rPr>
                            <a:t>2</a:t>
                          </a:r>
                          <a:r>
                            <a:rPr lang="es-CL" dirty="0">
                              <a:latin typeface="Abadi" panose="020B0604020104020204" pitchFamily="34" charset="0"/>
                            </a:rPr>
                            <a:t>A</a:t>
                          </a:r>
                          <a:r>
                            <a:rPr lang="es-CL" baseline="-25000" dirty="0">
                              <a:latin typeface="Abadi" panose="020B0604020104020204" pitchFamily="34" charset="0"/>
                            </a:rPr>
                            <a:t>2</a:t>
                          </a:r>
                          <a:endParaRPr lang="es-CL" dirty="0">
                            <a:latin typeface="Abadi" panose="020B0604020104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26267" t="-205882" r="-230" b="-1176"/>
                          </a:stretch>
                        </a:blipFill>
                      </a:tcPr>
                    </a:tc>
                    <a:extLst>
                      <a:ext uri="{0D108BD9-81ED-4DB2-BD59-A6C34878D82A}">
                        <a16:rowId xmlns:a16="http://schemas.microsoft.com/office/drawing/2014/main" val="327446378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1" name="Tabla 8">
                <a:extLst>
                  <a:ext uri="{FF2B5EF4-FFF2-40B4-BE49-F238E27FC236}">
                    <a16:creationId xmlns:a16="http://schemas.microsoft.com/office/drawing/2014/main" id="{92775103-13DD-4463-B41A-368F4AE4D1C9}"/>
                  </a:ext>
                </a:extLst>
              </p:cNvPr>
              <p:cNvGraphicFramePr>
                <a:graphicFrameLocks noGrp="1"/>
              </p:cNvGraphicFramePr>
              <p:nvPr>
                <p:extLst>
                  <p:ext uri="{D42A27DB-BD31-4B8C-83A1-F6EECF244321}">
                    <p14:modId xmlns:p14="http://schemas.microsoft.com/office/powerpoint/2010/main" val="546218324"/>
                  </p:ext>
                </p:extLst>
              </p:nvPr>
            </p:nvGraphicFramePr>
            <p:xfrm>
              <a:off x="5084734" y="5168096"/>
              <a:ext cx="2793831" cy="1034416"/>
            </p:xfrm>
            <a:graphic>
              <a:graphicData uri="http://schemas.openxmlformats.org/drawingml/2006/table">
                <a:tbl>
                  <a:tblPr>
                    <a:tableStyleId>{5C22544A-7EE6-4342-B048-85BDC9FD1C3A}</a:tableStyleId>
                  </a:tblPr>
                  <a:tblGrid>
                    <a:gridCol w="597235">
                      <a:extLst>
                        <a:ext uri="{9D8B030D-6E8A-4147-A177-3AD203B41FA5}">
                          <a16:colId xmlns:a16="http://schemas.microsoft.com/office/drawing/2014/main" val="2450668892"/>
                        </a:ext>
                      </a:extLst>
                    </a:gridCol>
                    <a:gridCol w="2196596">
                      <a:extLst>
                        <a:ext uri="{9D8B030D-6E8A-4147-A177-3AD203B41FA5}">
                          <a16:colId xmlns:a16="http://schemas.microsoft.com/office/drawing/2014/main" val="251472345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latin typeface="Abadi" panose="020B0604020104020204" pitchFamily="34" charset="0"/>
                            </a:rPr>
                            <a:t>A</a:t>
                          </a:r>
                          <a:r>
                            <a:rPr lang="es-CL" baseline="-25000" dirty="0">
                              <a:latin typeface="Abadi" panose="020B0604020104020204" pitchFamily="34" charset="0"/>
                            </a:rPr>
                            <a:t>1</a:t>
                          </a:r>
                          <a:endParaRPr lang="es-CL" i="1" dirty="0">
                            <a:latin typeface="Abadi" panose="020B0604020104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CL" dirty="0"/>
                            <a:t>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m:t>
                              </m:r>
                              <m:d>
                                <m:dPr>
                                  <m:ctrlPr>
                                    <a:rPr lang="es-CL" b="0" i="1" smtClean="0">
                                      <a:latin typeface="Cambria Math" panose="02040503050406030204" pitchFamily="18" charset="0"/>
                                    </a:rPr>
                                  </m:ctrlPr>
                                </m:dPr>
                                <m:e>
                                  <m:f>
                                    <m:fPr>
                                      <m:ctrlPr>
                                        <a:rPr lang="es-CL" b="0" i="1" smtClean="0">
                                          <a:latin typeface="Cambria Math" panose="02040503050406030204" pitchFamily="18" charset="0"/>
                                        </a:rPr>
                                      </m:ctrlPr>
                                    </m:fPr>
                                    <m:num>
                                      <m:r>
                                        <a:rPr lang="es-CL" b="0" i="0" smtClean="0">
                                          <a:latin typeface="Cambria Math" panose="02040503050406030204" pitchFamily="18" charset="0"/>
                                        </a:rPr>
                                        <m:t>140</m:t>
                                      </m:r>
                                    </m:num>
                                    <m:den>
                                      <m:r>
                                        <a:rPr lang="es-CL" b="0" i="0" smtClean="0">
                                          <a:latin typeface="Cambria Math" panose="02040503050406030204" pitchFamily="18" charset="0"/>
                                        </a:rPr>
                                        <m:t>200</m:t>
                                      </m:r>
                                    </m:den>
                                  </m:f>
                                </m:e>
                              </m:d>
                              <m:r>
                                <a:rPr lang="es-CL" b="0" i="0" smtClean="0">
                                  <a:latin typeface="Cambria Math" panose="02040503050406030204" pitchFamily="18" charset="0"/>
                                </a:rPr>
                                <m:t>=0,7</m:t>
                              </m:r>
                            </m:oMath>
                          </a14:m>
                          <a:endParaRPr lang="es-CL"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3111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latin typeface="Abadi" panose="020B0604020104020204" pitchFamily="34" charset="0"/>
                            </a:rPr>
                            <a:t>A</a:t>
                          </a:r>
                          <a:r>
                            <a:rPr lang="es-CL" baseline="-25000" dirty="0">
                              <a:latin typeface="Abadi" panose="020B0604020104020204" pitchFamily="34" charset="0"/>
                            </a:rPr>
                            <a:t>2</a:t>
                          </a:r>
                          <a:endParaRPr lang="es-CL" i="1" dirty="0">
                            <a:latin typeface="Abadi" panose="020B0604020104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s-CL" dirty="0"/>
                            <a:t>      </a:t>
                          </a:r>
                          <a14:m>
                            <m:oMath xmlns:m="http://schemas.openxmlformats.org/officeDocument/2006/math">
                              <m:r>
                                <m:rPr>
                                  <m:sty m:val="p"/>
                                </m:rPr>
                                <a:rPr lang="es-CL" b="0" i="0" smtClean="0">
                                  <a:latin typeface="Cambria Math" panose="02040503050406030204" pitchFamily="18" charset="0"/>
                                </a:rPr>
                                <m:t>q</m:t>
                              </m:r>
                              <m:r>
                                <a:rPr lang="es-CL" b="0" i="1" smtClean="0">
                                  <a:latin typeface="Cambria Math" panose="02040503050406030204" pitchFamily="18" charset="0"/>
                                </a:rPr>
                                <m:t>=</m:t>
                              </m:r>
                              <m:d>
                                <m:dPr>
                                  <m:ctrlPr>
                                    <a:rPr lang="es-CL" b="0" i="1" smtClean="0">
                                      <a:latin typeface="Cambria Math" panose="02040503050406030204" pitchFamily="18" charset="0"/>
                                    </a:rPr>
                                  </m:ctrlPr>
                                </m:dPr>
                                <m:e>
                                  <m:f>
                                    <m:fPr>
                                      <m:ctrlPr>
                                        <a:rPr lang="es-CL" b="0" i="1" smtClean="0">
                                          <a:latin typeface="Cambria Math" panose="02040503050406030204" pitchFamily="18" charset="0"/>
                                        </a:rPr>
                                      </m:ctrlPr>
                                    </m:fPr>
                                    <m:num>
                                      <m:r>
                                        <a:rPr lang="es-CL" b="0" i="1" smtClean="0">
                                          <a:latin typeface="Cambria Math" panose="02040503050406030204" pitchFamily="18" charset="0"/>
                                        </a:rPr>
                                        <m:t>60</m:t>
                                      </m:r>
                                    </m:num>
                                    <m:den>
                                      <m:r>
                                        <a:rPr lang="es-CL" b="0" i="1" smtClean="0">
                                          <a:latin typeface="Cambria Math" panose="02040503050406030204" pitchFamily="18" charset="0"/>
                                        </a:rPr>
                                        <m:t>200</m:t>
                                      </m:r>
                                    </m:den>
                                  </m:f>
                                </m:e>
                              </m:d>
                              <m:r>
                                <a:rPr lang="es-CL" b="0" i="1" smtClean="0">
                                  <a:latin typeface="Cambria Math" panose="02040503050406030204" pitchFamily="18" charset="0"/>
                                </a:rPr>
                                <m:t>=0,3</m:t>
                              </m:r>
                            </m:oMath>
                          </a14:m>
                          <a:endParaRPr lang="es-CL"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6394556"/>
                      </a:ext>
                    </a:extLst>
                  </a:tr>
                </a:tbl>
              </a:graphicData>
            </a:graphic>
          </p:graphicFrame>
        </mc:Choice>
        <mc:Fallback xmlns="">
          <p:graphicFrame>
            <p:nvGraphicFramePr>
              <p:cNvPr id="21" name="Tabla 8">
                <a:extLst>
                  <a:ext uri="{FF2B5EF4-FFF2-40B4-BE49-F238E27FC236}">
                    <a16:creationId xmlns:a16="http://schemas.microsoft.com/office/drawing/2014/main" id="{92775103-13DD-4463-B41A-368F4AE4D1C9}"/>
                  </a:ext>
                </a:extLst>
              </p:cNvPr>
              <p:cNvGraphicFramePr>
                <a:graphicFrameLocks noGrp="1"/>
              </p:cNvGraphicFramePr>
              <p:nvPr>
                <p:extLst>
                  <p:ext uri="{D42A27DB-BD31-4B8C-83A1-F6EECF244321}">
                    <p14:modId xmlns:p14="http://schemas.microsoft.com/office/powerpoint/2010/main" val="546218324"/>
                  </p:ext>
                </p:extLst>
              </p:nvPr>
            </p:nvGraphicFramePr>
            <p:xfrm>
              <a:off x="5084734" y="5168096"/>
              <a:ext cx="2793831" cy="1034416"/>
            </p:xfrm>
            <a:graphic>
              <a:graphicData uri="http://schemas.openxmlformats.org/drawingml/2006/table">
                <a:tbl>
                  <a:tblPr>
                    <a:tableStyleId>{5C22544A-7EE6-4342-B048-85BDC9FD1C3A}</a:tableStyleId>
                  </a:tblPr>
                  <a:tblGrid>
                    <a:gridCol w="597235">
                      <a:extLst>
                        <a:ext uri="{9D8B030D-6E8A-4147-A177-3AD203B41FA5}">
                          <a16:colId xmlns:a16="http://schemas.microsoft.com/office/drawing/2014/main" val="2450668892"/>
                        </a:ext>
                      </a:extLst>
                    </a:gridCol>
                    <a:gridCol w="2196596">
                      <a:extLst>
                        <a:ext uri="{9D8B030D-6E8A-4147-A177-3AD203B41FA5}">
                          <a16:colId xmlns:a16="http://schemas.microsoft.com/office/drawing/2014/main" val="2514723455"/>
                        </a:ext>
                      </a:extLst>
                    </a:gridCol>
                  </a:tblGrid>
                  <a:tr h="517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latin typeface="Abadi" panose="020B0604020104020204" pitchFamily="34" charset="0"/>
                            </a:rPr>
                            <a:t>A</a:t>
                          </a:r>
                          <a:r>
                            <a:rPr lang="es-CL" baseline="-25000" dirty="0">
                              <a:latin typeface="Abadi" panose="020B0604020104020204" pitchFamily="34" charset="0"/>
                            </a:rPr>
                            <a:t>1</a:t>
                          </a:r>
                          <a:endParaRPr lang="es-CL" i="1" dirty="0">
                            <a:latin typeface="Abadi" panose="020B0604020104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27147" t="-4651" r="-277" b="-100000"/>
                          </a:stretch>
                        </a:blipFill>
                      </a:tcPr>
                    </a:tc>
                    <a:extLst>
                      <a:ext uri="{0D108BD9-81ED-4DB2-BD59-A6C34878D82A}">
                        <a16:rowId xmlns:a16="http://schemas.microsoft.com/office/drawing/2014/main" val="2363111260"/>
                      </a:ext>
                    </a:extLst>
                  </a:tr>
                  <a:tr h="517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latin typeface="Abadi" panose="020B0604020104020204" pitchFamily="34" charset="0"/>
                            </a:rPr>
                            <a:t>A</a:t>
                          </a:r>
                          <a:r>
                            <a:rPr lang="es-CL" baseline="-25000" dirty="0">
                              <a:latin typeface="Abadi" panose="020B0604020104020204" pitchFamily="34" charset="0"/>
                            </a:rPr>
                            <a:t>2</a:t>
                          </a:r>
                          <a:endParaRPr lang="es-CL" i="1" dirty="0">
                            <a:latin typeface="Abadi" panose="020B0604020104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4"/>
                          <a:stretch>
                            <a:fillRect l="-27147" t="-105882" r="-277" b="-1176"/>
                          </a:stretch>
                        </a:blipFill>
                      </a:tcPr>
                    </a:tc>
                    <a:extLst>
                      <a:ext uri="{0D108BD9-81ED-4DB2-BD59-A6C34878D82A}">
                        <a16:rowId xmlns:a16="http://schemas.microsoft.com/office/drawing/2014/main" val="4156394556"/>
                      </a:ext>
                    </a:extLst>
                  </a:tr>
                </a:tbl>
              </a:graphicData>
            </a:graphic>
          </p:graphicFrame>
        </mc:Fallback>
      </mc:AlternateContent>
      <p:sp>
        <p:nvSpPr>
          <p:cNvPr id="22" name="CuadroTexto 21">
            <a:extLst>
              <a:ext uri="{FF2B5EF4-FFF2-40B4-BE49-F238E27FC236}">
                <a16:creationId xmlns:a16="http://schemas.microsoft.com/office/drawing/2014/main" id="{48163614-43B7-4E76-89C9-8EBED04C4472}"/>
              </a:ext>
            </a:extLst>
          </p:cNvPr>
          <p:cNvSpPr txBox="1"/>
          <p:nvPr/>
        </p:nvSpPr>
        <p:spPr>
          <a:xfrm>
            <a:off x="8998686" y="4539602"/>
            <a:ext cx="2383971" cy="369332"/>
          </a:xfrm>
          <a:prstGeom prst="rect">
            <a:avLst/>
          </a:prstGeom>
          <a:noFill/>
        </p:spPr>
        <p:txBody>
          <a:bodyPr wrap="square" rtlCol="0">
            <a:spAutoFit/>
          </a:bodyPr>
          <a:lstStyle/>
          <a:p>
            <a:r>
              <a:rPr lang="es-CL" dirty="0">
                <a:latin typeface="Abadi" panose="020B0604020104020204" pitchFamily="34" charset="0"/>
              </a:rPr>
              <a:t>Relación entre ambas</a:t>
            </a:r>
          </a:p>
        </p:txBody>
      </p:sp>
      <mc:AlternateContent xmlns:mc="http://schemas.openxmlformats.org/markup-compatibility/2006" xmlns:a14="http://schemas.microsoft.com/office/drawing/2010/main">
        <mc:Choice Requires="a14">
          <p:graphicFrame>
            <p:nvGraphicFramePr>
              <p:cNvPr id="38" name="Tabla 8">
                <a:extLst>
                  <a:ext uri="{FF2B5EF4-FFF2-40B4-BE49-F238E27FC236}">
                    <a16:creationId xmlns:a16="http://schemas.microsoft.com/office/drawing/2014/main" id="{49481CC4-DBC3-4BA7-863D-536A89FFF5CE}"/>
                  </a:ext>
                </a:extLst>
              </p:cNvPr>
              <p:cNvGraphicFramePr>
                <a:graphicFrameLocks noGrp="1"/>
              </p:cNvGraphicFramePr>
              <p:nvPr>
                <p:extLst>
                  <p:ext uri="{D42A27DB-BD31-4B8C-83A1-F6EECF244321}">
                    <p14:modId xmlns:p14="http://schemas.microsoft.com/office/powerpoint/2010/main" val="2902073205"/>
                  </p:ext>
                </p:extLst>
              </p:nvPr>
            </p:nvGraphicFramePr>
            <p:xfrm>
              <a:off x="9135422" y="5142863"/>
              <a:ext cx="2080974" cy="985774"/>
            </p:xfrm>
            <a:graphic>
              <a:graphicData uri="http://schemas.openxmlformats.org/drawingml/2006/table">
                <a:tbl>
                  <a:tblPr>
                    <a:tableStyleId>{5C22544A-7EE6-4342-B048-85BDC9FD1C3A}</a:tableStyleId>
                  </a:tblPr>
                  <a:tblGrid>
                    <a:gridCol w="2080974">
                      <a:extLst>
                        <a:ext uri="{9D8B030D-6E8A-4147-A177-3AD203B41FA5}">
                          <a16:colId xmlns:a16="http://schemas.microsoft.com/office/drawing/2014/main" val="2514723455"/>
                        </a:ext>
                      </a:extLst>
                    </a:gridCol>
                  </a:tblGrid>
                  <a:tr h="370840">
                    <a:tc>
                      <a:txBody>
                        <a:bodyPr/>
                        <a:lstStyle/>
                        <a:p>
                          <a:r>
                            <a:rPr lang="es-CL" dirty="0"/>
                            <a:t>    </a:t>
                          </a:r>
                          <a:r>
                            <a:rPr lang="es-CL" baseline="0" dirty="0"/>
                            <a:t> </a:t>
                          </a:r>
                          <a:r>
                            <a:rPr lang="es-CL" dirty="0"/>
                            <a:t> </a:t>
                          </a:r>
                          <a14:m>
                            <m:oMath xmlns:m="http://schemas.openxmlformats.org/officeDocument/2006/math">
                              <m:r>
                                <a:rPr lang="es-CL" b="0" i="1" smtClean="0">
                                  <a:latin typeface="Cambria Math" panose="02040503050406030204" pitchFamily="18" charset="0"/>
                                </a:rPr>
                                <m:t>𝑝</m:t>
                              </m:r>
                              <m:r>
                                <a:rPr lang="es-CL" b="0" i="1" smtClean="0">
                                  <a:latin typeface="Cambria Math" panose="02040503050406030204" pitchFamily="18" charset="0"/>
                                </a:rPr>
                                <m:t>=</m:t>
                              </m:r>
                              <m:r>
                                <a:rPr lang="es-CL" b="0" i="1" smtClean="0">
                                  <a:latin typeface="Cambria Math" panose="02040503050406030204" pitchFamily="18" charset="0"/>
                                </a:rPr>
                                <m:t>𝑃</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oMath>
                          </a14:m>
                          <a:endParaRPr lang="es-C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3111260"/>
                      </a:ext>
                    </a:extLst>
                  </a:tr>
                  <a:tr h="370840">
                    <a:tc>
                      <a:txBody>
                        <a:bodyPr/>
                        <a:lstStyle/>
                        <a:p>
                          <a:r>
                            <a:rPr lang="es-CL" dirty="0"/>
                            <a:t>      </a:t>
                          </a:r>
                          <a14:m>
                            <m:oMath xmlns:m="http://schemas.openxmlformats.org/officeDocument/2006/math">
                              <m:r>
                                <m:rPr>
                                  <m:sty m:val="p"/>
                                </m:rPr>
                                <a:rPr lang="es-CL" b="0" i="0" smtClean="0">
                                  <a:latin typeface="Cambria Math" panose="02040503050406030204" pitchFamily="18" charset="0"/>
                                </a:rPr>
                                <m:t>q</m:t>
                              </m:r>
                              <m:r>
                                <a:rPr lang="es-CL" b="0" i="1" smtClean="0">
                                  <a:latin typeface="Cambria Math" panose="02040503050406030204" pitchFamily="18" charset="0"/>
                                </a:rPr>
                                <m:t>=</m:t>
                              </m:r>
                              <m:r>
                                <a:rPr lang="es-CL" b="0" i="1" smtClean="0">
                                  <a:latin typeface="Cambria Math" panose="02040503050406030204" pitchFamily="18" charset="0"/>
                                </a:rPr>
                                <m:t>𝑄</m:t>
                              </m:r>
                              <m:r>
                                <a:rPr lang="es-CL" b="0" i="1" smtClean="0">
                                  <a:latin typeface="Cambria Math" panose="02040503050406030204" pitchFamily="18" charset="0"/>
                                </a:rPr>
                                <m:t>+</m:t>
                              </m:r>
                              <m:f>
                                <m:fPr>
                                  <m:ctrlPr>
                                    <a:rPr lang="es-CL" b="0" i="1" smtClean="0">
                                      <a:latin typeface="Cambria Math" panose="02040503050406030204" pitchFamily="18" charset="0"/>
                                    </a:rPr>
                                  </m:ctrlPr>
                                </m:fPr>
                                <m:num>
                                  <m:r>
                                    <a:rPr lang="es-CL" b="0" i="1" smtClean="0">
                                      <a:latin typeface="Cambria Math" panose="02040503050406030204" pitchFamily="18" charset="0"/>
                                    </a:rPr>
                                    <m:t>1</m:t>
                                  </m:r>
                                </m:num>
                                <m:den>
                                  <m:r>
                                    <a:rPr lang="es-CL" b="0" i="1" smtClean="0">
                                      <a:latin typeface="Cambria Math" panose="02040503050406030204" pitchFamily="18" charset="0"/>
                                    </a:rPr>
                                    <m:t>2</m:t>
                                  </m:r>
                                </m:den>
                              </m:f>
                              <m:r>
                                <a:rPr lang="es-CL" b="0" i="1" smtClean="0">
                                  <a:latin typeface="Cambria Math" panose="02040503050406030204" pitchFamily="18" charset="0"/>
                                </a:rPr>
                                <m:t>𝐻</m:t>
                              </m:r>
                            </m:oMath>
                          </a14:m>
                          <a:endParaRPr lang="es-C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6394556"/>
                      </a:ext>
                    </a:extLst>
                  </a:tr>
                </a:tbl>
              </a:graphicData>
            </a:graphic>
          </p:graphicFrame>
        </mc:Choice>
        <mc:Fallback xmlns="">
          <p:graphicFrame>
            <p:nvGraphicFramePr>
              <p:cNvPr id="38" name="Tabla 8">
                <a:extLst>
                  <a:ext uri="{FF2B5EF4-FFF2-40B4-BE49-F238E27FC236}">
                    <a16:creationId xmlns:a16="http://schemas.microsoft.com/office/drawing/2014/main" id="{49481CC4-DBC3-4BA7-863D-536A89FFF5CE}"/>
                  </a:ext>
                </a:extLst>
              </p:cNvPr>
              <p:cNvGraphicFramePr>
                <a:graphicFrameLocks noGrp="1"/>
              </p:cNvGraphicFramePr>
              <p:nvPr>
                <p:extLst>
                  <p:ext uri="{D42A27DB-BD31-4B8C-83A1-F6EECF244321}">
                    <p14:modId xmlns:p14="http://schemas.microsoft.com/office/powerpoint/2010/main" val="2902073205"/>
                  </p:ext>
                </p:extLst>
              </p:nvPr>
            </p:nvGraphicFramePr>
            <p:xfrm>
              <a:off x="9135422" y="5142863"/>
              <a:ext cx="2080974" cy="985774"/>
            </p:xfrm>
            <a:graphic>
              <a:graphicData uri="http://schemas.openxmlformats.org/drawingml/2006/table">
                <a:tbl>
                  <a:tblPr>
                    <a:tableStyleId>{5C22544A-7EE6-4342-B048-85BDC9FD1C3A}</a:tableStyleId>
                  </a:tblPr>
                  <a:tblGrid>
                    <a:gridCol w="2080974">
                      <a:extLst>
                        <a:ext uri="{9D8B030D-6E8A-4147-A177-3AD203B41FA5}">
                          <a16:colId xmlns:a16="http://schemas.microsoft.com/office/drawing/2014/main" val="2514723455"/>
                        </a:ext>
                      </a:extLst>
                    </a:gridCol>
                  </a:tblGrid>
                  <a:tr h="492887">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5"/>
                          <a:stretch>
                            <a:fillRect r="-585" b="-100000"/>
                          </a:stretch>
                        </a:blipFill>
                      </a:tcPr>
                    </a:tc>
                    <a:extLst>
                      <a:ext uri="{0D108BD9-81ED-4DB2-BD59-A6C34878D82A}">
                        <a16:rowId xmlns:a16="http://schemas.microsoft.com/office/drawing/2014/main" val="2363111260"/>
                      </a:ext>
                    </a:extLst>
                  </a:tr>
                  <a:tr h="492887">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t="-101235" r="-585" b="-1235"/>
                          </a:stretch>
                        </a:blipFill>
                      </a:tcPr>
                    </a:tc>
                    <a:extLst>
                      <a:ext uri="{0D108BD9-81ED-4DB2-BD59-A6C34878D82A}">
                        <a16:rowId xmlns:a16="http://schemas.microsoft.com/office/drawing/2014/main" val="4156394556"/>
                      </a:ext>
                    </a:extLst>
                  </a:tr>
                </a:tbl>
              </a:graphicData>
            </a:graphic>
          </p:graphicFrame>
        </mc:Fallback>
      </mc:AlternateContent>
    </p:spTree>
    <p:extLst>
      <p:ext uri="{BB962C8B-B14F-4D97-AF65-F5344CB8AC3E}">
        <p14:creationId xmlns:p14="http://schemas.microsoft.com/office/powerpoint/2010/main" val="227160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icholas template">
  <a:themeElements>
    <a:clrScheme name="Custom 347">
      <a:dk1>
        <a:srgbClr val="1E2124"/>
      </a:dk1>
      <a:lt1>
        <a:srgbClr val="FFFFFF"/>
      </a:lt1>
      <a:dk2>
        <a:srgbClr val="7C8894"/>
      </a:dk2>
      <a:lt2>
        <a:srgbClr val="E6ECEE"/>
      </a:lt2>
      <a:accent1>
        <a:srgbClr val="2AC3F3"/>
      </a:accent1>
      <a:accent2>
        <a:srgbClr val="004591"/>
      </a:accent2>
      <a:accent3>
        <a:srgbClr val="6BD8B6"/>
      </a:accent3>
      <a:accent4>
        <a:srgbClr val="A9E04B"/>
      </a:accent4>
      <a:accent5>
        <a:srgbClr val="F3C744"/>
      </a:accent5>
      <a:accent6>
        <a:srgbClr val="F37768"/>
      </a:accent6>
      <a:hlink>
        <a:srgbClr val="003C7E"/>
      </a:hlink>
      <a:folHlink>
        <a:srgbClr val="6611CC"/>
      </a:folHlink>
    </a:clrScheme>
    <a:fontScheme name="Personalizado 3">
      <a:majorFont>
        <a:latin typeface="Montserra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2781</TotalTime>
  <Words>6310</Words>
  <Application>Microsoft Office PowerPoint</Application>
  <PresentationFormat>Panorámica</PresentationFormat>
  <Paragraphs>1867</Paragraphs>
  <Slides>72</Slides>
  <Notes>70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72</vt:i4>
      </vt:variant>
    </vt:vector>
  </HeadingPairs>
  <TitlesOfParts>
    <vt:vector size="84" baseType="lpstr">
      <vt:lpstr>Abadi</vt:lpstr>
      <vt:lpstr>Arial</vt:lpstr>
      <vt:lpstr>Bahnschrift</vt:lpstr>
      <vt:lpstr>Calibri</vt:lpstr>
      <vt:lpstr>Cambria Math</vt:lpstr>
      <vt:lpstr>din-next-w01-light</vt:lpstr>
      <vt:lpstr>Franklin Gothic Demi</vt:lpstr>
      <vt:lpstr>Montserrat</vt:lpstr>
      <vt:lpstr>Montserrat Light</vt:lpstr>
      <vt:lpstr>Times New Roman</vt:lpstr>
      <vt:lpstr>Wingdings</vt:lpstr>
      <vt:lpstr>Nicholas template</vt:lpstr>
      <vt:lpstr>Módulo 2 – Constitución Genética de una Población  Equilibrio Hardy-Weinberg y Apareamientos Aleatorios</vt:lpstr>
      <vt:lpstr>Algunas definiciones</vt:lpstr>
      <vt:lpstr>¿Qué es un gen?</vt:lpstr>
      <vt:lpstr>Cigosidad</vt:lpstr>
      <vt:lpstr>Presentación de PowerPoint</vt:lpstr>
      <vt:lpstr>Presentación de PowerPoint</vt:lpstr>
      <vt:lpstr>Ejemplo 1</vt:lpstr>
      <vt:lpstr>Genética de poblaciones</vt:lpstr>
      <vt:lpstr>Genética de poblaciones</vt:lpstr>
      <vt:lpstr>Presentación de PowerPoint</vt:lpstr>
      <vt:lpstr>Equilibrio Hardy-Weinberg</vt:lpstr>
      <vt:lpstr>Ejemplo 2</vt:lpstr>
      <vt:lpstr>Ejemplo 2</vt:lpstr>
      <vt:lpstr>Ejemplo 2</vt:lpstr>
      <vt:lpstr>Ejemplo 2</vt:lpstr>
      <vt:lpstr>Apareamientos Aleatorios</vt:lpstr>
      <vt:lpstr>Apareamientos Aleatorios</vt:lpstr>
      <vt:lpstr>Apareamientos Aleatorios</vt:lpstr>
      <vt:lpstr>Apareamientos Aleatorios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Ejercicio 1</vt:lpstr>
      <vt:lpstr>Ejercicio 1</vt:lpstr>
      <vt:lpstr>Ejercicio 1</vt:lpstr>
      <vt:lpstr>Ejercicio 1</vt:lpstr>
      <vt:lpstr>Ejercicio 1</vt:lpstr>
      <vt:lpstr>Ejercicio 2</vt:lpstr>
      <vt:lpstr>Ejercicio 2</vt:lpstr>
      <vt:lpstr>Ejercicio 3</vt:lpstr>
      <vt:lpstr>Ejercicio 3</vt:lpstr>
      <vt:lpstr>Prueba de Chi-Cuadrado (X2)</vt:lpstr>
      <vt:lpstr>Prueba de Chi-Cuadrado (X2)</vt:lpstr>
      <vt:lpstr>Prueba de Chi-Cuadrado (X2)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Ejercicio 4</vt:lpstr>
      <vt:lpstr>Ejercicio 4</vt:lpstr>
      <vt:lpstr>Ejercicio 4</vt:lpstr>
      <vt:lpstr>Ejercicio 4</vt:lpstr>
      <vt:lpstr>Ejercicio 4</vt:lpstr>
      <vt:lpstr>Ejercicio 4</vt:lpstr>
      <vt:lpstr>Ejercicio 4</vt:lpstr>
      <vt:lpstr>Ejercicio 4</vt:lpstr>
      <vt:lpstr>Ejercicio 4</vt:lpstr>
      <vt:lpstr>Ejercicio 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Tutoría Semestre Otoño 2020 Genética Básica S2</dc:title>
  <dc:creator>Bastian Ignacio Fernandez Sanhueza (bastian.fernandez.s)</dc:creator>
  <cp:lastModifiedBy>Bastian Ignacio Fernandez Sanhueza (bastian.fernandez.s)</cp:lastModifiedBy>
  <cp:revision>454</cp:revision>
  <dcterms:created xsi:type="dcterms:W3CDTF">2020-10-31T04:16:38Z</dcterms:created>
  <dcterms:modified xsi:type="dcterms:W3CDTF">2022-10-19T16:31:02Z</dcterms:modified>
</cp:coreProperties>
</file>