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415" r:id="rId2"/>
    <p:sldId id="309" r:id="rId3"/>
    <p:sldId id="311" r:id="rId4"/>
    <p:sldId id="611" r:id="rId5"/>
    <p:sldId id="612" r:id="rId6"/>
    <p:sldId id="614" r:id="rId7"/>
    <p:sldId id="613" r:id="rId8"/>
    <p:sldId id="615" r:id="rId9"/>
    <p:sldId id="445" r:id="rId10"/>
    <p:sldId id="551" r:id="rId11"/>
    <p:sldId id="616" r:id="rId12"/>
    <p:sldId id="617" r:id="rId13"/>
    <p:sldId id="618" r:id="rId14"/>
    <p:sldId id="619" r:id="rId15"/>
    <p:sldId id="620" r:id="rId16"/>
    <p:sldId id="621" r:id="rId17"/>
    <p:sldId id="622" r:id="rId18"/>
    <p:sldId id="4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2056A12-4C98-4B87-B294-010B219B5805}">
          <p14:sldIdLst>
            <p14:sldId id="415"/>
            <p14:sldId id="309"/>
            <p14:sldId id="311"/>
            <p14:sldId id="611"/>
            <p14:sldId id="612"/>
            <p14:sldId id="614"/>
            <p14:sldId id="613"/>
            <p14:sldId id="615"/>
          </p14:sldIdLst>
        </p14:section>
        <p14:section name="Ejercicios" id="{577ACAFF-1DFF-4567-AECA-8ED60EE0056F}">
          <p14:sldIdLst>
            <p14:sldId id="445"/>
            <p14:sldId id="551"/>
            <p14:sldId id="616"/>
            <p14:sldId id="617"/>
            <p14:sldId id="618"/>
            <p14:sldId id="619"/>
            <p14:sldId id="620"/>
            <p14:sldId id="621"/>
            <p14:sldId id="622"/>
            <p14:sldId id="4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D3D3D3"/>
    <a:srgbClr val="E26714"/>
    <a:srgbClr val="FFC000"/>
    <a:srgbClr val="CC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0834" autoAdjust="0"/>
  </p:normalViewPr>
  <p:slideViewPr>
    <p:cSldViewPr snapToGrid="0">
      <p:cViewPr varScale="1">
        <p:scale>
          <a:sx n="100" d="100"/>
          <a:sy n="100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41C4F-BE6B-4290-B741-1D017CCC123D}" type="datetimeFigureOut">
              <a:rPr lang="es-CL" smtClean="0"/>
              <a:t>16-12-2022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6DE75-D854-4792-B872-3EA9B8883D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54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6DE75-D854-4792-B872-3EA9B8883D9B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1788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3766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2810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4608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8205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7654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104804" y="0"/>
            <a:ext cx="8087185" cy="6858189"/>
            <a:chOff x="2052402" y="0"/>
            <a:chExt cx="6065389" cy="5143642"/>
          </a:xfrm>
        </p:grpSpPr>
        <p:sp>
          <p:nvSpPr>
            <p:cNvPr id="11" name="Google Shape;11;p2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gradFill>
              <a:gsLst>
                <a:gs pos="0">
                  <a:srgbClr val="00D0FF">
                    <a:alpha val="11764"/>
                    <a:alpha val="11730"/>
                  </a:srgbClr>
                </a:gs>
                <a:gs pos="100000">
                  <a:srgbClr val="00D0FF">
                    <a:alpha val="0"/>
                    <a:alpha val="1173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14400" y="2362067"/>
            <a:ext cx="10363200" cy="213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015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 preserve="1">
  <p:cSld name="Blank dark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1"/>
          <p:cNvGrpSpPr/>
          <p:nvPr/>
        </p:nvGrpSpPr>
        <p:grpSpPr>
          <a:xfrm>
            <a:off x="4104804" y="0"/>
            <a:ext cx="8087185" cy="6858189"/>
            <a:chOff x="2052402" y="0"/>
            <a:chExt cx="6065389" cy="5143642"/>
          </a:xfrm>
        </p:grpSpPr>
        <p:sp>
          <p:nvSpPr>
            <p:cNvPr id="79" name="Google Shape;79;p11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7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5C6C2D-BEF0-466C-A5DB-B293739D0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B41123-4E04-4117-BF90-042BD2C328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F2A2D0-357D-4D08-A55E-AC89B97F0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2296-F5E1-449A-905B-AF8E038E0B2E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AE6090-9E82-472E-B28C-5734C48D9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68157C-E5B6-43FA-A71C-0C425094B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4C5A-0805-4950-9918-CA254D9D3B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3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Subtitle">
    <p:bg>
      <p:bgPr>
        <a:gradFill>
          <a:gsLst>
            <a:gs pos="0">
              <a:schemeClr val="accent1"/>
            </a:gs>
            <a:gs pos="100000">
              <a:srgbClr val="D1F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4104804" y="0"/>
            <a:ext cx="8087185" cy="6858189"/>
            <a:chOff x="2052402" y="0"/>
            <a:chExt cx="6065389" cy="5143642"/>
          </a:xfrm>
        </p:grpSpPr>
        <p:sp>
          <p:nvSpPr>
            <p:cNvPr id="17" name="Google Shape;17;p3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914400" y="2224201"/>
            <a:ext cx="10363200" cy="174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914400" y="4102203"/>
            <a:ext cx="10363200" cy="5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/>
            </a:lvl2pPr>
            <a:lvl3pPr lvl="2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443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bg>
      <p:bgPr>
        <a:gradFill>
          <a:gsLst>
            <a:gs pos="0">
              <a:schemeClr val="dk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4104804" y="0"/>
            <a:ext cx="8087185" cy="6858189"/>
            <a:chOff x="2052402" y="0"/>
            <a:chExt cx="6065389" cy="5143642"/>
          </a:xfrm>
        </p:grpSpPr>
        <p:sp>
          <p:nvSpPr>
            <p:cNvPr id="24" name="Google Shape;24;p4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1080600" y="2124667"/>
            <a:ext cx="7711600" cy="364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7571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4267">
                <a:solidFill>
                  <a:schemeClr val="lt1"/>
                </a:solidFill>
              </a:defRPr>
            </a:lvl1pPr>
            <a:lvl2pPr marL="1219170" lvl="1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4267">
                <a:solidFill>
                  <a:schemeClr val="lt1"/>
                </a:solidFill>
              </a:defRPr>
            </a:lvl2pPr>
            <a:lvl3pPr marL="1828754" lvl="2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4267">
                <a:solidFill>
                  <a:schemeClr val="lt1"/>
                </a:solidFill>
              </a:defRPr>
            </a:lvl3pPr>
            <a:lvl4pPr marL="2438339" lvl="3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4267">
                <a:solidFill>
                  <a:schemeClr val="lt1"/>
                </a:solidFill>
              </a:defRPr>
            </a:lvl4pPr>
            <a:lvl5pPr marL="3047924" lvl="4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4267">
                <a:solidFill>
                  <a:schemeClr val="lt1"/>
                </a:solidFill>
              </a:defRPr>
            </a:lvl5pPr>
            <a:lvl6pPr marL="3657509" lvl="5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4267">
                <a:solidFill>
                  <a:schemeClr val="lt1"/>
                </a:solidFill>
              </a:defRPr>
            </a:lvl6pPr>
            <a:lvl7pPr marL="4267093" lvl="6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4267">
                <a:solidFill>
                  <a:schemeClr val="lt1"/>
                </a:solidFill>
              </a:defRPr>
            </a:lvl7pPr>
            <a:lvl8pPr marL="4876678" lvl="7" indent="-575719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4267">
                <a:solidFill>
                  <a:schemeClr val="lt1"/>
                </a:solidFill>
              </a:defRPr>
            </a:lvl8pPr>
            <a:lvl9pPr marL="5486263" lvl="8" indent="-575719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200"/>
              <a:buChar char="■"/>
              <a:defRPr sz="42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/>
          <p:nvPr/>
        </p:nvSpPr>
        <p:spPr>
          <a:xfrm>
            <a:off x="1080600" y="893692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128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9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 + 1 colum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6673398" y="0"/>
            <a:ext cx="5518613" cy="6858189"/>
            <a:chOff x="5005048" y="0"/>
            <a:chExt cx="4138960" cy="5143642"/>
          </a:xfrm>
        </p:grpSpPr>
        <p:sp>
          <p:nvSpPr>
            <p:cNvPr id="32" name="Google Shape;32;p5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140400" y="1906863"/>
            <a:ext cx="99112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6"/>
          <p:cNvGrpSpPr/>
          <p:nvPr/>
        </p:nvGrpSpPr>
        <p:grpSpPr>
          <a:xfrm>
            <a:off x="6673398" y="0"/>
            <a:ext cx="5518613" cy="6858189"/>
            <a:chOff x="5005048" y="0"/>
            <a:chExt cx="4138960" cy="5143642"/>
          </a:xfrm>
        </p:grpSpPr>
        <p:sp>
          <p:nvSpPr>
            <p:cNvPr id="40" name="Google Shape;40;p6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1140400" y="1906867"/>
            <a:ext cx="4630800" cy="44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1pPr>
            <a:lvl2pPr marL="1219170" lvl="1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420807" y="1906867"/>
            <a:ext cx="4630800" cy="44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1pPr>
            <a:lvl2pPr marL="1219170" lvl="1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2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 + 3 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7"/>
          <p:cNvGrpSpPr/>
          <p:nvPr/>
        </p:nvGrpSpPr>
        <p:grpSpPr>
          <a:xfrm>
            <a:off x="6673398" y="0"/>
            <a:ext cx="5518613" cy="6858189"/>
            <a:chOff x="5005048" y="0"/>
            <a:chExt cx="4138960" cy="5143642"/>
          </a:xfrm>
        </p:grpSpPr>
        <p:sp>
          <p:nvSpPr>
            <p:cNvPr id="49" name="Google Shape;49;p7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1140400" y="1906867"/>
            <a:ext cx="3087600" cy="44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4552281" y="1906867"/>
            <a:ext cx="3087600" cy="44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7964163" y="1906867"/>
            <a:ext cx="3087600" cy="442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1219170" lvl="1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4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8"/>
          <p:cNvGrpSpPr/>
          <p:nvPr/>
        </p:nvGrpSpPr>
        <p:grpSpPr>
          <a:xfrm>
            <a:off x="6673398" y="0"/>
            <a:ext cx="5518613" cy="6858189"/>
            <a:chOff x="5005048" y="0"/>
            <a:chExt cx="4138960" cy="5143642"/>
          </a:xfrm>
        </p:grpSpPr>
        <p:sp>
          <p:nvSpPr>
            <p:cNvPr id="59" name="Google Shape;59;p8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2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9"/>
          <p:cNvGrpSpPr/>
          <p:nvPr/>
        </p:nvGrpSpPr>
        <p:grpSpPr>
          <a:xfrm>
            <a:off x="6673398" y="0"/>
            <a:ext cx="5518613" cy="6858189"/>
            <a:chOff x="5005048" y="0"/>
            <a:chExt cx="4138960" cy="5143642"/>
          </a:xfrm>
        </p:grpSpPr>
        <p:sp>
          <p:nvSpPr>
            <p:cNvPr id="66" name="Google Shape;66;p9"/>
            <p:cNvSpPr/>
            <p:nvPr/>
          </p:nvSpPr>
          <p:spPr>
            <a:xfrm>
              <a:off x="5005049" y="0"/>
              <a:ext cx="4138960" cy="5143500"/>
            </a:xfrm>
            <a:custGeom>
              <a:avLst/>
              <a:gdLst/>
              <a:ahLst/>
              <a:cxnLst/>
              <a:rect l="l" t="t" r="r" b="b"/>
              <a:pathLst>
                <a:path w="5518613" h="6858000" extrusionOk="0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5005048" y="0"/>
              <a:ext cx="4138960" cy="5143642"/>
            </a:xfrm>
            <a:custGeom>
              <a:avLst/>
              <a:gdLst/>
              <a:ahLst/>
              <a:cxnLst/>
              <a:rect l="l" t="t" r="r" b="b"/>
              <a:pathLst>
                <a:path w="5518613" h="6858190" extrusionOk="0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5330737" y="210583"/>
              <a:ext cx="3668526" cy="4753341"/>
            </a:xfrm>
            <a:custGeom>
              <a:avLst/>
              <a:gdLst/>
              <a:ahLst/>
              <a:cxnLst/>
              <a:rect l="l" t="t" r="r" b="b"/>
              <a:pathLst>
                <a:path w="4891368" h="6337788" extrusionOk="0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1140400" y="5875067"/>
            <a:ext cx="9911200" cy="40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3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4104804" y="0"/>
            <a:ext cx="8087185" cy="6858189"/>
            <a:chOff x="2052402" y="0"/>
            <a:chExt cx="6065389" cy="5143642"/>
          </a:xfrm>
        </p:grpSpPr>
        <p:sp>
          <p:nvSpPr>
            <p:cNvPr id="73" name="Google Shape;73;p10"/>
            <p:cNvSpPr/>
            <p:nvPr/>
          </p:nvSpPr>
          <p:spPr>
            <a:xfrm>
              <a:off x="2052402" y="0"/>
              <a:ext cx="6065388" cy="5143500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2052402" y="0"/>
              <a:ext cx="6065388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2377837" y="210583"/>
              <a:ext cx="5576288" cy="4831090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2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0400" y="1906863"/>
            <a:ext cx="9911200" cy="40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●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Char char="○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Char char="■"/>
              <a:defRPr sz="2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733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013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2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openxmlformats.org/officeDocument/2006/relationships/image" Target="../media/image30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11" Type="http://schemas.openxmlformats.org/officeDocument/2006/relationships/image" Target="../media/image3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agua, azul, computadora, baloncesto&#10;&#10;Descripción generada automáticamente">
            <a:extLst>
              <a:ext uri="{FF2B5EF4-FFF2-40B4-BE49-F238E27FC236}">
                <a16:creationId xmlns:a16="http://schemas.microsoft.com/office/drawing/2014/main" id="{C19AC4FA-B534-452D-A80B-596A117F2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9FE81E2-4037-40A9-ACB1-C1D4F0F8D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444386"/>
            <a:ext cx="9144000" cy="4014680"/>
          </a:xfrm>
          <a:solidFill>
            <a:schemeClr val="bg2">
              <a:lumMod val="75000"/>
              <a:alpha val="52000"/>
            </a:schemeClr>
          </a:solidFill>
        </p:spPr>
        <p:txBody>
          <a:bodyPr anchor="ctr">
            <a:norm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CL" sz="3600" b="1" dirty="0">
                <a:ln>
                  <a:solidFill>
                    <a:schemeClr val="tx1"/>
                  </a:solidFill>
                </a:ln>
              </a:rPr>
              <a:t>Módulo 4 – Genética Cuantitativa</a:t>
            </a:r>
            <a:br>
              <a:rPr lang="es-CL" sz="3200" b="1" dirty="0">
                <a:ln/>
              </a:rPr>
            </a:br>
            <a:br>
              <a:rPr lang="es-CL" sz="3600" b="1" dirty="0">
                <a:ln/>
                <a:solidFill>
                  <a:schemeClr val="accent3"/>
                </a:solidFill>
              </a:rPr>
            </a:br>
            <a:r>
              <a:rPr lang="es-CL" sz="480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Semejanza entre parientes</a:t>
            </a:r>
            <a:endParaRPr lang="en-US" sz="5400" b="1" dirty="0">
              <a:ln w="10160">
                <a:noFill/>
                <a:prstDash val="solid"/>
              </a:ln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99A2B71-F7C4-4BB6-9B0E-9AE9B42B1A6E}"/>
              </a:ext>
            </a:extLst>
          </p:cNvPr>
          <p:cNvSpPr txBox="1"/>
          <p:nvPr/>
        </p:nvSpPr>
        <p:spPr>
          <a:xfrm>
            <a:off x="7734300" y="5604535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Franklin Gothic Demi" panose="020B0703020102020204" pitchFamily="34" charset="0"/>
              </a:rPr>
              <a:t>Tutor: Bastián Fernández S.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D168D9B-72CC-4CF8-BFD1-20FBCB59C63A}"/>
              </a:ext>
            </a:extLst>
          </p:cNvPr>
          <p:cNvSpPr txBox="1">
            <a:spLocks/>
          </p:cNvSpPr>
          <p:nvPr/>
        </p:nvSpPr>
        <p:spPr>
          <a:xfrm>
            <a:off x="97654" y="97654"/>
            <a:ext cx="5017271" cy="896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None/>
              <a:defRPr sz="24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ontserrat Light"/>
              <a:buNone/>
              <a:defRPr sz="20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None/>
              <a:defRPr sz="18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Montserrat Light"/>
              <a:buNone/>
              <a:defRPr sz="1600" b="0" i="0" u="none" strike="noStrike" cap="none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algn="l"/>
            <a:r>
              <a:rPr lang="es-CL" kern="0" dirty="0">
                <a:solidFill>
                  <a:schemeClr val="bg1"/>
                </a:solidFill>
              </a:rPr>
              <a:t>Tutoría Semestre Primavera 2022</a:t>
            </a:r>
            <a:br>
              <a:rPr lang="es-CL" kern="0" dirty="0">
                <a:solidFill>
                  <a:schemeClr val="bg1"/>
                </a:solidFill>
              </a:rPr>
            </a:br>
            <a:r>
              <a:rPr lang="es-CL" kern="0" dirty="0">
                <a:solidFill>
                  <a:schemeClr val="bg1"/>
                </a:solidFill>
              </a:rPr>
              <a:t>Genética Básica G1</a:t>
            </a:r>
            <a:endParaRPr lang="en-US" kern="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92456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BC3FF-3319-CCD5-9AB6-084FF4BF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00" y="652214"/>
            <a:ext cx="9911200" cy="528400"/>
          </a:xfrm>
        </p:spPr>
        <p:txBody>
          <a:bodyPr/>
          <a:lstStyle/>
          <a:p>
            <a:r>
              <a:rPr lang="es-CL" dirty="0"/>
              <a:t>Ejercicio 1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0DDFBB-06C5-0225-0E01-A3594B618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0400" y="1443425"/>
            <a:ext cx="9911200" cy="4045200"/>
          </a:xfrm>
        </p:spPr>
        <p:txBody>
          <a:bodyPr/>
          <a:lstStyle/>
          <a:p>
            <a:pPr marL="101598" indent="0" algn="just">
              <a:buNone/>
            </a:pPr>
            <a:r>
              <a:rPr lang="es-CL" dirty="0"/>
              <a:t>Calcule los valores aditivos para las siguientes mutaciones: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4912E7-8BFB-179C-582B-ED5D4E1466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F23F738E-FC1B-1108-2E0A-E71E1856D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768031"/>
              </p:ext>
            </p:extLst>
          </p:nvPr>
        </p:nvGraphicFramePr>
        <p:xfrm>
          <a:off x="3678237" y="2207249"/>
          <a:ext cx="4835525" cy="1217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663">
                  <a:extLst>
                    <a:ext uri="{9D8B030D-6E8A-4147-A177-3AD203B41FA5}">
                      <a16:colId xmlns:a16="http://schemas.microsoft.com/office/drawing/2014/main" val="2709714714"/>
                    </a:ext>
                  </a:extLst>
                </a:gridCol>
                <a:gridCol w="1337011">
                  <a:extLst>
                    <a:ext uri="{9D8B030D-6E8A-4147-A177-3AD203B41FA5}">
                      <a16:colId xmlns:a16="http://schemas.microsoft.com/office/drawing/2014/main" val="3078814598"/>
                    </a:ext>
                  </a:extLst>
                </a:gridCol>
                <a:gridCol w="2247851">
                  <a:extLst>
                    <a:ext uri="{9D8B030D-6E8A-4147-A177-3AD203B41FA5}">
                      <a16:colId xmlns:a16="http://schemas.microsoft.com/office/drawing/2014/main" val="2131550650"/>
                    </a:ext>
                  </a:extLst>
                </a:gridCol>
              </a:tblGrid>
              <a:tr h="254305">
                <a:tc>
                  <a:txBody>
                    <a:bodyPr/>
                    <a:lstStyle/>
                    <a:p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Fenotipo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Frecuencia genotípica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263147"/>
                  </a:ext>
                </a:extLst>
              </a:tr>
              <a:tr h="1521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5418361"/>
                  </a:ext>
                </a:extLst>
              </a:tr>
              <a:tr h="1521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2341091"/>
                  </a:ext>
                </a:extLst>
              </a:tr>
              <a:tr h="1521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5187414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2A45F47-4127-88F6-E265-3FF815D80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447479"/>
              </p:ext>
            </p:extLst>
          </p:nvPr>
        </p:nvGraphicFramePr>
        <p:xfrm>
          <a:off x="3678237" y="3729988"/>
          <a:ext cx="4835525" cy="1217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663">
                  <a:extLst>
                    <a:ext uri="{9D8B030D-6E8A-4147-A177-3AD203B41FA5}">
                      <a16:colId xmlns:a16="http://schemas.microsoft.com/office/drawing/2014/main" val="2709714714"/>
                    </a:ext>
                  </a:extLst>
                </a:gridCol>
                <a:gridCol w="1337012">
                  <a:extLst>
                    <a:ext uri="{9D8B030D-6E8A-4147-A177-3AD203B41FA5}">
                      <a16:colId xmlns:a16="http://schemas.microsoft.com/office/drawing/2014/main" val="3078814598"/>
                    </a:ext>
                  </a:extLst>
                </a:gridCol>
                <a:gridCol w="2247850">
                  <a:extLst>
                    <a:ext uri="{9D8B030D-6E8A-4147-A177-3AD203B41FA5}">
                      <a16:colId xmlns:a16="http://schemas.microsoft.com/office/drawing/2014/main" val="21315506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GARTS2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Fenotipo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Frecuencia genotípica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263147"/>
                  </a:ext>
                </a:extLst>
              </a:tr>
              <a:tr h="5700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5418361"/>
                  </a:ext>
                </a:extLst>
              </a:tr>
              <a:tr h="5700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2341091"/>
                  </a:ext>
                </a:extLst>
              </a:tr>
              <a:tr h="5700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5187414"/>
                  </a:ext>
                </a:extLst>
              </a:tr>
            </a:tbl>
          </a:graphicData>
        </a:graphic>
      </p:graphicFrame>
      <p:graphicFrame>
        <p:nvGraphicFramePr>
          <p:cNvPr id="8" name="Tabla 6">
            <a:extLst>
              <a:ext uri="{FF2B5EF4-FFF2-40B4-BE49-F238E27FC236}">
                <a16:creationId xmlns:a16="http://schemas.microsoft.com/office/drawing/2014/main" id="{7793D23D-5180-50BD-80E7-81CAFBD02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84287"/>
              </p:ext>
            </p:extLst>
          </p:nvPr>
        </p:nvGraphicFramePr>
        <p:xfrm>
          <a:off x="3678236" y="5252727"/>
          <a:ext cx="4835526" cy="1217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663">
                  <a:extLst>
                    <a:ext uri="{9D8B030D-6E8A-4147-A177-3AD203B41FA5}">
                      <a16:colId xmlns:a16="http://schemas.microsoft.com/office/drawing/2014/main" val="2709714714"/>
                    </a:ext>
                  </a:extLst>
                </a:gridCol>
                <a:gridCol w="1337012">
                  <a:extLst>
                    <a:ext uri="{9D8B030D-6E8A-4147-A177-3AD203B41FA5}">
                      <a16:colId xmlns:a16="http://schemas.microsoft.com/office/drawing/2014/main" val="3078814598"/>
                    </a:ext>
                  </a:extLst>
                </a:gridCol>
                <a:gridCol w="2247851">
                  <a:extLst>
                    <a:ext uri="{9D8B030D-6E8A-4147-A177-3AD203B41FA5}">
                      <a16:colId xmlns:a16="http://schemas.microsoft.com/office/drawing/2014/main" val="21315506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AFR1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Fenotipo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Frecuencia genotípica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263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5418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2341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5187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696202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BC3FF-3319-CCD5-9AB6-084FF4BF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00" y="652214"/>
            <a:ext cx="9911200" cy="528400"/>
          </a:xfrm>
        </p:spPr>
        <p:txBody>
          <a:bodyPr/>
          <a:lstStyle/>
          <a:p>
            <a:r>
              <a:rPr lang="es-CL" dirty="0"/>
              <a:t>Ejercicio 1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0DDFBB-06C5-0225-0E01-A3594B618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0400" y="1443425"/>
            <a:ext cx="9911200" cy="442525"/>
          </a:xfrm>
        </p:spPr>
        <p:txBody>
          <a:bodyPr/>
          <a:lstStyle/>
          <a:p>
            <a:pPr marL="101598" indent="0" algn="just">
              <a:buNone/>
            </a:pPr>
            <a:r>
              <a:rPr lang="es-CL" dirty="0"/>
              <a:t>Calcule los valores aditivos para las siguientes mutaciones: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4912E7-8BFB-179C-582B-ED5D4E1466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F23F738E-FC1B-1108-2E0A-E71E1856D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40035"/>
              </p:ext>
            </p:extLst>
          </p:nvPr>
        </p:nvGraphicFramePr>
        <p:xfrm>
          <a:off x="1260475" y="2248730"/>
          <a:ext cx="4835525" cy="1217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663">
                  <a:extLst>
                    <a:ext uri="{9D8B030D-6E8A-4147-A177-3AD203B41FA5}">
                      <a16:colId xmlns:a16="http://schemas.microsoft.com/office/drawing/2014/main" val="2709714714"/>
                    </a:ext>
                  </a:extLst>
                </a:gridCol>
                <a:gridCol w="1337011">
                  <a:extLst>
                    <a:ext uri="{9D8B030D-6E8A-4147-A177-3AD203B41FA5}">
                      <a16:colId xmlns:a16="http://schemas.microsoft.com/office/drawing/2014/main" val="3078814598"/>
                    </a:ext>
                  </a:extLst>
                </a:gridCol>
                <a:gridCol w="2247851">
                  <a:extLst>
                    <a:ext uri="{9D8B030D-6E8A-4147-A177-3AD203B41FA5}">
                      <a16:colId xmlns:a16="http://schemas.microsoft.com/office/drawing/2014/main" val="2131550650"/>
                    </a:ext>
                  </a:extLst>
                </a:gridCol>
              </a:tblGrid>
              <a:tr h="254305">
                <a:tc>
                  <a:txBody>
                    <a:bodyPr/>
                    <a:lstStyle/>
                    <a:p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Fenotipo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Frecuencia genotípica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263147"/>
                  </a:ext>
                </a:extLst>
              </a:tr>
              <a:tr h="1521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5418361"/>
                  </a:ext>
                </a:extLst>
              </a:tr>
              <a:tr h="1521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2341091"/>
                  </a:ext>
                </a:extLst>
              </a:tr>
              <a:tr h="1521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5187414"/>
                  </a:ext>
                </a:extLst>
              </a:tr>
            </a:tbl>
          </a:graphicData>
        </a:graphic>
      </p:graphicFrame>
      <p:grpSp>
        <p:nvGrpSpPr>
          <p:cNvPr id="21" name="Grupo 20">
            <a:extLst>
              <a:ext uri="{FF2B5EF4-FFF2-40B4-BE49-F238E27FC236}">
                <a16:creationId xmlns:a16="http://schemas.microsoft.com/office/drawing/2014/main" id="{10395AEF-9F83-8FA1-B3F5-A5FACBBFACB8}"/>
              </a:ext>
            </a:extLst>
          </p:cNvPr>
          <p:cNvGrpSpPr/>
          <p:nvPr/>
        </p:nvGrpSpPr>
        <p:grpSpPr>
          <a:xfrm>
            <a:off x="1260475" y="3730603"/>
            <a:ext cx="4862364" cy="1050193"/>
            <a:chOff x="2204036" y="4095000"/>
            <a:chExt cx="6816436" cy="1472241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BB17A9B2-BCC8-DB23-CB26-04C78E48E9F9}"/>
                </a:ext>
              </a:extLst>
            </p:cNvPr>
            <p:cNvCxnSpPr/>
            <p:nvPr/>
          </p:nvCxnSpPr>
          <p:spPr>
            <a:xfrm>
              <a:off x="2204036" y="5105400"/>
              <a:ext cx="6816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E6FAED72-A807-B57C-917A-8CB1FD77ED40}"/>
                </a:ext>
              </a:extLst>
            </p:cNvPr>
            <p:cNvCxnSpPr/>
            <p:nvPr/>
          </p:nvCxnSpPr>
          <p:spPr>
            <a:xfrm flipV="1">
              <a:off x="2859818" y="4551578"/>
              <a:ext cx="0" cy="5538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2BC9D9D1-1857-7499-C9FB-F1BD4BD0AA0C}"/>
                </a:ext>
              </a:extLst>
            </p:cNvPr>
            <p:cNvCxnSpPr/>
            <p:nvPr/>
          </p:nvCxnSpPr>
          <p:spPr>
            <a:xfrm flipV="1">
              <a:off x="8369308" y="4558325"/>
              <a:ext cx="0" cy="5538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AA78A721-5B6C-79FD-6978-67BD014BE04E}"/>
                </a:ext>
              </a:extLst>
            </p:cNvPr>
            <p:cNvCxnSpPr/>
            <p:nvPr/>
          </p:nvCxnSpPr>
          <p:spPr>
            <a:xfrm flipV="1">
              <a:off x="5598400" y="4558325"/>
              <a:ext cx="0" cy="5538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8441A51E-2130-B8AB-0148-4AC037CE3258}"/>
                </a:ext>
              </a:extLst>
            </p:cNvPr>
            <p:cNvSpPr txBox="1"/>
            <p:nvPr/>
          </p:nvSpPr>
          <p:spPr>
            <a:xfrm>
              <a:off x="7963500" y="4119541"/>
              <a:ext cx="841310" cy="733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/>
                <a:t>CC</a:t>
              </a:r>
              <a:endParaRPr lang="en-US" sz="1400" dirty="0"/>
            </a:p>
            <a:p>
              <a:pPr algn="ctr"/>
              <a:endParaRPr lang="en-US" sz="1400" dirty="0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8A5851B-62F3-D6C3-6E2D-42B2F876588A}"/>
                </a:ext>
              </a:extLst>
            </p:cNvPr>
            <p:cNvSpPr txBox="1"/>
            <p:nvPr/>
          </p:nvSpPr>
          <p:spPr>
            <a:xfrm>
              <a:off x="2439160" y="4095000"/>
              <a:ext cx="841313" cy="733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/>
                <a:t>GG</a:t>
              </a:r>
              <a:endParaRPr lang="en-US" sz="1400" dirty="0"/>
            </a:p>
            <a:p>
              <a:pPr algn="ctr"/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uadroTexto 18">
                  <a:extLst>
                    <a:ext uri="{FF2B5EF4-FFF2-40B4-BE49-F238E27FC236}">
                      <a16:creationId xmlns:a16="http://schemas.microsoft.com/office/drawing/2014/main" id="{AEEB33CE-E759-B05D-5344-66B10E8A1FF1}"/>
                    </a:ext>
                  </a:extLst>
                </p:cNvPr>
                <p:cNvSpPr txBox="1"/>
                <p:nvPr/>
              </p:nvSpPr>
              <p:spPr>
                <a:xfrm>
                  <a:off x="5298219" y="5197909"/>
                  <a:ext cx="6003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CuadroTexto 18">
                  <a:extLst>
                    <a:ext uri="{FF2B5EF4-FFF2-40B4-BE49-F238E27FC236}">
                      <a16:creationId xmlns:a16="http://schemas.microsoft.com/office/drawing/2014/main" id="{AEEB33CE-E759-B05D-5344-66B10E8A1F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8219" y="5197909"/>
                  <a:ext cx="600362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32558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3883A24F-F833-A3AD-D271-6613D7E2E6DB}"/>
                  </a:ext>
                </a:extLst>
              </p:cNvPr>
              <p:cNvSpPr txBox="1"/>
              <p:nvPr/>
            </p:nvSpPr>
            <p:spPr>
              <a:xfrm>
                <a:off x="6724650" y="2248730"/>
                <a:ext cx="38934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𝑽𝒂𝒍𝒐𝒓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𝒉𝒐𝒎𝒐𝒄𝒊𝒈𝒐𝒕𝒐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𝒎𝒆𝒅𝒊𝒐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𝒑𝒖𝒏𝒕𝒐</m:t>
                          </m:r>
                          <m: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𝒎𝒆𝒅𝒊𝒐</m:t>
                          </m:r>
                        </m:e>
                      </m:d>
                    </m:oMath>
                  </m:oMathPara>
                </a14:m>
                <a:endParaRPr lang="es-CL" sz="1400" b="1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3883A24F-F833-A3AD-D271-6613D7E2E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650" y="2248730"/>
                <a:ext cx="3893466" cy="307777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A24AD4F2-0F77-6B1D-B473-0DD7CCB50A06}"/>
                  </a:ext>
                </a:extLst>
              </p:cNvPr>
              <p:cNvSpPr txBox="1"/>
              <p:nvPr/>
            </p:nvSpPr>
            <p:spPr>
              <a:xfrm>
                <a:off x="6724650" y="2511541"/>
                <a:ext cx="38934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1400" b="1" i="1" dirty="0" smtClean="0">
                          <a:latin typeface="Cambria Math" panose="02040503050406030204" pitchFamily="18" charset="0"/>
                        </a:rPr>
                        <m:t>𝟏𝟓𝟎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A24AD4F2-0F77-6B1D-B473-0DD7CCB50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650" y="2511541"/>
                <a:ext cx="389346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adroTexto 23">
            <a:extLst>
              <a:ext uri="{FF2B5EF4-FFF2-40B4-BE49-F238E27FC236}">
                <a16:creationId xmlns:a16="http://schemas.microsoft.com/office/drawing/2014/main" id="{B05E13EA-1848-D046-77FF-5B791EAC840F}"/>
              </a:ext>
            </a:extLst>
          </p:cNvPr>
          <p:cNvSpPr txBox="1"/>
          <p:nvPr/>
        </p:nvSpPr>
        <p:spPr>
          <a:xfrm>
            <a:off x="6724650" y="3014762"/>
            <a:ext cx="1669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Valores genotípicos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C05F3F8D-BA45-BF71-9120-DDFD30D90532}"/>
                  </a:ext>
                </a:extLst>
              </p:cNvPr>
              <p:cNvSpPr txBox="1"/>
              <p:nvPr/>
            </p:nvSpPr>
            <p:spPr>
              <a:xfrm>
                <a:off x="7050700" y="3322539"/>
                <a:ext cx="10169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=150</m:t>
                      </m:r>
                    </m:oMath>
                  </m:oMathPara>
                </a14:m>
                <a:endParaRPr lang="es-CL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=−25</m:t>
                      </m:r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C05F3F8D-BA45-BF71-9120-DDFD30D90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700" y="3322539"/>
                <a:ext cx="101694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uadroTexto 26">
            <a:extLst>
              <a:ext uri="{FF2B5EF4-FFF2-40B4-BE49-F238E27FC236}">
                <a16:creationId xmlns:a16="http://schemas.microsoft.com/office/drawing/2014/main" id="{F96EE8CC-9936-58E1-8B4F-9C4E16C286B4}"/>
              </a:ext>
            </a:extLst>
          </p:cNvPr>
          <p:cNvSpPr txBox="1"/>
          <p:nvPr/>
        </p:nvSpPr>
        <p:spPr>
          <a:xfrm>
            <a:off x="8959510" y="3014762"/>
            <a:ext cx="1821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Frecuencias genéticas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7E66B18F-B7AB-03DE-3782-5C6B66720AC2}"/>
                  </a:ext>
                </a:extLst>
              </p:cNvPr>
              <p:cNvSpPr txBox="1"/>
              <p:nvPr/>
            </p:nvSpPr>
            <p:spPr>
              <a:xfrm>
                <a:off x="9383760" y="3322539"/>
                <a:ext cx="11235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=0,545</m:t>
                      </m:r>
                    </m:oMath>
                  </m:oMathPara>
                </a14:m>
                <a:endParaRPr lang="es-CL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=0,455</m:t>
                      </m:r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7E66B18F-B7AB-03DE-3782-5C6B66720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760" y="3322539"/>
                <a:ext cx="1123513" cy="584775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DADBBE3C-AA03-520C-59CC-B3BC0B673D90}"/>
                  </a:ext>
                </a:extLst>
              </p:cNvPr>
              <p:cNvSpPr txBox="1"/>
              <p:nvPr/>
            </p:nvSpPr>
            <p:spPr>
              <a:xfrm>
                <a:off x="5233591" y="4484391"/>
                <a:ext cx="8706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=150</m:t>
                      </m:r>
                    </m:oMath>
                  </m:oMathPara>
                </a14:m>
                <a:endParaRPr lang="es-CL" sz="1400" b="0" dirty="0"/>
              </a:p>
            </p:txBody>
          </p:sp>
        </mc:Choice>
        <mc:Fallback xmlns="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DADBBE3C-AA03-520C-59CC-B3BC0B673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591" y="4484391"/>
                <a:ext cx="87068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DCB032E3-53CA-2710-7C75-C6C7915FACE2}"/>
                  </a:ext>
                </a:extLst>
              </p:cNvPr>
              <p:cNvSpPr txBox="1"/>
              <p:nvPr/>
            </p:nvSpPr>
            <p:spPr>
              <a:xfrm>
                <a:off x="1158266" y="4494991"/>
                <a:ext cx="11399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=−150</m:t>
                      </m:r>
                    </m:oMath>
                  </m:oMathPara>
                </a14:m>
                <a:endParaRPr lang="es-CL" sz="1400" b="0" dirty="0"/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DCB032E3-53CA-2710-7C75-C6C7915FA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66" y="4494991"/>
                <a:ext cx="1139991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3649744A-B7CD-1EBD-97DA-5FB0D9FABE71}"/>
                  </a:ext>
                </a:extLst>
              </p:cNvPr>
              <p:cNvSpPr txBox="1"/>
              <p:nvPr/>
            </p:nvSpPr>
            <p:spPr>
              <a:xfrm>
                <a:off x="2398997" y="4506323"/>
                <a:ext cx="9121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=−25</m:t>
                      </m:r>
                    </m:oMath>
                  </m:oMathPara>
                </a14:m>
                <a:endParaRPr lang="es-CL" sz="1400" dirty="0"/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3649744A-B7CD-1EBD-97DA-5FB0D9FAB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997" y="4506323"/>
                <a:ext cx="91210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1114C9A5-BDBC-147D-BEFB-B9677084AD26}"/>
              </a:ext>
            </a:extLst>
          </p:cNvPr>
          <p:cNvCxnSpPr/>
          <p:nvPr/>
        </p:nvCxnSpPr>
        <p:spPr>
          <a:xfrm flipV="1">
            <a:off x="2871264" y="4056294"/>
            <a:ext cx="0" cy="395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9632767-A6A1-C5AA-6C42-ED42D777698F}"/>
              </a:ext>
            </a:extLst>
          </p:cNvPr>
          <p:cNvSpPr txBox="1"/>
          <p:nvPr/>
        </p:nvSpPr>
        <p:spPr>
          <a:xfrm>
            <a:off x="2554985" y="3746015"/>
            <a:ext cx="600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GC</a:t>
            </a:r>
            <a:endParaRPr lang="en-US" sz="1400" dirty="0"/>
          </a:p>
          <a:p>
            <a:pPr algn="ctr"/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a 33">
                <a:extLst>
                  <a:ext uri="{FF2B5EF4-FFF2-40B4-BE49-F238E27FC236}">
                    <a16:creationId xmlns:a16="http://schemas.microsoft.com/office/drawing/2014/main" id="{66E2D061-8422-9C19-CF22-D77C274290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9200622"/>
                  </p:ext>
                </p:extLst>
              </p:nvPr>
            </p:nvGraphicFramePr>
            <p:xfrm>
              <a:off x="7291316" y="4600331"/>
              <a:ext cx="2770272" cy="1041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0272">
                      <a:extLst>
                        <a:ext uri="{9D8B030D-6E8A-4147-A177-3AD203B41FA5}">
                          <a16:colId xmlns:a16="http://schemas.microsoft.com/office/drawing/2014/main" val="22647597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𝑉𝑎𝑙𝑜𝑟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𝑎𝑑𝑖𝑡𝑖𝑣𝑜</m:t>
                                    </m:r>
                                  </m:e>
                                  <m:sub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𝐶𝐶</m:t>
                                    </m:r>
                                  </m:sub>
                                </m:sSub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312624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𝑉𝑎𝑙𝑜𝑟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𝑎𝑑𝑖𝑡𝑖𝑣𝑜</m:t>
                                    </m:r>
                                  </m:e>
                                  <m:sub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𝐺𝐶</m:t>
                                    </m:r>
                                  </m:sub>
                                </m:sSub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7293108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𝑉𝑎𝑙𝑜𝑟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𝑎𝑑𝑖𝑡𝑖𝑣𝑜</m:t>
                                    </m:r>
                                  </m:e>
                                  <m:sub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𝐺𝐺</m:t>
                                    </m:r>
                                  </m:sub>
                                </m:sSub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=−2</m:t>
                                </m:r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04666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a 33">
                <a:extLst>
                  <a:ext uri="{FF2B5EF4-FFF2-40B4-BE49-F238E27FC236}">
                    <a16:creationId xmlns:a16="http://schemas.microsoft.com/office/drawing/2014/main" id="{66E2D061-8422-9C19-CF22-D77C274290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9200622"/>
                  </p:ext>
                </p:extLst>
              </p:nvPr>
            </p:nvGraphicFramePr>
            <p:xfrm>
              <a:off x="7291316" y="4600331"/>
              <a:ext cx="2770272" cy="1041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0272">
                      <a:extLst>
                        <a:ext uri="{9D8B030D-6E8A-4147-A177-3AD203B41FA5}">
                          <a16:colId xmlns:a16="http://schemas.microsoft.com/office/drawing/2014/main" val="22647597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b="-1918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312624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t="-108929" b="-1089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93108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t="-212727" b="-1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04666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5" name="CuadroTexto 34">
            <a:extLst>
              <a:ext uri="{FF2B5EF4-FFF2-40B4-BE49-F238E27FC236}">
                <a16:creationId xmlns:a16="http://schemas.microsoft.com/office/drawing/2014/main" id="{018DA113-5167-CF64-A999-32F269D57970}"/>
              </a:ext>
            </a:extLst>
          </p:cNvPr>
          <p:cNvSpPr txBox="1"/>
          <p:nvPr/>
        </p:nvSpPr>
        <p:spPr>
          <a:xfrm>
            <a:off x="7975413" y="4099934"/>
            <a:ext cx="1383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Valores aditivos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6BE9C1F7-9687-911F-0041-DCB313C6A879}"/>
                  </a:ext>
                </a:extLst>
              </p:cNvPr>
              <p:cNvSpPr txBox="1"/>
              <p:nvPr/>
            </p:nvSpPr>
            <p:spPr>
              <a:xfrm>
                <a:off x="2541113" y="5798807"/>
                <a:ext cx="2123545" cy="33855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6BE9C1F7-9687-911F-0041-DCB313C6A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113" y="5798807"/>
                <a:ext cx="2123545" cy="338554"/>
              </a:xfrm>
              <a:prstGeom prst="rect">
                <a:avLst/>
              </a:prstGeom>
              <a:blipFill>
                <a:blip r:embed="rId11"/>
                <a:stretch>
                  <a:fillRect b="-10714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uadroTexto 36">
            <a:extLst>
              <a:ext uri="{FF2B5EF4-FFF2-40B4-BE49-F238E27FC236}">
                <a16:creationId xmlns:a16="http://schemas.microsoft.com/office/drawing/2014/main" id="{1AB0416E-B1A1-82C6-845C-ADCB8CC1BDEF}"/>
              </a:ext>
            </a:extLst>
          </p:cNvPr>
          <p:cNvSpPr txBox="1"/>
          <p:nvPr/>
        </p:nvSpPr>
        <p:spPr>
          <a:xfrm>
            <a:off x="1981364" y="5414575"/>
            <a:ext cx="3387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Efecto promedio de una sustitución génica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13816E5-2181-AC8D-E0B2-9DBD334F2F95}"/>
                  </a:ext>
                </a:extLst>
              </p:cNvPr>
              <p:cNvSpPr txBox="1"/>
              <p:nvPr/>
            </p:nvSpPr>
            <p:spPr>
              <a:xfrm>
                <a:off x="1967424" y="6213816"/>
                <a:ext cx="3266167" cy="33855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=152,25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13816E5-2181-AC8D-E0B2-9DBD334F2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424" y="6213816"/>
                <a:ext cx="3266167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a 7">
                <a:extLst>
                  <a:ext uri="{FF2B5EF4-FFF2-40B4-BE49-F238E27FC236}">
                    <a16:creationId xmlns:a16="http://schemas.microsoft.com/office/drawing/2014/main" id="{766DDD6E-948D-0A2B-6D38-56F4250BAE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0167119"/>
                  </p:ext>
                </p:extLst>
              </p:nvPr>
            </p:nvGraphicFramePr>
            <p:xfrm>
              <a:off x="7282133" y="4600331"/>
              <a:ext cx="2770272" cy="1041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0272">
                      <a:extLst>
                        <a:ext uri="{9D8B030D-6E8A-4147-A177-3AD203B41FA5}">
                          <a16:colId xmlns:a16="http://schemas.microsoft.com/office/drawing/2014/main" val="22647597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𝑉𝑎𝑙𝑜𝑟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𝑎𝑑𝑖𝑡𝑖𝑣𝑜</m:t>
                                    </m:r>
                                  </m:e>
                                  <m:sub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𝐶𝐶</m:t>
                                    </m:r>
                                  </m:sub>
                                </m:sSub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=+138,55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312624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𝑉𝑎𝑙𝑜𝑟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𝑎𝑑𝑖𝑡𝑖𝑣𝑜</m:t>
                                    </m:r>
                                  </m:e>
                                  <m:sub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𝐺𝐶</m:t>
                                    </m:r>
                                  </m:sub>
                                </m:sSub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=−13,70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7293108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𝑉𝑎𝑙𝑜𝑟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𝑎𝑑𝑖𝑡𝑖𝑣𝑜</m:t>
                                    </m:r>
                                  </m:e>
                                  <m:sub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𝐺𝐺</m:t>
                                    </m:r>
                                  </m:sub>
                                </m:sSub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=−165,95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04666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a 7">
                <a:extLst>
                  <a:ext uri="{FF2B5EF4-FFF2-40B4-BE49-F238E27FC236}">
                    <a16:creationId xmlns:a16="http://schemas.microsoft.com/office/drawing/2014/main" id="{766DDD6E-948D-0A2B-6D38-56F4250BAE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0167119"/>
                  </p:ext>
                </p:extLst>
              </p:nvPr>
            </p:nvGraphicFramePr>
            <p:xfrm>
              <a:off x="7282133" y="4600331"/>
              <a:ext cx="2770272" cy="1041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0272">
                      <a:extLst>
                        <a:ext uri="{9D8B030D-6E8A-4147-A177-3AD203B41FA5}">
                          <a16:colId xmlns:a16="http://schemas.microsoft.com/office/drawing/2014/main" val="22647597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b="-1819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312624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t="-108929" b="-982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93108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t="-21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04666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745996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5" grpId="0"/>
      <p:bldP spid="36" grpId="0"/>
      <p:bldP spid="37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BC3FF-3319-CCD5-9AB6-084FF4BF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00" y="652214"/>
            <a:ext cx="9911200" cy="528400"/>
          </a:xfrm>
        </p:spPr>
        <p:txBody>
          <a:bodyPr/>
          <a:lstStyle/>
          <a:p>
            <a:r>
              <a:rPr lang="es-CL" dirty="0"/>
              <a:t>Ejercicio 1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0DDFBB-06C5-0225-0E01-A3594B618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0400" y="1443425"/>
            <a:ext cx="9911200" cy="442525"/>
          </a:xfrm>
        </p:spPr>
        <p:txBody>
          <a:bodyPr/>
          <a:lstStyle/>
          <a:p>
            <a:pPr marL="101598" indent="0" algn="just">
              <a:buNone/>
            </a:pPr>
            <a:r>
              <a:rPr lang="es-CL" dirty="0"/>
              <a:t>Calcule los valores aditivos para las siguientes mutaciones: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4912E7-8BFB-179C-582B-ED5D4E1466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F23F738E-FC1B-1108-2E0A-E71E1856D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295774"/>
              </p:ext>
            </p:extLst>
          </p:nvPr>
        </p:nvGraphicFramePr>
        <p:xfrm>
          <a:off x="1260475" y="2248730"/>
          <a:ext cx="4835525" cy="1217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663">
                  <a:extLst>
                    <a:ext uri="{9D8B030D-6E8A-4147-A177-3AD203B41FA5}">
                      <a16:colId xmlns:a16="http://schemas.microsoft.com/office/drawing/2014/main" val="2709714714"/>
                    </a:ext>
                  </a:extLst>
                </a:gridCol>
                <a:gridCol w="1337011">
                  <a:extLst>
                    <a:ext uri="{9D8B030D-6E8A-4147-A177-3AD203B41FA5}">
                      <a16:colId xmlns:a16="http://schemas.microsoft.com/office/drawing/2014/main" val="3078814598"/>
                    </a:ext>
                  </a:extLst>
                </a:gridCol>
                <a:gridCol w="2247851">
                  <a:extLst>
                    <a:ext uri="{9D8B030D-6E8A-4147-A177-3AD203B41FA5}">
                      <a16:colId xmlns:a16="http://schemas.microsoft.com/office/drawing/2014/main" val="2131550650"/>
                    </a:ext>
                  </a:extLst>
                </a:gridCol>
              </a:tblGrid>
              <a:tr h="254305">
                <a:tc>
                  <a:txBody>
                    <a:bodyPr/>
                    <a:lstStyle/>
                    <a:p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GARTS2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Fenotipo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Frecuencia genotípica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263147"/>
                  </a:ext>
                </a:extLst>
              </a:tr>
              <a:tr h="1521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5418361"/>
                  </a:ext>
                </a:extLst>
              </a:tr>
              <a:tr h="1521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2341091"/>
                  </a:ext>
                </a:extLst>
              </a:tr>
              <a:tr h="1521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5187414"/>
                  </a:ext>
                </a:extLst>
              </a:tr>
            </a:tbl>
          </a:graphicData>
        </a:graphic>
      </p:graphicFrame>
      <p:grpSp>
        <p:nvGrpSpPr>
          <p:cNvPr id="21" name="Grupo 20">
            <a:extLst>
              <a:ext uri="{FF2B5EF4-FFF2-40B4-BE49-F238E27FC236}">
                <a16:creationId xmlns:a16="http://schemas.microsoft.com/office/drawing/2014/main" id="{10395AEF-9F83-8FA1-B3F5-A5FACBBFACB8}"/>
              </a:ext>
            </a:extLst>
          </p:cNvPr>
          <p:cNvGrpSpPr/>
          <p:nvPr/>
        </p:nvGrpSpPr>
        <p:grpSpPr>
          <a:xfrm>
            <a:off x="1260475" y="3730603"/>
            <a:ext cx="4862364" cy="1050193"/>
            <a:chOff x="2204036" y="4095000"/>
            <a:chExt cx="6816436" cy="1472241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BB17A9B2-BCC8-DB23-CB26-04C78E48E9F9}"/>
                </a:ext>
              </a:extLst>
            </p:cNvPr>
            <p:cNvCxnSpPr/>
            <p:nvPr/>
          </p:nvCxnSpPr>
          <p:spPr>
            <a:xfrm>
              <a:off x="2204036" y="5105400"/>
              <a:ext cx="6816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E6FAED72-A807-B57C-917A-8CB1FD77ED40}"/>
                </a:ext>
              </a:extLst>
            </p:cNvPr>
            <p:cNvCxnSpPr/>
            <p:nvPr/>
          </p:nvCxnSpPr>
          <p:spPr>
            <a:xfrm flipV="1">
              <a:off x="2859818" y="4551578"/>
              <a:ext cx="0" cy="5538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2BC9D9D1-1857-7499-C9FB-F1BD4BD0AA0C}"/>
                </a:ext>
              </a:extLst>
            </p:cNvPr>
            <p:cNvCxnSpPr/>
            <p:nvPr/>
          </p:nvCxnSpPr>
          <p:spPr>
            <a:xfrm flipV="1">
              <a:off x="8369308" y="4558325"/>
              <a:ext cx="0" cy="5538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AA78A721-5B6C-79FD-6978-67BD014BE04E}"/>
                </a:ext>
              </a:extLst>
            </p:cNvPr>
            <p:cNvCxnSpPr/>
            <p:nvPr/>
          </p:nvCxnSpPr>
          <p:spPr>
            <a:xfrm flipV="1">
              <a:off x="5598400" y="4558325"/>
              <a:ext cx="0" cy="5538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8441A51E-2130-B8AB-0148-4AC037CE3258}"/>
                </a:ext>
              </a:extLst>
            </p:cNvPr>
            <p:cNvSpPr txBox="1"/>
            <p:nvPr/>
          </p:nvSpPr>
          <p:spPr>
            <a:xfrm>
              <a:off x="7963500" y="4119541"/>
              <a:ext cx="841310" cy="733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/>
                <a:t>CC</a:t>
              </a:r>
              <a:endParaRPr lang="en-US" sz="1400" dirty="0"/>
            </a:p>
            <a:p>
              <a:pPr algn="ctr"/>
              <a:endParaRPr lang="en-US" sz="1400" dirty="0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8A5851B-62F3-D6C3-6E2D-42B2F876588A}"/>
                </a:ext>
              </a:extLst>
            </p:cNvPr>
            <p:cNvSpPr txBox="1"/>
            <p:nvPr/>
          </p:nvSpPr>
          <p:spPr>
            <a:xfrm>
              <a:off x="2439160" y="4095000"/>
              <a:ext cx="841313" cy="733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/>
                <a:t>GG</a:t>
              </a:r>
              <a:endParaRPr lang="en-US" sz="1400" dirty="0"/>
            </a:p>
            <a:p>
              <a:pPr algn="ctr"/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uadroTexto 18">
                  <a:extLst>
                    <a:ext uri="{FF2B5EF4-FFF2-40B4-BE49-F238E27FC236}">
                      <a16:creationId xmlns:a16="http://schemas.microsoft.com/office/drawing/2014/main" id="{AEEB33CE-E759-B05D-5344-66B10E8A1FF1}"/>
                    </a:ext>
                  </a:extLst>
                </p:cNvPr>
                <p:cNvSpPr txBox="1"/>
                <p:nvPr/>
              </p:nvSpPr>
              <p:spPr>
                <a:xfrm>
                  <a:off x="5298219" y="5197909"/>
                  <a:ext cx="6003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CuadroTexto 18">
                  <a:extLst>
                    <a:ext uri="{FF2B5EF4-FFF2-40B4-BE49-F238E27FC236}">
                      <a16:creationId xmlns:a16="http://schemas.microsoft.com/office/drawing/2014/main" id="{AEEB33CE-E759-B05D-5344-66B10E8A1F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8219" y="5197909"/>
                  <a:ext cx="600362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32558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3883A24F-F833-A3AD-D271-6613D7E2E6DB}"/>
                  </a:ext>
                </a:extLst>
              </p:cNvPr>
              <p:cNvSpPr txBox="1"/>
              <p:nvPr/>
            </p:nvSpPr>
            <p:spPr>
              <a:xfrm>
                <a:off x="6724650" y="2248730"/>
                <a:ext cx="38934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𝑽𝒂𝒍𝒐𝒓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𝒉𝒐𝒎𝒐𝒄𝒊𝒈𝒐𝒕𝒐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𝒎𝒆𝒅𝒊𝒐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𝒑𝒖𝒏𝒕𝒐</m:t>
                          </m:r>
                          <m: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𝒎𝒆𝒅𝒊𝒐</m:t>
                          </m:r>
                        </m:e>
                      </m:d>
                    </m:oMath>
                  </m:oMathPara>
                </a14:m>
                <a:endParaRPr lang="es-CL" sz="1400" b="1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3883A24F-F833-A3AD-D271-6613D7E2E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650" y="2248730"/>
                <a:ext cx="3893466" cy="307777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A24AD4F2-0F77-6B1D-B473-0DD7CCB50A06}"/>
                  </a:ext>
                </a:extLst>
              </p:cNvPr>
              <p:cNvSpPr txBox="1"/>
              <p:nvPr/>
            </p:nvSpPr>
            <p:spPr>
              <a:xfrm>
                <a:off x="6724650" y="2511541"/>
                <a:ext cx="38934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1400" b="1" i="1" dirty="0" smtClean="0">
                          <a:latin typeface="Cambria Math" panose="02040503050406030204" pitchFamily="18" charset="0"/>
                        </a:rPr>
                        <m:t>𝟐𝟐𝟓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A24AD4F2-0F77-6B1D-B473-0DD7CCB50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650" y="2511541"/>
                <a:ext cx="389346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adroTexto 23">
            <a:extLst>
              <a:ext uri="{FF2B5EF4-FFF2-40B4-BE49-F238E27FC236}">
                <a16:creationId xmlns:a16="http://schemas.microsoft.com/office/drawing/2014/main" id="{B05E13EA-1848-D046-77FF-5B791EAC840F}"/>
              </a:ext>
            </a:extLst>
          </p:cNvPr>
          <p:cNvSpPr txBox="1"/>
          <p:nvPr/>
        </p:nvSpPr>
        <p:spPr>
          <a:xfrm>
            <a:off x="6724650" y="3014762"/>
            <a:ext cx="1669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Valores genotípicos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C05F3F8D-BA45-BF71-9120-DDFD30D90532}"/>
                  </a:ext>
                </a:extLst>
              </p:cNvPr>
              <p:cNvSpPr txBox="1"/>
              <p:nvPr/>
            </p:nvSpPr>
            <p:spPr>
              <a:xfrm>
                <a:off x="7050700" y="3333902"/>
                <a:ext cx="10169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=200</m:t>
                      </m:r>
                    </m:oMath>
                  </m:oMathPara>
                </a14:m>
                <a:endParaRPr lang="es-CL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=−75</m:t>
                      </m:r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C05F3F8D-BA45-BF71-9120-DDFD30D90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700" y="3333902"/>
                <a:ext cx="101694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uadroTexto 26">
            <a:extLst>
              <a:ext uri="{FF2B5EF4-FFF2-40B4-BE49-F238E27FC236}">
                <a16:creationId xmlns:a16="http://schemas.microsoft.com/office/drawing/2014/main" id="{F96EE8CC-9936-58E1-8B4F-9C4E16C286B4}"/>
              </a:ext>
            </a:extLst>
          </p:cNvPr>
          <p:cNvSpPr txBox="1"/>
          <p:nvPr/>
        </p:nvSpPr>
        <p:spPr>
          <a:xfrm>
            <a:off x="8959510" y="3014762"/>
            <a:ext cx="1821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Frecuencias genéticas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7E66B18F-B7AB-03DE-3782-5C6B66720AC2}"/>
                  </a:ext>
                </a:extLst>
              </p:cNvPr>
              <p:cNvSpPr txBox="1"/>
              <p:nvPr/>
            </p:nvSpPr>
            <p:spPr>
              <a:xfrm>
                <a:off x="9383760" y="3322539"/>
                <a:ext cx="11235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=0,415</m:t>
                      </m:r>
                    </m:oMath>
                  </m:oMathPara>
                </a14:m>
                <a:endParaRPr lang="es-CL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=0,585</m:t>
                      </m:r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7E66B18F-B7AB-03DE-3782-5C6B66720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760" y="3322539"/>
                <a:ext cx="1123513" cy="584775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DADBBE3C-AA03-520C-59CC-B3BC0B673D90}"/>
                  </a:ext>
                </a:extLst>
              </p:cNvPr>
              <p:cNvSpPr txBox="1"/>
              <p:nvPr/>
            </p:nvSpPr>
            <p:spPr>
              <a:xfrm>
                <a:off x="5233591" y="4484391"/>
                <a:ext cx="8706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=200</m:t>
                      </m:r>
                    </m:oMath>
                  </m:oMathPara>
                </a14:m>
                <a:endParaRPr lang="es-CL" sz="1400" b="0" dirty="0"/>
              </a:p>
            </p:txBody>
          </p:sp>
        </mc:Choice>
        <mc:Fallback xmlns="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DADBBE3C-AA03-520C-59CC-B3BC0B673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591" y="4484391"/>
                <a:ext cx="87068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DCB032E3-53CA-2710-7C75-C6C7915FACE2}"/>
                  </a:ext>
                </a:extLst>
              </p:cNvPr>
              <p:cNvSpPr txBox="1"/>
              <p:nvPr/>
            </p:nvSpPr>
            <p:spPr>
              <a:xfrm>
                <a:off x="1158266" y="4494991"/>
                <a:ext cx="11399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=−200</m:t>
                      </m:r>
                    </m:oMath>
                  </m:oMathPara>
                </a14:m>
                <a:endParaRPr lang="es-CL" sz="1400" b="0" dirty="0"/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DCB032E3-53CA-2710-7C75-C6C7915FA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66" y="4494991"/>
                <a:ext cx="1139992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3649744A-B7CD-1EBD-97DA-5FB0D9FABE71}"/>
                  </a:ext>
                </a:extLst>
              </p:cNvPr>
              <p:cNvSpPr txBox="1"/>
              <p:nvPr/>
            </p:nvSpPr>
            <p:spPr>
              <a:xfrm>
                <a:off x="2398997" y="4506323"/>
                <a:ext cx="9121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=−75</m:t>
                      </m:r>
                    </m:oMath>
                  </m:oMathPara>
                </a14:m>
                <a:endParaRPr lang="es-CL" sz="1400" dirty="0"/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3649744A-B7CD-1EBD-97DA-5FB0D9FAB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997" y="4506323"/>
                <a:ext cx="91210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1114C9A5-BDBC-147D-BEFB-B9677084AD26}"/>
              </a:ext>
            </a:extLst>
          </p:cNvPr>
          <p:cNvCxnSpPr/>
          <p:nvPr/>
        </p:nvCxnSpPr>
        <p:spPr>
          <a:xfrm flipV="1">
            <a:off x="2871264" y="4056294"/>
            <a:ext cx="0" cy="395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9632767-A6A1-C5AA-6C42-ED42D777698F}"/>
              </a:ext>
            </a:extLst>
          </p:cNvPr>
          <p:cNvSpPr txBox="1"/>
          <p:nvPr/>
        </p:nvSpPr>
        <p:spPr>
          <a:xfrm>
            <a:off x="2554985" y="3746015"/>
            <a:ext cx="600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GC</a:t>
            </a:r>
            <a:endParaRPr lang="en-US" sz="1400" dirty="0"/>
          </a:p>
          <a:p>
            <a:pPr algn="ctr"/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a 33">
                <a:extLst>
                  <a:ext uri="{FF2B5EF4-FFF2-40B4-BE49-F238E27FC236}">
                    <a16:creationId xmlns:a16="http://schemas.microsoft.com/office/drawing/2014/main" id="{66E2D061-8422-9C19-CF22-D77C274290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2604199"/>
                  </p:ext>
                </p:extLst>
              </p:nvPr>
            </p:nvGraphicFramePr>
            <p:xfrm>
              <a:off x="7291316" y="4600331"/>
              <a:ext cx="2770272" cy="1041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0272">
                      <a:extLst>
                        <a:ext uri="{9D8B030D-6E8A-4147-A177-3AD203B41FA5}">
                          <a16:colId xmlns:a16="http://schemas.microsoft.com/office/drawing/2014/main" val="22647597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𝑉𝑎𝑙𝑜𝑟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𝑎𝑑𝑖𝑡𝑖𝑣𝑜</m:t>
                                    </m:r>
                                  </m:e>
                                  <m:sub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𝐶𝐶</m:t>
                                    </m:r>
                                  </m:sub>
                                </m:sSub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312624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𝑉𝑎𝑙𝑜𝑟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𝑎𝑑𝑖𝑡𝑖𝑣𝑜</m:t>
                                    </m:r>
                                  </m:e>
                                  <m:sub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𝐺𝐶</m:t>
                                    </m:r>
                                  </m:sub>
                                </m:sSub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7293108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𝑉𝑎𝑙𝑜𝑟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𝑎𝑑𝑖𝑡𝑖𝑣𝑜</m:t>
                                    </m:r>
                                  </m:e>
                                  <m:sub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𝐺𝐺</m:t>
                                    </m:r>
                                  </m:sub>
                                </m:sSub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=−2</m:t>
                                </m:r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04666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a 33">
                <a:extLst>
                  <a:ext uri="{FF2B5EF4-FFF2-40B4-BE49-F238E27FC236}">
                    <a16:creationId xmlns:a16="http://schemas.microsoft.com/office/drawing/2014/main" id="{66E2D061-8422-9C19-CF22-D77C274290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2604199"/>
                  </p:ext>
                </p:extLst>
              </p:nvPr>
            </p:nvGraphicFramePr>
            <p:xfrm>
              <a:off x="7291316" y="4600331"/>
              <a:ext cx="2770272" cy="1041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0272">
                      <a:extLst>
                        <a:ext uri="{9D8B030D-6E8A-4147-A177-3AD203B41FA5}">
                          <a16:colId xmlns:a16="http://schemas.microsoft.com/office/drawing/2014/main" val="22647597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b="-1918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312624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t="-108929" b="-1089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93108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t="-212727" b="-1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04666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5" name="CuadroTexto 34">
            <a:extLst>
              <a:ext uri="{FF2B5EF4-FFF2-40B4-BE49-F238E27FC236}">
                <a16:creationId xmlns:a16="http://schemas.microsoft.com/office/drawing/2014/main" id="{018DA113-5167-CF64-A999-32F269D57970}"/>
              </a:ext>
            </a:extLst>
          </p:cNvPr>
          <p:cNvSpPr txBox="1"/>
          <p:nvPr/>
        </p:nvSpPr>
        <p:spPr>
          <a:xfrm>
            <a:off x="7975413" y="4099934"/>
            <a:ext cx="1383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Valores aditivos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6BE9C1F7-9687-911F-0041-DCB313C6A879}"/>
                  </a:ext>
                </a:extLst>
              </p:cNvPr>
              <p:cNvSpPr txBox="1"/>
              <p:nvPr/>
            </p:nvSpPr>
            <p:spPr>
              <a:xfrm>
                <a:off x="2541113" y="5798807"/>
                <a:ext cx="2123545" cy="33855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6BE9C1F7-9687-911F-0041-DCB313C6A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113" y="5798807"/>
                <a:ext cx="2123545" cy="338554"/>
              </a:xfrm>
              <a:prstGeom prst="rect">
                <a:avLst/>
              </a:prstGeom>
              <a:blipFill>
                <a:blip r:embed="rId11"/>
                <a:stretch>
                  <a:fillRect b="-10714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uadroTexto 36">
            <a:extLst>
              <a:ext uri="{FF2B5EF4-FFF2-40B4-BE49-F238E27FC236}">
                <a16:creationId xmlns:a16="http://schemas.microsoft.com/office/drawing/2014/main" id="{1AB0416E-B1A1-82C6-845C-ADCB8CC1BDEF}"/>
              </a:ext>
            </a:extLst>
          </p:cNvPr>
          <p:cNvSpPr txBox="1"/>
          <p:nvPr/>
        </p:nvSpPr>
        <p:spPr>
          <a:xfrm>
            <a:off x="1981364" y="5414575"/>
            <a:ext cx="3387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Efecto promedio de una sustitución génica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13816E5-2181-AC8D-E0B2-9DBD334F2F95}"/>
                  </a:ext>
                </a:extLst>
              </p:cNvPr>
              <p:cNvSpPr txBox="1"/>
              <p:nvPr/>
            </p:nvSpPr>
            <p:spPr>
              <a:xfrm>
                <a:off x="1967424" y="6213816"/>
                <a:ext cx="3266167" cy="33855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=187,25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13816E5-2181-AC8D-E0B2-9DBD334F2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424" y="6213816"/>
                <a:ext cx="3266167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a 7">
                <a:extLst>
                  <a:ext uri="{FF2B5EF4-FFF2-40B4-BE49-F238E27FC236}">
                    <a16:creationId xmlns:a16="http://schemas.microsoft.com/office/drawing/2014/main" id="{766DDD6E-948D-0A2B-6D38-56F4250BAE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9517573"/>
                  </p:ext>
                </p:extLst>
              </p:nvPr>
            </p:nvGraphicFramePr>
            <p:xfrm>
              <a:off x="7282127" y="4588968"/>
              <a:ext cx="2770272" cy="1041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0272">
                      <a:extLst>
                        <a:ext uri="{9D8B030D-6E8A-4147-A177-3AD203B41FA5}">
                          <a16:colId xmlns:a16="http://schemas.microsoft.com/office/drawing/2014/main" val="22647597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𝑉𝑎𝑙𝑜𝑟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𝑎𝑑𝑖𝑡𝑖𝑣𝑜</m:t>
                                    </m:r>
                                  </m:e>
                                  <m:sub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𝐶𝐶</m:t>
                                    </m:r>
                                  </m:sub>
                                </m:sSub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=+219,08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312624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𝑉𝑎𝑙𝑜𝑟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𝑎𝑑𝑖𝑡𝑖𝑣𝑜</m:t>
                                    </m:r>
                                  </m:e>
                                  <m:sub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𝐺𝐶</m:t>
                                    </m:r>
                                  </m:sub>
                                </m:sSub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=+31,83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7293108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𝑉𝑎𝑙𝑜𝑟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𝑎𝑑𝑖𝑡𝑖𝑣𝑜</m:t>
                                    </m:r>
                                  </m:e>
                                  <m:sub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𝐺𝐺</m:t>
                                    </m:r>
                                  </m:sub>
                                </m:sSub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=−155,42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04666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a 7">
                <a:extLst>
                  <a:ext uri="{FF2B5EF4-FFF2-40B4-BE49-F238E27FC236}">
                    <a16:creationId xmlns:a16="http://schemas.microsoft.com/office/drawing/2014/main" id="{766DDD6E-948D-0A2B-6D38-56F4250BAE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9517573"/>
                  </p:ext>
                </p:extLst>
              </p:nvPr>
            </p:nvGraphicFramePr>
            <p:xfrm>
              <a:off x="7282127" y="4588968"/>
              <a:ext cx="2770272" cy="1041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0272">
                      <a:extLst>
                        <a:ext uri="{9D8B030D-6E8A-4147-A177-3AD203B41FA5}">
                          <a16:colId xmlns:a16="http://schemas.microsoft.com/office/drawing/2014/main" val="22647597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b="-1819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312624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t="-108929" b="-982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93108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t="-21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04666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470972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5" grpId="0"/>
      <p:bldP spid="36" grpId="0"/>
      <p:bldP spid="37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BC3FF-3319-CCD5-9AB6-084FF4BF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00" y="652214"/>
            <a:ext cx="9911200" cy="528400"/>
          </a:xfrm>
        </p:spPr>
        <p:txBody>
          <a:bodyPr/>
          <a:lstStyle/>
          <a:p>
            <a:r>
              <a:rPr lang="es-CL" dirty="0"/>
              <a:t>Ejercicio 1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0DDFBB-06C5-0225-0E01-A3594B618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0400" y="1443425"/>
            <a:ext cx="9911200" cy="442525"/>
          </a:xfrm>
        </p:spPr>
        <p:txBody>
          <a:bodyPr/>
          <a:lstStyle/>
          <a:p>
            <a:pPr marL="101598" indent="0" algn="just">
              <a:buNone/>
            </a:pPr>
            <a:r>
              <a:rPr lang="es-CL" dirty="0"/>
              <a:t>Calcule los valores aditivos para las siguientes mutaciones: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4912E7-8BFB-179C-582B-ED5D4E1466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F23F738E-FC1B-1108-2E0A-E71E1856D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956704"/>
              </p:ext>
            </p:extLst>
          </p:nvPr>
        </p:nvGraphicFramePr>
        <p:xfrm>
          <a:off x="1260475" y="2248730"/>
          <a:ext cx="4835525" cy="1217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663">
                  <a:extLst>
                    <a:ext uri="{9D8B030D-6E8A-4147-A177-3AD203B41FA5}">
                      <a16:colId xmlns:a16="http://schemas.microsoft.com/office/drawing/2014/main" val="2709714714"/>
                    </a:ext>
                  </a:extLst>
                </a:gridCol>
                <a:gridCol w="1337011">
                  <a:extLst>
                    <a:ext uri="{9D8B030D-6E8A-4147-A177-3AD203B41FA5}">
                      <a16:colId xmlns:a16="http://schemas.microsoft.com/office/drawing/2014/main" val="3078814598"/>
                    </a:ext>
                  </a:extLst>
                </a:gridCol>
                <a:gridCol w="2247851">
                  <a:extLst>
                    <a:ext uri="{9D8B030D-6E8A-4147-A177-3AD203B41FA5}">
                      <a16:colId xmlns:a16="http://schemas.microsoft.com/office/drawing/2014/main" val="2131550650"/>
                    </a:ext>
                  </a:extLst>
                </a:gridCol>
              </a:tblGrid>
              <a:tr h="254305">
                <a:tc>
                  <a:txBody>
                    <a:bodyPr/>
                    <a:lstStyle/>
                    <a:p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AFR1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Fenotipo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Frecuencia genotípica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263147"/>
                  </a:ext>
                </a:extLst>
              </a:tr>
              <a:tr h="1521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5418361"/>
                  </a:ext>
                </a:extLst>
              </a:tr>
              <a:tr h="1521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2341091"/>
                  </a:ext>
                </a:extLst>
              </a:tr>
              <a:tr h="15216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5187414"/>
                  </a:ext>
                </a:extLst>
              </a:tr>
            </a:tbl>
          </a:graphicData>
        </a:graphic>
      </p:graphicFrame>
      <p:grpSp>
        <p:nvGrpSpPr>
          <p:cNvPr id="21" name="Grupo 20">
            <a:extLst>
              <a:ext uri="{FF2B5EF4-FFF2-40B4-BE49-F238E27FC236}">
                <a16:creationId xmlns:a16="http://schemas.microsoft.com/office/drawing/2014/main" id="{10395AEF-9F83-8FA1-B3F5-A5FACBBFACB8}"/>
              </a:ext>
            </a:extLst>
          </p:cNvPr>
          <p:cNvGrpSpPr/>
          <p:nvPr/>
        </p:nvGrpSpPr>
        <p:grpSpPr>
          <a:xfrm>
            <a:off x="1260475" y="3730603"/>
            <a:ext cx="4862364" cy="1050193"/>
            <a:chOff x="2204036" y="4095000"/>
            <a:chExt cx="6816436" cy="1472241"/>
          </a:xfrm>
        </p:grpSpPr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BB17A9B2-BCC8-DB23-CB26-04C78E48E9F9}"/>
                </a:ext>
              </a:extLst>
            </p:cNvPr>
            <p:cNvCxnSpPr/>
            <p:nvPr/>
          </p:nvCxnSpPr>
          <p:spPr>
            <a:xfrm>
              <a:off x="2204036" y="5105400"/>
              <a:ext cx="68164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E6FAED72-A807-B57C-917A-8CB1FD77ED40}"/>
                </a:ext>
              </a:extLst>
            </p:cNvPr>
            <p:cNvCxnSpPr/>
            <p:nvPr/>
          </p:nvCxnSpPr>
          <p:spPr>
            <a:xfrm flipV="1">
              <a:off x="2859818" y="4551578"/>
              <a:ext cx="0" cy="5538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2BC9D9D1-1857-7499-C9FB-F1BD4BD0AA0C}"/>
                </a:ext>
              </a:extLst>
            </p:cNvPr>
            <p:cNvCxnSpPr/>
            <p:nvPr/>
          </p:nvCxnSpPr>
          <p:spPr>
            <a:xfrm flipV="1">
              <a:off x="8369308" y="4558325"/>
              <a:ext cx="0" cy="5538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AA78A721-5B6C-79FD-6978-67BD014BE04E}"/>
                </a:ext>
              </a:extLst>
            </p:cNvPr>
            <p:cNvCxnSpPr/>
            <p:nvPr/>
          </p:nvCxnSpPr>
          <p:spPr>
            <a:xfrm flipV="1">
              <a:off x="5598400" y="4558325"/>
              <a:ext cx="0" cy="5538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8441A51E-2130-B8AB-0148-4AC037CE3258}"/>
                </a:ext>
              </a:extLst>
            </p:cNvPr>
            <p:cNvSpPr txBox="1"/>
            <p:nvPr/>
          </p:nvSpPr>
          <p:spPr>
            <a:xfrm>
              <a:off x="7963500" y="4119541"/>
              <a:ext cx="841310" cy="733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/>
                <a:t>TT</a:t>
              </a:r>
              <a:endParaRPr lang="en-US" sz="1400" dirty="0"/>
            </a:p>
            <a:p>
              <a:pPr algn="ctr"/>
              <a:endParaRPr lang="en-US" sz="1400" dirty="0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8A5851B-62F3-D6C3-6E2D-42B2F876588A}"/>
                </a:ext>
              </a:extLst>
            </p:cNvPr>
            <p:cNvSpPr txBox="1"/>
            <p:nvPr/>
          </p:nvSpPr>
          <p:spPr>
            <a:xfrm>
              <a:off x="2439160" y="4095000"/>
              <a:ext cx="841313" cy="733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L" sz="1400" dirty="0"/>
                <a:t>AA</a:t>
              </a:r>
              <a:endParaRPr lang="en-US" sz="1400" dirty="0"/>
            </a:p>
            <a:p>
              <a:pPr algn="ctr"/>
              <a:endParaRPr 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uadroTexto 18">
                  <a:extLst>
                    <a:ext uri="{FF2B5EF4-FFF2-40B4-BE49-F238E27FC236}">
                      <a16:creationId xmlns:a16="http://schemas.microsoft.com/office/drawing/2014/main" id="{AEEB33CE-E759-B05D-5344-66B10E8A1FF1}"/>
                    </a:ext>
                  </a:extLst>
                </p:cNvPr>
                <p:cNvSpPr txBox="1"/>
                <p:nvPr/>
              </p:nvSpPr>
              <p:spPr>
                <a:xfrm>
                  <a:off x="5298219" y="5197909"/>
                  <a:ext cx="6003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CuadroTexto 18">
                  <a:extLst>
                    <a:ext uri="{FF2B5EF4-FFF2-40B4-BE49-F238E27FC236}">
                      <a16:creationId xmlns:a16="http://schemas.microsoft.com/office/drawing/2014/main" id="{AEEB33CE-E759-B05D-5344-66B10E8A1F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8219" y="5197909"/>
                  <a:ext cx="600362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32558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3883A24F-F833-A3AD-D271-6613D7E2E6DB}"/>
                  </a:ext>
                </a:extLst>
              </p:cNvPr>
              <p:cNvSpPr txBox="1"/>
              <p:nvPr/>
            </p:nvSpPr>
            <p:spPr>
              <a:xfrm>
                <a:off x="6724650" y="2248730"/>
                <a:ext cx="38934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𝑽𝒂𝒍𝒐𝒓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𝒉𝒐𝒎𝒐𝒄𝒊𝒈𝒐𝒕𝒐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𝒎𝒆𝒅𝒊𝒐</m:t>
                      </m:r>
                      <m:r>
                        <a:rPr lang="es-CL" sz="14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𝒑𝒖𝒏𝒕𝒐</m:t>
                          </m:r>
                          <m: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CL" sz="1400" b="1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𝒎𝒆𝒅𝒊𝒐</m:t>
                          </m:r>
                        </m:e>
                      </m:d>
                    </m:oMath>
                  </m:oMathPara>
                </a14:m>
                <a:endParaRPr lang="es-CL" sz="1400" b="1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3883A24F-F833-A3AD-D271-6613D7E2E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650" y="2248730"/>
                <a:ext cx="3893466" cy="307777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A24AD4F2-0F77-6B1D-B473-0DD7CCB50A06}"/>
                  </a:ext>
                </a:extLst>
              </p:cNvPr>
              <p:cNvSpPr txBox="1"/>
              <p:nvPr/>
            </p:nvSpPr>
            <p:spPr>
              <a:xfrm>
                <a:off x="6724650" y="2511541"/>
                <a:ext cx="38934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1400" b="1" i="1" dirty="0" smtClean="0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A24AD4F2-0F77-6B1D-B473-0DD7CCB50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650" y="2511541"/>
                <a:ext cx="389346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adroTexto 23">
            <a:extLst>
              <a:ext uri="{FF2B5EF4-FFF2-40B4-BE49-F238E27FC236}">
                <a16:creationId xmlns:a16="http://schemas.microsoft.com/office/drawing/2014/main" id="{B05E13EA-1848-D046-77FF-5B791EAC840F}"/>
              </a:ext>
            </a:extLst>
          </p:cNvPr>
          <p:cNvSpPr txBox="1"/>
          <p:nvPr/>
        </p:nvSpPr>
        <p:spPr>
          <a:xfrm>
            <a:off x="6724650" y="3014762"/>
            <a:ext cx="1669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Valores genotípicos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C05F3F8D-BA45-BF71-9120-DDFD30D90532}"/>
                  </a:ext>
                </a:extLst>
              </p:cNvPr>
              <p:cNvSpPr txBox="1"/>
              <p:nvPr/>
            </p:nvSpPr>
            <p:spPr>
              <a:xfrm>
                <a:off x="7050700" y="3333902"/>
                <a:ext cx="8567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s-CL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C05F3F8D-BA45-BF71-9120-DDFD30D90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700" y="3333902"/>
                <a:ext cx="85670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uadroTexto 26">
            <a:extLst>
              <a:ext uri="{FF2B5EF4-FFF2-40B4-BE49-F238E27FC236}">
                <a16:creationId xmlns:a16="http://schemas.microsoft.com/office/drawing/2014/main" id="{F96EE8CC-9936-58E1-8B4F-9C4E16C286B4}"/>
              </a:ext>
            </a:extLst>
          </p:cNvPr>
          <p:cNvSpPr txBox="1"/>
          <p:nvPr/>
        </p:nvSpPr>
        <p:spPr>
          <a:xfrm>
            <a:off x="8959510" y="3014762"/>
            <a:ext cx="1821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Frecuencias genéticas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7E66B18F-B7AB-03DE-3782-5C6B66720AC2}"/>
                  </a:ext>
                </a:extLst>
              </p:cNvPr>
              <p:cNvSpPr txBox="1"/>
              <p:nvPr/>
            </p:nvSpPr>
            <p:spPr>
              <a:xfrm>
                <a:off x="9383760" y="3322539"/>
                <a:ext cx="11235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=0,275</m:t>
                      </m:r>
                    </m:oMath>
                  </m:oMathPara>
                </a14:m>
                <a:endParaRPr lang="es-CL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=0,725</m:t>
                      </m:r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7E66B18F-B7AB-03DE-3782-5C6B66720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760" y="3322539"/>
                <a:ext cx="1123513" cy="584775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DADBBE3C-AA03-520C-59CC-B3BC0B673D90}"/>
                  </a:ext>
                </a:extLst>
              </p:cNvPr>
              <p:cNvSpPr txBox="1"/>
              <p:nvPr/>
            </p:nvSpPr>
            <p:spPr>
              <a:xfrm>
                <a:off x="5233591" y="4484391"/>
                <a:ext cx="7713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s-CL" sz="1400" b="0" dirty="0"/>
              </a:p>
            </p:txBody>
          </p:sp>
        </mc:Choice>
        <mc:Fallback xmlns="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DADBBE3C-AA03-520C-59CC-B3BC0B673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591" y="4484391"/>
                <a:ext cx="77130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DCB032E3-53CA-2710-7C75-C6C7915FACE2}"/>
                  </a:ext>
                </a:extLst>
              </p:cNvPr>
              <p:cNvSpPr txBox="1"/>
              <p:nvPr/>
            </p:nvSpPr>
            <p:spPr>
              <a:xfrm>
                <a:off x="1158266" y="4494991"/>
                <a:ext cx="10406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=−20</m:t>
                      </m:r>
                    </m:oMath>
                  </m:oMathPara>
                </a14:m>
                <a:endParaRPr lang="es-CL" sz="1400" b="0" dirty="0"/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DCB032E3-53CA-2710-7C75-C6C7915FA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66" y="4494991"/>
                <a:ext cx="1040606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3649744A-B7CD-1EBD-97DA-5FB0D9FABE71}"/>
                  </a:ext>
                </a:extLst>
              </p:cNvPr>
              <p:cNvSpPr txBox="1"/>
              <p:nvPr/>
            </p:nvSpPr>
            <p:spPr>
              <a:xfrm>
                <a:off x="5233591" y="4730122"/>
                <a:ext cx="7774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s-CL" sz="1400" dirty="0"/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3649744A-B7CD-1EBD-97DA-5FB0D9FAB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591" y="4730122"/>
                <a:ext cx="777457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uadroTexto 32">
            <a:extLst>
              <a:ext uri="{FF2B5EF4-FFF2-40B4-BE49-F238E27FC236}">
                <a16:creationId xmlns:a16="http://schemas.microsoft.com/office/drawing/2014/main" id="{B9632767-A6A1-C5AA-6C42-ED42D777698F}"/>
              </a:ext>
            </a:extLst>
          </p:cNvPr>
          <p:cNvSpPr txBox="1"/>
          <p:nvPr/>
        </p:nvSpPr>
        <p:spPr>
          <a:xfrm>
            <a:off x="5368830" y="3523773"/>
            <a:ext cx="600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/>
              <a:t>AT</a:t>
            </a:r>
            <a:endParaRPr lang="en-US" sz="1400" dirty="0"/>
          </a:p>
          <a:p>
            <a:pPr algn="ctr"/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a 33">
                <a:extLst>
                  <a:ext uri="{FF2B5EF4-FFF2-40B4-BE49-F238E27FC236}">
                    <a16:creationId xmlns:a16="http://schemas.microsoft.com/office/drawing/2014/main" id="{66E2D061-8422-9C19-CF22-D77C274290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8730943"/>
                  </p:ext>
                </p:extLst>
              </p:nvPr>
            </p:nvGraphicFramePr>
            <p:xfrm>
              <a:off x="7291316" y="4600331"/>
              <a:ext cx="2770272" cy="1041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0272">
                      <a:extLst>
                        <a:ext uri="{9D8B030D-6E8A-4147-A177-3AD203B41FA5}">
                          <a16:colId xmlns:a16="http://schemas.microsoft.com/office/drawing/2014/main" val="22647597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𝑉𝑎𝑙𝑜𝑟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𝑎𝑑𝑖𝑡𝑖𝑣𝑜</m:t>
                                    </m:r>
                                  </m:e>
                                  <m:sub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𝑇𝑇</m:t>
                                    </m:r>
                                  </m:sub>
                                </m:sSub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312624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𝑉𝑎𝑙𝑜𝑟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𝑎𝑑𝑖𝑡𝑖𝑣𝑜</m:t>
                                    </m:r>
                                  </m:e>
                                  <m:sub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𝐴𝑇</m:t>
                                    </m:r>
                                  </m:sub>
                                </m:sSub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7293108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𝑉𝑎𝑙𝑜𝑟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𝑎𝑑𝑖𝑡𝑖𝑣𝑜</m:t>
                                    </m:r>
                                  </m:e>
                                  <m:sub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𝐴𝐴</m:t>
                                    </m:r>
                                  </m:sub>
                                </m:sSub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=−2</m:t>
                                </m:r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04666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a 33">
                <a:extLst>
                  <a:ext uri="{FF2B5EF4-FFF2-40B4-BE49-F238E27FC236}">
                    <a16:creationId xmlns:a16="http://schemas.microsoft.com/office/drawing/2014/main" id="{66E2D061-8422-9C19-CF22-D77C274290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8730943"/>
                  </p:ext>
                </p:extLst>
              </p:nvPr>
            </p:nvGraphicFramePr>
            <p:xfrm>
              <a:off x="7291316" y="4600331"/>
              <a:ext cx="2770272" cy="1041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0272">
                      <a:extLst>
                        <a:ext uri="{9D8B030D-6E8A-4147-A177-3AD203B41FA5}">
                          <a16:colId xmlns:a16="http://schemas.microsoft.com/office/drawing/2014/main" val="22647597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b="-1918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312624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t="-108929" b="-1089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93108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t="-212727" b="-1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04666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5" name="CuadroTexto 34">
            <a:extLst>
              <a:ext uri="{FF2B5EF4-FFF2-40B4-BE49-F238E27FC236}">
                <a16:creationId xmlns:a16="http://schemas.microsoft.com/office/drawing/2014/main" id="{018DA113-5167-CF64-A999-32F269D57970}"/>
              </a:ext>
            </a:extLst>
          </p:cNvPr>
          <p:cNvSpPr txBox="1"/>
          <p:nvPr/>
        </p:nvSpPr>
        <p:spPr>
          <a:xfrm>
            <a:off x="7975413" y="4099934"/>
            <a:ext cx="1383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Valores aditivos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6BE9C1F7-9687-911F-0041-DCB313C6A879}"/>
                  </a:ext>
                </a:extLst>
              </p:cNvPr>
              <p:cNvSpPr txBox="1"/>
              <p:nvPr/>
            </p:nvSpPr>
            <p:spPr>
              <a:xfrm>
                <a:off x="2541113" y="5798807"/>
                <a:ext cx="2123545" cy="33855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6BE9C1F7-9687-911F-0041-DCB313C6A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113" y="5798807"/>
                <a:ext cx="2123545" cy="338554"/>
              </a:xfrm>
              <a:prstGeom prst="rect">
                <a:avLst/>
              </a:prstGeom>
              <a:blipFill>
                <a:blip r:embed="rId11"/>
                <a:stretch>
                  <a:fillRect b="-10714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uadroTexto 36">
            <a:extLst>
              <a:ext uri="{FF2B5EF4-FFF2-40B4-BE49-F238E27FC236}">
                <a16:creationId xmlns:a16="http://schemas.microsoft.com/office/drawing/2014/main" id="{1AB0416E-B1A1-82C6-845C-ADCB8CC1BDEF}"/>
              </a:ext>
            </a:extLst>
          </p:cNvPr>
          <p:cNvSpPr txBox="1"/>
          <p:nvPr/>
        </p:nvSpPr>
        <p:spPr>
          <a:xfrm>
            <a:off x="1981364" y="5414575"/>
            <a:ext cx="3387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Efecto promedio de una sustitución génica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13816E5-2181-AC8D-E0B2-9DBD334F2F95}"/>
                  </a:ext>
                </a:extLst>
              </p:cNvPr>
              <p:cNvSpPr txBox="1"/>
              <p:nvPr/>
            </p:nvSpPr>
            <p:spPr>
              <a:xfrm>
                <a:off x="1967424" y="6213816"/>
                <a:ext cx="3266167" cy="33855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s-CL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=29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13816E5-2181-AC8D-E0B2-9DBD334F2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424" y="6213816"/>
                <a:ext cx="3266167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a 7">
                <a:extLst>
                  <a:ext uri="{FF2B5EF4-FFF2-40B4-BE49-F238E27FC236}">
                    <a16:creationId xmlns:a16="http://schemas.microsoft.com/office/drawing/2014/main" id="{766DDD6E-948D-0A2B-6D38-56F4250BAE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7477499"/>
                  </p:ext>
                </p:extLst>
              </p:nvPr>
            </p:nvGraphicFramePr>
            <p:xfrm>
              <a:off x="7282133" y="4611694"/>
              <a:ext cx="2770272" cy="1041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0272">
                      <a:extLst>
                        <a:ext uri="{9D8B030D-6E8A-4147-A177-3AD203B41FA5}">
                          <a16:colId xmlns:a16="http://schemas.microsoft.com/office/drawing/2014/main" val="22647597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𝑉𝑎𝑙𝑜𝑟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𝑎𝑑𝑖𝑡𝑖𝑣𝑜</m:t>
                                    </m:r>
                                  </m:e>
                                  <m:sub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𝑇𝑇</m:t>
                                    </m:r>
                                  </m:sub>
                                </m:sSub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=+42,05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3312624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𝑉𝑎𝑙𝑜𝑟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𝑎𝑑𝑖𝑡𝑖𝑣𝑜</m:t>
                                    </m:r>
                                  </m:e>
                                  <m:sub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𝐴𝑇</m:t>
                                    </m:r>
                                  </m:sub>
                                </m:sSub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=+13,05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7293108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𝑉𝑎𝑙𝑜𝑟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𝑎𝑑𝑖𝑡𝑖𝑣𝑜</m:t>
                                    </m:r>
                                  </m:e>
                                  <m:sub>
                                    <m:r>
                                      <a:rPr lang="es-CL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𝐴𝐴</m:t>
                                    </m:r>
                                  </m:sub>
                                </m:sSub>
                                <m:r>
                                  <a:rPr lang="es-CL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=−15,95</m:t>
                                </m:r>
                              </m:oMath>
                            </m:oMathPara>
                          </a14:m>
                          <a:endParaRPr lang="en-U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04666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a 7">
                <a:extLst>
                  <a:ext uri="{FF2B5EF4-FFF2-40B4-BE49-F238E27FC236}">
                    <a16:creationId xmlns:a16="http://schemas.microsoft.com/office/drawing/2014/main" id="{766DDD6E-948D-0A2B-6D38-56F4250BAE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7477499"/>
                  </p:ext>
                </p:extLst>
              </p:nvPr>
            </p:nvGraphicFramePr>
            <p:xfrm>
              <a:off x="7282133" y="4611694"/>
              <a:ext cx="2770272" cy="1041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70272">
                      <a:extLst>
                        <a:ext uri="{9D8B030D-6E8A-4147-A177-3AD203B41FA5}">
                          <a16:colId xmlns:a16="http://schemas.microsoft.com/office/drawing/2014/main" val="22647597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b="-1819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3312624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t="-108929" b="-982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293108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3"/>
                          <a:stretch>
                            <a:fillRect t="-21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04666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853484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5" grpId="0"/>
      <p:bldP spid="36" grpId="0"/>
      <p:bldP spid="37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BC3FF-3319-CCD5-9AB6-084FF4BF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00" y="652214"/>
            <a:ext cx="9911200" cy="528400"/>
          </a:xfrm>
        </p:spPr>
        <p:txBody>
          <a:bodyPr/>
          <a:lstStyle/>
          <a:p>
            <a:r>
              <a:rPr lang="es-CL" dirty="0"/>
              <a:t>Ejercicio 2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0DDFBB-06C5-0225-0E01-A3594B618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0400" y="1443425"/>
            <a:ext cx="9911200" cy="2128450"/>
          </a:xfrm>
        </p:spPr>
        <p:txBody>
          <a:bodyPr/>
          <a:lstStyle/>
          <a:p>
            <a:pPr marL="101598" indent="0" algn="just">
              <a:spcAft>
                <a:spcPts val="600"/>
              </a:spcAft>
              <a:buNone/>
            </a:pPr>
            <a:r>
              <a:rPr lang="es-CL" dirty="0"/>
              <a:t>Le entregan los siguientes datos para una población de cerdos: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dirty="0"/>
              <a:t>El valor de la regresión padre-hijo para el peso al destete tiene un valor de 0,34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dirty="0"/>
              <a:t>La covarianza entre hermanos tiene un valor de 81 g.</a:t>
            </a:r>
            <a:r>
              <a:rPr lang="es-CL" baseline="30000" dirty="0"/>
              <a:t>2</a:t>
            </a:r>
          </a:p>
          <a:p>
            <a:pPr marL="101598" indent="0" algn="just">
              <a:buNone/>
            </a:pPr>
            <a:r>
              <a:rPr lang="es-CL" dirty="0"/>
              <a:t>Calcule la heredabilidad y la varianza ambiental.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4912E7-8BFB-179C-582B-ED5D4E1466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a 6">
                <a:extLst>
                  <a:ext uri="{FF2B5EF4-FFF2-40B4-BE49-F238E27FC236}">
                    <a16:creationId xmlns:a16="http://schemas.microsoft.com/office/drawing/2014/main" id="{9EC786CD-ACEB-7277-6C4E-1B53E46B0E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786694"/>
                  </p:ext>
                </p:extLst>
              </p:nvPr>
            </p:nvGraphicFramePr>
            <p:xfrm>
              <a:off x="1666875" y="3657600"/>
              <a:ext cx="8858249" cy="2002727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606030">
                      <a:extLst>
                        <a:ext uri="{9D8B030D-6E8A-4147-A177-3AD203B41FA5}">
                          <a16:colId xmlns:a16="http://schemas.microsoft.com/office/drawing/2014/main" val="4266248574"/>
                        </a:ext>
                      </a:extLst>
                    </a:gridCol>
                    <a:gridCol w="2832327">
                      <a:extLst>
                        <a:ext uri="{9D8B030D-6E8A-4147-A177-3AD203B41FA5}">
                          <a16:colId xmlns:a16="http://schemas.microsoft.com/office/drawing/2014/main" val="354754704"/>
                        </a:ext>
                      </a:extLst>
                    </a:gridCol>
                    <a:gridCol w="2419892">
                      <a:extLst>
                        <a:ext uri="{9D8B030D-6E8A-4147-A177-3AD203B41FA5}">
                          <a16:colId xmlns:a16="http://schemas.microsoft.com/office/drawing/2014/main" val="33028040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Parientes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Covarianza genética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Regresión (</a:t>
                          </a:r>
                          <a14:m>
                            <m:oMath xmlns:m="http://schemas.openxmlformats.org/officeDocument/2006/math">
                              <m:r>
                                <a:rPr lang="es-CL" b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 o correlación (</a:t>
                          </a:r>
                          <a14:m>
                            <m:oMath xmlns:m="http://schemas.openxmlformats.org/officeDocument/2006/math">
                              <m:r>
                                <a:rPr lang="es-CL" b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oMath>
                          </a14:m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122628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Hijos y un padre (</a:t>
                          </a:r>
                          <a14:m>
                            <m:oMath xmlns:m="http://schemas.openxmlformats.org/officeDocument/2006/math">
                              <m:r>
                                <a:rPr lang="es-CL" b="0" smtClean="0">
                                  <a:latin typeface="Cambria Math" panose="02040503050406030204" pitchFamily="18" charset="0"/>
                                </a:rPr>
                                <m:t>𝑂𝑃</m:t>
                              </m:r>
                            </m:oMath>
                          </a14:m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s-CL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s-C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727698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Hijos y la media de los padres (</a:t>
                          </a:r>
                          <a14:m>
                            <m:oMath xmlns:m="http://schemas.openxmlformats.org/officeDocument/2006/math">
                              <m:r>
                                <a:rPr lang="es-CL" b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acc>
                                <m:accPr>
                                  <m:chr m:val="̅"/>
                                  <m:ctrlPr>
                                    <a:rPr lang="es-C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CL" b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oMath>
                          </a14:m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s-CL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s-C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15652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a 6">
                <a:extLst>
                  <a:ext uri="{FF2B5EF4-FFF2-40B4-BE49-F238E27FC236}">
                    <a16:creationId xmlns:a16="http://schemas.microsoft.com/office/drawing/2014/main" id="{9EC786CD-ACEB-7277-6C4E-1B53E46B0E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786694"/>
                  </p:ext>
                </p:extLst>
              </p:nvPr>
            </p:nvGraphicFramePr>
            <p:xfrm>
              <a:off x="1666875" y="3657600"/>
              <a:ext cx="8858249" cy="2002727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606030">
                      <a:extLst>
                        <a:ext uri="{9D8B030D-6E8A-4147-A177-3AD203B41FA5}">
                          <a16:colId xmlns:a16="http://schemas.microsoft.com/office/drawing/2014/main" val="4266248574"/>
                        </a:ext>
                      </a:extLst>
                    </a:gridCol>
                    <a:gridCol w="2832327">
                      <a:extLst>
                        <a:ext uri="{9D8B030D-6E8A-4147-A177-3AD203B41FA5}">
                          <a16:colId xmlns:a16="http://schemas.microsoft.com/office/drawing/2014/main" val="354754704"/>
                        </a:ext>
                      </a:extLst>
                    </a:gridCol>
                    <a:gridCol w="2419892">
                      <a:extLst>
                        <a:ext uri="{9D8B030D-6E8A-4147-A177-3AD203B41FA5}">
                          <a16:colId xmlns:a16="http://schemas.microsoft.com/office/drawing/2014/main" val="3302804007"/>
                        </a:ext>
                      </a:extLst>
                    </a:gridCol>
                  </a:tblGrid>
                  <a:tr h="6605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Parientes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Covarianza genética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6499" t="-4587" r="-1008" b="-2036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2262886"/>
                      </a:ext>
                    </a:extLst>
                  </a:tr>
                  <a:tr h="672021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9" t="-103636" r="-146284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7527" t="-103636" r="-86237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6499" t="-103636" r="-1008" b="-1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2769832"/>
                      </a:ext>
                    </a:extLst>
                  </a:tr>
                  <a:tr h="670179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9" t="-203636" r="-146284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7527" t="-203636" r="-86237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6499" t="-203636" r="-1008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156529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CFAA76F-69AA-1C1F-9262-B5CC022256C8}"/>
                  </a:ext>
                </a:extLst>
              </p:cNvPr>
              <p:cNvSpPr txBox="1"/>
              <p:nvPr/>
            </p:nvSpPr>
            <p:spPr>
              <a:xfrm>
                <a:off x="1666874" y="5772529"/>
                <a:ext cx="8858249" cy="646331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CL" dirty="0">
                    <a:latin typeface="Calibri" panose="020F0502020204030204" pitchFamily="34" charset="0"/>
                    <a:cs typeface="Calibri" panose="020F0502020204030204" pitchFamily="34" charset="0"/>
                  </a:rPr>
                  <a:t>La </a:t>
                </a:r>
                <a:r>
                  <a:rPr lang="es-CL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regresión de los hijos sobre uno u ambos padres </a:t>
                </a:r>
                <a:r>
                  <a:rPr lang="es-CL" b="1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 se ve afectada por el número de hijos (</a:t>
                </a:r>
                <a14:m>
                  <m:oMath xmlns:m="http://schemas.openxmlformats.org/officeDocument/2006/math">
                    <m:r>
                      <a:rPr lang="es-CL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𝒏</m:t>
                    </m:r>
                  </m:oMath>
                </a14:m>
                <a:r>
                  <a:rPr lang="es-CL" b="1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utilizados</a:t>
                </a:r>
                <a:r>
                  <a:rPr lang="es-CL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ya que la varianza de los hijos no entra en el cálculo de la regresión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7CFAA76F-69AA-1C1F-9262-B5CC02225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74" y="5772529"/>
                <a:ext cx="8858249" cy="646331"/>
              </a:xfrm>
              <a:prstGeom prst="rect">
                <a:avLst/>
              </a:prstGeom>
              <a:blipFill>
                <a:blip r:embed="rId3"/>
                <a:stretch>
                  <a:fillRect t="-2727" b="-11818"/>
                </a:stretch>
              </a:blipFill>
              <a:ln/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9540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BC3FF-3319-CCD5-9AB6-084FF4BF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00" y="652214"/>
            <a:ext cx="9911200" cy="528400"/>
          </a:xfrm>
        </p:spPr>
        <p:txBody>
          <a:bodyPr/>
          <a:lstStyle/>
          <a:p>
            <a:r>
              <a:rPr lang="es-CL" dirty="0"/>
              <a:t>Ejercicio 2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0DDFBB-06C5-0225-0E01-A3594B618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0400" y="1443425"/>
            <a:ext cx="9911200" cy="2128450"/>
          </a:xfrm>
        </p:spPr>
        <p:txBody>
          <a:bodyPr/>
          <a:lstStyle/>
          <a:p>
            <a:pPr marL="101598" indent="0" algn="just">
              <a:spcAft>
                <a:spcPts val="600"/>
              </a:spcAft>
              <a:buNone/>
            </a:pPr>
            <a:r>
              <a:rPr lang="es-CL" dirty="0"/>
              <a:t>Le entregan los siguientes datos para una población de cerdos: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dirty="0"/>
              <a:t>El valor de la regresión padre-hijo para el peso al destete tiene un valor de 0,34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dirty="0"/>
              <a:t>La covarianza entre hermanos tiene un valor de 81 g.</a:t>
            </a:r>
            <a:r>
              <a:rPr lang="es-CL" baseline="30000" dirty="0"/>
              <a:t>2</a:t>
            </a:r>
          </a:p>
          <a:p>
            <a:pPr marL="101598" indent="0" algn="just">
              <a:buNone/>
            </a:pPr>
            <a:r>
              <a:rPr lang="es-CL" dirty="0"/>
              <a:t>Calcule la heredabilidad y la varianza ambiental.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4912E7-8BFB-179C-582B-ED5D4E1466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C6898C84-3A1B-F529-920B-FC739C1C69D6}"/>
                  </a:ext>
                </a:extLst>
              </p:cNvPr>
              <p:cNvSpPr txBox="1"/>
              <p:nvPr/>
            </p:nvSpPr>
            <p:spPr>
              <a:xfrm>
                <a:off x="1369000" y="3648546"/>
                <a:ext cx="4326826" cy="13893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sz="1600" dirty="0">
                    <a:latin typeface="Abadi" panose="020B0604020104020204" pitchFamily="34" charset="0"/>
                  </a:rPr>
                  <a:t>Tomando como base las siguientes ecuaciones:</a:t>
                </a:r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s-C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C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CL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s-CL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</m:oMath>
                </a14:m>
                <a:endParaRPr lang="es-CL" dirty="0"/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s-CL" sz="1600" b="0" i="1" smtClean="0">
                        <a:latin typeface="Cambria Math" panose="02040503050406030204" pitchFamily="18" charset="0"/>
                      </a:rPr>
                      <m:t>𝐶𝑜𝑣</m:t>
                    </m:r>
                    <m:d>
                      <m:dPr>
                        <m:ctrlPr>
                          <a:rPr lang="es-CL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1600" b="0" i="1" smtClean="0">
                            <a:latin typeface="Cambria Math" panose="02040503050406030204" pitchFamily="18" charset="0"/>
                          </a:rPr>
                          <m:t>𝐹𝑆</m:t>
                        </m:r>
                      </m:e>
                    </m:d>
                    <m:r>
                      <a:rPr lang="es-CL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16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L" sz="16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s-CL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16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CL" sz="160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s-CL" sz="16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CL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16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CL" sz="160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b>
                      <m:sSubPr>
                        <m:ctrlPr>
                          <a:rPr lang="es-CL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16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CL" sz="160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s-CL" sz="16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160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CL" sz="1600">
                            <a:latin typeface="Cambria Math" panose="02040503050406030204" pitchFamily="18" charset="0"/>
                          </a:rPr>
                          <m:t>𝐸𝑐</m:t>
                        </m:r>
                      </m:sub>
                    </m:sSub>
                  </m:oMath>
                </a14:m>
                <a:endParaRPr lang="es-CL" dirty="0"/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endParaRPr lang="es-CL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C6898C84-3A1B-F529-920B-FC739C1C6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000" y="3648546"/>
                <a:ext cx="4326826" cy="1389355"/>
              </a:xfrm>
              <a:prstGeom prst="rect">
                <a:avLst/>
              </a:prstGeom>
              <a:blipFill>
                <a:blip r:embed="rId2"/>
                <a:stretch>
                  <a:fillRect l="-987" t="-132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8C65D816-6236-938C-0FC4-C1F9E5E41399}"/>
                  </a:ext>
                </a:extLst>
              </p:cNvPr>
              <p:cNvSpPr txBox="1"/>
              <p:nvPr/>
            </p:nvSpPr>
            <p:spPr>
              <a:xfrm>
                <a:off x="6229351" y="3648546"/>
                <a:ext cx="4657724" cy="1824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1600" dirty="0">
                    <a:latin typeface="Abadi" panose="020B0604020104020204" pitchFamily="34" charset="0"/>
                  </a:rPr>
                  <a:t>Supongamos que no hay efectos asociados a la desviación dominante o a la interacción </a:t>
                </a:r>
                <a:r>
                  <a:rPr lang="es-CL" sz="1600" dirty="0" err="1">
                    <a:latin typeface="Abadi" panose="020B0604020104020204" pitchFamily="34" charset="0"/>
                  </a:rPr>
                  <a:t>epistática</a:t>
                </a:r>
                <a:r>
                  <a:rPr lang="es-CL" sz="1600" dirty="0">
                    <a:latin typeface="Abadi" panose="020B0604020104020204" pitchFamily="34" charset="0"/>
                  </a:rPr>
                  <a:t>, por lo que: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  <a:p>
                <a:r>
                  <a:rPr lang="es-CL" sz="1600" dirty="0">
                    <a:latin typeface="Abadi" panose="020B0604020104020204" pitchFamily="34" charset="0"/>
                  </a:rPr>
                  <a:t>Así,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L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CL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CL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CL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CL" sz="16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CL" sz="16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8C65D816-6236-938C-0FC4-C1F9E5E41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351" y="3648546"/>
                <a:ext cx="4657724" cy="1824730"/>
              </a:xfrm>
              <a:prstGeom prst="rect">
                <a:avLst/>
              </a:prstGeom>
              <a:blipFill>
                <a:blip r:embed="rId3"/>
                <a:stretch>
                  <a:fillRect l="-785" t="-100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4FD0315-28D8-35A2-5B16-9BF1EDFA5335}"/>
                  </a:ext>
                </a:extLst>
              </p:cNvPr>
              <p:cNvSpPr txBox="1"/>
              <p:nvPr/>
            </p:nvSpPr>
            <p:spPr>
              <a:xfrm>
                <a:off x="6229351" y="5586618"/>
                <a:ext cx="465772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L" sz="1600" dirty="0">
                    <a:latin typeface="Abadi" panose="020B0604020104020204" pitchFamily="34" charset="0"/>
                  </a:rPr>
                  <a:t>Además, supongamos que la única fuente de varianza ambiental se deba a diferencias entre las familias, por lo que: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s-C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CL" sz="1600" b="0" i="1" smtClean="0">
                              <a:latin typeface="Cambria Math" panose="02040503050406030204" pitchFamily="18" charset="0"/>
                            </a:rPr>
                            <m:t>𝐸𝑐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4FD0315-28D8-35A2-5B16-9BF1EDFA5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351" y="5586618"/>
                <a:ext cx="4657724" cy="1077218"/>
              </a:xfrm>
              <a:prstGeom prst="rect">
                <a:avLst/>
              </a:prstGeom>
              <a:blipFill>
                <a:blip r:embed="rId4"/>
                <a:stretch>
                  <a:fillRect l="-785" t="-169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B79B001F-2D39-4832-F4A9-D9E8EECFE201}"/>
              </a:ext>
            </a:extLst>
          </p:cNvPr>
          <p:cNvSpPr/>
          <p:nvPr/>
        </p:nvSpPr>
        <p:spPr>
          <a:xfrm>
            <a:off x="3393588" y="4829174"/>
            <a:ext cx="285247" cy="57587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8048B094-A49D-BE61-5C4F-51EE2DD9E2F3}"/>
                  </a:ext>
                </a:extLst>
              </p:cNvPr>
              <p:cNvSpPr txBox="1"/>
              <p:nvPr/>
            </p:nvSpPr>
            <p:spPr>
              <a:xfrm>
                <a:off x="2340457" y="5508263"/>
                <a:ext cx="2383912" cy="1155573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s-CL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s-CL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CL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s-CL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CL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s-CL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s-CL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CL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b="1" i="1" smtClean="0"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s-CL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sub>
                        </m:sSub>
                      </m:den>
                    </m:f>
                  </m:oMath>
                </a14:m>
                <a:endParaRPr lang="es-CL" b="1" dirty="0"/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endParaRPr lang="es-CL" b="1" dirty="0"/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s-CL" sz="1600" b="1" i="1" smtClean="0">
                        <a:latin typeface="Cambria Math" panose="02040503050406030204" pitchFamily="18" charset="0"/>
                      </a:rPr>
                      <m:t>𝑪𝒐𝒗</m:t>
                    </m:r>
                    <m:d>
                      <m:dPr>
                        <m:ctrlPr>
                          <a:rPr lang="es-CL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1600" b="1" i="1" smtClean="0">
                            <a:latin typeface="Cambria Math" panose="02040503050406030204" pitchFamily="18" charset="0"/>
                          </a:rPr>
                          <m:t>𝑭𝑺</m:t>
                        </m:r>
                      </m:e>
                    </m:d>
                    <m:r>
                      <a:rPr lang="es-CL" sz="1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s-CL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es-CL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1600" b="1" i="1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s-CL" sz="1600" b="1" i="1" smtClean="0">
                            <a:latin typeface="Cambria Math" panose="02040503050406030204" pitchFamily="18" charset="0"/>
                          </a:rPr>
                          <m:t>𝐀</m:t>
                        </m:r>
                      </m:sub>
                    </m:sSub>
                    <m:r>
                      <a:rPr lang="es-CL" sz="1600" b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s-CL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1600" b="1" i="1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b>
                        <m:r>
                          <a:rPr lang="es-CL" sz="1600" b="1" i="1" smtClean="0">
                            <a:latin typeface="Cambria Math" panose="02040503050406030204" pitchFamily="18" charset="0"/>
                          </a:rPr>
                          <m:t>𝐄</m:t>
                        </m:r>
                      </m:sub>
                    </m:sSub>
                  </m:oMath>
                </a14:m>
                <a:endParaRPr lang="es-CL" b="1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8048B094-A49D-BE61-5C4F-51EE2DD9E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57" y="5508263"/>
                <a:ext cx="2383912" cy="1155573"/>
              </a:xfrm>
              <a:prstGeom prst="rect">
                <a:avLst/>
              </a:prstGeom>
              <a:blipFill>
                <a:blip r:embed="rId5"/>
                <a:stretch>
                  <a:fillRect l="-1266" b="-51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3790DA4F-6273-78D8-8696-1D179E01700C}"/>
              </a:ext>
            </a:extLst>
          </p:cNvPr>
          <p:cNvSpPr txBox="1"/>
          <p:nvPr/>
        </p:nvSpPr>
        <p:spPr>
          <a:xfrm>
            <a:off x="3678835" y="4992528"/>
            <a:ext cx="1000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>
                <a:latin typeface="Abadi" panose="020B0604020104020204" pitchFamily="34" charset="0"/>
              </a:rPr>
              <a:t>Por lo tanto,</a:t>
            </a:r>
          </a:p>
        </p:txBody>
      </p:sp>
    </p:spTree>
    <p:extLst>
      <p:ext uri="{BB962C8B-B14F-4D97-AF65-F5344CB8AC3E}">
        <p14:creationId xmlns:p14="http://schemas.microsoft.com/office/powerpoint/2010/main" val="14183423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BC3FF-3319-CCD5-9AB6-084FF4BF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00" y="652214"/>
            <a:ext cx="9911200" cy="528400"/>
          </a:xfrm>
        </p:spPr>
        <p:txBody>
          <a:bodyPr/>
          <a:lstStyle/>
          <a:p>
            <a:r>
              <a:rPr lang="es-CL" dirty="0"/>
              <a:t>Ejercicio 2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0DDFBB-06C5-0225-0E01-A3594B618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0400" y="1443425"/>
            <a:ext cx="9911200" cy="2128450"/>
          </a:xfrm>
        </p:spPr>
        <p:txBody>
          <a:bodyPr/>
          <a:lstStyle/>
          <a:p>
            <a:pPr marL="101598" indent="0" algn="just">
              <a:spcAft>
                <a:spcPts val="600"/>
              </a:spcAft>
              <a:buNone/>
            </a:pPr>
            <a:r>
              <a:rPr lang="es-CL" dirty="0"/>
              <a:t>Le entregan los siguientes datos para una población de cerdos: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dirty="0"/>
              <a:t>El valor de la regresión padre-hijo para el peso al destete tiene un valor de 0,34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dirty="0"/>
              <a:t>La covarianza entre hermanos tiene un valor de 81 g.</a:t>
            </a:r>
            <a:r>
              <a:rPr lang="es-CL" baseline="30000" dirty="0"/>
              <a:t>2</a:t>
            </a:r>
          </a:p>
          <a:p>
            <a:pPr marL="101598" indent="0" algn="just">
              <a:buNone/>
            </a:pPr>
            <a:r>
              <a:rPr lang="es-CL" dirty="0"/>
              <a:t>Calcule la heredabilidad y la varianza ambiental.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4912E7-8BFB-179C-582B-ED5D4E1466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8048B094-A49D-BE61-5C4F-51EE2DD9E2F3}"/>
                  </a:ext>
                </a:extLst>
              </p:cNvPr>
              <p:cNvSpPr txBox="1"/>
              <p:nvPr/>
            </p:nvSpPr>
            <p:spPr>
              <a:xfrm>
                <a:off x="1264163" y="3653305"/>
                <a:ext cx="2917250" cy="139422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s-CL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L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s-CL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CL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s-CL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es-CL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CL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s-CL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CL" b="1" dirty="0"/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endParaRPr lang="es-CL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1" i="1" smtClean="0">
                          <a:latin typeface="Cambria Math" panose="02040503050406030204" pitchFamily="18" charset="0"/>
                        </a:rPr>
                        <m:t>𝑪𝒐𝒗</m:t>
                      </m:r>
                      <m:d>
                        <m:dPr>
                          <m:ctrlPr>
                            <a:rPr lang="es-CL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1600" b="1" i="1" smtClean="0">
                              <a:latin typeface="Cambria Math" panose="02040503050406030204" pitchFamily="18" charset="0"/>
                            </a:rPr>
                            <m:t>𝑭𝑺</m:t>
                          </m:r>
                        </m:e>
                      </m:d>
                      <m:r>
                        <a:rPr lang="es-CL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s-CL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es-CL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1600" b="1" i="1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s-CL" sz="1600" b="1" i="1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sub>
                      </m:sSub>
                      <m:r>
                        <a:rPr lang="es-CL" sz="1600" b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1600" b="1" i="1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s-CL" sz="1600" b="1" i="1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sub>
                      </m:sSub>
                    </m:oMath>
                  </m:oMathPara>
                </a14:m>
                <a:endParaRPr lang="es-CL" b="1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8048B094-A49D-BE61-5C4F-51EE2DD9E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163" y="3653305"/>
                <a:ext cx="2917250" cy="13942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D918300E-1865-21BB-1A71-720B6C5B2F14}"/>
                  </a:ext>
                </a:extLst>
              </p:cNvPr>
              <p:cNvSpPr txBox="1"/>
              <p:nvPr/>
            </p:nvSpPr>
            <p:spPr>
              <a:xfrm>
                <a:off x="6829425" y="3653305"/>
                <a:ext cx="1528111" cy="656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s-CL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L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CL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CL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s-CL" b="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CL" b="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D918300E-1865-21BB-1A71-720B6C5B2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425" y="3653305"/>
                <a:ext cx="1528111" cy="656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4C53E8DB-A519-4D60-5FF3-52CCB733C37F}"/>
                  </a:ext>
                </a:extLst>
              </p:cNvPr>
              <p:cNvSpPr txBox="1"/>
              <p:nvPr/>
            </p:nvSpPr>
            <p:spPr>
              <a:xfrm>
                <a:off x="6732795" y="4485861"/>
                <a:ext cx="1721369" cy="656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0,68</m:t>
                      </m:r>
                      <m:r>
                        <a:rPr lang="es-CL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CL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CL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s-CL" b="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C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CL" b="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4C53E8DB-A519-4D60-5FF3-52CCB733C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795" y="4485861"/>
                <a:ext cx="1721369" cy="656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1303595-FBD6-24D0-0FE0-9A939B044723}"/>
                  </a:ext>
                </a:extLst>
              </p:cNvPr>
              <p:cNvSpPr txBox="1"/>
              <p:nvPr/>
            </p:nvSpPr>
            <p:spPr>
              <a:xfrm>
                <a:off x="6377056" y="5404142"/>
                <a:ext cx="24328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0,68</m:t>
                      </m:r>
                      <m:sSub>
                        <m:sSub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+0,68</m:t>
                      </m:r>
                      <m:sSub>
                        <m:sSub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s-CL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1303595-FBD6-24D0-0FE0-9A939B044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056" y="5404142"/>
                <a:ext cx="2432845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8E79A0F-52E0-D26B-EABC-0F16BF7B7180}"/>
                  </a:ext>
                </a:extLst>
              </p:cNvPr>
              <p:cNvSpPr txBox="1"/>
              <p:nvPr/>
            </p:nvSpPr>
            <p:spPr>
              <a:xfrm>
                <a:off x="6742320" y="6141777"/>
                <a:ext cx="1728230" cy="36933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CL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𝟏𝟐𝟓</m:t>
                      </m:r>
                      <m:sSub>
                        <m:sSubPr>
                          <m:ctrlPr>
                            <a:rPr lang="es-CL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CL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</m:oMath>
                  </m:oMathPara>
                </a14:m>
                <a:endParaRPr lang="es-CL" b="1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8E79A0F-52E0-D26B-EABC-0F16BF7B7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320" y="6141777"/>
                <a:ext cx="172823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5748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BC3FF-3319-CCD5-9AB6-084FF4BF1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00" y="652214"/>
            <a:ext cx="9911200" cy="528400"/>
          </a:xfrm>
        </p:spPr>
        <p:txBody>
          <a:bodyPr/>
          <a:lstStyle/>
          <a:p>
            <a:r>
              <a:rPr lang="es-CL" dirty="0"/>
              <a:t>Ejercicio 2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0DDFBB-06C5-0225-0E01-A3594B618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0400" y="1443425"/>
            <a:ext cx="9911200" cy="2128450"/>
          </a:xfrm>
        </p:spPr>
        <p:txBody>
          <a:bodyPr/>
          <a:lstStyle/>
          <a:p>
            <a:pPr marL="101598" indent="0" algn="just">
              <a:spcAft>
                <a:spcPts val="600"/>
              </a:spcAft>
              <a:buNone/>
            </a:pPr>
            <a:r>
              <a:rPr lang="es-CL" dirty="0"/>
              <a:t>Le entregan los siguientes datos para una población de cerdos: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dirty="0"/>
              <a:t>El valor de la regresión padre-hijo para el peso al destete tiene un valor de 0,34</a:t>
            </a:r>
          </a:p>
          <a:p>
            <a:pPr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dirty="0"/>
              <a:t>La covarianza entre hermanos tiene un valor de 81 g.</a:t>
            </a:r>
            <a:r>
              <a:rPr lang="es-CL" baseline="30000" dirty="0"/>
              <a:t>2</a:t>
            </a:r>
          </a:p>
          <a:p>
            <a:pPr marL="101598" indent="0" algn="just">
              <a:buNone/>
            </a:pPr>
            <a:r>
              <a:rPr lang="es-CL" dirty="0"/>
              <a:t>Calcule la heredabilidad y la varianza ambiental.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4912E7-8BFB-179C-582B-ED5D4E1466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8048B094-A49D-BE61-5C4F-51EE2DD9E2F3}"/>
                  </a:ext>
                </a:extLst>
              </p:cNvPr>
              <p:cNvSpPr txBox="1"/>
              <p:nvPr/>
            </p:nvSpPr>
            <p:spPr>
              <a:xfrm>
                <a:off x="1264163" y="3653305"/>
                <a:ext cx="2917250" cy="1394228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s-CL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L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s-CL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CL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s-CL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es-CL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s-CL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s-CL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CL" b="1" dirty="0"/>
              </a:p>
              <a:p>
                <a:pPr marL="285750" indent="-285750">
                  <a:buFont typeface="Courier New" panose="02070309020205020404" pitchFamily="49" charset="0"/>
                  <a:buChar char="o"/>
                </a:pPr>
                <a:endParaRPr lang="es-CL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600" b="1" i="1" smtClean="0">
                          <a:latin typeface="Cambria Math" panose="02040503050406030204" pitchFamily="18" charset="0"/>
                        </a:rPr>
                        <m:t>𝑪𝒐𝒗</m:t>
                      </m:r>
                      <m:d>
                        <m:dPr>
                          <m:ctrlPr>
                            <a:rPr lang="es-CL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1600" b="1" i="1" smtClean="0">
                              <a:latin typeface="Cambria Math" panose="02040503050406030204" pitchFamily="18" charset="0"/>
                            </a:rPr>
                            <m:t>𝑭𝑺</m:t>
                          </m:r>
                        </m:e>
                      </m:d>
                      <m:r>
                        <a:rPr lang="es-CL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s-CL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es-CL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1600" b="1" i="1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s-CL" sz="1600" b="1" i="1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sub>
                      </m:sSub>
                      <m:r>
                        <a:rPr lang="es-CL" sz="1600" b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1600" b="1" i="1" smtClean="0"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s-CL" sz="1600" b="1" i="1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sub>
                      </m:sSub>
                    </m:oMath>
                  </m:oMathPara>
                </a14:m>
                <a:endParaRPr lang="es-CL" b="1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8048B094-A49D-BE61-5C4F-51EE2DD9E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163" y="3653305"/>
                <a:ext cx="2917250" cy="13942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D918300E-1865-21BB-1A71-720B6C5B2F14}"/>
                  </a:ext>
                </a:extLst>
              </p:cNvPr>
              <p:cNvSpPr txBox="1"/>
              <p:nvPr/>
            </p:nvSpPr>
            <p:spPr>
              <a:xfrm>
                <a:off x="6452786" y="3605680"/>
                <a:ext cx="230729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>
                          <a:latin typeface="Cambria Math" panose="02040503050406030204" pitchFamily="18" charset="0"/>
                        </a:rPr>
                        <m:t>𝐶𝑜𝑣</m:t>
                      </m:r>
                      <m:d>
                        <m:d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b="0" i="1">
                              <a:latin typeface="Cambria Math" panose="02040503050406030204" pitchFamily="18" charset="0"/>
                            </a:rPr>
                            <m:t>𝐹𝑆</m:t>
                          </m:r>
                        </m:e>
                      </m:d>
                      <m:r>
                        <a:rPr lang="es-CL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CL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CL" b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CL" b="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D918300E-1865-21BB-1A71-720B6C5B2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786" y="3605680"/>
                <a:ext cx="2307298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4C53E8DB-A519-4D60-5FF3-52CCB733C37F}"/>
                  </a:ext>
                </a:extLst>
              </p:cNvPr>
              <p:cNvSpPr txBox="1"/>
              <p:nvPr/>
            </p:nvSpPr>
            <p:spPr>
              <a:xfrm>
                <a:off x="6230674" y="4358683"/>
                <a:ext cx="275152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81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CL" b="0" i="0" smtClean="0">
                          <a:latin typeface="Cambria Math" panose="02040503050406030204" pitchFamily="18" charset="0"/>
                        </a:rPr>
                        <m:t>(2,125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s-CL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s-CL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4C53E8DB-A519-4D60-5FF3-52CCB733C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674" y="4358683"/>
                <a:ext cx="2751522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8E79A0F-52E0-D26B-EABC-0F16BF7B7180}"/>
                  </a:ext>
                </a:extLst>
              </p:cNvPr>
              <p:cNvSpPr txBox="1"/>
              <p:nvPr/>
            </p:nvSpPr>
            <p:spPr>
              <a:xfrm>
                <a:off x="1858673" y="5392769"/>
                <a:ext cx="172823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CL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𝟏𝟐𝟓</m:t>
                      </m:r>
                      <m:sSub>
                        <m:sSubPr>
                          <m:ctrlPr>
                            <a:rPr lang="es-CL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CL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</m:oMath>
                  </m:oMathPara>
                </a14:m>
                <a:endParaRPr lang="es-CL" b="1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88E79A0F-52E0-D26B-EABC-0F16BF7B7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673" y="5392769"/>
                <a:ext cx="172823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25DBE0FF-1453-141B-46AC-5A7A4C695693}"/>
                  </a:ext>
                </a:extLst>
              </p:cNvPr>
              <p:cNvSpPr txBox="1"/>
              <p:nvPr/>
            </p:nvSpPr>
            <p:spPr>
              <a:xfrm>
                <a:off x="6346090" y="5111686"/>
                <a:ext cx="252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81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=1,0625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s-CL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CL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25DBE0FF-1453-141B-46AC-5A7A4C695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090" y="5111686"/>
                <a:ext cx="2520690" cy="369332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B9D5086-8A03-B3B4-972C-0C35243C61D7}"/>
                  </a:ext>
                </a:extLst>
              </p:cNvPr>
              <p:cNvSpPr txBox="1"/>
              <p:nvPr/>
            </p:nvSpPr>
            <p:spPr>
              <a:xfrm>
                <a:off x="6602506" y="5619386"/>
                <a:ext cx="2007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81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=2,0625</m:t>
                      </m:r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CB9D5086-8A03-B3B4-972C-0C35243C61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506" y="5619386"/>
                <a:ext cx="2007857" cy="369332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1053312-6643-7D10-5408-17428993CCEC}"/>
                  </a:ext>
                </a:extLst>
              </p:cNvPr>
              <p:cNvSpPr txBox="1"/>
              <p:nvPr/>
            </p:nvSpPr>
            <p:spPr>
              <a:xfrm>
                <a:off x="6782041" y="6226203"/>
                <a:ext cx="1648785" cy="36933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=39,27</m:t>
                      </m:r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1053312-6643-7D10-5408-17428993C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041" y="6226203"/>
                <a:ext cx="1648785" cy="369332"/>
              </a:xfrm>
              <a:prstGeom prst="rect">
                <a:avLst/>
              </a:prstGeom>
              <a:blipFill>
                <a:blip r:embed="rId8"/>
                <a:stretch>
                  <a:fillRect b="-6349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4068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5" grpId="0"/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728AA2B-6556-4A13-A50A-9B2496C2FF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E88FAD77-E384-419E-80FB-D74FF816F4D3}"/>
              </a:ext>
            </a:extLst>
          </p:cNvPr>
          <p:cNvSpPr txBox="1">
            <a:spLocks/>
          </p:cNvSpPr>
          <p:nvPr/>
        </p:nvSpPr>
        <p:spPr>
          <a:xfrm>
            <a:off x="563509" y="754285"/>
            <a:ext cx="9367203" cy="842487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3200" i="1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Ecuaciones importantes</a:t>
            </a:r>
            <a:endParaRPr lang="en-US" sz="3200" i="1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7A9706-3336-69EC-5048-7FED36F906E6}"/>
              </a:ext>
            </a:extLst>
          </p:cNvPr>
          <p:cNvSpPr txBox="1"/>
          <p:nvPr/>
        </p:nvSpPr>
        <p:spPr>
          <a:xfrm>
            <a:off x="1666875" y="1939832"/>
            <a:ext cx="760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Abadi" panose="020B0604020104020204" pitchFamily="34" charset="0"/>
              </a:rPr>
              <a:t>Covarianza fenotípica entre parientes y valores de regresión/correlación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6">
                <a:extLst>
                  <a:ext uri="{FF2B5EF4-FFF2-40B4-BE49-F238E27FC236}">
                    <a16:creationId xmlns:a16="http://schemas.microsoft.com/office/drawing/2014/main" id="{058EBD8F-E5DA-D06A-81FB-8E34B835EA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9471519"/>
                  </p:ext>
                </p:extLst>
              </p:nvPr>
            </p:nvGraphicFramePr>
            <p:xfrm>
              <a:off x="1666875" y="2487213"/>
              <a:ext cx="8858249" cy="3530855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3606030">
                      <a:extLst>
                        <a:ext uri="{9D8B030D-6E8A-4147-A177-3AD203B41FA5}">
                          <a16:colId xmlns:a16="http://schemas.microsoft.com/office/drawing/2014/main" val="4266248574"/>
                        </a:ext>
                      </a:extLst>
                    </a:gridCol>
                    <a:gridCol w="2832327">
                      <a:extLst>
                        <a:ext uri="{9D8B030D-6E8A-4147-A177-3AD203B41FA5}">
                          <a16:colId xmlns:a16="http://schemas.microsoft.com/office/drawing/2014/main" val="354754704"/>
                        </a:ext>
                      </a:extLst>
                    </a:gridCol>
                    <a:gridCol w="2419892">
                      <a:extLst>
                        <a:ext uri="{9D8B030D-6E8A-4147-A177-3AD203B41FA5}">
                          <a16:colId xmlns:a16="http://schemas.microsoft.com/office/drawing/2014/main" val="33028040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Parientes</a:t>
                          </a:r>
                          <a:endParaRPr lang="es-C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Covarianza genética</a:t>
                          </a:r>
                          <a:endParaRPr lang="es-C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Regresión (</a:t>
                          </a:r>
                          <a14:m>
                            <m:oMath xmlns:m="http://schemas.openxmlformats.org/officeDocument/2006/math">
                              <m:r>
                                <a:rPr lang="es-CL" b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s-CL" dirty="0"/>
                            <a:t>) o correlación (</a:t>
                          </a:r>
                          <a14:m>
                            <m:oMath xmlns:m="http://schemas.openxmlformats.org/officeDocument/2006/math">
                              <m:r>
                                <a:rPr lang="es-CL" b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oMath>
                          </a14:m>
                          <a:r>
                            <a:rPr lang="es-CL" dirty="0"/>
                            <a:t>)</a:t>
                          </a:r>
                          <a:endParaRPr lang="es-C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22628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solidFill>
                                <a:schemeClr val="bg1"/>
                              </a:solidFill>
                            </a:rPr>
                            <a:t>Hijos y un padre (</a:t>
                          </a:r>
                          <a14:m>
                            <m:oMath xmlns:m="http://schemas.openxmlformats.org/officeDocument/2006/math">
                              <m:r>
                                <a:rPr lang="es-CL" b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𝑂𝑃</m:t>
                              </m:r>
                            </m:oMath>
                          </a14:m>
                          <a:r>
                            <a:rPr lang="es-CL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lang="es-CL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CL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s-CL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s-CL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CL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s-CL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CL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s-CL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CL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s-CL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s-CL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27698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solidFill>
                                <a:schemeClr val="bg1"/>
                              </a:solidFill>
                            </a:rPr>
                            <a:t>Hijos y la media de los padres (</a:t>
                          </a:r>
                          <a14:m>
                            <m:oMath xmlns:m="http://schemas.openxmlformats.org/officeDocument/2006/math">
                              <m:r>
                                <a:rPr lang="es-CL" b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acc>
                                <m:accPr>
                                  <m:chr m:val="̅"/>
                                  <m:ctrlPr>
                                    <a:rPr lang="es-CL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CL" b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oMath>
                          </a14:m>
                          <a:r>
                            <a:rPr lang="es-CL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lang="es-CL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CL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s-CL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s-CL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CL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CL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s-CL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CL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s-CL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s-CL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15652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solidFill>
                                <a:schemeClr val="bg1"/>
                              </a:solidFill>
                            </a:rPr>
                            <a:t>Medios hermanos (</a:t>
                          </a:r>
                          <a14:m>
                            <m:oMath xmlns:m="http://schemas.openxmlformats.org/officeDocument/2006/math">
                              <m:r>
                                <a:rPr lang="es-CL" b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𝐻𝑆</m:t>
                              </m:r>
                            </m:oMath>
                          </a14:m>
                          <a:r>
                            <a:rPr lang="es-CL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lang="es-CL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CL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s-CL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s-CL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CL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s-CL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CL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s-CL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CL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s-CL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s-CL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82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solidFill>
                                <a:schemeClr val="bg1"/>
                              </a:solidFill>
                            </a:rPr>
                            <a:t>Hermanos (</a:t>
                          </a:r>
                          <a14:m>
                            <m:oMath xmlns:m="http://schemas.openxmlformats.org/officeDocument/2006/math">
                              <m:r>
                                <a:rPr lang="es-CL" b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𝐹𝑆</m:t>
                              </m:r>
                            </m:oMath>
                          </a14:m>
                          <a:r>
                            <a:rPr lang="es-CL" dirty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lang="es-CL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CL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s-CL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s-CL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s-CL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s-CL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es-CL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s-CL" b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CL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>
                                      <m:fPr>
                                        <m:ctrlPr>
                                          <a:rPr lang="es-CL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CL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s-CL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s-CL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s-CL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s-CL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CL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s-CL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s-CL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s-CL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  <m:r>
                                      <a:rPr lang="es-CL" b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s-CL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s-CL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𝐸𝑐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CL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s-CL" b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s-CL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92044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6">
                <a:extLst>
                  <a:ext uri="{FF2B5EF4-FFF2-40B4-BE49-F238E27FC236}">
                    <a16:creationId xmlns:a16="http://schemas.microsoft.com/office/drawing/2014/main" id="{058EBD8F-E5DA-D06A-81FB-8E34B835EA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9471519"/>
                  </p:ext>
                </p:extLst>
              </p:nvPr>
            </p:nvGraphicFramePr>
            <p:xfrm>
              <a:off x="1666875" y="2487213"/>
              <a:ext cx="8858249" cy="3530855"/>
            </p:xfrm>
            <a:graphic>
              <a:graphicData uri="http://schemas.openxmlformats.org/drawingml/2006/table">
                <a:tbl>
                  <a:tblPr firstRow="1" bandRow="1">
                    <a:tableStyleId>{9DCAF9ED-07DC-4A11-8D7F-57B35C25682E}</a:tableStyleId>
                  </a:tblPr>
                  <a:tblGrid>
                    <a:gridCol w="3606030">
                      <a:extLst>
                        <a:ext uri="{9D8B030D-6E8A-4147-A177-3AD203B41FA5}">
                          <a16:colId xmlns:a16="http://schemas.microsoft.com/office/drawing/2014/main" val="4266248574"/>
                        </a:ext>
                      </a:extLst>
                    </a:gridCol>
                    <a:gridCol w="2832327">
                      <a:extLst>
                        <a:ext uri="{9D8B030D-6E8A-4147-A177-3AD203B41FA5}">
                          <a16:colId xmlns:a16="http://schemas.microsoft.com/office/drawing/2014/main" val="354754704"/>
                        </a:ext>
                      </a:extLst>
                    </a:gridCol>
                    <a:gridCol w="2419892">
                      <a:extLst>
                        <a:ext uri="{9D8B030D-6E8A-4147-A177-3AD203B41FA5}">
                          <a16:colId xmlns:a16="http://schemas.microsoft.com/office/drawing/2014/main" val="3302804007"/>
                        </a:ext>
                      </a:extLst>
                    </a:gridCol>
                  </a:tblGrid>
                  <a:tr h="6605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Parientes</a:t>
                          </a:r>
                          <a:endParaRPr lang="es-C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/>
                            <a:t>Covarianza genética</a:t>
                          </a:r>
                          <a:endParaRPr lang="es-C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6499" t="-4587" r="-504" b="-4339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2262886"/>
                      </a:ext>
                    </a:extLst>
                  </a:tr>
                  <a:tr h="672021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9" t="-103636" r="-145946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7527" t="-103636" r="-85806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6499" t="-103636" r="-504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2769832"/>
                      </a:ext>
                    </a:extLst>
                  </a:tr>
                  <a:tr h="670179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9" t="-203636" r="-145946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7527" t="-203636" r="-85806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6499" t="-203636" r="-504" b="-2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1565297"/>
                      </a:ext>
                    </a:extLst>
                  </a:tr>
                  <a:tr h="672021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9" t="-303636" r="-145946" b="-1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7527" t="-303636" r="-85806" b="-1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6499" t="-303636" r="-504" b="-1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82934"/>
                      </a:ext>
                    </a:extLst>
                  </a:tr>
                  <a:tr h="856107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9" t="-314894" r="-145946" b="-1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7527" t="-314894" r="-85806" b="-1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66499" t="-314894" r="-504" b="-14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920442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2" descr="unidosporlaamistad - 17 DE ABRIL, MIERCOLES - Buenos días">
            <a:extLst>
              <a:ext uri="{FF2B5EF4-FFF2-40B4-BE49-F238E27FC236}">
                <a16:creationId xmlns:a16="http://schemas.microsoft.com/office/drawing/2014/main" id="{B37D6E99-3141-5E26-8F56-EBACE7704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4" y="148061"/>
            <a:ext cx="1593442" cy="169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82684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ctrTitle"/>
          </p:nvPr>
        </p:nvSpPr>
        <p:spPr>
          <a:xfrm>
            <a:off x="914400" y="2224201"/>
            <a:ext cx="10363200" cy="174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/>
              <a:t>Algunas definiciones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s-CL" i="1" dirty="0"/>
              <a:t>Semejanza entre parientes</a:t>
            </a:r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1140400" y="1909978"/>
            <a:ext cx="9911200" cy="123438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buNone/>
            </a:pPr>
            <a:r>
              <a:rPr lang="es-CL" sz="2400" dirty="0">
                <a:latin typeface="Abadi" panose="020B0604020104020204" pitchFamily="34" charset="0"/>
              </a:rPr>
              <a:t>El parecido entre parientes es uno de los </a:t>
            </a:r>
            <a:r>
              <a:rPr lang="es-CL" sz="2400" dirty="0">
                <a:solidFill>
                  <a:schemeClr val="accent1"/>
                </a:solidFill>
                <a:latin typeface="Abadi" panose="020B0604020104020204" pitchFamily="34" charset="0"/>
              </a:rPr>
              <a:t>fenómenos genéticos básicos observables</a:t>
            </a:r>
            <a:r>
              <a:rPr lang="es-CL" sz="2400" dirty="0">
                <a:latin typeface="Abadi" panose="020B0604020104020204" pitchFamily="34" charset="0"/>
              </a:rPr>
              <a:t> en los </a:t>
            </a:r>
            <a:r>
              <a:rPr lang="es-CL" sz="2400" dirty="0">
                <a:solidFill>
                  <a:schemeClr val="accent1"/>
                </a:solidFill>
                <a:latin typeface="Abadi" panose="020B0604020104020204" pitchFamily="34" charset="0"/>
              </a:rPr>
              <a:t>caracteres métricos </a:t>
            </a:r>
            <a:r>
              <a:rPr lang="es-CL" sz="2400" dirty="0">
                <a:latin typeface="Abadi" panose="020B0604020104020204" pitchFamily="34" charset="0"/>
              </a:rPr>
              <a:t>y es una </a:t>
            </a:r>
            <a:r>
              <a:rPr lang="es-CL" sz="2400" dirty="0">
                <a:solidFill>
                  <a:schemeClr val="accent1"/>
                </a:solidFill>
                <a:latin typeface="Abadi" panose="020B0604020104020204" pitchFamily="34" charset="0"/>
              </a:rPr>
              <a:t>propiedad de cada carácter </a:t>
            </a:r>
            <a:r>
              <a:rPr lang="es-CL" sz="2400" dirty="0">
                <a:latin typeface="Abadi" panose="020B0604020104020204" pitchFamily="34" charset="0"/>
              </a:rPr>
              <a:t>medido en una población.</a:t>
            </a:r>
          </a:p>
        </p:txBody>
      </p:sp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8106C74-DF96-CE14-7112-D3D0CEA56DA2}"/>
              </a:ext>
            </a:extLst>
          </p:cNvPr>
          <p:cNvSpPr txBox="1"/>
          <p:nvPr/>
        </p:nvSpPr>
        <p:spPr>
          <a:xfrm>
            <a:off x="1457325" y="3149084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Anteriormente,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2AC1DB7B-CF82-01BA-FD95-E95F78E76897}"/>
                  </a:ext>
                </a:extLst>
              </p:cNvPr>
              <p:cNvSpPr txBox="1"/>
              <p:nvPr/>
            </p:nvSpPr>
            <p:spPr>
              <a:xfrm>
                <a:off x="4586612" y="3518416"/>
                <a:ext cx="3018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2AC1DB7B-CF82-01BA-FD95-E95F78E76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612" y="3518416"/>
                <a:ext cx="3018775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EA69DC2-C011-CE4D-7988-B2EBA29799B9}"/>
                  </a:ext>
                </a:extLst>
              </p:cNvPr>
              <p:cNvSpPr txBox="1"/>
              <p:nvPr/>
            </p:nvSpPr>
            <p:spPr>
              <a:xfrm>
                <a:off x="4622935" y="4135609"/>
                <a:ext cx="2946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EA69DC2-C011-CE4D-7988-B2EBA29799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935" y="4135609"/>
                <a:ext cx="2946128" cy="369332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brir llave 4">
            <a:extLst>
              <a:ext uri="{FF2B5EF4-FFF2-40B4-BE49-F238E27FC236}">
                <a16:creationId xmlns:a16="http://schemas.microsoft.com/office/drawing/2014/main" id="{577EF997-0899-2EF2-B427-757AB3A10647}"/>
              </a:ext>
            </a:extLst>
          </p:cNvPr>
          <p:cNvSpPr/>
          <p:nvPr/>
        </p:nvSpPr>
        <p:spPr>
          <a:xfrm rot="5400000">
            <a:off x="5897046" y="2684979"/>
            <a:ext cx="369332" cy="2733674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88A0A0-8F72-596F-8190-535700A77C58}"/>
              </a:ext>
            </a:extLst>
          </p:cNvPr>
          <p:cNvSpPr txBox="1"/>
          <p:nvPr/>
        </p:nvSpPr>
        <p:spPr>
          <a:xfrm>
            <a:off x="1457325" y="4948022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En este caso,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C50DD895-B8E6-EBDE-6E87-C1BDE5BD5122}"/>
              </a:ext>
            </a:extLst>
          </p:cNvPr>
          <p:cNvCxnSpPr>
            <a:cxnSpLocks/>
          </p:cNvCxnSpPr>
          <p:nvPr/>
        </p:nvCxnSpPr>
        <p:spPr>
          <a:xfrm>
            <a:off x="4476029" y="5686686"/>
            <a:ext cx="2972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1F86BB5-966E-4C4F-AEA5-9D8AF5EBEE79}"/>
              </a:ext>
            </a:extLst>
          </p:cNvPr>
          <p:cNvSpPr txBox="1"/>
          <p:nvPr/>
        </p:nvSpPr>
        <p:spPr>
          <a:xfrm>
            <a:off x="1429815" y="3759428"/>
            <a:ext cx="1508053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1600" b="1" dirty="0">
                <a:latin typeface="Abadi" panose="020B0604020104020204" pitchFamily="34" charset="0"/>
              </a:rPr>
              <a:t>Componentes causales de variación (V)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4F2929DC-7E81-EE9B-9E4D-1BCFCE327558}"/>
                  </a:ext>
                </a:extLst>
              </p:cNvPr>
              <p:cNvSpPr txBox="1"/>
              <p:nvPr/>
            </p:nvSpPr>
            <p:spPr>
              <a:xfrm>
                <a:off x="3500762" y="5502020"/>
                <a:ext cx="97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4F2929DC-7E81-EE9B-9E4D-1BCFCE327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0762" y="5502020"/>
                <a:ext cx="97526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uadroTexto 29">
            <a:extLst>
              <a:ext uri="{FF2B5EF4-FFF2-40B4-BE49-F238E27FC236}">
                <a16:creationId xmlns:a16="http://schemas.microsoft.com/office/drawing/2014/main" id="{284E6256-6868-FD23-FA0F-B9337B40D9C3}"/>
              </a:ext>
            </a:extLst>
          </p:cNvPr>
          <p:cNvSpPr txBox="1"/>
          <p:nvPr/>
        </p:nvSpPr>
        <p:spPr>
          <a:xfrm>
            <a:off x="4586612" y="5871352"/>
            <a:ext cx="2658196" cy="7386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400" dirty="0">
                <a:latin typeface="Abadi" panose="020B0604020104020204" pitchFamily="34" charset="0"/>
              </a:rPr>
              <a:t>Medición del grado de semejanza en base a agrupación respecto a promedios familiares</a:t>
            </a:r>
          </a:p>
        </p:txBody>
      </p:sp>
      <p:pic>
        <p:nvPicPr>
          <p:cNvPr id="33" name="Gráfico 32" descr="Cerdo con relleno sólido">
            <a:extLst>
              <a:ext uri="{FF2B5EF4-FFF2-40B4-BE49-F238E27FC236}">
                <a16:creationId xmlns:a16="http://schemas.microsoft.com/office/drawing/2014/main" id="{FDF6249D-3BD2-EA37-517A-7474A7C082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10149" y="5052796"/>
            <a:ext cx="738662" cy="738662"/>
          </a:xfrm>
          <a:prstGeom prst="rect">
            <a:avLst/>
          </a:prstGeom>
        </p:spPr>
      </p:pic>
      <p:pic>
        <p:nvPicPr>
          <p:cNvPr id="34" name="Gráfico 33" descr="Cerdo con relleno sólido">
            <a:extLst>
              <a:ext uri="{FF2B5EF4-FFF2-40B4-BE49-F238E27FC236}">
                <a16:creationId xmlns:a16="http://schemas.microsoft.com/office/drawing/2014/main" id="{F7C00655-8931-D127-1AAB-A61C9B7FFE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9480" y="5502022"/>
            <a:ext cx="738662" cy="738662"/>
          </a:xfrm>
          <a:prstGeom prst="rect">
            <a:avLst/>
          </a:prstGeom>
        </p:spPr>
      </p:pic>
      <p:pic>
        <p:nvPicPr>
          <p:cNvPr id="35" name="Gráfico 34" descr="Cerdo con relleno sólido">
            <a:extLst>
              <a:ext uri="{FF2B5EF4-FFF2-40B4-BE49-F238E27FC236}">
                <a16:creationId xmlns:a16="http://schemas.microsoft.com/office/drawing/2014/main" id="{76A0E61F-816A-6C92-6A61-80C485FB9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8811" y="5055075"/>
            <a:ext cx="738662" cy="738662"/>
          </a:xfrm>
          <a:prstGeom prst="rect">
            <a:avLst/>
          </a:prstGeom>
        </p:spPr>
      </p:pic>
      <p:pic>
        <p:nvPicPr>
          <p:cNvPr id="36" name="Gráfico 35" descr="Cerdo con relleno sólido">
            <a:extLst>
              <a:ext uri="{FF2B5EF4-FFF2-40B4-BE49-F238E27FC236}">
                <a16:creationId xmlns:a16="http://schemas.microsoft.com/office/drawing/2014/main" id="{43FBA394-F05D-FD36-4E11-7752969D9A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24643" y="5052796"/>
            <a:ext cx="738662" cy="738662"/>
          </a:xfrm>
          <a:prstGeom prst="rect">
            <a:avLst/>
          </a:prstGeom>
        </p:spPr>
      </p:pic>
      <p:pic>
        <p:nvPicPr>
          <p:cNvPr id="37" name="Gráfico 36" descr="Cerdo con relleno sólido">
            <a:extLst>
              <a:ext uri="{FF2B5EF4-FFF2-40B4-BE49-F238E27FC236}">
                <a16:creationId xmlns:a16="http://schemas.microsoft.com/office/drawing/2014/main" id="{F55258B9-C255-5724-A7E0-ABBA01A772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12938" y="5058891"/>
            <a:ext cx="738662" cy="738662"/>
          </a:xfrm>
          <a:prstGeom prst="rect">
            <a:avLst/>
          </a:prstGeom>
        </p:spPr>
      </p:pic>
      <p:pic>
        <p:nvPicPr>
          <p:cNvPr id="38" name="Gráfico 37" descr="Cerdo con relleno sólido">
            <a:extLst>
              <a:ext uri="{FF2B5EF4-FFF2-40B4-BE49-F238E27FC236}">
                <a16:creationId xmlns:a16="http://schemas.microsoft.com/office/drawing/2014/main" id="{6CE7981A-514A-B39C-D250-88837EC150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27663" y="5507359"/>
            <a:ext cx="738662" cy="738662"/>
          </a:xfrm>
          <a:prstGeom prst="rect">
            <a:avLst/>
          </a:prstGeom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3336AC2F-6743-65D7-80B8-275FB534F397}"/>
              </a:ext>
            </a:extLst>
          </p:cNvPr>
          <p:cNvSpPr txBox="1"/>
          <p:nvPr/>
        </p:nvSpPr>
        <p:spPr>
          <a:xfrm>
            <a:off x="7741344" y="5235575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  <a:latin typeface="Abadi" panose="020B0604020104020204" pitchFamily="34" charset="0"/>
              </a:rPr>
              <a:t>20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7F20817-011F-04A1-55B1-8EE38F401070}"/>
              </a:ext>
            </a:extLst>
          </p:cNvPr>
          <p:cNvSpPr txBox="1"/>
          <p:nvPr/>
        </p:nvSpPr>
        <p:spPr>
          <a:xfrm>
            <a:off x="8480006" y="5235575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  <a:latin typeface="Abadi" panose="020B0604020104020204" pitchFamily="34" charset="0"/>
              </a:rPr>
              <a:t>19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17686B0-47A7-9009-22E4-F1BE680BC333}"/>
              </a:ext>
            </a:extLst>
          </p:cNvPr>
          <p:cNvSpPr txBox="1"/>
          <p:nvPr/>
        </p:nvSpPr>
        <p:spPr>
          <a:xfrm>
            <a:off x="8101047" y="5677660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  <a:latin typeface="Abadi" panose="020B0604020104020204" pitchFamily="34" charset="0"/>
              </a:rPr>
              <a:t>22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26A34673-65B0-E6FB-8FCA-F0EDB949D69B}"/>
              </a:ext>
            </a:extLst>
          </p:cNvPr>
          <p:cNvSpPr txBox="1"/>
          <p:nvPr/>
        </p:nvSpPr>
        <p:spPr>
          <a:xfrm>
            <a:off x="9628004" y="5235574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  <a:latin typeface="Abadi" panose="020B0604020104020204" pitchFamily="34" charset="0"/>
              </a:rPr>
              <a:t>14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627C987-B961-4F86-CE62-DF816A671A6C}"/>
              </a:ext>
            </a:extLst>
          </p:cNvPr>
          <p:cNvSpPr txBox="1"/>
          <p:nvPr/>
        </p:nvSpPr>
        <p:spPr>
          <a:xfrm>
            <a:off x="10059681" y="5684998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  <a:latin typeface="Abadi" panose="020B0604020104020204" pitchFamily="34" charset="0"/>
              </a:rPr>
              <a:t>12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9B0DE497-9627-D4A8-F172-9DF807F1D057}"/>
              </a:ext>
            </a:extLst>
          </p:cNvPr>
          <p:cNvSpPr txBox="1"/>
          <p:nvPr/>
        </p:nvSpPr>
        <p:spPr>
          <a:xfrm>
            <a:off x="10424199" y="5243765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bg1"/>
                </a:solidFill>
                <a:latin typeface="Abadi" panose="020B0604020104020204" pitchFamily="34" charset="0"/>
              </a:rPr>
              <a:t>13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0EDA21D-3A94-2147-BA79-4F1376E0F93B}"/>
              </a:ext>
            </a:extLst>
          </p:cNvPr>
          <p:cNvSpPr txBox="1"/>
          <p:nvPr/>
        </p:nvSpPr>
        <p:spPr>
          <a:xfrm>
            <a:off x="8177755" y="6416321"/>
            <a:ext cx="2278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Varianza dentro de familias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BA8440B9-CAE0-DEA7-75D1-70035D3CD4A3}"/>
              </a:ext>
            </a:extLst>
          </p:cNvPr>
          <p:cNvSpPr txBox="1"/>
          <p:nvPr/>
        </p:nvSpPr>
        <p:spPr>
          <a:xfrm>
            <a:off x="8361729" y="4764077"/>
            <a:ext cx="1888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Abadi" panose="020B0604020104020204" pitchFamily="34" charset="0"/>
              </a:rPr>
              <a:t>Varianza entre familias</a:t>
            </a:r>
          </a:p>
        </p:txBody>
      </p:sp>
      <p:sp>
        <p:nvSpPr>
          <p:cNvPr id="48" name="Abrir llave 47">
            <a:extLst>
              <a:ext uri="{FF2B5EF4-FFF2-40B4-BE49-F238E27FC236}">
                <a16:creationId xmlns:a16="http://schemas.microsoft.com/office/drawing/2014/main" id="{587F6BB2-1E1B-5D55-DDD1-D9CF634A403D}"/>
              </a:ext>
            </a:extLst>
          </p:cNvPr>
          <p:cNvSpPr/>
          <p:nvPr/>
        </p:nvSpPr>
        <p:spPr>
          <a:xfrm rot="16200000">
            <a:off x="8264808" y="5647134"/>
            <a:ext cx="174751" cy="1202632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9" name="Abrir llave 48">
            <a:extLst>
              <a:ext uri="{FF2B5EF4-FFF2-40B4-BE49-F238E27FC236}">
                <a16:creationId xmlns:a16="http://schemas.microsoft.com/office/drawing/2014/main" id="{67943A87-8CDE-8EF7-289C-30988D28F701}"/>
              </a:ext>
            </a:extLst>
          </p:cNvPr>
          <p:cNvSpPr/>
          <p:nvPr/>
        </p:nvSpPr>
        <p:spPr>
          <a:xfrm rot="16200000">
            <a:off x="10163012" y="5647134"/>
            <a:ext cx="174751" cy="1202632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290CF1AE-BD62-EDF8-C6DB-EA99F2AB04BF}"/>
              </a:ext>
            </a:extLst>
          </p:cNvPr>
          <p:cNvCxnSpPr/>
          <p:nvPr/>
        </p:nvCxnSpPr>
        <p:spPr>
          <a:xfrm>
            <a:off x="9083483" y="5670322"/>
            <a:ext cx="443912" cy="73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192CA87B-1925-41EC-F8C4-9FBD20B0DF4C}"/>
              </a:ext>
            </a:extLst>
          </p:cNvPr>
          <p:cNvCxnSpPr/>
          <p:nvPr/>
        </p:nvCxnSpPr>
        <p:spPr>
          <a:xfrm flipV="1">
            <a:off x="9305439" y="5143078"/>
            <a:ext cx="0" cy="3485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828E0AA5-3568-C8AE-551A-780EC8BF5A28}"/>
                  </a:ext>
                </a:extLst>
              </p:cNvPr>
              <p:cNvSpPr txBox="1"/>
              <p:nvPr/>
            </p:nvSpPr>
            <p:spPr>
              <a:xfrm>
                <a:off x="1429814" y="5471895"/>
                <a:ext cx="1508054" cy="109831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CL" sz="1600" b="1" dirty="0">
                    <a:latin typeface="Abadi" panose="020B0604020104020204" pitchFamily="34" charset="0"/>
                  </a:rPr>
                  <a:t>Componentes estructurales de la variación fenotípica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s-CL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s-CL" sz="1600" b="1" dirty="0">
                    <a:latin typeface="Abadi" panose="020B06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828E0AA5-3568-C8AE-551A-780EC8BF5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814" y="5471895"/>
                <a:ext cx="1508054" cy="1098314"/>
              </a:xfrm>
              <a:prstGeom prst="rect">
                <a:avLst/>
              </a:prstGeom>
              <a:blipFill>
                <a:blip r:embed="rId10"/>
                <a:stretch>
                  <a:fillRect l="-1594" t="-543" b="-380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27" grpId="0" animBg="1"/>
      <p:bldP spid="28" grpId="0"/>
      <p:bldP spid="30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 animBg="1"/>
      <p:bldP spid="4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s-CL" i="1" dirty="0"/>
              <a:t>Semejanza entre parientes</a:t>
            </a:r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1140400" y="1909978"/>
            <a:ext cx="99112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buNone/>
            </a:pPr>
            <a:r>
              <a:rPr lang="es-CL" sz="2400" dirty="0">
                <a:latin typeface="Abadi" panose="020B0604020104020204" pitchFamily="34" charset="0"/>
              </a:rPr>
              <a:t>El parecido entre parientes es uno de los </a:t>
            </a:r>
            <a:r>
              <a:rPr lang="es-CL" sz="2400" dirty="0">
                <a:solidFill>
                  <a:schemeClr val="accent1"/>
                </a:solidFill>
                <a:latin typeface="Abadi" panose="020B0604020104020204" pitchFamily="34" charset="0"/>
              </a:rPr>
              <a:t>fenómenos genéticos básicos observables</a:t>
            </a:r>
            <a:r>
              <a:rPr lang="es-CL" sz="2400" dirty="0">
                <a:latin typeface="Abadi" panose="020B0604020104020204" pitchFamily="34" charset="0"/>
              </a:rPr>
              <a:t> en los </a:t>
            </a:r>
            <a:r>
              <a:rPr lang="es-CL" sz="2400" dirty="0">
                <a:solidFill>
                  <a:schemeClr val="accent1"/>
                </a:solidFill>
                <a:latin typeface="Abadi" panose="020B0604020104020204" pitchFamily="34" charset="0"/>
              </a:rPr>
              <a:t>caracteres métricos </a:t>
            </a:r>
            <a:r>
              <a:rPr lang="es-CL" sz="2400" dirty="0">
                <a:latin typeface="Abadi" panose="020B0604020104020204" pitchFamily="34" charset="0"/>
              </a:rPr>
              <a:t>y es una </a:t>
            </a:r>
            <a:r>
              <a:rPr lang="es-CL" sz="2400" dirty="0">
                <a:solidFill>
                  <a:schemeClr val="accent1"/>
                </a:solidFill>
                <a:latin typeface="Abadi" panose="020B0604020104020204" pitchFamily="34" charset="0"/>
              </a:rPr>
              <a:t>propiedad de cada carácter </a:t>
            </a:r>
            <a:r>
              <a:rPr lang="es-CL" sz="2400" dirty="0">
                <a:latin typeface="Abadi" panose="020B0604020104020204" pitchFamily="34" charset="0"/>
              </a:rPr>
              <a:t>medido en una población.</a:t>
            </a:r>
          </a:p>
        </p:txBody>
      </p:sp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962458-7931-55CA-70DF-37FA6B7BBD39}"/>
              </a:ext>
            </a:extLst>
          </p:cNvPr>
          <p:cNvSpPr txBox="1"/>
          <p:nvPr/>
        </p:nvSpPr>
        <p:spPr>
          <a:xfrm>
            <a:off x="1457325" y="3244334"/>
            <a:ext cx="7156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Abadi" panose="020B0604020104020204" pitchFamily="34" charset="0"/>
              </a:rPr>
              <a:t>Si lo vemos como modelo (para familias de medios hermanos paternos):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300F8C43-7B43-AD17-B6EC-B7D975826365}"/>
                  </a:ext>
                </a:extLst>
              </p:cNvPr>
              <p:cNvSpPr txBox="1"/>
              <p:nvPr/>
            </p:nvSpPr>
            <p:spPr>
              <a:xfrm>
                <a:off x="4826999" y="3686869"/>
                <a:ext cx="2538002" cy="4914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CL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CL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C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s-C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CL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s-C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300F8C43-7B43-AD17-B6EC-B7D975826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999" y="3686869"/>
                <a:ext cx="2538002" cy="491417"/>
              </a:xfrm>
              <a:prstGeom prst="rect">
                <a:avLst/>
              </a:prstGeom>
              <a:blipFill>
                <a:blip r:embed="rId3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a 10">
                <a:extLst>
                  <a:ext uri="{FF2B5EF4-FFF2-40B4-BE49-F238E27FC236}">
                    <a16:creationId xmlns:a16="http://schemas.microsoft.com/office/drawing/2014/main" id="{84D46BBE-3065-900D-EC64-94DFB5900A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0539842"/>
                  </p:ext>
                </p:extLst>
              </p:nvPr>
            </p:nvGraphicFramePr>
            <p:xfrm>
              <a:off x="2896599" y="4400975"/>
              <a:ext cx="3199401" cy="219456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1066467">
                      <a:extLst>
                        <a:ext uri="{9D8B030D-6E8A-4147-A177-3AD203B41FA5}">
                          <a16:colId xmlns:a16="http://schemas.microsoft.com/office/drawing/2014/main" val="340258050"/>
                        </a:ext>
                      </a:extLst>
                    </a:gridCol>
                    <a:gridCol w="1066467">
                      <a:extLst>
                        <a:ext uri="{9D8B030D-6E8A-4147-A177-3AD203B41FA5}">
                          <a16:colId xmlns:a16="http://schemas.microsoft.com/office/drawing/2014/main" val="3960193993"/>
                        </a:ext>
                      </a:extLst>
                    </a:gridCol>
                    <a:gridCol w="1066467">
                      <a:extLst>
                        <a:ext uri="{9D8B030D-6E8A-4147-A177-3AD203B41FA5}">
                          <a16:colId xmlns:a16="http://schemas.microsoft.com/office/drawing/2014/main" val="2214455822"/>
                        </a:ext>
                      </a:extLst>
                    </a:gridCol>
                  </a:tblGrid>
                  <a:tr h="34388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800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s-CL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800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s-CL" sz="1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800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s-CL" sz="18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sz="1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06092710"/>
                      </a:ext>
                    </a:extLst>
                  </a:tr>
                  <a:tr h="34388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sz="18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sz="18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05412295"/>
                      </a:ext>
                    </a:extLst>
                  </a:tr>
                  <a:tr h="34388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sz="18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sz="18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34054127"/>
                      </a:ext>
                    </a:extLst>
                  </a:tr>
                  <a:tr h="34388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sz="1800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sz="1800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s-CL" sz="18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sz="1800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15225717"/>
                      </a:ext>
                    </a:extLst>
                  </a:tr>
                  <a:tr h="34388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s-CL" sz="1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sz="18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s-CL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sz="18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s-CL" sz="18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sz="18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98101228"/>
                      </a:ext>
                    </a:extLst>
                  </a:tr>
                  <a:tr h="343888">
                    <a:tc>
                      <a:txBody>
                        <a:bodyPr/>
                        <a:lstStyle/>
                        <a:p>
                          <a:pPr algn="ctr"/>
                          <a:endParaRPr lang="es-CL" sz="180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oMath>
                            </m:oMathPara>
                          </a14:m>
                          <a:endParaRPr lang="es-CL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L" sz="18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9549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a 10">
                <a:extLst>
                  <a:ext uri="{FF2B5EF4-FFF2-40B4-BE49-F238E27FC236}">
                    <a16:creationId xmlns:a16="http://schemas.microsoft.com/office/drawing/2014/main" id="{84D46BBE-3065-900D-EC64-94DFB5900A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0539842"/>
                  </p:ext>
                </p:extLst>
              </p:nvPr>
            </p:nvGraphicFramePr>
            <p:xfrm>
              <a:off x="2896599" y="4400975"/>
              <a:ext cx="3199401" cy="2194560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1066467">
                      <a:extLst>
                        <a:ext uri="{9D8B030D-6E8A-4147-A177-3AD203B41FA5}">
                          <a16:colId xmlns:a16="http://schemas.microsoft.com/office/drawing/2014/main" val="340258050"/>
                        </a:ext>
                      </a:extLst>
                    </a:gridCol>
                    <a:gridCol w="1066467">
                      <a:extLst>
                        <a:ext uri="{9D8B030D-6E8A-4147-A177-3AD203B41FA5}">
                          <a16:colId xmlns:a16="http://schemas.microsoft.com/office/drawing/2014/main" val="3960193993"/>
                        </a:ext>
                      </a:extLst>
                    </a:gridCol>
                    <a:gridCol w="1066467">
                      <a:extLst>
                        <a:ext uri="{9D8B030D-6E8A-4147-A177-3AD203B41FA5}">
                          <a16:colId xmlns:a16="http://schemas.microsoft.com/office/drawing/2014/main" val="221445582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3333" r="-201714" b="-5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000" t="-3333" r="-101714" b="-5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3333" r="-1714" b="-5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609271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103333" r="-201714" b="-4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000" t="-103333" r="-101714" b="-40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103333" r="-1714" b="-40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541229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t="-200000" r="-201714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000" t="-200000" r="-101714" b="-3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00000" t="-200000" r="-1714" b="-3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405412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05000" r="-201714" b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305000" r="-101714" b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305000" r="-1714" b="-2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522571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405000" r="-201714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000" t="-405000" r="-101714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000" t="-405000" r="-1714" b="-10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810122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s-CL" sz="180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00000" t="-505000" r="-101714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s-CL" sz="180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695490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4072FAE-C908-137B-E211-D8C5A69C930E}"/>
                  </a:ext>
                </a:extLst>
              </p:cNvPr>
              <p:cNvSpPr txBox="1"/>
              <p:nvPr/>
            </p:nvSpPr>
            <p:spPr>
              <a:xfrm>
                <a:off x="6618612" y="5303822"/>
                <a:ext cx="3074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s-CL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d>
                        <m:dPr>
                          <m:ctrlPr>
                            <a:rPr lang="es-CL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𝑽𝒂𝒓</m:t>
                      </m:r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s-CL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b="1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4072FAE-C908-137B-E211-D8C5A69C9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612" y="5303822"/>
                <a:ext cx="3074367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91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s-CL" i="1" dirty="0"/>
              <a:t>Covarianzas genética y ambiental</a:t>
            </a:r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1140400" y="1909978"/>
            <a:ext cx="9911200" cy="9189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buNone/>
            </a:pPr>
            <a:r>
              <a:rPr lang="es-CL" sz="2400" dirty="0">
                <a:latin typeface="Abadi" panose="020B0604020104020204" pitchFamily="34" charset="0"/>
              </a:rPr>
              <a:t>La </a:t>
            </a:r>
            <a:r>
              <a:rPr lang="es-CL" sz="2400" b="1" dirty="0">
                <a:solidFill>
                  <a:schemeClr val="accent2"/>
                </a:solidFill>
                <a:latin typeface="Abadi" panose="020B0604020104020204" pitchFamily="34" charset="0"/>
              </a:rPr>
              <a:t>covarianza</a:t>
            </a:r>
            <a:r>
              <a:rPr lang="es-CL" sz="2400" dirty="0">
                <a:latin typeface="Abadi" panose="020B0604020104020204" pitchFamily="34" charset="0"/>
              </a:rPr>
              <a:t> es simplemente una </a:t>
            </a:r>
            <a:r>
              <a:rPr lang="es-CL" sz="2400" b="1" dirty="0">
                <a:solidFill>
                  <a:srgbClr val="FF0000"/>
                </a:solidFill>
                <a:latin typeface="Abadi" panose="020B0604020104020204" pitchFamily="34" charset="0"/>
              </a:rPr>
              <a:t>porción de la varianza total o fenotípica </a:t>
            </a:r>
            <a:r>
              <a:rPr lang="es-CL" sz="2400" dirty="0">
                <a:latin typeface="Abadi" panose="020B0604020104020204" pitchFamily="34" charset="0"/>
              </a:rPr>
              <a:t>explicada tanto por </a:t>
            </a:r>
            <a:r>
              <a:rPr lang="es-CL" sz="2400" b="1" dirty="0">
                <a:solidFill>
                  <a:schemeClr val="accent2"/>
                </a:solidFill>
                <a:latin typeface="Abadi" panose="020B0604020104020204" pitchFamily="34" charset="0"/>
              </a:rPr>
              <a:t>componentes </a:t>
            </a:r>
            <a:r>
              <a:rPr lang="es-CL" sz="24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genéticos</a:t>
            </a:r>
            <a:r>
              <a:rPr lang="es-CL" sz="2400" b="1" dirty="0">
                <a:solidFill>
                  <a:schemeClr val="accent2"/>
                </a:solidFill>
                <a:latin typeface="Abadi" panose="020B0604020104020204" pitchFamily="34" charset="0"/>
              </a:rPr>
              <a:t> </a:t>
            </a:r>
            <a:r>
              <a:rPr lang="es-CL" sz="2400" dirty="0">
                <a:solidFill>
                  <a:schemeClr val="tx1"/>
                </a:solidFill>
                <a:latin typeface="Abadi" panose="020B0604020104020204" pitchFamily="34" charset="0"/>
              </a:rPr>
              <a:t>como </a:t>
            </a:r>
            <a:r>
              <a:rPr lang="es-CL" sz="24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ambientales</a:t>
            </a:r>
            <a:r>
              <a:rPr lang="es-CL" sz="2400" dirty="0"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 dirty="0"/>
          </a:p>
        </p:txBody>
      </p:sp>
      <p:sp>
        <p:nvSpPr>
          <p:cNvPr id="4" name="Google Shape;121;p17">
            <a:extLst>
              <a:ext uri="{FF2B5EF4-FFF2-40B4-BE49-F238E27FC236}">
                <a16:creationId xmlns:a16="http://schemas.microsoft.com/office/drawing/2014/main" id="{EE9F8F64-C6F2-7CD3-CBFB-15ECC73E4090}"/>
              </a:ext>
            </a:extLst>
          </p:cNvPr>
          <p:cNvSpPr txBox="1">
            <a:spLocks/>
          </p:cNvSpPr>
          <p:nvPr/>
        </p:nvSpPr>
        <p:spPr>
          <a:xfrm>
            <a:off x="1866901" y="2905867"/>
            <a:ext cx="371735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CL" sz="2400" i="1" kern="0" dirty="0">
                <a:solidFill>
                  <a:schemeClr val="accent2"/>
                </a:solidFill>
              </a:rPr>
              <a:t>Covarianza genética</a:t>
            </a:r>
          </a:p>
        </p:txBody>
      </p:sp>
      <p:sp>
        <p:nvSpPr>
          <p:cNvPr id="5" name="Google Shape;121;p17">
            <a:extLst>
              <a:ext uri="{FF2B5EF4-FFF2-40B4-BE49-F238E27FC236}">
                <a16:creationId xmlns:a16="http://schemas.microsoft.com/office/drawing/2014/main" id="{484B3231-4082-4FEA-AD3A-17DC305800D0}"/>
              </a:ext>
            </a:extLst>
          </p:cNvPr>
          <p:cNvSpPr txBox="1">
            <a:spLocks/>
          </p:cNvSpPr>
          <p:nvPr/>
        </p:nvSpPr>
        <p:spPr>
          <a:xfrm>
            <a:off x="6883976" y="2900600"/>
            <a:ext cx="40793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CL" sz="2400" i="1" kern="0" dirty="0">
                <a:solidFill>
                  <a:schemeClr val="accent2"/>
                </a:solidFill>
              </a:rPr>
              <a:t>Covarianza ambiental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6">
                <a:extLst>
                  <a:ext uri="{FF2B5EF4-FFF2-40B4-BE49-F238E27FC236}">
                    <a16:creationId xmlns:a16="http://schemas.microsoft.com/office/drawing/2014/main" id="{C1A8E4A1-9034-1D81-A0BC-6DDF0CF52F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0605368"/>
                  </p:ext>
                </p:extLst>
              </p:nvPr>
            </p:nvGraphicFramePr>
            <p:xfrm>
              <a:off x="1140400" y="3687933"/>
              <a:ext cx="4876224" cy="29076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8112">
                      <a:extLst>
                        <a:ext uri="{9D8B030D-6E8A-4147-A177-3AD203B41FA5}">
                          <a16:colId xmlns:a16="http://schemas.microsoft.com/office/drawing/2014/main" val="4266248574"/>
                        </a:ext>
                      </a:extLst>
                    </a:gridCol>
                    <a:gridCol w="2438112">
                      <a:extLst>
                        <a:ext uri="{9D8B030D-6E8A-4147-A177-3AD203B41FA5}">
                          <a16:colId xmlns:a16="http://schemas.microsoft.com/office/drawing/2014/main" val="3547547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Parientes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Covarianza genética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122628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Hijos y un padre (</a:t>
                          </a:r>
                          <a14:m>
                            <m:oMath xmlns:m="http://schemas.openxmlformats.org/officeDocument/2006/math"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𝑂𝑃</m:t>
                              </m:r>
                            </m:oMath>
                          </a14:m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727698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Hijos y la media de los padres (</a:t>
                          </a:r>
                          <a14:m>
                            <m:oMath xmlns:m="http://schemas.openxmlformats.org/officeDocument/2006/math"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acc>
                                <m:accPr>
                                  <m:chr m:val="̅"/>
                                  <m:ctrlPr>
                                    <a:rPr lang="es-C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CL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oMath>
                          </a14:m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15652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Medios hermanos (</a:t>
                          </a:r>
                          <a14:m>
                            <m:oMath xmlns:m="http://schemas.openxmlformats.org/officeDocument/2006/math"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𝐻𝑆</m:t>
                              </m:r>
                            </m:oMath>
                          </a14:m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1282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Hermanos (</a:t>
                          </a:r>
                          <a14:m>
                            <m:oMath xmlns:m="http://schemas.openxmlformats.org/officeDocument/2006/math"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𝐹𝑆</m:t>
                              </m:r>
                            </m:oMath>
                          </a14:m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92044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6">
                <a:extLst>
                  <a:ext uri="{FF2B5EF4-FFF2-40B4-BE49-F238E27FC236}">
                    <a16:creationId xmlns:a16="http://schemas.microsoft.com/office/drawing/2014/main" id="{C1A8E4A1-9034-1D81-A0BC-6DDF0CF52F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80605368"/>
                  </p:ext>
                </p:extLst>
              </p:nvPr>
            </p:nvGraphicFramePr>
            <p:xfrm>
              <a:off x="1140400" y="3687933"/>
              <a:ext cx="4876224" cy="29076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8112">
                      <a:extLst>
                        <a:ext uri="{9D8B030D-6E8A-4147-A177-3AD203B41FA5}">
                          <a16:colId xmlns:a16="http://schemas.microsoft.com/office/drawing/2014/main" val="4266248574"/>
                        </a:ext>
                      </a:extLst>
                    </a:gridCol>
                    <a:gridCol w="2438112">
                      <a:extLst>
                        <a:ext uri="{9D8B030D-6E8A-4147-A177-3AD203B41FA5}">
                          <a16:colId xmlns:a16="http://schemas.microsoft.com/office/drawing/2014/main" val="354754704"/>
                        </a:ext>
                      </a:extLst>
                    </a:gridCol>
                  </a:tblGrid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Parientes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Covarianza genética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12262886"/>
                      </a:ext>
                    </a:extLst>
                  </a:tr>
                  <a:tr h="623697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50" t="-65686" r="-101250" b="-310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250" t="-65686" r="-1250" b="-3107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2769832"/>
                      </a:ext>
                    </a:extLst>
                  </a:tr>
                  <a:tr h="660527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50" t="-155046" r="-101250" b="-190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250" t="-155046" r="-1250" b="-1908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1565297"/>
                      </a:ext>
                    </a:extLst>
                  </a:tr>
                  <a:tr h="623697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50" t="-272549" r="-101250" b="-10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250" t="-272549" r="-1250" b="-10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82934"/>
                      </a:ext>
                    </a:extLst>
                  </a:tr>
                  <a:tr h="623697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50" t="-368932" r="-101250" b="-2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250" t="-368932" r="-1250" b="-2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92044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D30F379-2C37-CB25-D469-A40567A219A8}"/>
                  </a:ext>
                </a:extLst>
              </p:cNvPr>
              <p:cNvSpPr txBox="1"/>
              <p:nvPr/>
            </p:nvSpPr>
            <p:spPr>
              <a:xfrm>
                <a:off x="7971378" y="3990975"/>
                <a:ext cx="1851597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C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  <m:r>
                        <a:rPr lang="es-CL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C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𝑬𝒄</m:t>
                          </m:r>
                        </m:sub>
                      </m:sSub>
                      <m:r>
                        <a:rPr lang="es-CL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C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𝑬𝒘</m:t>
                          </m:r>
                        </m:sub>
                      </m:sSub>
                    </m:oMath>
                  </m:oMathPara>
                </a14:m>
                <a:endParaRPr lang="es-CL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D30F379-2C37-CB25-D469-A40567A21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378" y="3990975"/>
                <a:ext cx="18515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áfico 7" descr="Cerdo con relleno sólido">
            <a:extLst>
              <a:ext uri="{FF2B5EF4-FFF2-40B4-BE49-F238E27FC236}">
                <a16:creationId xmlns:a16="http://schemas.microsoft.com/office/drawing/2014/main" id="{0F0CE831-FC8D-5F5A-A293-B93DF89BA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84710" y="5146798"/>
            <a:ext cx="738662" cy="738662"/>
          </a:xfrm>
          <a:prstGeom prst="rect">
            <a:avLst/>
          </a:prstGeom>
        </p:spPr>
      </p:pic>
      <p:pic>
        <p:nvPicPr>
          <p:cNvPr id="9" name="Gráfico 8" descr="Cerdo con relleno sólido">
            <a:extLst>
              <a:ext uri="{FF2B5EF4-FFF2-40B4-BE49-F238E27FC236}">
                <a16:creationId xmlns:a16="http://schemas.microsoft.com/office/drawing/2014/main" id="{FE3FB156-C850-ED1D-AD30-0A19EC8C7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3372" y="5149077"/>
            <a:ext cx="738662" cy="738662"/>
          </a:xfrm>
          <a:prstGeom prst="rect">
            <a:avLst/>
          </a:prstGeom>
        </p:spPr>
      </p:pic>
      <p:pic>
        <p:nvPicPr>
          <p:cNvPr id="10" name="Gráfico 9" descr="Cerdo con relleno sólido">
            <a:extLst>
              <a:ext uri="{FF2B5EF4-FFF2-40B4-BE49-F238E27FC236}">
                <a16:creationId xmlns:a16="http://schemas.microsoft.com/office/drawing/2014/main" id="{ED5D640B-D0B2-E007-6381-28BA8D1D60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81743" y="5161302"/>
            <a:ext cx="738662" cy="738662"/>
          </a:xfrm>
          <a:prstGeom prst="rect">
            <a:avLst/>
          </a:prstGeom>
        </p:spPr>
      </p:pic>
      <p:pic>
        <p:nvPicPr>
          <p:cNvPr id="11" name="Gráfico 10" descr="Cerdo con relleno sólido">
            <a:extLst>
              <a:ext uri="{FF2B5EF4-FFF2-40B4-BE49-F238E27FC236}">
                <a16:creationId xmlns:a16="http://schemas.microsoft.com/office/drawing/2014/main" id="{62B00332-CD57-BDF6-4A7A-9B94DE0440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70038" y="5167397"/>
            <a:ext cx="738662" cy="738662"/>
          </a:xfrm>
          <a:prstGeom prst="rect">
            <a:avLst/>
          </a:prstGeom>
        </p:spPr>
      </p:pic>
      <p:pic>
        <p:nvPicPr>
          <p:cNvPr id="20" name="Gráfico 19" descr="Cerdo con relleno sólido">
            <a:extLst>
              <a:ext uri="{FF2B5EF4-FFF2-40B4-BE49-F238E27FC236}">
                <a16:creationId xmlns:a16="http://schemas.microsoft.com/office/drawing/2014/main" id="{E81F0D6E-6729-A4FC-4B8D-35C1C2B0F7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78858" y="5594473"/>
            <a:ext cx="738662" cy="738662"/>
          </a:xfrm>
          <a:prstGeom prst="rect">
            <a:avLst/>
          </a:prstGeom>
        </p:spPr>
      </p:pic>
      <p:pic>
        <p:nvPicPr>
          <p:cNvPr id="21" name="Gráfico 20" descr="Cerdo con relleno sólido">
            <a:extLst>
              <a:ext uri="{FF2B5EF4-FFF2-40B4-BE49-F238E27FC236}">
                <a16:creationId xmlns:a16="http://schemas.microsoft.com/office/drawing/2014/main" id="{224501C1-90E0-5162-2065-16D93B1BBF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51074" y="5594473"/>
            <a:ext cx="738662" cy="738662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34F144FA-5B16-8062-26B4-33285404AF25}"/>
              </a:ext>
            </a:extLst>
          </p:cNvPr>
          <p:cNvSpPr/>
          <p:nvPr/>
        </p:nvSpPr>
        <p:spPr>
          <a:xfrm>
            <a:off x="7184710" y="5161302"/>
            <a:ext cx="1477324" cy="10995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0A6325B-18A3-B28F-3B43-E9370FA62514}"/>
              </a:ext>
            </a:extLst>
          </p:cNvPr>
          <p:cNvSpPr/>
          <p:nvPr/>
        </p:nvSpPr>
        <p:spPr>
          <a:xfrm>
            <a:off x="9211502" y="5161302"/>
            <a:ext cx="1477324" cy="10995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34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s-CL" i="1" dirty="0"/>
              <a:t>Covarianzas genética y ambiental</a:t>
            </a:r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1140400" y="1909978"/>
            <a:ext cx="9911200" cy="9189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buNone/>
            </a:pPr>
            <a:r>
              <a:rPr lang="es-CL" sz="2400" dirty="0">
                <a:latin typeface="Abadi" panose="020B0604020104020204" pitchFamily="34" charset="0"/>
              </a:rPr>
              <a:t>La </a:t>
            </a:r>
            <a:r>
              <a:rPr lang="es-CL" sz="2400" b="1" dirty="0">
                <a:solidFill>
                  <a:schemeClr val="accent2"/>
                </a:solidFill>
                <a:latin typeface="Abadi" panose="020B0604020104020204" pitchFamily="34" charset="0"/>
              </a:rPr>
              <a:t>covarianza</a:t>
            </a:r>
            <a:r>
              <a:rPr lang="es-CL" sz="2400" dirty="0">
                <a:latin typeface="Abadi" panose="020B0604020104020204" pitchFamily="34" charset="0"/>
              </a:rPr>
              <a:t> es simplemente una </a:t>
            </a:r>
            <a:r>
              <a:rPr lang="es-CL" sz="2400" b="1" dirty="0">
                <a:solidFill>
                  <a:srgbClr val="FF0000"/>
                </a:solidFill>
                <a:latin typeface="Abadi" panose="020B0604020104020204" pitchFamily="34" charset="0"/>
              </a:rPr>
              <a:t>porción de la varianza total o fenotípica </a:t>
            </a:r>
            <a:r>
              <a:rPr lang="es-CL" sz="2400" dirty="0">
                <a:latin typeface="Abadi" panose="020B0604020104020204" pitchFamily="34" charset="0"/>
              </a:rPr>
              <a:t>explicada tanto por </a:t>
            </a:r>
            <a:r>
              <a:rPr lang="es-CL" sz="2400" b="1" dirty="0">
                <a:solidFill>
                  <a:schemeClr val="accent2"/>
                </a:solidFill>
                <a:latin typeface="Abadi" panose="020B0604020104020204" pitchFamily="34" charset="0"/>
              </a:rPr>
              <a:t>componentes </a:t>
            </a:r>
            <a:r>
              <a:rPr lang="es-CL" sz="24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genéticos</a:t>
            </a:r>
            <a:r>
              <a:rPr lang="es-CL" sz="2400" b="1" dirty="0">
                <a:solidFill>
                  <a:schemeClr val="accent2"/>
                </a:solidFill>
                <a:latin typeface="Abadi" panose="020B0604020104020204" pitchFamily="34" charset="0"/>
              </a:rPr>
              <a:t> </a:t>
            </a:r>
            <a:r>
              <a:rPr lang="es-CL" sz="2400" dirty="0">
                <a:solidFill>
                  <a:schemeClr val="tx1"/>
                </a:solidFill>
                <a:latin typeface="Abadi" panose="020B0604020104020204" pitchFamily="34" charset="0"/>
              </a:rPr>
              <a:t>como </a:t>
            </a:r>
            <a:r>
              <a:rPr lang="es-CL" sz="2400" b="1" dirty="0">
                <a:solidFill>
                  <a:schemeClr val="accent5">
                    <a:lumMod val="75000"/>
                  </a:schemeClr>
                </a:solidFill>
                <a:latin typeface="Abadi" panose="020B0604020104020204" pitchFamily="34" charset="0"/>
              </a:rPr>
              <a:t>ambientales</a:t>
            </a:r>
            <a:r>
              <a:rPr lang="es-CL" sz="2400" dirty="0"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 dirty="0"/>
          </a:p>
        </p:txBody>
      </p:sp>
      <p:sp>
        <p:nvSpPr>
          <p:cNvPr id="4" name="Google Shape;121;p17">
            <a:extLst>
              <a:ext uri="{FF2B5EF4-FFF2-40B4-BE49-F238E27FC236}">
                <a16:creationId xmlns:a16="http://schemas.microsoft.com/office/drawing/2014/main" id="{EE9F8F64-C6F2-7CD3-CBFB-15ECC73E4090}"/>
              </a:ext>
            </a:extLst>
          </p:cNvPr>
          <p:cNvSpPr txBox="1">
            <a:spLocks/>
          </p:cNvSpPr>
          <p:nvPr/>
        </p:nvSpPr>
        <p:spPr>
          <a:xfrm>
            <a:off x="1866901" y="2905867"/>
            <a:ext cx="371735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CL" sz="2400" i="1" kern="0" dirty="0">
                <a:solidFill>
                  <a:schemeClr val="accent2"/>
                </a:solidFill>
              </a:rPr>
              <a:t>Covarianza genética</a:t>
            </a:r>
          </a:p>
        </p:txBody>
      </p:sp>
      <p:sp>
        <p:nvSpPr>
          <p:cNvPr id="5" name="Google Shape;121;p17">
            <a:extLst>
              <a:ext uri="{FF2B5EF4-FFF2-40B4-BE49-F238E27FC236}">
                <a16:creationId xmlns:a16="http://schemas.microsoft.com/office/drawing/2014/main" id="{484B3231-4082-4FEA-AD3A-17DC305800D0}"/>
              </a:ext>
            </a:extLst>
          </p:cNvPr>
          <p:cNvSpPr txBox="1">
            <a:spLocks/>
          </p:cNvSpPr>
          <p:nvPr/>
        </p:nvSpPr>
        <p:spPr>
          <a:xfrm>
            <a:off x="6883976" y="2900600"/>
            <a:ext cx="40793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s-CL" sz="2400" i="1" kern="0" dirty="0">
                <a:solidFill>
                  <a:schemeClr val="accent2"/>
                </a:solidFill>
              </a:rPr>
              <a:t>Covarianza ambiental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6">
                <a:extLst>
                  <a:ext uri="{FF2B5EF4-FFF2-40B4-BE49-F238E27FC236}">
                    <a16:creationId xmlns:a16="http://schemas.microsoft.com/office/drawing/2014/main" id="{C1A8E4A1-9034-1D81-A0BC-6DDF0CF52F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0141909"/>
                  </p:ext>
                </p:extLst>
              </p:nvPr>
            </p:nvGraphicFramePr>
            <p:xfrm>
              <a:off x="1140400" y="3687933"/>
              <a:ext cx="4876224" cy="29076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8112">
                      <a:extLst>
                        <a:ext uri="{9D8B030D-6E8A-4147-A177-3AD203B41FA5}">
                          <a16:colId xmlns:a16="http://schemas.microsoft.com/office/drawing/2014/main" val="4266248574"/>
                        </a:ext>
                      </a:extLst>
                    </a:gridCol>
                    <a:gridCol w="2438112">
                      <a:extLst>
                        <a:ext uri="{9D8B030D-6E8A-4147-A177-3AD203B41FA5}">
                          <a16:colId xmlns:a16="http://schemas.microsoft.com/office/drawing/2014/main" val="3547547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Parientes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Covarianza genética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122628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Hijos y un padre (</a:t>
                          </a:r>
                          <a14:m>
                            <m:oMath xmlns:m="http://schemas.openxmlformats.org/officeDocument/2006/math"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𝑂𝑃</m:t>
                              </m:r>
                            </m:oMath>
                          </a14:m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727698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Hijos y la media de los padres (</a:t>
                          </a:r>
                          <a14:m>
                            <m:oMath xmlns:m="http://schemas.openxmlformats.org/officeDocument/2006/math"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acc>
                                <m:accPr>
                                  <m:chr m:val="̅"/>
                                  <m:ctrlPr>
                                    <a:rPr lang="es-C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CL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oMath>
                          </a14:m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15652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Medios hermanos (</a:t>
                          </a:r>
                          <a14:m>
                            <m:oMath xmlns:m="http://schemas.openxmlformats.org/officeDocument/2006/math"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𝐻𝑆</m:t>
                              </m:r>
                            </m:oMath>
                          </a14:m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1282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Hermanos (</a:t>
                          </a:r>
                          <a14:m>
                            <m:oMath xmlns:m="http://schemas.openxmlformats.org/officeDocument/2006/math">
                              <m:r>
                                <a:rPr lang="es-CL" b="0" i="1" smtClean="0">
                                  <a:latin typeface="Cambria Math" panose="02040503050406030204" pitchFamily="18" charset="0"/>
                                </a:rPr>
                                <m:t>𝐹𝑆</m:t>
                              </m:r>
                            </m:oMath>
                          </a14:m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s-CL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4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92044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6">
                <a:extLst>
                  <a:ext uri="{FF2B5EF4-FFF2-40B4-BE49-F238E27FC236}">
                    <a16:creationId xmlns:a16="http://schemas.microsoft.com/office/drawing/2014/main" id="{C1A8E4A1-9034-1D81-A0BC-6DDF0CF52F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0141909"/>
                  </p:ext>
                </p:extLst>
              </p:nvPr>
            </p:nvGraphicFramePr>
            <p:xfrm>
              <a:off x="1140400" y="3687933"/>
              <a:ext cx="4876224" cy="29076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8112">
                      <a:extLst>
                        <a:ext uri="{9D8B030D-6E8A-4147-A177-3AD203B41FA5}">
                          <a16:colId xmlns:a16="http://schemas.microsoft.com/office/drawing/2014/main" val="4266248574"/>
                        </a:ext>
                      </a:extLst>
                    </a:gridCol>
                    <a:gridCol w="2438112">
                      <a:extLst>
                        <a:ext uri="{9D8B030D-6E8A-4147-A177-3AD203B41FA5}">
                          <a16:colId xmlns:a16="http://schemas.microsoft.com/office/drawing/2014/main" val="354754704"/>
                        </a:ext>
                      </a:extLst>
                    </a:gridCol>
                  </a:tblGrid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Parientes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Covarianza genética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12262886"/>
                      </a:ext>
                    </a:extLst>
                  </a:tr>
                  <a:tr h="623697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50" t="-65686" r="-101250" b="-310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250" t="-65686" r="-1250" b="-3107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2769832"/>
                      </a:ext>
                    </a:extLst>
                  </a:tr>
                  <a:tr h="660527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50" t="-155046" r="-101250" b="-190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250" t="-155046" r="-1250" b="-1908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1565297"/>
                      </a:ext>
                    </a:extLst>
                  </a:tr>
                  <a:tr h="623697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50" t="-272549" r="-101250" b="-10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250" t="-272549" r="-1250" b="-1039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82934"/>
                      </a:ext>
                    </a:extLst>
                  </a:tr>
                  <a:tr h="623697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50" t="-368932" r="-101250" b="-2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250" t="-368932" r="-1250" b="-2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920442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D30F379-2C37-CB25-D469-A40567A219A8}"/>
                  </a:ext>
                </a:extLst>
              </p:cNvPr>
              <p:cNvSpPr txBox="1"/>
              <p:nvPr/>
            </p:nvSpPr>
            <p:spPr>
              <a:xfrm>
                <a:off x="7971378" y="3990975"/>
                <a:ext cx="1851597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C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  <m:r>
                        <a:rPr lang="es-CL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C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C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𝑬𝒄</m:t>
                          </m:r>
                        </m:sub>
                      </m:sSub>
                      <m:r>
                        <a:rPr lang="es-CL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C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C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𝑬𝒘</m:t>
                          </m:r>
                        </m:sub>
                      </m:sSub>
                    </m:oMath>
                  </m:oMathPara>
                </a14:m>
                <a:endParaRPr lang="es-CL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D30F379-2C37-CB25-D469-A40567A21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378" y="3990975"/>
                <a:ext cx="18515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áfico 7" descr="Cerdo con relleno sólido">
            <a:extLst>
              <a:ext uri="{FF2B5EF4-FFF2-40B4-BE49-F238E27FC236}">
                <a16:creationId xmlns:a16="http://schemas.microsoft.com/office/drawing/2014/main" id="{0F0CE831-FC8D-5F5A-A293-B93DF89BA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84710" y="5146798"/>
            <a:ext cx="738662" cy="738662"/>
          </a:xfrm>
          <a:prstGeom prst="rect">
            <a:avLst/>
          </a:prstGeom>
        </p:spPr>
      </p:pic>
      <p:pic>
        <p:nvPicPr>
          <p:cNvPr id="10" name="Gráfico 9" descr="Cerdo con relleno sólido">
            <a:extLst>
              <a:ext uri="{FF2B5EF4-FFF2-40B4-BE49-F238E27FC236}">
                <a16:creationId xmlns:a16="http://schemas.microsoft.com/office/drawing/2014/main" id="{ED5D640B-D0B2-E007-6381-28BA8D1D60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81743" y="5161302"/>
            <a:ext cx="738662" cy="738662"/>
          </a:xfrm>
          <a:prstGeom prst="rect">
            <a:avLst/>
          </a:prstGeom>
        </p:spPr>
      </p:pic>
      <p:pic>
        <p:nvPicPr>
          <p:cNvPr id="11" name="Gráfico 10" descr="Cerdo con relleno sólido">
            <a:extLst>
              <a:ext uri="{FF2B5EF4-FFF2-40B4-BE49-F238E27FC236}">
                <a16:creationId xmlns:a16="http://schemas.microsoft.com/office/drawing/2014/main" id="{62B00332-CD57-BDF6-4A7A-9B94DE0440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18430" y="5161302"/>
            <a:ext cx="738662" cy="738662"/>
          </a:xfrm>
          <a:prstGeom prst="rect">
            <a:avLst/>
          </a:prstGeom>
        </p:spPr>
      </p:pic>
      <p:pic>
        <p:nvPicPr>
          <p:cNvPr id="20" name="Gráfico 19" descr="Cerdo con relleno sólido">
            <a:extLst>
              <a:ext uri="{FF2B5EF4-FFF2-40B4-BE49-F238E27FC236}">
                <a16:creationId xmlns:a16="http://schemas.microsoft.com/office/drawing/2014/main" id="{E81F0D6E-6729-A4FC-4B8D-35C1C2B0F7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78858" y="5594473"/>
            <a:ext cx="738662" cy="738662"/>
          </a:xfrm>
          <a:prstGeom prst="rect">
            <a:avLst/>
          </a:prstGeom>
        </p:spPr>
      </p:pic>
      <p:pic>
        <p:nvPicPr>
          <p:cNvPr id="21" name="Gráfico 20" descr="Cerdo con relleno sólido">
            <a:extLst>
              <a:ext uri="{FF2B5EF4-FFF2-40B4-BE49-F238E27FC236}">
                <a16:creationId xmlns:a16="http://schemas.microsoft.com/office/drawing/2014/main" id="{224501C1-90E0-5162-2065-16D93B1BBF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50164" y="5179858"/>
            <a:ext cx="738662" cy="738662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34F144FA-5B16-8062-26B4-33285404AF25}"/>
              </a:ext>
            </a:extLst>
          </p:cNvPr>
          <p:cNvSpPr/>
          <p:nvPr/>
        </p:nvSpPr>
        <p:spPr>
          <a:xfrm>
            <a:off x="7184710" y="5161302"/>
            <a:ext cx="1477324" cy="10995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0A6325B-18A3-B28F-3B43-E9370FA62514}"/>
              </a:ext>
            </a:extLst>
          </p:cNvPr>
          <p:cNvSpPr/>
          <p:nvPr/>
        </p:nvSpPr>
        <p:spPr>
          <a:xfrm>
            <a:off x="9211502" y="5161302"/>
            <a:ext cx="1477324" cy="10995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Gráfico 1" descr="Cerdo con relleno sólido">
            <a:extLst>
              <a:ext uri="{FF2B5EF4-FFF2-40B4-BE49-F238E27FC236}">
                <a16:creationId xmlns:a16="http://schemas.microsoft.com/office/drawing/2014/main" id="{C8B6CAF3-7176-942D-3A32-63664FCC72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80833" y="5595627"/>
            <a:ext cx="738662" cy="73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62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s-CL" i="1" dirty="0"/>
              <a:t>Covarianza o parecido fenotípico</a:t>
            </a:r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1140400" y="1909978"/>
            <a:ext cx="9911200" cy="9189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buNone/>
            </a:pPr>
            <a:r>
              <a:rPr lang="es-CL" sz="2400" dirty="0">
                <a:latin typeface="Abadi" panose="020B0604020104020204" pitchFamily="34" charset="0"/>
              </a:rPr>
              <a:t>La </a:t>
            </a:r>
            <a:r>
              <a:rPr lang="es-CL" sz="2400" b="1" dirty="0">
                <a:solidFill>
                  <a:schemeClr val="accent2"/>
                </a:solidFill>
                <a:latin typeface="Abadi" panose="020B0604020104020204" pitchFamily="34" charset="0"/>
              </a:rPr>
              <a:t>covarianza fenotípica</a:t>
            </a:r>
            <a:r>
              <a:rPr lang="es-CL" sz="2400" b="1" dirty="0">
                <a:latin typeface="Abadi" panose="020B0604020104020204" pitchFamily="34" charset="0"/>
              </a:rPr>
              <a:t> </a:t>
            </a:r>
            <a:r>
              <a:rPr lang="es-CL" sz="2400" dirty="0">
                <a:latin typeface="Abadi" panose="020B0604020104020204" pitchFamily="34" charset="0"/>
              </a:rPr>
              <a:t>es la </a:t>
            </a:r>
            <a:r>
              <a:rPr lang="es-CL" sz="2400" b="1" dirty="0">
                <a:solidFill>
                  <a:srgbClr val="FF0000"/>
                </a:solidFill>
                <a:latin typeface="Abadi" panose="020B0604020104020204" pitchFamily="34" charset="0"/>
              </a:rPr>
              <a:t>suma de las covarianzas </a:t>
            </a:r>
            <a:r>
              <a:rPr lang="es-CL" sz="2400" dirty="0">
                <a:latin typeface="Abadi" panose="020B0604020104020204" pitchFamily="34" charset="0"/>
              </a:rPr>
              <a:t>que surgen de </a:t>
            </a:r>
            <a:r>
              <a:rPr lang="es-CL" sz="2400" b="1" dirty="0">
                <a:solidFill>
                  <a:srgbClr val="FF0000"/>
                </a:solidFill>
                <a:latin typeface="Abadi" panose="020B0604020104020204" pitchFamily="34" charset="0"/>
              </a:rPr>
              <a:t>causas genéticas y ambientales</a:t>
            </a:r>
            <a:r>
              <a:rPr lang="es-CL" sz="2400" dirty="0"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6">
                <a:extLst>
                  <a:ext uri="{FF2B5EF4-FFF2-40B4-BE49-F238E27FC236}">
                    <a16:creationId xmlns:a16="http://schemas.microsoft.com/office/drawing/2014/main" id="{04BBEB61-1578-43D5-F23F-843DA40406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5223962"/>
                  </p:ext>
                </p:extLst>
              </p:nvPr>
            </p:nvGraphicFramePr>
            <p:xfrm>
              <a:off x="1140400" y="2802280"/>
              <a:ext cx="8858249" cy="3530855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606030">
                      <a:extLst>
                        <a:ext uri="{9D8B030D-6E8A-4147-A177-3AD203B41FA5}">
                          <a16:colId xmlns:a16="http://schemas.microsoft.com/office/drawing/2014/main" val="4266248574"/>
                        </a:ext>
                      </a:extLst>
                    </a:gridCol>
                    <a:gridCol w="2832327">
                      <a:extLst>
                        <a:ext uri="{9D8B030D-6E8A-4147-A177-3AD203B41FA5}">
                          <a16:colId xmlns:a16="http://schemas.microsoft.com/office/drawing/2014/main" val="354754704"/>
                        </a:ext>
                      </a:extLst>
                    </a:gridCol>
                    <a:gridCol w="2419892">
                      <a:extLst>
                        <a:ext uri="{9D8B030D-6E8A-4147-A177-3AD203B41FA5}">
                          <a16:colId xmlns:a16="http://schemas.microsoft.com/office/drawing/2014/main" val="33028040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Parientes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Covarianza genética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Regresión (</a:t>
                          </a:r>
                          <a14:m>
                            <m:oMath xmlns:m="http://schemas.openxmlformats.org/officeDocument/2006/math">
                              <m:r>
                                <a:rPr lang="es-CL" b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 o correlación (</a:t>
                          </a:r>
                          <a14:m>
                            <m:oMath xmlns:m="http://schemas.openxmlformats.org/officeDocument/2006/math">
                              <m:r>
                                <a:rPr lang="es-CL" b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oMath>
                          </a14:m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122628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Hijos y un padre (</a:t>
                          </a:r>
                          <a14:m>
                            <m:oMath xmlns:m="http://schemas.openxmlformats.org/officeDocument/2006/math">
                              <m:r>
                                <a:rPr lang="es-CL" b="0" smtClean="0">
                                  <a:latin typeface="Cambria Math" panose="02040503050406030204" pitchFamily="18" charset="0"/>
                                </a:rPr>
                                <m:t>𝑂𝑃</m:t>
                              </m:r>
                            </m:oMath>
                          </a14:m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s-CL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s-C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727698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Hijos y la media de los padres (</a:t>
                          </a:r>
                          <a14:m>
                            <m:oMath xmlns:m="http://schemas.openxmlformats.org/officeDocument/2006/math">
                              <m:r>
                                <a:rPr lang="es-CL" b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acc>
                                <m:accPr>
                                  <m:chr m:val="̅"/>
                                  <m:ctrlPr>
                                    <a:rPr lang="es-C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CL" b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oMath>
                          </a14:m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s-CL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s-C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15652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Medios hermanos (</a:t>
                          </a:r>
                          <a14:m>
                            <m:oMath xmlns:m="http://schemas.openxmlformats.org/officeDocument/2006/math">
                              <m:r>
                                <a:rPr lang="es-CL" b="0" smtClean="0">
                                  <a:latin typeface="Cambria Math" panose="02040503050406030204" pitchFamily="18" charset="0"/>
                                </a:rPr>
                                <m:t>𝐻𝑆</m:t>
                              </m:r>
                            </m:oMath>
                          </a14:m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s-CL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s-C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12829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Hermanos (</a:t>
                          </a:r>
                          <a14:m>
                            <m:oMath xmlns:m="http://schemas.openxmlformats.org/officeDocument/2006/math">
                              <m:r>
                                <a:rPr lang="es-CL" b="0" smtClean="0">
                                  <a:latin typeface="Cambria Math" panose="02040503050406030204" pitchFamily="18" charset="0"/>
                                </a:rPr>
                                <m:t>𝐹𝑆</m:t>
                              </m:r>
                            </m:oMath>
                          </a14:m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s-CL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es-CL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𝐸𝑐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s-CL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>
                                      <m:fPr>
                                        <m:ctrlPr>
                                          <a:rPr lang="es-CL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s-CL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s-CL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s-CL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𝐸𝑐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s-C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792044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6">
                <a:extLst>
                  <a:ext uri="{FF2B5EF4-FFF2-40B4-BE49-F238E27FC236}">
                    <a16:creationId xmlns:a16="http://schemas.microsoft.com/office/drawing/2014/main" id="{04BBEB61-1578-43D5-F23F-843DA40406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5223962"/>
                  </p:ext>
                </p:extLst>
              </p:nvPr>
            </p:nvGraphicFramePr>
            <p:xfrm>
              <a:off x="1140400" y="2802280"/>
              <a:ext cx="8858249" cy="3530855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606030">
                      <a:extLst>
                        <a:ext uri="{9D8B030D-6E8A-4147-A177-3AD203B41FA5}">
                          <a16:colId xmlns:a16="http://schemas.microsoft.com/office/drawing/2014/main" val="4266248574"/>
                        </a:ext>
                      </a:extLst>
                    </a:gridCol>
                    <a:gridCol w="2832327">
                      <a:extLst>
                        <a:ext uri="{9D8B030D-6E8A-4147-A177-3AD203B41FA5}">
                          <a16:colId xmlns:a16="http://schemas.microsoft.com/office/drawing/2014/main" val="354754704"/>
                        </a:ext>
                      </a:extLst>
                    </a:gridCol>
                    <a:gridCol w="2419892">
                      <a:extLst>
                        <a:ext uri="{9D8B030D-6E8A-4147-A177-3AD203B41FA5}">
                          <a16:colId xmlns:a16="http://schemas.microsoft.com/office/drawing/2014/main" val="3302804007"/>
                        </a:ext>
                      </a:extLst>
                    </a:gridCol>
                  </a:tblGrid>
                  <a:tr h="6605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Parientes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Covarianza genética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66499" t="-3670" r="-1008" b="-4339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2262886"/>
                      </a:ext>
                    </a:extLst>
                  </a:tr>
                  <a:tr h="672021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9" t="-102727" r="-146284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7527" t="-102727" r="-86237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66499" t="-102727" r="-1008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2769832"/>
                      </a:ext>
                    </a:extLst>
                  </a:tr>
                  <a:tr h="670179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9" t="-202727" r="-146284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7527" t="-202727" r="-86237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66499" t="-202727" r="-1008" b="-2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1565297"/>
                      </a:ext>
                    </a:extLst>
                  </a:tr>
                  <a:tr h="672021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9" t="-302727" r="-146284" b="-1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7527" t="-302727" r="-86237" b="-1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66499" t="-302727" r="-1008" b="-1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282934"/>
                      </a:ext>
                    </a:extLst>
                  </a:tr>
                  <a:tr h="856107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9" t="-314184" r="-146284" b="-1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7527" t="-314184" r="-86237" b="-1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66499" t="-314184" r="-1008" b="-14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7920442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259A23D8-4FE4-66A8-898A-9D224A9DD76A}"/>
              </a:ext>
            </a:extLst>
          </p:cNvPr>
          <p:cNvSpPr txBox="1"/>
          <p:nvPr/>
        </p:nvSpPr>
        <p:spPr>
          <a:xfrm>
            <a:off x="10511317" y="5155055"/>
            <a:ext cx="1463163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b="1" dirty="0">
                <a:latin typeface="Abadi" panose="020B0604020104020204" pitchFamily="34" charset="0"/>
              </a:rPr>
              <a:t>Coeficiente de correlación intraclase</a:t>
            </a:r>
          </a:p>
        </p:txBody>
      </p:sp>
      <p:sp>
        <p:nvSpPr>
          <p:cNvPr id="5" name="Cerrar llave 4">
            <a:extLst>
              <a:ext uri="{FF2B5EF4-FFF2-40B4-BE49-F238E27FC236}">
                <a16:creationId xmlns:a16="http://schemas.microsoft.com/office/drawing/2014/main" id="{2511DF20-F735-F331-D91D-2D28D0B07341}"/>
              </a:ext>
            </a:extLst>
          </p:cNvPr>
          <p:cNvSpPr/>
          <p:nvPr/>
        </p:nvSpPr>
        <p:spPr>
          <a:xfrm>
            <a:off x="10048577" y="4807974"/>
            <a:ext cx="402980" cy="1525161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719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1140400" y="1114667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s-CL" i="1" dirty="0"/>
              <a:t>Covarianza o parecido fenotípico</a:t>
            </a:r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1140400" y="1909978"/>
            <a:ext cx="9911200" cy="9189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>
              <a:buNone/>
            </a:pPr>
            <a:r>
              <a:rPr lang="es-CL" sz="2400" dirty="0">
                <a:latin typeface="Abadi" panose="020B0604020104020204" pitchFamily="34" charset="0"/>
              </a:rPr>
              <a:t>La </a:t>
            </a:r>
            <a:r>
              <a:rPr lang="es-CL" sz="2400" b="1" dirty="0">
                <a:solidFill>
                  <a:schemeClr val="accent2"/>
                </a:solidFill>
                <a:latin typeface="Abadi" panose="020B0604020104020204" pitchFamily="34" charset="0"/>
              </a:rPr>
              <a:t>covarianza fenotípica</a:t>
            </a:r>
            <a:r>
              <a:rPr lang="es-CL" sz="2400" b="1" dirty="0">
                <a:latin typeface="Abadi" panose="020B0604020104020204" pitchFamily="34" charset="0"/>
              </a:rPr>
              <a:t> </a:t>
            </a:r>
            <a:r>
              <a:rPr lang="es-CL" sz="2400" dirty="0">
                <a:latin typeface="Abadi" panose="020B0604020104020204" pitchFamily="34" charset="0"/>
              </a:rPr>
              <a:t>es la </a:t>
            </a:r>
            <a:r>
              <a:rPr lang="es-CL" sz="2400" b="1" dirty="0">
                <a:solidFill>
                  <a:srgbClr val="FF0000"/>
                </a:solidFill>
                <a:latin typeface="Abadi" panose="020B0604020104020204" pitchFamily="34" charset="0"/>
              </a:rPr>
              <a:t>suma de las covarianzas </a:t>
            </a:r>
            <a:r>
              <a:rPr lang="es-CL" sz="2400" dirty="0">
                <a:latin typeface="Abadi" panose="020B0604020104020204" pitchFamily="34" charset="0"/>
              </a:rPr>
              <a:t>que surgen de </a:t>
            </a:r>
            <a:r>
              <a:rPr lang="es-CL" sz="2400" b="1" dirty="0">
                <a:solidFill>
                  <a:srgbClr val="FF0000"/>
                </a:solidFill>
                <a:latin typeface="Abadi" panose="020B0604020104020204" pitchFamily="34" charset="0"/>
              </a:rPr>
              <a:t>causas genéticas y ambientales</a:t>
            </a:r>
            <a:r>
              <a:rPr lang="es-CL" sz="2400" dirty="0"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6">
                <a:extLst>
                  <a:ext uri="{FF2B5EF4-FFF2-40B4-BE49-F238E27FC236}">
                    <a16:creationId xmlns:a16="http://schemas.microsoft.com/office/drawing/2014/main" id="{04BBEB61-1578-43D5-F23F-843DA40406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8769246"/>
                  </p:ext>
                </p:extLst>
              </p:nvPr>
            </p:nvGraphicFramePr>
            <p:xfrm>
              <a:off x="1666875" y="2828925"/>
              <a:ext cx="8858249" cy="2002727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606030">
                      <a:extLst>
                        <a:ext uri="{9D8B030D-6E8A-4147-A177-3AD203B41FA5}">
                          <a16:colId xmlns:a16="http://schemas.microsoft.com/office/drawing/2014/main" val="4266248574"/>
                        </a:ext>
                      </a:extLst>
                    </a:gridCol>
                    <a:gridCol w="2832327">
                      <a:extLst>
                        <a:ext uri="{9D8B030D-6E8A-4147-A177-3AD203B41FA5}">
                          <a16:colId xmlns:a16="http://schemas.microsoft.com/office/drawing/2014/main" val="354754704"/>
                        </a:ext>
                      </a:extLst>
                    </a:gridCol>
                    <a:gridCol w="2419892">
                      <a:extLst>
                        <a:ext uri="{9D8B030D-6E8A-4147-A177-3AD203B41FA5}">
                          <a16:colId xmlns:a16="http://schemas.microsoft.com/office/drawing/2014/main" val="33028040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Parientes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Covarianza genética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Regresión (</a:t>
                          </a:r>
                          <a14:m>
                            <m:oMath xmlns:m="http://schemas.openxmlformats.org/officeDocument/2006/math">
                              <m:r>
                                <a:rPr lang="es-CL" b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oMath>
                          </a14:m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 o correlación (</a:t>
                          </a:r>
                          <a14:m>
                            <m:oMath xmlns:m="http://schemas.openxmlformats.org/officeDocument/2006/math">
                              <m:r>
                                <a:rPr lang="es-CL" b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oMath>
                          </a14:m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122628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Hijos y un padre (</a:t>
                          </a:r>
                          <a14:m>
                            <m:oMath xmlns:m="http://schemas.openxmlformats.org/officeDocument/2006/math">
                              <m:r>
                                <a:rPr lang="es-CL" b="0" smtClean="0">
                                  <a:latin typeface="Cambria Math" panose="02040503050406030204" pitchFamily="18" charset="0"/>
                                </a:rPr>
                                <m:t>𝑂𝑃</m:t>
                              </m:r>
                            </m:oMath>
                          </a14:m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s-CL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f>
                                  <m:f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s-C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727698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Hijos y la media de los padres (</a:t>
                          </a:r>
                          <a14:m>
                            <m:oMath xmlns:m="http://schemas.openxmlformats.org/officeDocument/2006/math">
                              <m:r>
                                <a:rPr lang="es-CL" b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acc>
                                <m:accPr>
                                  <m:chr m:val="̅"/>
                                  <m:ctrlPr>
                                    <a:rPr lang="es-CL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CL" b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oMath>
                          </a14:m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b>
                                  <m:sSubPr>
                                    <m:ctrlPr>
                                      <a:rPr lang="es-CL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s-CL" b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CL" b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s-CL" b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CL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CL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s-CL" b="0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s-CL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15652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6">
                <a:extLst>
                  <a:ext uri="{FF2B5EF4-FFF2-40B4-BE49-F238E27FC236}">
                    <a16:creationId xmlns:a16="http://schemas.microsoft.com/office/drawing/2014/main" id="{04BBEB61-1578-43D5-F23F-843DA40406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8769246"/>
                  </p:ext>
                </p:extLst>
              </p:nvPr>
            </p:nvGraphicFramePr>
            <p:xfrm>
              <a:off x="1666875" y="2828925"/>
              <a:ext cx="8858249" cy="2002727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606030">
                      <a:extLst>
                        <a:ext uri="{9D8B030D-6E8A-4147-A177-3AD203B41FA5}">
                          <a16:colId xmlns:a16="http://schemas.microsoft.com/office/drawing/2014/main" val="4266248574"/>
                        </a:ext>
                      </a:extLst>
                    </a:gridCol>
                    <a:gridCol w="2832327">
                      <a:extLst>
                        <a:ext uri="{9D8B030D-6E8A-4147-A177-3AD203B41FA5}">
                          <a16:colId xmlns:a16="http://schemas.microsoft.com/office/drawing/2014/main" val="354754704"/>
                        </a:ext>
                      </a:extLst>
                    </a:gridCol>
                    <a:gridCol w="2419892">
                      <a:extLst>
                        <a:ext uri="{9D8B030D-6E8A-4147-A177-3AD203B41FA5}">
                          <a16:colId xmlns:a16="http://schemas.microsoft.com/office/drawing/2014/main" val="3302804007"/>
                        </a:ext>
                      </a:extLst>
                    </a:gridCol>
                  </a:tblGrid>
                  <a:tr h="6605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Parientes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CL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Covarianza genética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66499" t="-4587" r="-1008" b="-2036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2262886"/>
                      </a:ext>
                    </a:extLst>
                  </a:tr>
                  <a:tr h="672021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9" t="-103636" r="-146284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7527" t="-103636" r="-86237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66499" t="-103636" r="-1008" b="-10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2769832"/>
                      </a:ext>
                    </a:extLst>
                  </a:tr>
                  <a:tr h="670179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69" t="-203636" r="-146284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7527" t="-203636" r="-86237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66499" t="-203636" r="-1008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156529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B569DA9B-6A3A-68A9-2CB0-97971CBC3FFE}"/>
                  </a:ext>
                </a:extLst>
              </p:cNvPr>
              <p:cNvSpPr txBox="1"/>
              <p:nvPr/>
            </p:nvSpPr>
            <p:spPr>
              <a:xfrm>
                <a:off x="1666875" y="5290293"/>
                <a:ext cx="8858249" cy="646331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CL" dirty="0">
                    <a:latin typeface="Calibri" panose="020F0502020204030204" pitchFamily="34" charset="0"/>
                    <a:cs typeface="Calibri" panose="020F0502020204030204" pitchFamily="34" charset="0"/>
                  </a:rPr>
                  <a:t>La </a:t>
                </a:r>
                <a:r>
                  <a:rPr lang="es-CL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regresión de los hijos sobre uno u ambos padres </a:t>
                </a:r>
                <a:r>
                  <a:rPr lang="es-CL" b="1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 se ve afectada por el número de hijos (</a:t>
                </a:r>
                <a14:m>
                  <m:oMath xmlns:m="http://schemas.openxmlformats.org/officeDocument/2006/math">
                    <m:r>
                      <a:rPr lang="es-CL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𝒏</m:t>
                    </m:r>
                  </m:oMath>
                </a14:m>
                <a:r>
                  <a:rPr lang="es-CL" b="1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utilizados</a:t>
                </a:r>
                <a:r>
                  <a:rPr lang="es-CL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ya que la varianza de los hijos no entra en el cálculo de la regresión</a:t>
                </a:r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B569DA9B-6A3A-68A9-2CB0-97971CBC3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75" y="5290293"/>
                <a:ext cx="8858249" cy="646331"/>
              </a:xfrm>
              <a:prstGeom prst="rect">
                <a:avLst/>
              </a:prstGeom>
              <a:blipFill>
                <a:blip r:embed="rId4"/>
                <a:stretch>
                  <a:fillRect t="-2727" b="-11818"/>
                </a:stretch>
              </a:blipFill>
              <a:ln/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34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ctrTitle"/>
          </p:nvPr>
        </p:nvSpPr>
        <p:spPr>
          <a:xfrm>
            <a:off x="914400" y="2224201"/>
            <a:ext cx="10363200" cy="174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dirty="0"/>
              <a:t>Ejercicios</a:t>
            </a:r>
            <a:endParaRPr dirty="0"/>
          </a:p>
        </p:txBody>
      </p:sp>
      <p:pic>
        <p:nvPicPr>
          <p:cNvPr id="3" name="Picture 2" descr="happy fun Sticker by Sam Brown Video">
            <a:extLst>
              <a:ext uri="{FF2B5EF4-FFF2-40B4-BE49-F238E27FC236}">
                <a16:creationId xmlns:a16="http://schemas.microsoft.com/office/drawing/2014/main" id="{7B3E150D-80B3-4789-AE4B-B20762248A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240517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Nicholas template">
  <a:themeElements>
    <a:clrScheme name="Custom 347">
      <a:dk1>
        <a:srgbClr val="1E2124"/>
      </a:dk1>
      <a:lt1>
        <a:srgbClr val="FFFFFF"/>
      </a:lt1>
      <a:dk2>
        <a:srgbClr val="7C8894"/>
      </a:dk2>
      <a:lt2>
        <a:srgbClr val="E6ECEE"/>
      </a:lt2>
      <a:accent1>
        <a:srgbClr val="2AC3F3"/>
      </a:accent1>
      <a:accent2>
        <a:srgbClr val="004591"/>
      </a:accent2>
      <a:accent3>
        <a:srgbClr val="6BD8B6"/>
      </a:accent3>
      <a:accent4>
        <a:srgbClr val="A9E04B"/>
      </a:accent4>
      <a:accent5>
        <a:srgbClr val="F3C744"/>
      </a:accent5>
      <a:accent6>
        <a:srgbClr val="F37768"/>
      </a:accent6>
      <a:hlink>
        <a:srgbClr val="003C7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6955</TotalTime>
  <Words>1460</Words>
  <Application>Microsoft Office PowerPoint</Application>
  <PresentationFormat>Panorámica</PresentationFormat>
  <Paragraphs>351</Paragraphs>
  <Slides>18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Abadi</vt:lpstr>
      <vt:lpstr>Arial</vt:lpstr>
      <vt:lpstr>Calibri</vt:lpstr>
      <vt:lpstr>Cambria Math</vt:lpstr>
      <vt:lpstr>Courier New</vt:lpstr>
      <vt:lpstr>Franklin Gothic Demi</vt:lpstr>
      <vt:lpstr>Montserrat</vt:lpstr>
      <vt:lpstr>Montserrat Light</vt:lpstr>
      <vt:lpstr>Nicholas template</vt:lpstr>
      <vt:lpstr>Módulo 4 – Genética Cuantitativa  Semejanza entre parientes</vt:lpstr>
      <vt:lpstr>Algunas definiciones</vt:lpstr>
      <vt:lpstr>Semejanza entre parientes</vt:lpstr>
      <vt:lpstr>Semejanza entre parientes</vt:lpstr>
      <vt:lpstr>Covarianzas genética y ambiental</vt:lpstr>
      <vt:lpstr>Covarianzas genética y ambiental</vt:lpstr>
      <vt:lpstr>Covarianza o parecido fenotípico</vt:lpstr>
      <vt:lpstr>Covarianza o parecido fenotípico</vt:lpstr>
      <vt:lpstr>Ejercicios</vt:lpstr>
      <vt:lpstr>Ejercicio 1</vt:lpstr>
      <vt:lpstr>Ejercicio 1</vt:lpstr>
      <vt:lpstr>Ejercicio 1</vt:lpstr>
      <vt:lpstr>Ejercicio 1</vt:lpstr>
      <vt:lpstr>Ejercicio 2</vt:lpstr>
      <vt:lpstr>Ejercicio 2</vt:lpstr>
      <vt:lpstr>Ejercicio 2</vt:lpstr>
      <vt:lpstr>Ejercicio 2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Tutoría Semestre Otoño 2020 Genética Básica S2</dc:title>
  <dc:creator>Bastian Ignacio Fernandez Sanhueza (bastian.fernandez.s)</dc:creator>
  <cp:lastModifiedBy>Bastian Ignacio Fernandez Sanhueza (bastian.fernandez.s)</cp:lastModifiedBy>
  <cp:revision>739</cp:revision>
  <dcterms:created xsi:type="dcterms:W3CDTF">2020-10-31T04:16:38Z</dcterms:created>
  <dcterms:modified xsi:type="dcterms:W3CDTF">2022-12-16T14:44:17Z</dcterms:modified>
</cp:coreProperties>
</file>