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7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659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7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9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26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7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4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01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98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16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2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51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35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71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8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AF5D4D-D6EB-468B-BFFD-632312DE1CDA}" type="datetimeFigureOut">
              <a:rPr lang="es-CL" smtClean="0"/>
              <a:t>11-07-2017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C6E14C-9EA1-4D3B-A265-B0C1A5F222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23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Tips manejo ansiedad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Fin de semestre Otoño 2017</a:t>
            </a:r>
          </a:p>
          <a:p>
            <a:r>
              <a:rPr lang="es-CL" dirty="0" smtClean="0"/>
              <a:t>Tutoría Integral Par – HIPACH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77629" y="4978399"/>
            <a:ext cx="766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Material elaborado con base en Capacitación TIP, por la Psicóloga Doris Riquelme.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7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5442" y="995194"/>
            <a:ext cx="9601196" cy="1303867"/>
          </a:xfrm>
        </p:spPr>
        <p:txBody>
          <a:bodyPr>
            <a:normAutofit/>
          </a:bodyPr>
          <a:lstStyle/>
          <a:p>
            <a:r>
              <a:rPr lang="es-CL" sz="3100" b="1" dirty="0" smtClean="0"/>
              <a:t>¿Qué puede producirme estrés en la universidad? 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1600" b="1" dirty="0" smtClean="0"/>
              <a:t>(</a:t>
            </a:r>
            <a:r>
              <a:rPr lang="es-CL" sz="1600" b="1" dirty="0" err="1" smtClean="0"/>
              <a:t>Cabanach</a:t>
            </a:r>
            <a:r>
              <a:rPr lang="es-CL" sz="1600" b="1" dirty="0"/>
              <a:t>, R., </a:t>
            </a:r>
            <a:r>
              <a:rPr lang="es-CL" sz="1600" b="1" dirty="0" err="1"/>
              <a:t>Suoto.Gestal</a:t>
            </a:r>
            <a:r>
              <a:rPr lang="es-CL" sz="1600" b="1" dirty="0"/>
              <a:t>, A., Franco, V. 2016)</a:t>
            </a:r>
            <a:endParaRPr lang="es-CL" sz="16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294967295"/>
          </p:nvPr>
        </p:nvSpPr>
        <p:spPr>
          <a:xfrm>
            <a:off x="1919210" y="2717075"/>
            <a:ext cx="8870709" cy="3200400"/>
          </a:xfrm>
          <a:prstGeom prst="rect">
            <a:avLst/>
          </a:prstGeom>
        </p:spPr>
        <p:txBody>
          <a:bodyPr numCol="2"/>
          <a:lstStyle/>
          <a:p>
            <a:r>
              <a:rPr lang="es-CL" dirty="0" smtClean="0"/>
              <a:t>Deficiencias metodológicas del profesorado</a:t>
            </a:r>
          </a:p>
          <a:p>
            <a:r>
              <a:rPr lang="es-CL" dirty="0" smtClean="0"/>
              <a:t>Sobrecarga del estudiante</a:t>
            </a:r>
          </a:p>
          <a:p>
            <a:r>
              <a:rPr lang="es-CL" dirty="0" smtClean="0"/>
              <a:t>Creencias sobre el rendimiento académico</a:t>
            </a:r>
          </a:p>
          <a:p>
            <a:r>
              <a:rPr lang="es-CL" dirty="0" smtClean="0"/>
              <a:t>Intervenciones en público</a:t>
            </a:r>
          </a:p>
          <a:p>
            <a:r>
              <a:rPr lang="es-CL" dirty="0" smtClean="0"/>
              <a:t>Clima social negativo</a:t>
            </a:r>
          </a:p>
          <a:p>
            <a:r>
              <a:rPr lang="es-CL" dirty="0" smtClean="0"/>
              <a:t>Exámenes y pruebas</a:t>
            </a:r>
          </a:p>
          <a:p>
            <a:r>
              <a:rPr lang="es-CL" dirty="0" smtClean="0"/>
              <a:t>Carencias de valor de los contenidos</a:t>
            </a:r>
          </a:p>
          <a:p>
            <a:r>
              <a:rPr lang="es-CL" dirty="0" smtClean="0"/>
              <a:t>Dificultades de participación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05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723" y="963121"/>
            <a:ext cx="8591550" cy="680119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 smtClean="0"/>
              <a:t>Qué es lo que siento: 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¿Estrés o ansiedad?</a:t>
            </a:r>
            <a:endParaRPr lang="es-CL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657333" y="2487387"/>
            <a:ext cx="3485365" cy="147040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b="1" dirty="0" smtClean="0"/>
              <a:t>Estrés: </a:t>
            </a:r>
            <a:r>
              <a:rPr lang="es-CL" dirty="0" smtClean="0"/>
              <a:t>Es una </a:t>
            </a:r>
            <a:r>
              <a:rPr lang="es-ES" b="1" dirty="0" smtClean="0">
                <a:solidFill>
                  <a:schemeClr val="tx2"/>
                </a:solidFill>
              </a:rPr>
              <a:t>Reacción </a:t>
            </a:r>
            <a:r>
              <a:rPr lang="es-ES" b="1" dirty="0">
                <a:solidFill>
                  <a:schemeClr val="tx2"/>
                </a:solidFill>
              </a:rPr>
              <a:t>fisiológica  </a:t>
            </a:r>
            <a:r>
              <a:rPr lang="es-ES" dirty="0">
                <a:solidFill>
                  <a:schemeClr val="tx2"/>
                </a:solidFill>
              </a:rPr>
              <a:t>para enfrentar una situación que se percibe como amenazante (Luchar o huir)</a:t>
            </a:r>
          </a:p>
          <a:p>
            <a:pPr algn="ctr"/>
            <a:endParaRPr lang="es-CL" b="1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4294967295"/>
          </p:nvPr>
        </p:nvSpPr>
        <p:spPr>
          <a:xfrm>
            <a:off x="8259935" y="2594744"/>
            <a:ext cx="3124989" cy="197185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CL" sz="1800" b="1" dirty="0" smtClean="0"/>
              <a:t>Ansiedad: </a:t>
            </a:r>
            <a:r>
              <a:rPr lang="es-CL" sz="1800" dirty="0" smtClean="0"/>
              <a:t>“</a:t>
            </a:r>
            <a:r>
              <a:rPr lang="es-CL" sz="1800" dirty="0"/>
              <a:t>Es una </a:t>
            </a:r>
            <a:r>
              <a:rPr lang="es-CL" sz="1800" b="1" dirty="0"/>
              <a:t>reacción emocional </a:t>
            </a:r>
            <a:r>
              <a:rPr lang="es-CL" sz="1800" dirty="0"/>
              <a:t>ante la percepción de un peligro o una amenaza, manifestándose por respuestas cognitivas, fisiológicas y conductuales” </a:t>
            </a:r>
          </a:p>
          <a:p>
            <a:pPr marL="0" indent="0" algn="just">
              <a:buNone/>
            </a:pPr>
            <a:r>
              <a:rPr lang="es-CL" sz="1800" dirty="0"/>
              <a:t>  (Miguel- </a:t>
            </a:r>
            <a:r>
              <a:rPr lang="es-CL" sz="1800" dirty="0" err="1"/>
              <a:t>Tobal</a:t>
            </a:r>
            <a:r>
              <a:rPr lang="es-CL" sz="1800" dirty="0"/>
              <a:t>, 1996</a:t>
            </a:r>
            <a:r>
              <a:rPr lang="es-CL" sz="1800" dirty="0" smtClean="0"/>
              <a:t>)</a:t>
            </a:r>
          </a:p>
          <a:p>
            <a:pPr>
              <a:buFontTx/>
              <a:buChar char="-"/>
            </a:pPr>
            <a:endParaRPr lang="es-CL" dirty="0"/>
          </a:p>
          <a:p>
            <a:pPr algn="ctr"/>
            <a:endParaRPr lang="es-CL" b="1" dirty="0"/>
          </a:p>
        </p:txBody>
      </p:sp>
      <p:pic>
        <p:nvPicPr>
          <p:cNvPr id="1026" name="Picture 2" descr="Resultado de imagen para estrés y ansiedad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98" y="1960408"/>
            <a:ext cx="4117237" cy="247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2400015" y="5043802"/>
            <a:ext cx="1286859" cy="59242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51519" y="5066792"/>
            <a:ext cx="5375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/>
              <a:t>La ansiedad es un </a:t>
            </a:r>
            <a:r>
              <a:rPr lang="es-CL" sz="2800" b="1" dirty="0" smtClean="0"/>
              <a:t>síntoma</a:t>
            </a:r>
            <a:r>
              <a:rPr lang="es-CL" sz="2800" dirty="0" smtClean="0"/>
              <a:t> de estrés. 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6078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4369" y="1370514"/>
            <a:ext cx="8591550" cy="536103"/>
          </a:xfrm>
        </p:spPr>
        <p:txBody>
          <a:bodyPr>
            <a:noAutofit/>
          </a:bodyPr>
          <a:lstStyle/>
          <a:p>
            <a:r>
              <a:rPr lang="es-CL" sz="3600" b="1" dirty="0"/>
              <a:t>¿Qué es la ansiedad?</a:t>
            </a:r>
            <a:endParaRPr lang="es-CL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564359" y="2572245"/>
            <a:ext cx="279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Bandura: “La ansiedad emerge cuando una situación se vuelve difícil de superar”, a mayor </a:t>
            </a:r>
            <a:r>
              <a:rPr lang="es-CL" b="1" dirty="0" smtClean="0"/>
              <a:t>percepción de autoeficacia </a:t>
            </a:r>
            <a:r>
              <a:rPr lang="es-CL" dirty="0" smtClean="0"/>
              <a:t>menor ansiedad</a:t>
            </a:r>
            <a:r>
              <a:rPr lang="es-CL" dirty="0"/>
              <a:t>.</a:t>
            </a:r>
            <a:endParaRPr lang="es-CL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393285" y="4807211"/>
            <a:ext cx="326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Beck: </a:t>
            </a:r>
            <a:r>
              <a:rPr lang="es-CL" b="1" dirty="0" smtClean="0"/>
              <a:t>distorsión cognitiva </a:t>
            </a:r>
            <a:r>
              <a:rPr lang="es-CL" dirty="0" smtClean="0"/>
              <a:t>al percibir “un peligro excesivo”, por estar en un estado de alerta muy alto, magnificando la situación.</a:t>
            </a:r>
            <a:endParaRPr lang="es-CL" dirty="0"/>
          </a:p>
        </p:txBody>
      </p:sp>
      <p:pic>
        <p:nvPicPr>
          <p:cNvPr id="3074" name="Picture 2" descr="Resultado de imagen para incapaz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86" y="2809528"/>
            <a:ext cx="1967161" cy="23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storsión cognit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17" y="2987422"/>
            <a:ext cx="3637100" cy="30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0574" y="1073427"/>
            <a:ext cx="8591550" cy="838354"/>
          </a:xfrm>
        </p:spPr>
        <p:txBody>
          <a:bodyPr>
            <a:noAutofit/>
          </a:bodyPr>
          <a:lstStyle/>
          <a:p>
            <a:r>
              <a:rPr lang="es-CL" sz="3600" b="1" dirty="0" smtClean="0"/>
              <a:t>Identifica cuán ansioso estás…</a:t>
            </a:r>
            <a:r>
              <a:rPr lang="es-CL" sz="2800" b="1" dirty="0" smtClean="0"/>
              <a:t/>
            </a:r>
            <a:br>
              <a:rPr lang="es-CL" sz="2800" b="1" dirty="0" smtClean="0"/>
            </a:br>
            <a:r>
              <a:rPr lang="es-CL" sz="2400" b="1" dirty="0" smtClean="0"/>
              <a:t>(</a:t>
            </a:r>
            <a:r>
              <a:rPr lang="es-CL" sz="2400" b="1" dirty="0" err="1"/>
              <a:t>Lang</a:t>
            </a:r>
            <a:r>
              <a:rPr lang="es-CL" sz="2400" b="1" dirty="0"/>
              <a:t>, 1968)</a:t>
            </a:r>
            <a:endParaRPr lang="es-CL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132778" y="2391215"/>
            <a:ext cx="769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 smtClean="0"/>
              <a:t>Inquietud, Agobio, Sensación de peligro, Inseguridad – incertidumbre, Sensación de vacío, Despersonalización, Aumento dudas-dificultad para tomar decisiones.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3132777" y="3081206"/>
            <a:ext cx="769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 smtClean="0"/>
              <a:t>Baja atención, concentración y memoria, Expectativas negativas, Rumiación, Distorsiones cognitivas, Preocupación (leve a excesiva). </a:t>
            </a:r>
            <a:endParaRPr lang="es-CL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132779" y="3771197"/>
            <a:ext cx="769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1600" dirty="0" smtClean="0"/>
              <a:t>Taquicardia, palpitaciones, aumento presión arterial, Respiración entrecortada, Boca seca, Manos y pies fríos, Micción frecuente, Opresión pre cordial, Temblores, Sudoración, Dolor de estómago, Vómitos, Rigidez muscular, Cansancio, Hormigueo, Mareos.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785216" y="249893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Psicológico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1785216" y="3169610"/>
            <a:ext cx="105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Cognitivo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85216" y="393271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Fisiológico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85216" y="569244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Social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85216" y="490491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Conductas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108732" y="4797190"/>
            <a:ext cx="7718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600" dirty="0" smtClean="0"/>
              <a:t>Evitación situaciones ansiógenas, Hipervigilancia, Torpeza motora, Impulsividad, Inquietud, no poder estar quieto, Tensión mandíbulas, cambio de voz, etc.</a:t>
            </a:r>
            <a:endParaRPr lang="es-CL" sz="1600" dirty="0"/>
          </a:p>
        </p:txBody>
      </p:sp>
      <p:sp>
        <p:nvSpPr>
          <p:cNvPr id="13" name="Rectángulo 12"/>
          <p:cNvSpPr/>
          <p:nvPr/>
        </p:nvSpPr>
        <p:spPr>
          <a:xfrm>
            <a:off x="3132778" y="5582020"/>
            <a:ext cx="7694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600" dirty="0" smtClean="0"/>
              <a:t>Ensimismarse, Aislamiento, Verborrea o bloqueo, Mente en blanco para responder o preguntar, Temor al conflicto.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4911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¿Cuándo pedir ayuda?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020908"/>
          </a:xfrm>
        </p:spPr>
        <p:txBody>
          <a:bodyPr>
            <a:noAutofit/>
          </a:bodyPr>
          <a:lstStyle/>
          <a:p>
            <a:r>
              <a:rPr lang="es-CL" sz="1800" dirty="0"/>
              <a:t>Cuando la ansiedad es tan intensa que genera varias </a:t>
            </a:r>
            <a:r>
              <a:rPr lang="es-CL" sz="1800" b="1" dirty="0"/>
              <a:t>somatizaciones</a:t>
            </a:r>
            <a:r>
              <a:rPr lang="es-CL" sz="1800" dirty="0"/>
              <a:t> (colon irritable, migrañas, ahogo, desmayos, opresión en el pecho entre otras), también </a:t>
            </a:r>
            <a:r>
              <a:rPr lang="es-CL" sz="1800" b="1" dirty="0"/>
              <a:t>cuando se extiende más allá de la duración del estímulo </a:t>
            </a:r>
            <a:r>
              <a:rPr lang="es-CL" sz="1800" b="1" dirty="0" smtClean="0"/>
              <a:t>estresor</a:t>
            </a:r>
            <a:r>
              <a:rPr lang="es-CL" sz="1800" dirty="0" smtClean="0"/>
              <a:t>.</a:t>
            </a:r>
            <a:endParaRPr lang="es-CL" sz="1800" b="1" dirty="0"/>
          </a:p>
          <a:p>
            <a:r>
              <a:rPr lang="es-CL" sz="1800" b="1" dirty="0" smtClean="0"/>
              <a:t>Cuando </a:t>
            </a:r>
            <a:r>
              <a:rPr lang="es-CL" sz="1800" b="1" dirty="0"/>
              <a:t>impide </a:t>
            </a:r>
            <a:r>
              <a:rPr lang="es-CL" sz="1800" dirty="0"/>
              <a:t>enfrentar situaciones estresantes, como pruebas, exámenes, exponer frente al curso, hablar con un </a:t>
            </a:r>
            <a:r>
              <a:rPr lang="es-CL" sz="1800" dirty="0" smtClean="0"/>
              <a:t>profesor.</a:t>
            </a:r>
            <a:endParaRPr lang="es-CL" sz="1800" dirty="0"/>
          </a:p>
          <a:p>
            <a:r>
              <a:rPr lang="es-CL" sz="1800" dirty="0" smtClean="0"/>
              <a:t>Cuando </a:t>
            </a:r>
            <a:r>
              <a:rPr lang="es-CL" sz="1800" dirty="0"/>
              <a:t>el estudiante sienta mucho </a:t>
            </a:r>
            <a:r>
              <a:rPr lang="es-CL" sz="1800" b="1" dirty="0"/>
              <a:t>malestar físico y psíquico</a:t>
            </a:r>
            <a:r>
              <a:rPr lang="es-CL" sz="1800" dirty="0"/>
              <a:t>, no pueda respirar, sienta que se ahoga, mareos, sienta que no puede pensar, miedo a perder la razón (crisis de pánico</a:t>
            </a:r>
            <a:r>
              <a:rPr lang="es-CL" sz="1800" dirty="0" smtClean="0"/>
              <a:t>).</a:t>
            </a:r>
            <a:endParaRPr lang="es-CL" sz="1800" dirty="0"/>
          </a:p>
          <a:p>
            <a:r>
              <a:rPr lang="es-CL" sz="1800" dirty="0" smtClean="0"/>
              <a:t>Cuando </a:t>
            </a:r>
            <a:r>
              <a:rPr lang="es-CL" sz="1800" b="1" dirty="0" smtClean="0"/>
              <a:t>se evita </a:t>
            </a:r>
            <a:r>
              <a:rPr lang="es-CL" sz="1800" b="1" dirty="0"/>
              <a:t>el contacto </a:t>
            </a:r>
            <a:r>
              <a:rPr lang="es-CL" sz="1800" dirty="0"/>
              <a:t>con compañeros, profesores, tutores, cuando </a:t>
            </a:r>
            <a:r>
              <a:rPr lang="es-CL" sz="1800" dirty="0" smtClean="0"/>
              <a:t>se deja </a:t>
            </a:r>
            <a:r>
              <a:rPr lang="es-CL" sz="1800" dirty="0"/>
              <a:t>de socializar además en otros </a:t>
            </a:r>
            <a:r>
              <a:rPr lang="es-CL" sz="1800" dirty="0" smtClean="0"/>
              <a:t>contextos.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7942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¡Ánimo!</a:t>
            </a:r>
            <a:endParaRPr lang="es-CL" dirty="0"/>
          </a:p>
        </p:txBody>
      </p:sp>
      <p:pic>
        <p:nvPicPr>
          <p:cNvPr id="2050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94" y="2557463"/>
            <a:ext cx="497681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462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Tips manejo ansiedad</vt:lpstr>
      <vt:lpstr>¿Qué puede producirme estrés en la universidad?  (Cabanach, R., Suoto.Gestal, A., Franco, V. 2016)</vt:lpstr>
      <vt:lpstr>Qué es lo que siento:  ¿Estrés o ansiedad?</vt:lpstr>
      <vt:lpstr>¿Qué es la ansiedad?</vt:lpstr>
      <vt:lpstr>Identifica cuán ansioso estás… (Lang, 1968)</vt:lpstr>
      <vt:lpstr>¿Cuándo pedir ayuda?</vt:lpstr>
      <vt:lpstr>¡Ánimo!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manejo ansiedad</dc:title>
  <dc:creator>Nathaly Ruiz</dc:creator>
  <cp:lastModifiedBy>Nathaly Ruiz</cp:lastModifiedBy>
  <cp:revision>7</cp:revision>
  <dcterms:created xsi:type="dcterms:W3CDTF">2017-07-11T17:22:24Z</dcterms:created>
  <dcterms:modified xsi:type="dcterms:W3CDTF">2017-07-11T18:32:49Z</dcterms:modified>
</cp:coreProperties>
</file>