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72046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2571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156956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493626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53283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4630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98552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52184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1369233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17238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299904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0676A-EB01-4317-9DF2-205BC8C9F1AC}" type="datetimeFigureOut">
              <a:rPr lang="es-CL" smtClean="0"/>
              <a:pPr/>
              <a:t>30-11-2016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844E8-97AE-432F-A571-58D05A75F758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xmlns="" val="32583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6617" y="1252172"/>
            <a:ext cx="9036496" cy="1752600"/>
          </a:xfrm>
        </p:spPr>
        <p:txBody>
          <a:bodyPr/>
          <a:lstStyle/>
          <a:p>
            <a:pPr algn="l"/>
            <a:r>
              <a:rPr lang="en-GB" dirty="0"/>
              <a:t>∆</a:t>
            </a:r>
            <a:r>
              <a:rPr lang="en-GB" dirty="0" err="1"/>
              <a:t>S</a:t>
            </a:r>
            <a:r>
              <a:rPr lang="en-GB" baseline="-25000" dirty="0" err="1"/>
              <a:t>universo</a:t>
            </a:r>
            <a:r>
              <a:rPr lang="en-GB" dirty="0"/>
              <a:t>=∆</a:t>
            </a:r>
            <a:r>
              <a:rPr lang="en-GB" dirty="0" err="1"/>
              <a:t>S</a:t>
            </a:r>
            <a:r>
              <a:rPr lang="en-GB" baseline="-25000" dirty="0" err="1"/>
              <a:t>sistema</a:t>
            </a:r>
            <a:r>
              <a:rPr lang="en-GB" dirty="0"/>
              <a:t> + ∆</a:t>
            </a:r>
            <a:r>
              <a:rPr lang="en-GB" dirty="0" err="1"/>
              <a:t>S</a:t>
            </a:r>
            <a:r>
              <a:rPr lang="en-GB" baseline="-25000" dirty="0" err="1"/>
              <a:t>alrededores</a:t>
            </a:r>
            <a:r>
              <a:rPr lang="en-GB" dirty="0"/>
              <a:t> &gt;</a:t>
            </a:r>
            <a:r>
              <a:rPr lang="en-GB" dirty="0" smtClean="0"/>
              <a:t>0   </a:t>
            </a:r>
            <a:r>
              <a:rPr lang="en-GB" dirty="0" smtClean="0">
                <a:sym typeface="Wingdings"/>
              </a:rPr>
              <a:t></a:t>
            </a:r>
            <a:r>
              <a:rPr lang="en-GB" dirty="0" smtClean="0"/>
              <a:t> </a:t>
            </a:r>
            <a:r>
              <a:rPr lang="en-GB" dirty="0" err="1" smtClean="0"/>
              <a:t>espontáneo</a:t>
            </a:r>
            <a:endParaRPr lang="en-GB" dirty="0" smtClean="0"/>
          </a:p>
          <a:p>
            <a:pPr algn="l"/>
            <a:endParaRPr lang="en-GB" dirty="0"/>
          </a:p>
          <a:p>
            <a:pPr algn="l"/>
            <a:endParaRPr lang="es-CL" dirty="0"/>
          </a:p>
          <a:p>
            <a:endParaRPr lang="es-CL" dirty="0"/>
          </a:p>
        </p:txBody>
      </p:sp>
      <p:pic>
        <p:nvPicPr>
          <p:cNvPr id="1026" name="Picture 2" descr="Resultado de imagen para Gibb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55209" y="4132492"/>
            <a:ext cx="3238500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Llamada de nube"/>
          <p:cNvSpPr/>
          <p:nvPr/>
        </p:nvSpPr>
        <p:spPr>
          <a:xfrm rot="20893708" flipH="1">
            <a:off x="2621078" y="2790685"/>
            <a:ext cx="4141164" cy="2437933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>
                <a:solidFill>
                  <a:schemeClr val="tx1"/>
                </a:solidFill>
              </a:rPr>
              <a:t>Debiese haber un término que nos indique si la reacción es espontánea en función de los estados del sistema, no de los alrededores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218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0" y="722472"/>
            <a:ext cx="9036496" cy="61206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b="1" dirty="0"/>
              <a:t>2</a:t>
            </a:r>
            <a:r>
              <a:rPr lang="es-CL" b="1" dirty="0" smtClean="0"/>
              <a:t>):</a:t>
            </a: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s-CL" sz="2400" dirty="0" smtClean="0"/>
              <a:t>K</a:t>
            </a:r>
            <a:r>
              <a:rPr lang="es-CL" sz="2400" dirty="0"/>
              <a:t>= </a:t>
            </a:r>
            <a:r>
              <a:rPr lang="es-CL" sz="2400" dirty="0" smtClean="0"/>
              <a:t>66,56 </a:t>
            </a:r>
            <a:r>
              <a:rPr lang="es-CL" sz="2400" dirty="0"/>
              <a:t>cal/°C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14748" y="3140968"/>
            <a:ext cx="91292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2000" dirty="0"/>
              <a:t>Así, tenemos para el ácido acético:</a:t>
            </a:r>
          </a:p>
          <a:p>
            <a:r>
              <a:rPr lang="es-CL" sz="2000" dirty="0" smtClean="0"/>
              <a:t>∆</a:t>
            </a:r>
            <a:r>
              <a:rPr lang="es-CL" sz="2000" dirty="0" err="1" smtClean="0"/>
              <a:t>H°</a:t>
            </a:r>
            <a:r>
              <a:rPr lang="es-CL" sz="2000" baseline="-25000" dirty="0" err="1" smtClean="0"/>
              <a:t>N</a:t>
            </a:r>
            <a:r>
              <a:rPr lang="es-CL" sz="2000" dirty="0"/>
              <a:t>=-[66,03 g∙ 1 cal/</a:t>
            </a:r>
            <a:r>
              <a:rPr lang="es-CL" sz="2000" dirty="0" err="1"/>
              <a:t>g∙°</a:t>
            </a:r>
            <a:r>
              <a:rPr lang="es-CL" sz="2000" dirty="0"/>
              <a:t> ∙ (20,7-25,3)° + 66,56 cal/°C(20,7-25,3)°- 68,69g∙ 1 cal/</a:t>
            </a:r>
            <a:r>
              <a:rPr lang="es-CL" sz="2000" dirty="0" err="1"/>
              <a:t>g∙°</a:t>
            </a:r>
            <a:r>
              <a:rPr lang="es-CL" sz="2000" dirty="0"/>
              <a:t> ∙(25,3-19,4)°]/[68,69g]= </a:t>
            </a:r>
            <a:r>
              <a:rPr lang="es-CL" sz="2000" b="1" dirty="0"/>
              <a:t>- 13,8 kcal/mol</a:t>
            </a:r>
            <a:endParaRPr lang="es-CL" sz="2000" dirty="0"/>
          </a:p>
          <a:p>
            <a:r>
              <a:rPr lang="es-CL" sz="2000" dirty="0"/>
              <a:t> </a:t>
            </a:r>
          </a:p>
          <a:p>
            <a:r>
              <a:rPr lang="es-CL" sz="2000" dirty="0"/>
              <a:t>Para el ácido cloroacético:</a:t>
            </a:r>
          </a:p>
          <a:p>
            <a:r>
              <a:rPr lang="es-CL" sz="2000" dirty="0"/>
              <a:t>∆</a:t>
            </a:r>
            <a:r>
              <a:rPr lang="es-CL" sz="2000" dirty="0" err="1" smtClean="0"/>
              <a:t>H°</a:t>
            </a:r>
            <a:r>
              <a:rPr lang="es-CL" sz="2000" baseline="-25000" dirty="0" err="1" smtClean="0"/>
              <a:t>N</a:t>
            </a:r>
            <a:r>
              <a:rPr lang="es-CL" sz="2000" dirty="0"/>
              <a:t>=-[62,72 g∙ 1 cal/</a:t>
            </a:r>
            <a:r>
              <a:rPr lang="es-CL" sz="2000" dirty="0" err="1"/>
              <a:t>g∙°</a:t>
            </a:r>
            <a:r>
              <a:rPr lang="es-CL" sz="2000" dirty="0"/>
              <a:t> ∙ (19,0-24,2)° + 66,56 cal/°C(19,0-24,2)°- 69,79g∙ 1 cal/</a:t>
            </a:r>
            <a:r>
              <a:rPr lang="es-CL" sz="2000" dirty="0" err="1"/>
              <a:t>g∙°</a:t>
            </a:r>
            <a:r>
              <a:rPr lang="es-CL" sz="2000" dirty="0"/>
              <a:t> ∙(24,2-20,0)°]/[69,79g]= </a:t>
            </a:r>
            <a:r>
              <a:rPr lang="es-CL" sz="2000" b="1" dirty="0"/>
              <a:t>-14,7 kcal/mol</a:t>
            </a:r>
            <a:endParaRPr lang="es-CL" sz="2000" dirty="0"/>
          </a:p>
          <a:p>
            <a:r>
              <a:rPr lang="es-CL" sz="2000" dirty="0"/>
              <a:t> </a:t>
            </a:r>
          </a:p>
          <a:p>
            <a:r>
              <a:rPr lang="es-CL" sz="2000" dirty="0"/>
              <a:t>Para el ácido tricloroacético:</a:t>
            </a:r>
          </a:p>
          <a:p>
            <a:r>
              <a:rPr lang="es-CL" sz="2000" dirty="0"/>
              <a:t>∆</a:t>
            </a:r>
            <a:r>
              <a:rPr lang="es-CL" sz="2000" dirty="0" err="1" smtClean="0"/>
              <a:t>H°</a:t>
            </a:r>
            <a:r>
              <a:rPr lang="es-CL" sz="2000" baseline="-25000" dirty="0" err="1" smtClean="0"/>
              <a:t>N</a:t>
            </a:r>
            <a:r>
              <a:rPr lang="es-CL" sz="2000" dirty="0"/>
              <a:t>=-[65,9 g∙ 1 cal/</a:t>
            </a:r>
            <a:r>
              <a:rPr lang="es-CL" sz="2000" dirty="0" err="1"/>
              <a:t>g∙°</a:t>
            </a:r>
            <a:r>
              <a:rPr lang="es-CL" sz="2000" dirty="0"/>
              <a:t> ∙ (19,3-19,3)° + 66,56 cal/°C(19,3-19,3)°- 76,93g∙ 1 cal/</a:t>
            </a:r>
            <a:r>
              <a:rPr lang="es-CL" sz="2000" dirty="0" err="1"/>
              <a:t>g∙°</a:t>
            </a:r>
            <a:r>
              <a:rPr lang="es-CL" sz="2000" dirty="0"/>
              <a:t> ∙(19,3-18,6)°]/[76,93g]= </a:t>
            </a:r>
            <a:r>
              <a:rPr lang="es-CL" sz="2000" b="1" dirty="0"/>
              <a:t>- 0,7 </a:t>
            </a:r>
            <a:r>
              <a:rPr lang="es-CL" sz="2000" b="1" dirty="0" smtClean="0"/>
              <a:t>kcal/mol  </a:t>
            </a:r>
            <a:r>
              <a:rPr lang="es-CL" sz="2000" b="1" dirty="0" smtClean="0">
                <a:sym typeface="Wingdings" panose="05000000000000000000" pitchFamily="2" charset="2"/>
              </a:rPr>
              <a:t></a:t>
            </a:r>
            <a:r>
              <a:rPr lang="es-CL" sz="2000" b="1" dirty="0"/>
              <a:t>-14,4 kcal/mol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615" t="25403" r="23982" b="62708"/>
          <a:stretch/>
        </p:blipFill>
        <p:spPr bwMode="auto">
          <a:xfrm>
            <a:off x="14748" y="1196752"/>
            <a:ext cx="9117932" cy="1100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1612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980728"/>
            <a:ext cx="9036496" cy="5760640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4600" dirty="0" smtClean="0"/>
              <a:t>A fin de </a:t>
            </a:r>
            <a:r>
              <a:rPr lang="en-GB" sz="4600" dirty="0" err="1" smtClean="0"/>
              <a:t>conocer</a:t>
            </a:r>
            <a:r>
              <a:rPr lang="en-GB" sz="4600" dirty="0" smtClean="0"/>
              <a:t> </a:t>
            </a:r>
            <a:r>
              <a:rPr lang="en-GB" sz="4600" dirty="0" err="1" smtClean="0"/>
              <a:t>los</a:t>
            </a:r>
            <a:r>
              <a:rPr lang="en-GB" sz="4600" dirty="0" smtClean="0"/>
              <a:t> </a:t>
            </a:r>
            <a:r>
              <a:rPr lang="en-GB" sz="4600" dirty="0" err="1" smtClean="0"/>
              <a:t>parámetros</a:t>
            </a:r>
            <a:r>
              <a:rPr lang="en-GB" sz="4600" dirty="0" smtClean="0"/>
              <a:t> </a:t>
            </a:r>
            <a:r>
              <a:rPr lang="en-GB" sz="4600" dirty="0" err="1" smtClean="0"/>
              <a:t>termodinámicos</a:t>
            </a:r>
            <a:r>
              <a:rPr lang="en-GB" sz="4600" dirty="0" smtClean="0"/>
              <a:t> </a:t>
            </a:r>
            <a:r>
              <a:rPr lang="en-GB" sz="4600" dirty="0" err="1" smtClean="0"/>
              <a:t>estándar</a:t>
            </a:r>
            <a:r>
              <a:rPr lang="en-GB" sz="4600" dirty="0" smtClean="0"/>
              <a:t> de la </a:t>
            </a:r>
            <a:r>
              <a:rPr lang="en-GB" sz="4600" dirty="0" err="1" smtClean="0"/>
              <a:t>ionización</a:t>
            </a:r>
            <a:r>
              <a:rPr lang="en-GB" sz="4600" dirty="0" smtClean="0"/>
              <a:t> de </a:t>
            </a:r>
            <a:r>
              <a:rPr lang="en-GB" sz="4600" dirty="0" err="1" smtClean="0"/>
              <a:t>los</a:t>
            </a:r>
            <a:r>
              <a:rPr lang="en-GB" sz="4600" dirty="0" smtClean="0"/>
              <a:t> </a:t>
            </a:r>
            <a:r>
              <a:rPr lang="en-GB" sz="4600" dirty="0" err="1" smtClean="0"/>
              <a:t>ácidos</a:t>
            </a:r>
            <a:r>
              <a:rPr lang="en-GB" sz="4600" dirty="0" smtClean="0"/>
              <a:t> </a:t>
            </a:r>
            <a:r>
              <a:rPr lang="en-GB" sz="4600" dirty="0" err="1" smtClean="0"/>
              <a:t>acético</a:t>
            </a:r>
            <a:r>
              <a:rPr lang="en-GB" sz="4600" dirty="0" smtClean="0"/>
              <a:t> , cloroacético y tricloroacético, se </a:t>
            </a:r>
            <a:r>
              <a:rPr lang="en-GB" sz="4600" dirty="0" err="1" smtClean="0"/>
              <a:t>realizan</a:t>
            </a:r>
            <a:r>
              <a:rPr lang="en-GB" sz="4600" dirty="0" smtClean="0"/>
              <a:t> </a:t>
            </a:r>
            <a:r>
              <a:rPr lang="en-GB" sz="4600" dirty="0" err="1" smtClean="0"/>
              <a:t>los</a:t>
            </a:r>
            <a:r>
              <a:rPr lang="en-GB" sz="4600" dirty="0" smtClean="0"/>
              <a:t> </a:t>
            </a:r>
            <a:r>
              <a:rPr lang="en-GB" sz="4600" dirty="0" err="1" smtClean="0"/>
              <a:t>siguientes</a:t>
            </a:r>
            <a:r>
              <a:rPr lang="en-GB" sz="4600" dirty="0" smtClean="0"/>
              <a:t> </a:t>
            </a:r>
            <a:r>
              <a:rPr lang="en-GB" sz="4600" dirty="0" err="1" smtClean="0"/>
              <a:t>experimentos</a:t>
            </a:r>
            <a:r>
              <a:rPr lang="en-GB" sz="4600" dirty="0" smtClean="0"/>
              <a:t>:</a:t>
            </a:r>
          </a:p>
          <a:p>
            <a:pPr marL="0" indent="0">
              <a:buNone/>
            </a:pPr>
            <a:endParaRPr lang="en-GB" sz="4600" dirty="0" smtClean="0"/>
          </a:p>
          <a:p>
            <a:r>
              <a:rPr lang="en-GB" sz="4600" dirty="0" smtClean="0"/>
              <a:t>Se </a:t>
            </a:r>
            <a:r>
              <a:rPr lang="en-GB" sz="4600" dirty="0" err="1" smtClean="0"/>
              <a:t>determinan</a:t>
            </a:r>
            <a:r>
              <a:rPr lang="en-GB" sz="4600" dirty="0" smtClean="0"/>
              <a:t> las K de </a:t>
            </a:r>
            <a:r>
              <a:rPr lang="en-GB" sz="4600" dirty="0" err="1" smtClean="0"/>
              <a:t>los</a:t>
            </a:r>
            <a:r>
              <a:rPr lang="en-GB" sz="4600" dirty="0" smtClean="0"/>
              <a:t> </a:t>
            </a:r>
            <a:r>
              <a:rPr lang="en-GB" sz="4600" dirty="0" err="1" smtClean="0"/>
              <a:t>tres</a:t>
            </a:r>
            <a:r>
              <a:rPr lang="en-GB" sz="4600" dirty="0" smtClean="0"/>
              <a:t> </a:t>
            </a:r>
            <a:r>
              <a:rPr lang="en-GB" sz="4600" dirty="0" err="1" smtClean="0"/>
              <a:t>ácidos</a:t>
            </a:r>
            <a:endParaRPr lang="en-GB" sz="4600" dirty="0" smtClean="0"/>
          </a:p>
          <a:p>
            <a:r>
              <a:rPr lang="en-GB" sz="4600" dirty="0" smtClean="0"/>
              <a:t>Se </a:t>
            </a:r>
            <a:r>
              <a:rPr lang="en-GB" sz="4600" dirty="0" err="1" smtClean="0"/>
              <a:t>determina</a:t>
            </a:r>
            <a:r>
              <a:rPr lang="en-GB" sz="4600" dirty="0" smtClean="0"/>
              <a:t> el </a:t>
            </a:r>
            <a:r>
              <a:rPr lang="en-GB" sz="4600" dirty="0" err="1" smtClean="0"/>
              <a:t>calor</a:t>
            </a:r>
            <a:r>
              <a:rPr lang="en-GB" sz="4600" dirty="0" smtClean="0"/>
              <a:t> de </a:t>
            </a:r>
            <a:r>
              <a:rPr lang="en-GB" sz="4600" dirty="0" err="1" smtClean="0"/>
              <a:t>neutralización</a:t>
            </a:r>
            <a:r>
              <a:rPr lang="en-GB" sz="4600" dirty="0" smtClean="0"/>
              <a:t> de </a:t>
            </a:r>
            <a:r>
              <a:rPr lang="en-GB" sz="4600" dirty="0" err="1" smtClean="0"/>
              <a:t>los</a:t>
            </a:r>
            <a:r>
              <a:rPr lang="en-GB" sz="4600" dirty="0" smtClean="0"/>
              <a:t> </a:t>
            </a:r>
            <a:r>
              <a:rPr lang="en-GB" sz="4600" dirty="0" err="1" smtClean="0"/>
              <a:t>tres</a:t>
            </a:r>
            <a:r>
              <a:rPr lang="en-GB" sz="4600" dirty="0" smtClean="0"/>
              <a:t> </a:t>
            </a:r>
            <a:r>
              <a:rPr lang="en-GB" sz="4600" dirty="0" err="1" smtClean="0"/>
              <a:t>ácidos</a:t>
            </a:r>
            <a:r>
              <a:rPr lang="en-GB" sz="4600" dirty="0" smtClean="0"/>
              <a:t> con NaOH  </a:t>
            </a:r>
            <a:r>
              <a:rPr lang="en-GB" sz="4600" dirty="0" err="1" smtClean="0"/>
              <a:t>en</a:t>
            </a:r>
            <a:r>
              <a:rPr lang="en-GB" sz="4600" dirty="0" smtClean="0"/>
              <a:t> un </a:t>
            </a:r>
            <a:r>
              <a:rPr lang="en-GB" sz="4600" dirty="0" err="1" smtClean="0"/>
              <a:t>calorímetro</a:t>
            </a:r>
            <a:r>
              <a:rPr lang="en-GB" sz="4600" dirty="0" smtClean="0"/>
              <a:t> de </a:t>
            </a:r>
            <a:r>
              <a:rPr lang="en-GB" sz="4600" dirty="0" err="1" smtClean="0"/>
              <a:t>presión</a:t>
            </a:r>
            <a:r>
              <a:rPr lang="en-GB" sz="4600" dirty="0" smtClean="0"/>
              <a:t> </a:t>
            </a:r>
            <a:r>
              <a:rPr lang="en-GB" sz="4600" dirty="0" err="1" smtClean="0"/>
              <a:t>constante</a:t>
            </a:r>
            <a:endParaRPr lang="en-GB" sz="4600" dirty="0" smtClean="0"/>
          </a:p>
          <a:p>
            <a:endParaRPr lang="en-GB" sz="4600" dirty="0"/>
          </a:p>
          <a:p>
            <a:pPr marL="514350" indent="-514350">
              <a:buAutoNum type="arabicParenR"/>
            </a:pPr>
            <a:r>
              <a:rPr lang="en-GB" sz="4600" dirty="0" err="1" smtClean="0"/>
              <a:t>Conociendo</a:t>
            </a:r>
            <a:r>
              <a:rPr lang="en-GB" sz="4600" dirty="0" smtClean="0"/>
              <a:t> las </a:t>
            </a:r>
            <a:r>
              <a:rPr lang="en-GB" sz="4600" dirty="0" err="1" smtClean="0"/>
              <a:t>constantes</a:t>
            </a:r>
            <a:r>
              <a:rPr lang="en-GB" sz="4600" dirty="0" smtClean="0"/>
              <a:t> y que </a:t>
            </a:r>
            <a:r>
              <a:rPr lang="es-CL" sz="4600" dirty="0"/>
              <a:t>∆G°= - RT </a:t>
            </a:r>
            <a:r>
              <a:rPr lang="es-CL" sz="4600" dirty="0" err="1"/>
              <a:t>ln</a:t>
            </a:r>
            <a:r>
              <a:rPr lang="es-CL" sz="4600" dirty="0"/>
              <a:t> </a:t>
            </a:r>
            <a:r>
              <a:rPr lang="es-CL" sz="4600" dirty="0" smtClean="0"/>
              <a:t>K, podemos calcular los ∆G°</a:t>
            </a:r>
          </a:p>
          <a:p>
            <a:pPr marL="514350" indent="-514350">
              <a:buAutoNum type="arabicParenR"/>
            </a:pPr>
            <a:r>
              <a:rPr lang="es-CL" sz="4600" dirty="0" smtClean="0"/>
              <a:t>Conociendo los 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N</a:t>
            </a:r>
            <a:r>
              <a:rPr lang="en-GB" sz="4600" dirty="0" smtClean="0"/>
              <a:t> y que el </a:t>
            </a:r>
            <a:r>
              <a:rPr lang="es-CL" sz="4600" dirty="0" smtClean="0"/>
              <a:t>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N</a:t>
            </a:r>
            <a:r>
              <a:rPr lang="en-GB" sz="4600" dirty="0" smtClean="0"/>
              <a:t> de </a:t>
            </a:r>
            <a:r>
              <a:rPr lang="en-GB" sz="4600" dirty="0" err="1" smtClean="0"/>
              <a:t>los</a:t>
            </a:r>
            <a:r>
              <a:rPr lang="en-GB" sz="4600" dirty="0" smtClean="0"/>
              <a:t> </a:t>
            </a:r>
            <a:r>
              <a:rPr lang="en-GB" sz="4600" dirty="0" err="1" smtClean="0"/>
              <a:t>iones</a:t>
            </a:r>
            <a:r>
              <a:rPr lang="en-GB" sz="4600" dirty="0" smtClean="0"/>
              <a:t> H+ </a:t>
            </a:r>
            <a:r>
              <a:rPr lang="en-GB" sz="4600" dirty="0" err="1" smtClean="0"/>
              <a:t>es</a:t>
            </a:r>
            <a:r>
              <a:rPr lang="en-GB" sz="4600" dirty="0" smtClean="0"/>
              <a:t> -13,34 kcal/</a:t>
            </a:r>
            <a:r>
              <a:rPr lang="en-GB" sz="4600" dirty="0" err="1" smtClean="0"/>
              <a:t>mol</a:t>
            </a:r>
            <a:r>
              <a:rPr lang="en-GB" sz="4600" dirty="0" smtClean="0"/>
              <a:t>, </a:t>
            </a:r>
            <a:r>
              <a:rPr lang="es-CL" sz="4600" dirty="0" smtClean="0"/>
              <a:t>podemos calcular 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I</a:t>
            </a:r>
            <a:r>
              <a:rPr lang="es-CL" sz="4600" dirty="0" smtClean="0"/>
              <a:t>  por la ley de </a:t>
            </a:r>
            <a:r>
              <a:rPr lang="es-CL" sz="4600" dirty="0" err="1" smtClean="0"/>
              <a:t>Hess</a:t>
            </a:r>
            <a:endParaRPr lang="es-CL" sz="4600" dirty="0" smtClean="0"/>
          </a:p>
          <a:p>
            <a:pPr marL="514350" indent="-514350">
              <a:buAutoNum type="arabicParenR"/>
            </a:pPr>
            <a:r>
              <a:rPr lang="es-CL" sz="4600" baseline="30000" dirty="0" smtClean="0"/>
              <a:t> </a:t>
            </a:r>
            <a:r>
              <a:rPr lang="es-CL" sz="4600" dirty="0"/>
              <a:t> </a:t>
            </a:r>
            <a:r>
              <a:rPr lang="es-CL" sz="4600" dirty="0" err="1" smtClean="0"/>
              <a:t>Conodiendo</a:t>
            </a:r>
            <a:r>
              <a:rPr lang="es-CL" sz="4600" dirty="0" smtClean="0"/>
              <a:t> que </a:t>
            </a:r>
            <a:r>
              <a:rPr lang="es-CL" sz="3600" dirty="0"/>
              <a:t>∆G°= ∆H° - </a:t>
            </a:r>
            <a:r>
              <a:rPr lang="es-CL" sz="3600" dirty="0" err="1"/>
              <a:t>T∆S</a:t>
            </a:r>
            <a:r>
              <a:rPr lang="es-CL" sz="3600" dirty="0" err="1" smtClean="0"/>
              <a:t>°</a:t>
            </a:r>
            <a:r>
              <a:rPr lang="es-CL" sz="3600" dirty="0" smtClean="0"/>
              <a:t>, podemos calcular el </a:t>
            </a:r>
            <a:r>
              <a:rPr lang="es-CL" sz="4800" dirty="0" smtClean="0"/>
              <a:t>∆S°</a:t>
            </a:r>
            <a:endParaRPr lang="en-GB" sz="4600" baseline="300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08431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980728"/>
            <a:ext cx="9036496" cy="57606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arenR"/>
            </a:pPr>
            <a:r>
              <a:rPr lang="en-GB" sz="3600" dirty="0" err="1" smtClean="0"/>
              <a:t>Conociendo</a:t>
            </a:r>
            <a:r>
              <a:rPr lang="en-GB" sz="3600" dirty="0" smtClean="0"/>
              <a:t> las </a:t>
            </a:r>
            <a:r>
              <a:rPr lang="en-GB" sz="3600" dirty="0" err="1" smtClean="0"/>
              <a:t>constantes</a:t>
            </a:r>
            <a:r>
              <a:rPr lang="en-GB" sz="3600" dirty="0" smtClean="0"/>
              <a:t> y que </a:t>
            </a:r>
            <a:r>
              <a:rPr lang="es-CL" sz="3600" dirty="0"/>
              <a:t>∆G°= - RT </a:t>
            </a:r>
            <a:r>
              <a:rPr lang="es-CL" sz="3600" dirty="0" err="1"/>
              <a:t>ln</a:t>
            </a:r>
            <a:r>
              <a:rPr lang="es-CL" sz="3600" dirty="0"/>
              <a:t> </a:t>
            </a:r>
            <a:r>
              <a:rPr lang="es-CL" sz="3600" dirty="0" smtClean="0"/>
              <a:t>K, podemos calcular los ∆G°</a:t>
            </a:r>
          </a:p>
          <a:p>
            <a:pPr marL="0" indent="0">
              <a:buNone/>
            </a:pPr>
            <a:r>
              <a:rPr lang="es-CL" sz="3600" b="1" dirty="0" smtClean="0"/>
              <a:t>Ka= 2,16∙10</a:t>
            </a:r>
            <a:r>
              <a:rPr lang="es-CL" sz="3600" b="1" baseline="30000" dirty="0" smtClean="0"/>
              <a:t>-5</a:t>
            </a:r>
            <a:r>
              <a:rPr lang="es-CL" sz="3600" b="1" dirty="0" smtClean="0"/>
              <a:t>, </a:t>
            </a:r>
            <a:r>
              <a:rPr lang="es-CL" sz="3600" b="1" dirty="0" err="1" smtClean="0"/>
              <a:t>Kcl</a:t>
            </a:r>
            <a:r>
              <a:rPr lang="es-CL" sz="3600" b="1" dirty="0" smtClean="0"/>
              <a:t>=1,49∙10</a:t>
            </a:r>
            <a:r>
              <a:rPr lang="es-CL" sz="3600" b="1" baseline="30000" dirty="0" smtClean="0"/>
              <a:t>-3</a:t>
            </a:r>
            <a:r>
              <a:rPr lang="es-CL" sz="3600" dirty="0" smtClean="0"/>
              <a:t> y </a:t>
            </a:r>
            <a:r>
              <a:rPr lang="es-CL" sz="3600" b="1" dirty="0" err="1" smtClean="0"/>
              <a:t>Ktcl</a:t>
            </a:r>
            <a:r>
              <a:rPr lang="es-CL" sz="3600" b="1" dirty="0" smtClean="0"/>
              <a:t>=2,13∙10</a:t>
            </a:r>
            <a:r>
              <a:rPr lang="es-CL" sz="3600" b="1" baseline="30000" dirty="0" smtClean="0"/>
              <a:t>-1</a:t>
            </a:r>
            <a:r>
              <a:rPr lang="es-CL" sz="3600" dirty="0" smtClean="0"/>
              <a:t> </a:t>
            </a:r>
            <a:endParaRPr lang="en-GB" sz="3600" dirty="0" smtClean="0"/>
          </a:p>
          <a:p>
            <a:pPr marL="0" indent="0">
              <a:buNone/>
            </a:pPr>
            <a:endParaRPr lang="en-GB" sz="4600" baseline="300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41758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980728"/>
            <a:ext cx="9036496" cy="57606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AutoNum type="arabicParenR"/>
            </a:pPr>
            <a:r>
              <a:rPr lang="en-GB" sz="3600" dirty="0" err="1" smtClean="0"/>
              <a:t>Conociendo</a:t>
            </a:r>
            <a:r>
              <a:rPr lang="en-GB" sz="3600" dirty="0" smtClean="0"/>
              <a:t> las </a:t>
            </a:r>
            <a:r>
              <a:rPr lang="en-GB" sz="3600" dirty="0" err="1" smtClean="0"/>
              <a:t>constantes</a:t>
            </a:r>
            <a:r>
              <a:rPr lang="en-GB" sz="3600" dirty="0" smtClean="0"/>
              <a:t> y que </a:t>
            </a:r>
            <a:r>
              <a:rPr lang="es-CL" sz="3600" dirty="0"/>
              <a:t>∆G°= - RT </a:t>
            </a:r>
            <a:r>
              <a:rPr lang="es-CL" sz="3600" dirty="0" err="1"/>
              <a:t>ln</a:t>
            </a:r>
            <a:r>
              <a:rPr lang="es-CL" sz="3600" dirty="0"/>
              <a:t> </a:t>
            </a:r>
            <a:r>
              <a:rPr lang="es-CL" sz="3600" dirty="0" smtClean="0"/>
              <a:t>K, podemos calcular los ∆G°</a:t>
            </a:r>
          </a:p>
          <a:p>
            <a:pPr marL="0" indent="0">
              <a:buNone/>
            </a:pPr>
            <a:r>
              <a:rPr lang="es-CL" sz="3600" b="1" dirty="0" smtClean="0"/>
              <a:t>Ka= 2,16∙10</a:t>
            </a:r>
            <a:r>
              <a:rPr lang="es-CL" sz="3600" b="1" baseline="30000" dirty="0" smtClean="0"/>
              <a:t>-5</a:t>
            </a:r>
            <a:r>
              <a:rPr lang="es-CL" sz="3600" b="1" dirty="0" smtClean="0"/>
              <a:t>, </a:t>
            </a:r>
            <a:r>
              <a:rPr lang="es-CL" sz="3600" b="1" dirty="0" err="1" smtClean="0"/>
              <a:t>Kcl</a:t>
            </a:r>
            <a:r>
              <a:rPr lang="es-CL" sz="3600" b="1" dirty="0" smtClean="0"/>
              <a:t>=1,49∙10</a:t>
            </a:r>
            <a:r>
              <a:rPr lang="es-CL" sz="3600" b="1" baseline="30000" dirty="0" smtClean="0"/>
              <a:t>-3</a:t>
            </a:r>
            <a:r>
              <a:rPr lang="es-CL" sz="3600" dirty="0" smtClean="0"/>
              <a:t> y </a:t>
            </a:r>
            <a:r>
              <a:rPr lang="es-CL" sz="3600" b="1" dirty="0" err="1" smtClean="0"/>
              <a:t>Ktcl</a:t>
            </a:r>
            <a:r>
              <a:rPr lang="es-CL" sz="3600" b="1" dirty="0" smtClean="0"/>
              <a:t>=2,13∙10</a:t>
            </a:r>
            <a:r>
              <a:rPr lang="es-CL" sz="3600" b="1" baseline="30000" dirty="0" smtClean="0"/>
              <a:t>-1</a:t>
            </a:r>
            <a:r>
              <a:rPr lang="es-CL" sz="3600" dirty="0" smtClean="0"/>
              <a:t> </a:t>
            </a:r>
            <a:endParaRPr lang="en-GB" sz="3600" dirty="0" smtClean="0"/>
          </a:p>
          <a:p>
            <a:pPr marL="0" indent="0">
              <a:buNone/>
            </a:pPr>
            <a:endParaRPr lang="en-GB" sz="4600" baseline="30000" dirty="0" smtClean="0"/>
          </a:p>
          <a:p>
            <a:pPr marL="0" indent="0">
              <a:buNone/>
            </a:pPr>
            <a:r>
              <a:rPr lang="es-CL" dirty="0"/>
              <a:t>∆G°= - RT </a:t>
            </a:r>
            <a:r>
              <a:rPr lang="es-CL" dirty="0" err="1"/>
              <a:t>ln</a:t>
            </a:r>
            <a:r>
              <a:rPr lang="es-CL" dirty="0"/>
              <a:t> K = -1,98717 cal/ </a:t>
            </a:r>
            <a:r>
              <a:rPr lang="es-CL" dirty="0" err="1"/>
              <a:t>mol∙K</a:t>
            </a:r>
            <a:r>
              <a:rPr lang="es-CL" dirty="0"/>
              <a:t> ∙ 298,15 K ∙ </a:t>
            </a:r>
            <a:r>
              <a:rPr lang="es-CL" dirty="0" err="1"/>
              <a:t>ln</a:t>
            </a:r>
            <a:r>
              <a:rPr lang="es-CL" dirty="0"/>
              <a:t> Ka</a:t>
            </a:r>
          </a:p>
          <a:p>
            <a:pPr marL="0" indent="0">
              <a:buNone/>
            </a:pPr>
            <a:r>
              <a:rPr lang="es-CL" dirty="0"/>
              <a:t> </a:t>
            </a:r>
          </a:p>
          <a:p>
            <a:pPr marL="0" indent="0">
              <a:buNone/>
            </a:pPr>
            <a:r>
              <a:rPr lang="es-CL" b="1" dirty="0" smtClean="0"/>
              <a:t>6,36 </a:t>
            </a:r>
            <a:r>
              <a:rPr lang="es-CL" b="1" dirty="0"/>
              <a:t>kcal/mol</a:t>
            </a:r>
            <a:r>
              <a:rPr lang="es-CL" dirty="0"/>
              <a:t> para el ácido acético, </a:t>
            </a:r>
            <a:r>
              <a:rPr lang="es-CL" b="1" dirty="0"/>
              <a:t>3,85 kcal/mol</a:t>
            </a:r>
            <a:r>
              <a:rPr lang="es-CL" dirty="0"/>
              <a:t> para el ácido cloroacético y </a:t>
            </a:r>
            <a:r>
              <a:rPr lang="es-CL" b="1" dirty="0"/>
              <a:t>0,916 kcal/mol</a:t>
            </a:r>
            <a:r>
              <a:rPr lang="es-CL" dirty="0"/>
              <a:t> para el ácido </a:t>
            </a:r>
            <a:r>
              <a:rPr lang="es-CL" dirty="0" smtClean="0"/>
              <a:t>tricloroacético</a:t>
            </a:r>
            <a:endParaRPr lang="es-CL" dirty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31984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980728"/>
            <a:ext cx="7651084" cy="576064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sz="4600" dirty="0" smtClean="0"/>
              <a:t>2) Conociendo los 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N</a:t>
            </a:r>
            <a:r>
              <a:rPr lang="en-GB" sz="4600" dirty="0" smtClean="0"/>
              <a:t> y que el </a:t>
            </a:r>
            <a:r>
              <a:rPr lang="es-CL" sz="4600" dirty="0" smtClean="0"/>
              <a:t>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N</a:t>
            </a:r>
            <a:r>
              <a:rPr lang="en-GB" sz="4600" dirty="0" smtClean="0"/>
              <a:t> de </a:t>
            </a:r>
            <a:r>
              <a:rPr lang="en-GB" sz="4600" dirty="0" err="1" smtClean="0"/>
              <a:t>los</a:t>
            </a:r>
            <a:r>
              <a:rPr lang="en-GB" sz="4600" dirty="0" smtClean="0"/>
              <a:t> </a:t>
            </a:r>
            <a:r>
              <a:rPr lang="en-GB" sz="4600" dirty="0" err="1" smtClean="0"/>
              <a:t>iones</a:t>
            </a:r>
            <a:r>
              <a:rPr lang="en-GB" sz="4600" dirty="0" smtClean="0"/>
              <a:t> H+ </a:t>
            </a:r>
            <a:r>
              <a:rPr lang="en-GB" sz="4600" dirty="0" err="1" smtClean="0"/>
              <a:t>es</a:t>
            </a:r>
            <a:r>
              <a:rPr lang="en-GB" sz="4600" dirty="0" smtClean="0"/>
              <a:t> -13,34 kcal/</a:t>
            </a:r>
            <a:r>
              <a:rPr lang="en-GB" sz="4600" dirty="0" err="1" smtClean="0"/>
              <a:t>mol</a:t>
            </a:r>
            <a:r>
              <a:rPr lang="en-GB" sz="4600" dirty="0" smtClean="0"/>
              <a:t>, </a:t>
            </a:r>
            <a:r>
              <a:rPr lang="es-CL" sz="4600" dirty="0" smtClean="0"/>
              <a:t>podemos calcular 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I</a:t>
            </a:r>
            <a:r>
              <a:rPr lang="es-CL" sz="4600" dirty="0" smtClean="0"/>
              <a:t>  por la ley de </a:t>
            </a:r>
            <a:r>
              <a:rPr lang="es-CL" sz="4600" dirty="0" err="1" smtClean="0"/>
              <a:t>Hess</a:t>
            </a:r>
            <a:r>
              <a:rPr lang="es-CL" sz="4600" dirty="0" smtClean="0"/>
              <a:t>:</a:t>
            </a:r>
          </a:p>
          <a:p>
            <a:pPr marL="0" indent="0">
              <a:buNone/>
            </a:pPr>
            <a:endParaRPr lang="es-CL" sz="4600" dirty="0"/>
          </a:p>
          <a:p>
            <a:pPr marL="0" indent="0" algn="ctr">
              <a:buNone/>
            </a:pPr>
            <a:r>
              <a:rPr lang="en-GB" sz="4600" dirty="0" smtClean="0"/>
              <a:t>CH</a:t>
            </a:r>
            <a:r>
              <a:rPr lang="en-GB" sz="4600" baseline="-25000" dirty="0" smtClean="0"/>
              <a:t>3</a:t>
            </a:r>
            <a:r>
              <a:rPr lang="en-GB" sz="4600" dirty="0" smtClean="0"/>
              <a:t>COOH &lt;</a:t>
            </a:r>
            <a:r>
              <a:rPr lang="en-GB" sz="4600" dirty="0" smtClean="0">
                <a:sym typeface="Wingdings"/>
              </a:rPr>
              <a:t></a:t>
            </a:r>
            <a:r>
              <a:rPr lang="en-GB" sz="4600" dirty="0" smtClean="0"/>
              <a:t> CH</a:t>
            </a:r>
            <a:r>
              <a:rPr lang="en-GB" sz="4600" baseline="-25000" dirty="0" smtClean="0"/>
              <a:t>3</a:t>
            </a:r>
            <a:r>
              <a:rPr lang="en-GB" sz="4600" dirty="0" smtClean="0"/>
              <a:t>COO</a:t>
            </a:r>
            <a:r>
              <a:rPr lang="en-GB" sz="4600" baseline="30000" dirty="0" smtClean="0"/>
              <a:t>-</a:t>
            </a:r>
            <a:r>
              <a:rPr lang="en-GB" sz="4600" dirty="0" smtClean="0"/>
              <a:t> + H</a:t>
            </a:r>
            <a:r>
              <a:rPr lang="en-GB" sz="4600" baseline="30000" dirty="0" smtClean="0"/>
              <a:t>+              </a:t>
            </a:r>
            <a:r>
              <a:rPr lang="es-CL" sz="4600" dirty="0" smtClean="0"/>
              <a:t>∆</a:t>
            </a:r>
            <a:r>
              <a:rPr lang="es-CL" sz="4600" dirty="0" smtClean="0"/>
              <a:t>H°</a:t>
            </a:r>
            <a:r>
              <a:rPr lang="es-CL" sz="4600" baseline="-25000" dirty="0" smtClean="0"/>
              <a:t>I</a:t>
            </a:r>
            <a:r>
              <a:rPr lang="es-CL" sz="4600" dirty="0" smtClean="0"/>
              <a:t> </a:t>
            </a:r>
            <a:endParaRPr lang="en-GB" sz="4600" baseline="30000" dirty="0" smtClean="0"/>
          </a:p>
          <a:p>
            <a:pPr marL="0" indent="0" algn="ctr">
              <a:buNone/>
            </a:pPr>
            <a:r>
              <a:rPr lang="en-GB" sz="4600" dirty="0" smtClean="0"/>
              <a:t>    H</a:t>
            </a:r>
            <a:r>
              <a:rPr lang="en-GB" sz="4600" baseline="30000" dirty="0" smtClean="0"/>
              <a:t>+</a:t>
            </a:r>
            <a:r>
              <a:rPr lang="en-GB" sz="4600" dirty="0" smtClean="0"/>
              <a:t>  +  OH</a:t>
            </a:r>
            <a:r>
              <a:rPr lang="en-GB" sz="4600" baseline="30000" dirty="0" smtClean="0"/>
              <a:t>- </a:t>
            </a:r>
            <a:r>
              <a:rPr lang="en-GB" sz="4600" dirty="0" smtClean="0"/>
              <a:t>&lt;</a:t>
            </a:r>
            <a:r>
              <a:rPr lang="en-GB" sz="4600" dirty="0" smtClean="0">
                <a:sym typeface="Wingdings"/>
              </a:rPr>
              <a:t></a:t>
            </a:r>
            <a:r>
              <a:rPr lang="en-GB" sz="4600" dirty="0" smtClean="0"/>
              <a:t>  H</a:t>
            </a:r>
            <a:r>
              <a:rPr lang="en-GB" sz="4600" baseline="-25000" dirty="0" smtClean="0"/>
              <a:t>2</a:t>
            </a:r>
            <a:r>
              <a:rPr lang="en-GB" sz="4600" dirty="0" smtClean="0"/>
              <a:t>O </a:t>
            </a:r>
            <a:r>
              <a:rPr lang="en-GB" sz="4600" dirty="0" smtClean="0"/>
              <a:t>                    </a:t>
            </a:r>
            <a:r>
              <a:rPr lang="es-CL" sz="4600" dirty="0" smtClean="0"/>
              <a:t>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N</a:t>
            </a:r>
            <a:r>
              <a:rPr lang="es-CL" sz="4600" baseline="-25000" dirty="0" smtClean="0"/>
              <a:t>(H+)</a:t>
            </a:r>
          </a:p>
          <a:p>
            <a:pPr marL="0" indent="0" algn="ctr">
              <a:buNone/>
            </a:pPr>
            <a:r>
              <a:rPr lang="en-GB" sz="4600" dirty="0" smtClean="0"/>
              <a:t> </a:t>
            </a:r>
            <a:endParaRPr lang="en-GB" sz="4600" baseline="30000" dirty="0" smtClean="0"/>
          </a:p>
          <a:p>
            <a:pPr marL="0" indent="0" algn="ctr">
              <a:buNone/>
            </a:pPr>
            <a:endParaRPr lang="en-GB" sz="4600" baseline="30000" dirty="0" smtClean="0"/>
          </a:p>
          <a:p>
            <a:pPr marL="0" indent="0" algn="ctr">
              <a:buNone/>
            </a:pPr>
            <a:r>
              <a:rPr lang="es-CL" sz="4600" dirty="0" smtClean="0"/>
              <a:t>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N</a:t>
            </a:r>
            <a:r>
              <a:rPr lang="es-CL" sz="4600" baseline="-25000" dirty="0" smtClean="0"/>
              <a:t> = </a:t>
            </a:r>
            <a:r>
              <a:rPr lang="es-CL" sz="4600" dirty="0" smtClean="0"/>
              <a:t>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N</a:t>
            </a:r>
            <a:r>
              <a:rPr lang="es-CL" sz="4600" baseline="-25000" dirty="0" smtClean="0"/>
              <a:t>(H+)</a:t>
            </a:r>
            <a:r>
              <a:rPr lang="es-CL" sz="4600" dirty="0" smtClean="0"/>
              <a:t> +  </a:t>
            </a:r>
            <a:r>
              <a:rPr lang="en-GB" sz="4600" baseline="30000" dirty="0" smtClean="0"/>
              <a:t> </a:t>
            </a:r>
            <a:r>
              <a:rPr lang="es-CL" sz="4600" dirty="0" smtClean="0"/>
              <a:t>∆</a:t>
            </a:r>
            <a:r>
              <a:rPr lang="es-CL" sz="4600" dirty="0" err="1" smtClean="0"/>
              <a:t>H°</a:t>
            </a:r>
            <a:r>
              <a:rPr lang="es-CL" sz="4600" baseline="-25000" dirty="0" err="1" smtClean="0"/>
              <a:t>I</a:t>
            </a:r>
            <a:r>
              <a:rPr lang="es-CL" sz="4600" dirty="0" smtClean="0"/>
              <a:t> </a:t>
            </a:r>
            <a:endParaRPr lang="en-GB" sz="4600" baseline="30000" dirty="0" smtClean="0"/>
          </a:p>
          <a:p>
            <a:pPr marL="0" indent="0">
              <a:buNone/>
            </a:pPr>
            <a:endParaRPr lang="en-GB" sz="4600" baseline="300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  <p:sp>
        <p:nvSpPr>
          <p:cNvPr id="3" name="2 Rectángulo"/>
          <p:cNvSpPr/>
          <p:nvPr/>
        </p:nvSpPr>
        <p:spPr>
          <a:xfrm>
            <a:off x="6012160" y="4293096"/>
            <a:ext cx="388930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1600" dirty="0" smtClean="0"/>
              <a:t>ácido acético:</a:t>
            </a:r>
          </a:p>
          <a:p>
            <a:r>
              <a:rPr lang="es-CL" sz="1600" dirty="0" smtClean="0"/>
              <a:t>∆</a:t>
            </a:r>
            <a:r>
              <a:rPr lang="es-CL" sz="1600" dirty="0" err="1" smtClean="0"/>
              <a:t>H°</a:t>
            </a:r>
            <a:r>
              <a:rPr lang="es-CL" sz="1600" baseline="-25000" dirty="0" err="1" smtClean="0"/>
              <a:t>N</a:t>
            </a:r>
            <a:r>
              <a:rPr lang="es-CL" sz="1600" dirty="0" smtClean="0"/>
              <a:t>=</a:t>
            </a:r>
            <a:r>
              <a:rPr lang="es-CL" sz="1600" b="1" dirty="0" smtClean="0"/>
              <a:t>- 13,8 kcal/mol</a:t>
            </a:r>
            <a:endParaRPr lang="es-CL" sz="1600" dirty="0" smtClean="0"/>
          </a:p>
          <a:p>
            <a:r>
              <a:rPr lang="es-CL" sz="1600" dirty="0" smtClean="0"/>
              <a:t> </a:t>
            </a:r>
          </a:p>
          <a:p>
            <a:r>
              <a:rPr lang="es-CL" sz="1600" dirty="0" smtClean="0"/>
              <a:t>ácido cloroacético:</a:t>
            </a:r>
          </a:p>
          <a:p>
            <a:r>
              <a:rPr lang="es-CL" sz="1600" dirty="0" smtClean="0"/>
              <a:t>∆</a:t>
            </a:r>
            <a:r>
              <a:rPr lang="es-CL" sz="1600" dirty="0" err="1" smtClean="0"/>
              <a:t>H°</a:t>
            </a:r>
            <a:r>
              <a:rPr lang="es-CL" sz="1600" baseline="-25000" dirty="0" err="1" smtClean="0"/>
              <a:t>N</a:t>
            </a:r>
            <a:r>
              <a:rPr lang="es-CL" sz="1600" dirty="0" smtClean="0"/>
              <a:t>= </a:t>
            </a:r>
            <a:r>
              <a:rPr lang="es-CL" sz="1600" b="1" dirty="0" smtClean="0"/>
              <a:t>-14,7 kcal/mol</a:t>
            </a:r>
            <a:endParaRPr lang="es-CL" sz="1600" dirty="0" smtClean="0"/>
          </a:p>
          <a:p>
            <a:r>
              <a:rPr lang="es-CL" sz="1600" dirty="0" smtClean="0"/>
              <a:t> </a:t>
            </a:r>
          </a:p>
          <a:p>
            <a:r>
              <a:rPr lang="es-CL" sz="1600" dirty="0" smtClean="0"/>
              <a:t>ácido tricloroacético:</a:t>
            </a:r>
          </a:p>
          <a:p>
            <a:r>
              <a:rPr lang="es-CL" sz="1600" dirty="0" smtClean="0"/>
              <a:t>∆</a:t>
            </a:r>
            <a:r>
              <a:rPr lang="es-CL" sz="1600" dirty="0" err="1" smtClean="0"/>
              <a:t>H°</a:t>
            </a:r>
            <a:r>
              <a:rPr lang="es-CL" sz="1600" baseline="-25000" dirty="0" err="1" smtClean="0"/>
              <a:t>N</a:t>
            </a:r>
            <a:r>
              <a:rPr lang="es-CL" sz="1600" baseline="-25000" dirty="0" smtClean="0"/>
              <a:t>=</a:t>
            </a:r>
            <a:r>
              <a:rPr lang="es-CL" sz="1600" b="1" dirty="0" smtClean="0"/>
              <a:t>- 0,7 kcal/mol</a:t>
            </a:r>
            <a:endParaRPr lang="es-CL" sz="1600" dirty="0"/>
          </a:p>
        </p:txBody>
      </p:sp>
    </p:spTree>
    <p:extLst>
      <p:ext uri="{BB962C8B-B14F-4D97-AF65-F5344CB8AC3E}">
        <p14:creationId xmlns:p14="http://schemas.microsoft.com/office/powerpoint/2010/main" xmlns="" val="378417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980728"/>
            <a:ext cx="9036496" cy="57606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sz="3600" dirty="0" smtClean="0"/>
              <a:t>2) Conociendo los ∆</a:t>
            </a:r>
            <a:r>
              <a:rPr lang="es-CL" sz="3600" dirty="0" err="1" smtClean="0"/>
              <a:t>H°</a:t>
            </a:r>
            <a:r>
              <a:rPr lang="es-CL" sz="3600" baseline="-25000" dirty="0" err="1" smtClean="0"/>
              <a:t>N</a:t>
            </a:r>
            <a:r>
              <a:rPr lang="en-GB" sz="3600" dirty="0" smtClean="0"/>
              <a:t> y que el </a:t>
            </a:r>
            <a:r>
              <a:rPr lang="es-CL" sz="3600" dirty="0" smtClean="0"/>
              <a:t>∆</a:t>
            </a:r>
            <a:r>
              <a:rPr lang="es-CL" sz="3600" dirty="0" err="1" smtClean="0"/>
              <a:t>H°</a:t>
            </a:r>
            <a:r>
              <a:rPr lang="es-CL" sz="3600" baseline="-25000" dirty="0" err="1" smtClean="0"/>
              <a:t>N</a:t>
            </a:r>
            <a:r>
              <a:rPr lang="en-GB" sz="3600" dirty="0" smtClean="0"/>
              <a:t> de </a:t>
            </a:r>
            <a:r>
              <a:rPr lang="en-GB" sz="3600" dirty="0" err="1" smtClean="0"/>
              <a:t>los</a:t>
            </a:r>
            <a:r>
              <a:rPr lang="en-GB" sz="3600" dirty="0" smtClean="0"/>
              <a:t> </a:t>
            </a:r>
            <a:r>
              <a:rPr lang="en-GB" sz="3600" dirty="0" err="1" smtClean="0"/>
              <a:t>iones</a:t>
            </a:r>
            <a:r>
              <a:rPr lang="en-GB" sz="3600" dirty="0" smtClean="0"/>
              <a:t> H+ </a:t>
            </a:r>
            <a:r>
              <a:rPr lang="en-GB" sz="3600" dirty="0" err="1" smtClean="0"/>
              <a:t>es</a:t>
            </a:r>
            <a:r>
              <a:rPr lang="en-GB" sz="3600" dirty="0" smtClean="0"/>
              <a:t> -13,34 kcal/</a:t>
            </a:r>
            <a:r>
              <a:rPr lang="en-GB" sz="3600" dirty="0" err="1" smtClean="0"/>
              <a:t>mol</a:t>
            </a:r>
            <a:r>
              <a:rPr lang="en-GB" sz="3600" dirty="0" smtClean="0"/>
              <a:t>, </a:t>
            </a:r>
            <a:r>
              <a:rPr lang="es-CL" sz="3600" dirty="0" smtClean="0"/>
              <a:t>podemos calcular ∆</a:t>
            </a:r>
            <a:r>
              <a:rPr lang="es-CL" sz="3600" dirty="0" err="1" smtClean="0"/>
              <a:t>H°</a:t>
            </a:r>
            <a:r>
              <a:rPr lang="es-CL" sz="3600" baseline="-25000" dirty="0" err="1" smtClean="0"/>
              <a:t>I</a:t>
            </a:r>
            <a:r>
              <a:rPr lang="es-CL" sz="3600" dirty="0" smtClean="0"/>
              <a:t>  por la ley de </a:t>
            </a:r>
            <a:r>
              <a:rPr lang="es-CL" sz="3600" dirty="0" err="1" smtClean="0"/>
              <a:t>Hess</a:t>
            </a:r>
            <a:r>
              <a:rPr lang="es-CL" sz="3600" dirty="0" smtClean="0"/>
              <a:t>: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 algn="just">
              <a:buNone/>
            </a:pPr>
            <a:r>
              <a:rPr lang="es-CL" dirty="0"/>
              <a:t>Lo que para cada ácido nos para el ácido acético         -0,46 kcal/mol, para el ácido </a:t>
            </a:r>
            <a:r>
              <a:rPr lang="es-CL" dirty="0" smtClean="0"/>
              <a:t>cloroacético -1,4 </a:t>
            </a:r>
            <a:r>
              <a:rPr lang="es-CL" dirty="0"/>
              <a:t>kcal/mol y para el ácido </a:t>
            </a:r>
            <a:r>
              <a:rPr lang="es-CL" dirty="0" smtClean="0"/>
              <a:t>tricloroacético -2,06 </a:t>
            </a:r>
            <a:r>
              <a:rPr lang="es-CL" dirty="0"/>
              <a:t>kcal/mol.</a:t>
            </a:r>
          </a:p>
          <a:p>
            <a:pPr marL="0" indent="0">
              <a:buNone/>
            </a:pPr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77166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980728"/>
            <a:ext cx="9036496" cy="576064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sz="3600" dirty="0" smtClean="0"/>
              <a:t>3) Conociendo que </a:t>
            </a:r>
            <a:r>
              <a:rPr lang="es-CL" sz="3600" dirty="0"/>
              <a:t>∆G°= ∆H° - </a:t>
            </a:r>
            <a:r>
              <a:rPr lang="es-CL" sz="3600" dirty="0" err="1"/>
              <a:t>T∆S</a:t>
            </a:r>
            <a:r>
              <a:rPr lang="es-CL" sz="3600" dirty="0" err="1" smtClean="0"/>
              <a:t>°</a:t>
            </a:r>
            <a:r>
              <a:rPr lang="es-CL" sz="3600" dirty="0" smtClean="0"/>
              <a:t>, podemos calcular el ∆S°</a:t>
            </a:r>
          </a:p>
          <a:p>
            <a:pPr marL="0" indent="0">
              <a:buNone/>
            </a:pPr>
            <a:endParaRPr lang="es-CL" sz="3600" baseline="30000" dirty="0"/>
          </a:p>
          <a:p>
            <a:pPr marL="0" indent="0">
              <a:buNone/>
            </a:pPr>
            <a:endParaRPr lang="en-GB" sz="3600" baseline="300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382443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980728"/>
            <a:ext cx="9036496" cy="576064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sz="3600" dirty="0" smtClean="0"/>
              <a:t>3) Conociendo que </a:t>
            </a:r>
            <a:r>
              <a:rPr lang="es-CL" sz="3600" dirty="0"/>
              <a:t>∆G°= ∆H° - </a:t>
            </a:r>
            <a:r>
              <a:rPr lang="es-CL" sz="3600" dirty="0" err="1"/>
              <a:t>T∆S</a:t>
            </a:r>
            <a:r>
              <a:rPr lang="es-CL" sz="3600" dirty="0" err="1" smtClean="0"/>
              <a:t>°</a:t>
            </a:r>
            <a:r>
              <a:rPr lang="es-CL" sz="3600" dirty="0" smtClean="0"/>
              <a:t>, podemos calcular el ∆S°</a:t>
            </a:r>
          </a:p>
          <a:p>
            <a:pPr marL="0" indent="0">
              <a:buNone/>
            </a:pPr>
            <a:endParaRPr lang="es-CL" sz="3600" baseline="30000" dirty="0"/>
          </a:p>
          <a:p>
            <a:pPr marL="0" indent="0">
              <a:buNone/>
            </a:pPr>
            <a:r>
              <a:rPr lang="es-CL" sz="3600" dirty="0"/>
              <a:t>∆G°= ∆H° - </a:t>
            </a:r>
            <a:r>
              <a:rPr lang="es-CL" sz="3600" dirty="0" err="1"/>
              <a:t>T∆S°</a:t>
            </a:r>
            <a:endParaRPr lang="es-CL" sz="3600" dirty="0"/>
          </a:p>
          <a:p>
            <a:pPr marL="0" indent="0">
              <a:buNone/>
            </a:pPr>
            <a:endParaRPr lang="es-CL" sz="3600" dirty="0"/>
          </a:p>
          <a:p>
            <a:pPr marL="0" indent="0">
              <a:buNone/>
            </a:pPr>
            <a:r>
              <a:rPr lang="es-CL" sz="3600" dirty="0"/>
              <a:t>Despejando ∆S°  y con los valores determinados para los demás componentes de la ecuación, tenemos:</a:t>
            </a:r>
          </a:p>
          <a:p>
            <a:pPr marL="0" indent="0" algn="ctr">
              <a:buNone/>
            </a:pPr>
            <a:r>
              <a:rPr lang="es-CL" sz="3600" dirty="0"/>
              <a:t>∆S°=  </a:t>
            </a:r>
            <a:r>
              <a:rPr lang="es-CL" sz="3600" u="sng" dirty="0"/>
              <a:t>∆H°-∆G°</a:t>
            </a:r>
            <a:r>
              <a:rPr lang="es-CL" sz="3600" dirty="0"/>
              <a:t> </a:t>
            </a:r>
          </a:p>
          <a:p>
            <a:pPr marL="0" indent="0" algn="ctr">
              <a:buNone/>
            </a:pPr>
            <a:r>
              <a:rPr lang="es-CL" sz="3600" dirty="0"/>
              <a:t>                   T     </a:t>
            </a:r>
          </a:p>
          <a:p>
            <a:pPr marL="0" indent="0">
              <a:buNone/>
            </a:pPr>
            <a:r>
              <a:rPr lang="es-CL" sz="3600" dirty="0"/>
              <a:t>Lo que nos da para los ácidos acético, cloroacético y tricloroacético </a:t>
            </a:r>
            <a:r>
              <a:rPr lang="es-CL" sz="3600" b="1" dirty="0"/>
              <a:t>-0,0228 kcal/</a:t>
            </a:r>
            <a:r>
              <a:rPr lang="es-CL" sz="3600" b="1" dirty="0" err="1"/>
              <a:t>mol∙K</a:t>
            </a:r>
            <a:r>
              <a:rPr lang="es-CL" sz="3600" dirty="0"/>
              <a:t>, </a:t>
            </a:r>
            <a:r>
              <a:rPr lang="es-CL" sz="3600" b="1" dirty="0"/>
              <a:t>-0,0176 kcal/</a:t>
            </a:r>
            <a:r>
              <a:rPr lang="es-CL" sz="3600" b="1" dirty="0" err="1"/>
              <a:t>mol∙K</a:t>
            </a:r>
            <a:r>
              <a:rPr lang="es-CL" sz="3600" dirty="0"/>
              <a:t> y </a:t>
            </a:r>
            <a:r>
              <a:rPr lang="es-CL" sz="3600" b="1" dirty="0"/>
              <a:t>-0,00999 kcal/</a:t>
            </a:r>
            <a:r>
              <a:rPr lang="es-CL" sz="3600" b="1" dirty="0" err="1"/>
              <a:t>mol∙K</a:t>
            </a:r>
            <a:r>
              <a:rPr lang="es-CL" sz="3600" b="1" dirty="0"/>
              <a:t>.</a:t>
            </a:r>
            <a:endParaRPr lang="es-CL" sz="3600" dirty="0"/>
          </a:p>
          <a:p>
            <a:pPr marL="0" indent="0">
              <a:buNone/>
            </a:pPr>
            <a:endParaRPr lang="en-GB" sz="3600" baseline="300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316273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687466"/>
            <a:ext cx="6310635" cy="217053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9503232"/>
              </p:ext>
            </p:extLst>
          </p:nvPr>
        </p:nvGraphicFramePr>
        <p:xfrm>
          <a:off x="971600" y="1628800"/>
          <a:ext cx="6760064" cy="3096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1432"/>
                <a:gridCol w="1352158"/>
                <a:gridCol w="1352158"/>
                <a:gridCol w="1352158"/>
                <a:gridCol w="1352158"/>
              </a:tblGrid>
              <a:tr h="8413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Ácido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K</a:t>
                      </a:r>
                      <a:r>
                        <a:rPr lang="es-CL" sz="1400" baseline="-25000" dirty="0">
                          <a:effectLst/>
                        </a:rPr>
                        <a:t>a</a:t>
                      </a:r>
                      <a:endParaRPr lang="es-CL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∆G° [kcal/mol]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∆H°[kcal/mol]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∆S°[kcal/mol K]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1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acético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2,16∙10</a:t>
                      </a:r>
                      <a:r>
                        <a:rPr lang="es-CL" sz="2400" baseline="30000" dirty="0">
                          <a:effectLst/>
                        </a:rPr>
                        <a:t>-5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6,36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-046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-0,0228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751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cloroacético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1,49∙10</a:t>
                      </a:r>
                      <a:r>
                        <a:rPr lang="es-CL" sz="2400" baseline="30000" dirty="0">
                          <a:effectLst/>
                        </a:rPr>
                        <a:t>-3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3,85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-1,4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-0,0176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751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tricloroacético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2,13∙10</a:t>
                      </a:r>
                      <a:r>
                        <a:rPr lang="es-CL" sz="2400" baseline="30000">
                          <a:effectLst/>
                        </a:rPr>
                        <a:t>-1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0,916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-2,06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-0,00999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143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108162"/>
            <a:ext cx="9036496" cy="5760640"/>
          </a:xfrm>
        </p:spPr>
        <p:txBody>
          <a:bodyPr>
            <a:normAutofit lnSpcReduction="10000"/>
          </a:bodyPr>
          <a:lstStyle/>
          <a:p>
            <a:pPr algn="l"/>
            <a:r>
              <a:rPr lang="en-GB" dirty="0"/>
              <a:t>∆</a:t>
            </a:r>
            <a:r>
              <a:rPr lang="en-GB" dirty="0" err="1"/>
              <a:t>S</a:t>
            </a:r>
            <a:r>
              <a:rPr lang="en-GB" baseline="-25000" dirty="0" err="1"/>
              <a:t>universo</a:t>
            </a:r>
            <a:r>
              <a:rPr lang="en-GB" dirty="0"/>
              <a:t>=∆</a:t>
            </a:r>
            <a:r>
              <a:rPr lang="en-GB" dirty="0" err="1"/>
              <a:t>S</a:t>
            </a:r>
            <a:r>
              <a:rPr lang="en-GB" baseline="-25000" dirty="0" err="1"/>
              <a:t>sistema</a:t>
            </a:r>
            <a:r>
              <a:rPr lang="en-GB" dirty="0"/>
              <a:t> + ∆</a:t>
            </a:r>
            <a:r>
              <a:rPr lang="en-GB" dirty="0" err="1"/>
              <a:t>S</a:t>
            </a:r>
            <a:r>
              <a:rPr lang="en-GB" baseline="-25000" dirty="0" err="1"/>
              <a:t>alrededores</a:t>
            </a:r>
            <a:r>
              <a:rPr lang="en-GB" dirty="0"/>
              <a:t> &gt;</a:t>
            </a:r>
            <a:r>
              <a:rPr lang="en-GB" dirty="0" smtClean="0"/>
              <a:t>0   </a:t>
            </a:r>
            <a:r>
              <a:rPr lang="en-GB" dirty="0" smtClean="0">
                <a:sym typeface="Wingdings"/>
              </a:rPr>
              <a:t></a:t>
            </a:r>
            <a:r>
              <a:rPr lang="en-GB" dirty="0" smtClean="0"/>
              <a:t> </a:t>
            </a:r>
            <a:r>
              <a:rPr lang="en-GB" dirty="0" err="1" smtClean="0"/>
              <a:t>espontáneo</a:t>
            </a:r>
            <a:endParaRPr lang="en-GB" dirty="0" smtClean="0"/>
          </a:p>
          <a:p>
            <a:pPr algn="l"/>
            <a:endParaRPr lang="en-GB" dirty="0" smtClean="0"/>
          </a:p>
          <a:p>
            <a:pPr algn="l"/>
            <a:r>
              <a:rPr lang="en-GB" dirty="0" smtClean="0"/>
              <a:t>Como -</a:t>
            </a:r>
            <a:r>
              <a:rPr lang="en-GB" dirty="0"/>
              <a:t>∆</a:t>
            </a:r>
            <a:r>
              <a:rPr lang="en-GB" dirty="0" err="1"/>
              <a:t>H</a:t>
            </a:r>
            <a:r>
              <a:rPr lang="en-GB" baseline="-25000" dirty="0" err="1"/>
              <a:t>sistema</a:t>
            </a:r>
            <a:r>
              <a:rPr lang="en-GB" dirty="0"/>
              <a:t>/T=∆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alrededores</a:t>
            </a:r>
            <a:r>
              <a:rPr lang="en-GB" baseline="-25000" dirty="0" smtClean="0"/>
              <a:t>;</a:t>
            </a:r>
          </a:p>
          <a:p>
            <a:pPr algn="l"/>
            <a:endParaRPr lang="en-GB" baseline="-25000" dirty="0"/>
          </a:p>
          <a:p>
            <a:pPr algn="l"/>
            <a:r>
              <a:rPr lang="en-GB" dirty="0" smtClean="0"/>
              <a:t>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universo</a:t>
            </a:r>
            <a:r>
              <a:rPr lang="en-GB" dirty="0" smtClean="0"/>
              <a:t>=∆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sistema</a:t>
            </a:r>
            <a:r>
              <a:rPr lang="en-GB" dirty="0" smtClean="0"/>
              <a:t> -∆</a:t>
            </a:r>
            <a:r>
              <a:rPr lang="en-GB" dirty="0" err="1" smtClean="0"/>
              <a:t>H</a:t>
            </a:r>
            <a:r>
              <a:rPr lang="en-GB" baseline="-25000" dirty="0" err="1" smtClean="0"/>
              <a:t>sistema</a:t>
            </a:r>
            <a:r>
              <a:rPr lang="en-GB" dirty="0" smtClean="0"/>
              <a:t>/T  /*T</a:t>
            </a:r>
          </a:p>
          <a:p>
            <a:pPr algn="l"/>
            <a:endParaRPr lang="en-GB" dirty="0"/>
          </a:p>
          <a:p>
            <a:pPr algn="l"/>
            <a:r>
              <a:rPr lang="en-GB" dirty="0" smtClean="0"/>
              <a:t>T*∆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universo</a:t>
            </a:r>
            <a:r>
              <a:rPr lang="en-GB" dirty="0" smtClean="0"/>
              <a:t>=T*∆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sistema</a:t>
            </a:r>
            <a:r>
              <a:rPr lang="en-GB" dirty="0" smtClean="0"/>
              <a:t> -∆</a:t>
            </a:r>
            <a:r>
              <a:rPr lang="en-GB" dirty="0" err="1" smtClean="0"/>
              <a:t>H</a:t>
            </a:r>
            <a:r>
              <a:rPr lang="en-GB" baseline="-25000" dirty="0" err="1" smtClean="0"/>
              <a:t>sistema</a:t>
            </a:r>
            <a:r>
              <a:rPr lang="en-GB" baseline="-25000" dirty="0" smtClean="0"/>
              <a:t>  </a:t>
            </a:r>
            <a:r>
              <a:rPr lang="en-GB" dirty="0" smtClean="0"/>
              <a:t>/*-1</a:t>
            </a:r>
          </a:p>
          <a:p>
            <a:pPr algn="l"/>
            <a:endParaRPr lang="en-GB" dirty="0"/>
          </a:p>
          <a:p>
            <a:pPr algn="l"/>
            <a:r>
              <a:rPr lang="en-GB" dirty="0" smtClean="0"/>
              <a:t>-T*∆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universo</a:t>
            </a:r>
            <a:r>
              <a:rPr lang="en-GB" dirty="0" smtClean="0"/>
              <a:t>=∆</a:t>
            </a:r>
            <a:r>
              <a:rPr lang="en-GB" dirty="0" err="1" smtClean="0"/>
              <a:t>H</a:t>
            </a:r>
            <a:r>
              <a:rPr lang="en-GB" baseline="-25000" dirty="0" err="1" smtClean="0"/>
              <a:t>sistema</a:t>
            </a:r>
            <a:r>
              <a:rPr lang="en-GB" dirty="0" smtClean="0"/>
              <a:t>-T*∆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sistema</a:t>
            </a:r>
            <a:r>
              <a:rPr lang="en-GB" dirty="0" smtClean="0"/>
              <a:t> </a:t>
            </a:r>
          </a:p>
          <a:p>
            <a:pPr algn="l"/>
            <a:endParaRPr lang="en-GB" dirty="0" smtClean="0"/>
          </a:p>
          <a:p>
            <a:r>
              <a:rPr lang="en-GB" dirty="0" smtClean="0"/>
              <a:t>∆G= ∆</a:t>
            </a:r>
            <a:r>
              <a:rPr lang="en-GB" dirty="0" err="1" smtClean="0"/>
              <a:t>H</a:t>
            </a:r>
            <a:r>
              <a:rPr lang="en-GB" baseline="-25000" dirty="0" err="1" smtClean="0"/>
              <a:t>sistema</a:t>
            </a:r>
            <a:r>
              <a:rPr lang="en-GB" dirty="0" smtClean="0"/>
              <a:t>-T*∆</a:t>
            </a:r>
            <a:r>
              <a:rPr lang="en-GB" dirty="0" err="1" smtClean="0"/>
              <a:t>S</a:t>
            </a:r>
            <a:r>
              <a:rPr lang="en-GB" baseline="-25000" dirty="0" err="1" smtClean="0"/>
              <a:t>sistema</a:t>
            </a:r>
            <a:r>
              <a:rPr lang="en-GB" dirty="0" smtClean="0"/>
              <a:t> &lt;0 </a:t>
            </a:r>
          </a:p>
          <a:p>
            <a:pPr algn="l"/>
            <a:endParaRPr lang="en-GB" dirty="0"/>
          </a:p>
          <a:p>
            <a:pPr algn="l"/>
            <a:endParaRPr lang="en-GB" dirty="0" smtClean="0"/>
          </a:p>
          <a:p>
            <a:pPr algn="l"/>
            <a:endParaRPr lang="es-CL" dirty="0"/>
          </a:p>
          <a:p>
            <a:pPr algn="l"/>
            <a:endParaRPr lang="en-GB" dirty="0"/>
          </a:p>
          <a:p>
            <a:pPr algn="l"/>
            <a:endParaRPr lang="es-CL" dirty="0"/>
          </a:p>
          <a:p>
            <a:endParaRPr lang="es-CL" dirty="0"/>
          </a:p>
        </p:txBody>
      </p:sp>
      <p:sp>
        <p:nvSpPr>
          <p:cNvPr id="2" name="1 CuadroTexto"/>
          <p:cNvSpPr txBox="1"/>
          <p:nvPr/>
        </p:nvSpPr>
        <p:spPr>
          <a:xfrm>
            <a:off x="5724128" y="4797152"/>
            <a:ext cx="32099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 smtClean="0"/>
              <a:t>∆G&lt;0 </a:t>
            </a:r>
            <a:r>
              <a:rPr lang="en-GB" dirty="0" smtClean="0">
                <a:sym typeface="Wingdings" panose="05000000000000000000" pitchFamily="2" charset="2"/>
              </a:rPr>
              <a:t></a:t>
            </a:r>
            <a:r>
              <a:rPr lang="en-GB" dirty="0" err="1" smtClean="0">
                <a:sym typeface="Wingdings" panose="05000000000000000000" pitchFamily="2" charset="2"/>
              </a:rPr>
              <a:t>rxn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espontánea</a:t>
            </a:r>
            <a:endParaRPr lang="en-GB" dirty="0" smtClean="0">
              <a:sym typeface="Wingdings" panose="05000000000000000000" pitchFamily="2" charset="2"/>
            </a:endParaRPr>
          </a:p>
          <a:p>
            <a:pPr algn="just"/>
            <a:r>
              <a:rPr lang="en-GB" b="1" dirty="0" smtClean="0"/>
              <a:t>∆G&gt;0</a:t>
            </a:r>
            <a:r>
              <a:rPr lang="en-GB" dirty="0" smtClean="0">
                <a:sym typeface="Wingdings" panose="05000000000000000000" pitchFamily="2" charset="2"/>
              </a:rPr>
              <a:t>rxn no </a:t>
            </a:r>
            <a:r>
              <a:rPr lang="en-GB" dirty="0" err="1" smtClean="0">
                <a:sym typeface="Wingdings" panose="05000000000000000000" pitchFamily="2" charset="2"/>
              </a:rPr>
              <a:t>espontánea</a:t>
            </a:r>
            <a:r>
              <a:rPr lang="en-GB" dirty="0" smtClean="0">
                <a:sym typeface="Wingdings" panose="05000000000000000000" pitchFamily="2" charset="2"/>
              </a:rPr>
              <a:t>: </a:t>
            </a:r>
            <a:r>
              <a:rPr lang="en-GB" dirty="0" err="1" smtClean="0">
                <a:sym typeface="Wingdings" panose="05000000000000000000" pitchFamily="2" charset="2"/>
              </a:rPr>
              <a:t>rxn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inversa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espontánea</a:t>
            </a:r>
            <a:endParaRPr lang="en-GB" dirty="0" smtClean="0">
              <a:sym typeface="Wingdings" panose="05000000000000000000" pitchFamily="2" charset="2"/>
            </a:endParaRPr>
          </a:p>
          <a:p>
            <a:pPr algn="just"/>
            <a:r>
              <a:rPr lang="en-GB" b="1" dirty="0" smtClean="0"/>
              <a:t>∆G=0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 err="1" smtClean="0">
                <a:sym typeface="Wingdings" panose="05000000000000000000" pitchFamily="2" charset="2"/>
              </a:rPr>
              <a:t>sistema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en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equilibrio</a:t>
            </a:r>
            <a:r>
              <a:rPr lang="en-GB" dirty="0" smtClean="0">
                <a:sym typeface="Wingdings" panose="05000000000000000000" pitchFamily="2" charset="2"/>
              </a:rPr>
              <a:t>: no hay </a:t>
            </a:r>
            <a:r>
              <a:rPr lang="en-GB" dirty="0" err="1" smtClean="0">
                <a:sym typeface="Wingdings" panose="05000000000000000000" pitchFamily="2" charset="2"/>
              </a:rPr>
              <a:t>cambio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neto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304005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7987" y="2147957"/>
            <a:ext cx="9036496" cy="2592288"/>
          </a:xfrm>
        </p:spPr>
        <p:txBody>
          <a:bodyPr>
            <a:normAutofit/>
          </a:bodyPr>
          <a:lstStyle/>
          <a:p>
            <a:r>
              <a:rPr lang="en-GB" dirty="0" smtClean="0"/>
              <a:t>∆G= ∆G° +  RT ln Q</a:t>
            </a:r>
          </a:p>
          <a:p>
            <a:pPr algn="l"/>
            <a:r>
              <a:rPr lang="en-GB" dirty="0" err="1" smtClean="0"/>
              <a:t>En</a:t>
            </a:r>
            <a:r>
              <a:rPr lang="en-GB" dirty="0" smtClean="0"/>
              <a:t> el </a:t>
            </a:r>
            <a:r>
              <a:rPr lang="en-GB" dirty="0" err="1" smtClean="0"/>
              <a:t>equilibrio</a:t>
            </a:r>
            <a:r>
              <a:rPr lang="en-GB" dirty="0" smtClean="0"/>
              <a:t>…</a:t>
            </a:r>
          </a:p>
          <a:p>
            <a:r>
              <a:rPr lang="en-GB" dirty="0"/>
              <a:t>0</a:t>
            </a:r>
            <a:r>
              <a:rPr lang="en-GB" dirty="0" smtClean="0"/>
              <a:t>= ∆G° +  RT ln K</a:t>
            </a:r>
          </a:p>
          <a:p>
            <a:r>
              <a:rPr lang="en-GB" b="1" dirty="0" smtClean="0"/>
              <a:t>∆G°= -RT ln K</a:t>
            </a:r>
          </a:p>
          <a:p>
            <a:endParaRPr lang="en-GB" b="1" dirty="0" smtClean="0"/>
          </a:p>
          <a:p>
            <a:endParaRPr lang="en-GB" dirty="0" smtClean="0"/>
          </a:p>
          <a:p>
            <a:pPr algn="l"/>
            <a:endParaRPr lang="en-GB" dirty="0" smtClean="0"/>
          </a:p>
          <a:p>
            <a:pPr algn="l"/>
            <a:endParaRPr lang="en-GB" dirty="0"/>
          </a:p>
          <a:p>
            <a:pPr algn="l"/>
            <a:endParaRPr lang="en-GB" dirty="0" smtClean="0"/>
          </a:p>
          <a:p>
            <a:pPr algn="l"/>
            <a:endParaRPr lang="es-CL" dirty="0"/>
          </a:p>
          <a:p>
            <a:pPr algn="l"/>
            <a:endParaRPr lang="en-GB" dirty="0"/>
          </a:p>
          <a:p>
            <a:pPr algn="l"/>
            <a:endParaRPr lang="es-CL" dirty="0"/>
          </a:p>
          <a:p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3059832" y="4740245"/>
            <a:ext cx="32099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 smtClean="0"/>
              <a:t>∆G°&lt;0 </a:t>
            </a:r>
            <a:r>
              <a:rPr lang="en-GB" dirty="0" smtClean="0">
                <a:sym typeface="Wingdings" panose="05000000000000000000" pitchFamily="2" charset="2"/>
              </a:rPr>
              <a:t></a:t>
            </a:r>
            <a:r>
              <a:rPr lang="en-GB" dirty="0" err="1" smtClean="0">
                <a:sym typeface="Wingdings" panose="05000000000000000000" pitchFamily="2" charset="2"/>
              </a:rPr>
              <a:t>favorece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formación</a:t>
            </a:r>
            <a:r>
              <a:rPr lang="en-GB" dirty="0" smtClean="0">
                <a:sym typeface="Wingdings" panose="05000000000000000000" pitchFamily="2" charset="2"/>
              </a:rPr>
              <a:t> de </a:t>
            </a:r>
            <a:r>
              <a:rPr lang="en-GB" dirty="0" err="1" smtClean="0">
                <a:sym typeface="Wingdings" panose="05000000000000000000" pitchFamily="2" charset="2"/>
              </a:rPr>
              <a:t>pdctos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en</a:t>
            </a:r>
            <a:r>
              <a:rPr lang="en-GB" dirty="0" smtClean="0">
                <a:sym typeface="Wingdings" panose="05000000000000000000" pitchFamily="2" charset="2"/>
              </a:rPr>
              <a:t> el EQUILIBRIO</a:t>
            </a:r>
          </a:p>
          <a:p>
            <a:pPr algn="just"/>
            <a:r>
              <a:rPr lang="en-GB" b="1" dirty="0" smtClean="0"/>
              <a:t>∆G°&gt;0</a:t>
            </a:r>
            <a:r>
              <a:rPr lang="en-GB" dirty="0" smtClean="0">
                <a:sym typeface="Wingdings" panose="05000000000000000000" pitchFamily="2" charset="2"/>
              </a:rPr>
              <a:t>favorece </a:t>
            </a:r>
            <a:r>
              <a:rPr lang="en-GB" dirty="0" err="1" smtClean="0">
                <a:sym typeface="Wingdings" panose="05000000000000000000" pitchFamily="2" charset="2"/>
              </a:rPr>
              <a:t>formación</a:t>
            </a:r>
            <a:r>
              <a:rPr lang="en-GB" dirty="0" smtClean="0">
                <a:sym typeface="Wingdings" panose="05000000000000000000" pitchFamily="2" charset="2"/>
              </a:rPr>
              <a:t> de </a:t>
            </a:r>
            <a:r>
              <a:rPr lang="en-GB" dirty="0" err="1" smtClean="0">
                <a:sym typeface="Wingdings" panose="05000000000000000000" pitchFamily="2" charset="2"/>
              </a:rPr>
              <a:t>reactivos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en</a:t>
            </a:r>
            <a:r>
              <a:rPr lang="en-GB" dirty="0" smtClean="0">
                <a:sym typeface="Wingdings" panose="05000000000000000000" pitchFamily="2" charset="2"/>
              </a:rPr>
              <a:t> el EQUILIBRIO</a:t>
            </a:r>
          </a:p>
          <a:p>
            <a:pPr algn="just"/>
            <a:r>
              <a:rPr lang="en-GB" b="1" dirty="0" smtClean="0"/>
              <a:t>∆G°=0</a:t>
            </a:r>
            <a:r>
              <a:rPr lang="en-GB" dirty="0" smtClean="0">
                <a:sym typeface="Wingdings" panose="05000000000000000000" pitchFamily="2" charset="2"/>
              </a:rPr>
              <a:t>formación de </a:t>
            </a:r>
            <a:r>
              <a:rPr lang="en-GB" dirty="0" err="1" smtClean="0">
                <a:sym typeface="Wingdings" panose="05000000000000000000" pitchFamily="2" charset="2"/>
              </a:rPr>
              <a:t>pdctos</a:t>
            </a:r>
            <a:r>
              <a:rPr lang="en-GB" dirty="0" smtClean="0">
                <a:sym typeface="Wingdings" panose="05000000000000000000" pitchFamily="2" charset="2"/>
              </a:rPr>
              <a:t> y </a:t>
            </a:r>
            <a:r>
              <a:rPr lang="en-GB" dirty="0" err="1" smtClean="0">
                <a:sym typeface="Wingdings" panose="05000000000000000000" pitchFamily="2" charset="2"/>
              </a:rPr>
              <a:t>reactivos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igualmente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favorecida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en</a:t>
            </a:r>
            <a:r>
              <a:rPr lang="en-GB" dirty="0" smtClean="0">
                <a:sym typeface="Wingdings" panose="05000000000000000000" pitchFamily="2" charset="2"/>
              </a:rPr>
              <a:t> el EQUILIBRIO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411306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17260" y="1556792"/>
            <a:ext cx="9036496" cy="259228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/>
              <a:t>A fin de </a:t>
            </a:r>
            <a:r>
              <a:rPr lang="en-GB" dirty="0" err="1" smtClean="0"/>
              <a:t>conocer</a:t>
            </a:r>
            <a:r>
              <a:rPr lang="en-GB" dirty="0" smtClean="0"/>
              <a:t>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parámetros</a:t>
            </a:r>
            <a:r>
              <a:rPr lang="en-GB" dirty="0" smtClean="0"/>
              <a:t> </a:t>
            </a:r>
            <a:r>
              <a:rPr lang="en-GB" dirty="0" err="1" smtClean="0"/>
              <a:t>termodinámicos</a:t>
            </a:r>
            <a:r>
              <a:rPr lang="en-GB" dirty="0" smtClean="0"/>
              <a:t> </a:t>
            </a:r>
            <a:r>
              <a:rPr lang="en-GB" dirty="0" err="1" smtClean="0"/>
              <a:t>estándar</a:t>
            </a:r>
            <a:r>
              <a:rPr lang="en-GB" dirty="0" smtClean="0"/>
              <a:t> de la </a:t>
            </a:r>
            <a:r>
              <a:rPr lang="en-GB" dirty="0" err="1" smtClean="0"/>
              <a:t>ionización</a:t>
            </a:r>
            <a:r>
              <a:rPr lang="en-GB" dirty="0" smtClean="0"/>
              <a:t> de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ácidos</a:t>
            </a:r>
            <a:r>
              <a:rPr lang="en-GB" dirty="0" smtClean="0"/>
              <a:t> </a:t>
            </a:r>
            <a:r>
              <a:rPr lang="en-GB" dirty="0" err="1" smtClean="0"/>
              <a:t>acético</a:t>
            </a:r>
            <a:r>
              <a:rPr lang="en-GB" dirty="0" smtClean="0"/>
              <a:t> , cloroacético y tricloroacético, se </a:t>
            </a:r>
            <a:r>
              <a:rPr lang="en-GB" dirty="0" err="1" smtClean="0"/>
              <a:t>realizan</a:t>
            </a:r>
            <a:r>
              <a:rPr lang="en-GB" dirty="0" smtClean="0"/>
              <a:t>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siguientes</a:t>
            </a:r>
            <a:r>
              <a:rPr lang="en-GB" dirty="0" smtClean="0"/>
              <a:t> </a:t>
            </a:r>
            <a:r>
              <a:rPr lang="en-GB" dirty="0" err="1" smtClean="0"/>
              <a:t>experimentos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Se </a:t>
            </a:r>
            <a:r>
              <a:rPr lang="en-GB" dirty="0" err="1" smtClean="0"/>
              <a:t>determinan</a:t>
            </a:r>
            <a:r>
              <a:rPr lang="en-GB" dirty="0" smtClean="0"/>
              <a:t> las K de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tres</a:t>
            </a:r>
            <a:r>
              <a:rPr lang="en-GB" dirty="0" smtClean="0"/>
              <a:t> </a:t>
            </a:r>
            <a:r>
              <a:rPr lang="en-GB" dirty="0" err="1" smtClean="0"/>
              <a:t>ácidos</a:t>
            </a:r>
            <a:endParaRPr lang="en-GB" dirty="0" smtClean="0"/>
          </a:p>
          <a:p>
            <a:r>
              <a:rPr lang="en-GB" dirty="0" smtClean="0"/>
              <a:t>Se </a:t>
            </a:r>
            <a:r>
              <a:rPr lang="en-GB" dirty="0" err="1" smtClean="0"/>
              <a:t>determina</a:t>
            </a:r>
            <a:r>
              <a:rPr lang="en-GB" dirty="0" smtClean="0"/>
              <a:t> el </a:t>
            </a:r>
            <a:r>
              <a:rPr lang="en-GB" dirty="0" err="1" smtClean="0"/>
              <a:t>calor</a:t>
            </a:r>
            <a:r>
              <a:rPr lang="en-GB" dirty="0" smtClean="0"/>
              <a:t> de </a:t>
            </a:r>
            <a:r>
              <a:rPr lang="en-GB" dirty="0" err="1" smtClean="0"/>
              <a:t>neutralización</a:t>
            </a:r>
            <a:r>
              <a:rPr lang="en-GB" dirty="0" smtClean="0"/>
              <a:t> de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tres</a:t>
            </a:r>
            <a:r>
              <a:rPr lang="en-GB" dirty="0" smtClean="0"/>
              <a:t> </a:t>
            </a:r>
            <a:r>
              <a:rPr lang="en-GB" dirty="0" err="1" smtClean="0"/>
              <a:t>ácidos</a:t>
            </a:r>
            <a:r>
              <a:rPr lang="en-GB" dirty="0" smtClean="0"/>
              <a:t> (1M) con NaOH (1M)  </a:t>
            </a:r>
            <a:r>
              <a:rPr lang="en-GB" dirty="0" err="1" smtClean="0"/>
              <a:t>en</a:t>
            </a:r>
            <a:r>
              <a:rPr lang="en-GB" dirty="0" smtClean="0"/>
              <a:t> un </a:t>
            </a:r>
            <a:r>
              <a:rPr lang="en-GB" dirty="0" err="1" smtClean="0"/>
              <a:t>calorímetro</a:t>
            </a:r>
            <a:r>
              <a:rPr lang="en-GB" dirty="0" smtClean="0"/>
              <a:t> de </a:t>
            </a:r>
            <a:r>
              <a:rPr lang="en-GB" dirty="0" err="1" smtClean="0"/>
              <a:t>presión</a:t>
            </a:r>
            <a:r>
              <a:rPr lang="en-GB" dirty="0" smtClean="0"/>
              <a:t> </a:t>
            </a:r>
            <a:r>
              <a:rPr lang="en-GB" dirty="0" err="1" smtClean="0"/>
              <a:t>constante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3 Image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40329" y="4365104"/>
            <a:ext cx="6310635" cy="217053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176778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0" y="692696"/>
            <a:ext cx="9036496" cy="648072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Se </a:t>
            </a:r>
            <a:r>
              <a:rPr lang="en-GB" dirty="0" err="1" smtClean="0"/>
              <a:t>determinan</a:t>
            </a:r>
            <a:r>
              <a:rPr lang="en-GB" dirty="0" smtClean="0"/>
              <a:t> las K de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tres</a:t>
            </a:r>
            <a:r>
              <a:rPr lang="en-GB" dirty="0" smtClean="0"/>
              <a:t> </a:t>
            </a:r>
            <a:r>
              <a:rPr lang="en-GB" dirty="0" err="1" smtClean="0"/>
              <a:t>ácidos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CH</a:t>
            </a:r>
            <a:r>
              <a:rPr lang="en-GB" baseline="-25000" dirty="0" smtClean="0"/>
              <a:t>3</a:t>
            </a:r>
            <a:r>
              <a:rPr lang="en-GB" dirty="0" smtClean="0"/>
              <a:t>COOH </a:t>
            </a:r>
            <a:r>
              <a:rPr lang="en-GB" dirty="0"/>
              <a:t>&lt;</a:t>
            </a:r>
            <a:r>
              <a:rPr lang="en-GB" dirty="0">
                <a:sym typeface="Wingdings"/>
              </a:rPr>
              <a:t></a:t>
            </a:r>
            <a:r>
              <a:rPr lang="en-GB" dirty="0"/>
              <a:t> CH</a:t>
            </a:r>
            <a:r>
              <a:rPr lang="en-GB" baseline="-25000" dirty="0"/>
              <a:t>3</a:t>
            </a:r>
            <a:r>
              <a:rPr lang="en-GB" dirty="0"/>
              <a:t>COO</a:t>
            </a:r>
            <a:r>
              <a:rPr lang="en-GB" baseline="30000" dirty="0"/>
              <a:t>-</a:t>
            </a:r>
            <a:r>
              <a:rPr lang="en-GB" dirty="0"/>
              <a:t> </a:t>
            </a:r>
            <a:r>
              <a:rPr lang="en-GB" dirty="0" smtClean="0"/>
              <a:t>+ H</a:t>
            </a:r>
            <a:r>
              <a:rPr lang="en-GB" baseline="30000" dirty="0" smtClean="0"/>
              <a:t>+</a:t>
            </a:r>
          </a:p>
          <a:p>
            <a:pPr marL="0" indent="0" algn="ctr">
              <a:buNone/>
            </a:pPr>
            <a:endParaRPr lang="en-GB" baseline="30000" dirty="0"/>
          </a:p>
          <a:p>
            <a:pPr marL="0" indent="0" algn="ctr">
              <a:buNone/>
            </a:pPr>
            <a:r>
              <a:rPr lang="en-GB" dirty="0" smtClean="0"/>
              <a:t>ClCH</a:t>
            </a:r>
            <a:r>
              <a:rPr lang="en-GB" baseline="-25000" dirty="0"/>
              <a:t>2</a:t>
            </a:r>
            <a:r>
              <a:rPr lang="en-GB" dirty="0" smtClean="0"/>
              <a:t>COOH &lt;</a:t>
            </a:r>
            <a:r>
              <a:rPr lang="en-GB" dirty="0" smtClean="0">
                <a:sym typeface="Wingdings"/>
              </a:rPr>
              <a:t></a:t>
            </a:r>
            <a:r>
              <a:rPr lang="en-GB" dirty="0" smtClean="0"/>
              <a:t> ClCH</a:t>
            </a:r>
            <a:r>
              <a:rPr lang="en-GB" baseline="-25000" dirty="0"/>
              <a:t>2</a:t>
            </a:r>
            <a:r>
              <a:rPr lang="en-GB" dirty="0" smtClean="0"/>
              <a:t>COO</a:t>
            </a:r>
            <a:r>
              <a:rPr lang="en-GB" baseline="30000" dirty="0" smtClean="0"/>
              <a:t>-</a:t>
            </a:r>
            <a:r>
              <a:rPr lang="en-GB" dirty="0" smtClean="0"/>
              <a:t> + H</a:t>
            </a:r>
            <a:r>
              <a:rPr lang="en-GB" baseline="30000" dirty="0" smtClean="0"/>
              <a:t>+</a:t>
            </a:r>
          </a:p>
          <a:p>
            <a:pPr marL="0" indent="0" algn="ctr">
              <a:buNone/>
            </a:pPr>
            <a:endParaRPr lang="es-CL" dirty="0" smtClean="0"/>
          </a:p>
          <a:p>
            <a:pPr marL="0" indent="0" algn="ctr">
              <a:buNone/>
            </a:pPr>
            <a:r>
              <a:rPr lang="es-CL" dirty="0" smtClean="0"/>
              <a:t>CCl</a:t>
            </a:r>
            <a:r>
              <a:rPr lang="es-CL" baseline="-25000" dirty="0" smtClean="0"/>
              <a:t>3</a:t>
            </a:r>
            <a:r>
              <a:rPr lang="es-CL" dirty="0" smtClean="0"/>
              <a:t>COOH </a:t>
            </a:r>
            <a:r>
              <a:rPr lang="en-GB" dirty="0" smtClean="0"/>
              <a:t>&lt;</a:t>
            </a:r>
            <a:r>
              <a:rPr lang="en-GB" dirty="0" smtClean="0">
                <a:sym typeface="Wingdings"/>
              </a:rPr>
              <a:t></a:t>
            </a:r>
            <a:r>
              <a:rPr lang="en-GB" dirty="0" smtClean="0"/>
              <a:t> C</a:t>
            </a:r>
            <a:r>
              <a:rPr lang="es-CL" dirty="0" smtClean="0"/>
              <a:t>Cl</a:t>
            </a:r>
            <a:r>
              <a:rPr lang="en-GB" baseline="-25000" dirty="0" smtClean="0"/>
              <a:t>3</a:t>
            </a:r>
            <a:r>
              <a:rPr lang="en-GB" dirty="0" smtClean="0"/>
              <a:t>COO</a:t>
            </a:r>
            <a:r>
              <a:rPr lang="en-GB" baseline="30000" dirty="0" smtClean="0"/>
              <a:t>-</a:t>
            </a:r>
            <a:r>
              <a:rPr lang="en-GB" dirty="0" smtClean="0"/>
              <a:t> + H</a:t>
            </a:r>
            <a:r>
              <a:rPr lang="en-GB" baseline="30000" dirty="0" smtClean="0"/>
              <a:t>+</a:t>
            </a:r>
          </a:p>
          <a:p>
            <a:pPr marL="0" indent="0" algn="ctr">
              <a:buNone/>
            </a:pPr>
            <a:endParaRPr lang="en-GB" baseline="30000" dirty="0"/>
          </a:p>
          <a:p>
            <a:pPr marL="0" indent="0" algn="ctr">
              <a:buNone/>
            </a:pPr>
            <a:r>
              <a:rPr lang="en-GB" dirty="0" err="1" smtClean="0"/>
              <a:t>Exprese</a:t>
            </a:r>
            <a:r>
              <a:rPr lang="en-GB" dirty="0" smtClean="0"/>
              <a:t> las K para </a:t>
            </a:r>
            <a:r>
              <a:rPr lang="en-GB" dirty="0" err="1" smtClean="0"/>
              <a:t>los</a:t>
            </a:r>
            <a:r>
              <a:rPr lang="en-GB" dirty="0" smtClean="0"/>
              <a:t> </a:t>
            </a:r>
            <a:r>
              <a:rPr lang="en-GB" dirty="0" err="1" smtClean="0"/>
              <a:t>tres</a:t>
            </a:r>
            <a:r>
              <a:rPr lang="en-GB" dirty="0" smtClean="0"/>
              <a:t> </a:t>
            </a:r>
            <a:r>
              <a:rPr lang="en-GB" dirty="0" err="1" smtClean="0"/>
              <a:t>ácidos</a:t>
            </a:r>
            <a:endParaRPr lang="en-GB" dirty="0" smtClean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Los </a:t>
            </a:r>
            <a:r>
              <a:rPr lang="en-GB" dirty="0" err="1" smtClean="0"/>
              <a:t>valores</a:t>
            </a:r>
            <a:r>
              <a:rPr lang="en-GB" dirty="0" smtClean="0"/>
              <a:t> </a:t>
            </a:r>
            <a:r>
              <a:rPr lang="en-GB" dirty="0" err="1" smtClean="0"/>
              <a:t>determinados</a:t>
            </a:r>
            <a:r>
              <a:rPr lang="en-GB" dirty="0" smtClean="0"/>
              <a:t> </a:t>
            </a:r>
            <a:r>
              <a:rPr lang="en-GB" dirty="0" err="1" smtClean="0"/>
              <a:t>fueron</a:t>
            </a:r>
            <a:r>
              <a:rPr lang="en-GB" dirty="0" smtClean="0"/>
              <a:t>:</a:t>
            </a:r>
          </a:p>
          <a:p>
            <a:pPr marL="0" indent="0" algn="ctr">
              <a:buNone/>
            </a:pPr>
            <a:r>
              <a:rPr lang="es-CL" b="1" dirty="0" smtClean="0"/>
              <a:t>Ka= 2,16</a:t>
            </a:r>
            <a:r>
              <a:rPr lang="es-CL" b="1" dirty="0"/>
              <a:t>∙10</a:t>
            </a:r>
            <a:r>
              <a:rPr lang="es-CL" b="1" baseline="30000" dirty="0"/>
              <a:t>-5</a:t>
            </a:r>
            <a:r>
              <a:rPr lang="es-CL" b="1" dirty="0"/>
              <a:t>, </a:t>
            </a:r>
            <a:r>
              <a:rPr lang="es-CL" b="1" dirty="0" err="1" smtClean="0"/>
              <a:t>Kcl</a:t>
            </a:r>
            <a:r>
              <a:rPr lang="es-CL" b="1" dirty="0" smtClean="0"/>
              <a:t>=1,49</a:t>
            </a:r>
            <a:r>
              <a:rPr lang="es-CL" b="1" dirty="0"/>
              <a:t>∙10</a:t>
            </a:r>
            <a:r>
              <a:rPr lang="es-CL" b="1" baseline="30000" dirty="0"/>
              <a:t>-3</a:t>
            </a:r>
            <a:r>
              <a:rPr lang="es-CL" dirty="0"/>
              <a:t> y </a:t>
            </a:r>
            <a:r>
              <a:rPr lang="es-CL" b="1" dirty="0" err="1" smtClean="0"/>
              <a:t>Ktcl</a:t>
            </a:r>
            <a:r>
              <a:rPr lang="es-CL" b="1" dirty="0" smtClean="0"/>
              <a:t>=2,13</a:t>
            </a:r>
            <a:r>
              <a:rPr lang="es-CL" b="1" dirty="0"/>
              <a:t>∙10</a:t>
            </a:r>
            <a:r>
              <a:rPr lang="es-CL" b="1" baseline="30000" dirty="0"/>
              <a:t>-1</a:t>
            </a:r>
            <a:r>
              <a:rPr lang="es-CL" dirty="0"/>
              <a:t> </a:t>
            </a:r>
            <a:endParaRPr lang="en-GB" dirty="0" smtClean="0"/>
          </a:p>
          <a:p>
            <a:pPr marL="0" indent="0" algn="ctr">
              <a:buNone/>
            </a:pPr>
            <a:endParaRPr lang="en-GB" baseline="30000" dirty="0"/>
          </a:p>
          <a:p>
            <a:pPr marL="0" indent="0" algn="ctr">
              <a:buNone/>
            </a:pPr>
            <a:endParaRPr lang="en-GB" baseline="30000" dirty="0" smtClean="0"/>
          </a:p>
          <a:p>
            <a:pPr marL="0" indent="0" algn="ctr">
              <a:buNone/>
            </a:pPr>
            <a:endParaRPr lang="en-GB" baseline="30000" dirty="0" smtClean="0"/>
          </a:p>
          <a:p>
            <a:pPr marL="0" indent="0" algn="ctr">
              <a:buNone/>
            </a:pPr>
            <a:endParaRPr lang="es-CL" dirty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364759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0" y="737320"/>
            <a:ext cx="9036496" cy="612068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/>
              <a:t>Se </a:t>
            </a:r>
            <a:r>
              <a:rPr lang="en-GB" sz="2800" dirty="0" err="1" smtClean="0"/>
              <a:t>determina</a:t>
            </a:r>
            <a:r>
              <a:rPr lang="en-GB" sz="2800" dirty="0" smtClean="0"/>
              <a:t> el </a:t>
            </a:r>
            <a:r>
              <a:rPr lang="en-GB" sz="2800" dirty="0" err="1" smtClean="0"/>
              <a:t>calor</a:t>
            </a:r>
            <a:r>
              <a:rPr lang="en-GB" sz="2800" dirty="0" smtClean="0"/>
              <a:t> de </a:t>
            </a:r>
            <a:r>
              <a:rPr lang="en-GB" sz="2800" dirty="0" err="1" smtClean="0"/>
              <a:t>neutralización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los</a:t>
            </a:r>
            <a:r>
              <a:rPr lang="en-GB" sz="2800" dirty="0" smtClean="0"/>
              <a:t> </a:t>
            </a:r>
            <a:r>
              <a:rPr lang="en-GB" sz="2800" dirty="0" err="1" smtClean="0"/>
              <a:t>tres</a:t>
            </a:r>
            <a:r>
              <a:rPr lang="en-GB" sz="2800" dirty="0" smtClean="0"/>
              <a:t> </a:t>
            </a:r>
            <a:r>
              <a:rPr lang="en-GB" sz="2800" dirty="0" err="1" smtClean="0"/>
              <a:t>ácidos</a:t>
            </a:r>
            <a:r>
              <a:rPr lang="en-GB" sz="2800" dirty="0" smtClean="0"/>
              <a:t> con NaOH  </a:t>
            </a:r>
            <a:r>
              <a:rPr lang="en-GB" sz="2800" dirty="0" err="1" smtClean="0"/>
              <a:t>en</a:t>
            </a:r>
            <a:r>
              <a:rPr lang="en-GB" sz="2800" dirty="0" smtClean="0"/>
              <a:t> un </a:t>
            </a:r>
            <a:r>
              <a:rPr lang="en-GB" sz="2800" dirty="0" err="1" smtClean="0"/>
              <a:t>calorímetro</a:t>
            </a:r>
            <a:r>
              <a:rPr lang="en-GB" sz="2800" dirty="0" smtClean="0"/>
              <a:t> de </a:t>
            </a:r>
            <a:r>
              <a:rPr lang="en-GB" sz="2800" dirty="0" err="1" smtClean="0"/>
              <a:t>presión</a:t>
            </a:r>
            <a:r>
              <a:rPr lang="en-GB" sz="2800" dirty="0" smtClean="0"/>
              <a:t> </a:t>
            </a:r>
            <a:r>
              <a:rPr lang="en-GB" sz="2800" dirty="0" err="1" smtClean="0"/>
              <a:t>constante</a:t>
            </a:r>
            <a:endParaRPr lang="en-GB" sz="2800" dirty="0" smtClean="0"/>
          </a:p>
          <a:p>
            <a:pPr marL="514350" indent="-514350">
              <a:buAutoNum type="arabicParenR"/>
            </a:pPr>
            <a:r>
              <a:rPr lang="en-GB" dirty="0" err="1" smtClean="0"/>
              <a:t>Calcule</a:t>
            </a:r>
            <a:r>
              <a:rPr lang="en-GB" dirty="0" smtClean="0"/>
              <a:t> la K del </a:t>
            </a:r>
            <a:r>
              <a:rPr lang="en-GB" dirty="0" err="1" smtClean="0"/>
              <a:t>calorímetro</a:t>
            </a:r>
            <a:endParaRPr lang="en-GB" dirty="0" smtClean="0"/>
          </a:p>
          <a:p>
            <a:pPr marL="514350" indent="-514350">
              <a:buAutoNum type="arabicParenR"/>
            </a:pPr>
            <a:r>
              <a:rPr lang="en-GB" dirty="0" err="1" smtClean="0"/>
              <a:t>Calcule</a:t>
            </a:r>
            <a:r>
              <a:rPr lang="en-GB" dirty="0" smtClean="0"/>
              <a:t> la </a:t>
            </a:r>
            <a:r>
              <a:rPr lang="es-CL" dirty="0"/>
              <a:t>∆H° de </a:t>
            </a:r>
            <a:r>
              <a:rPr lang="es-CL" dirty="0" smtClean="0"/>
              <a:t>neutralización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b="1" dirty="0" smtClean="0"/>
              <a:t>Datos 1):</a:t>
            </a:r>
            <a:endParaRPr lang="en-GB" b="1" dirty="0" smtClean="0"/>
          </a:p>
          <a:p>
            <a:pPr marL="0" indent="0">
              <a:buNone/>
            </a:pPr>
            <a:r>
              <a:rPr lang="es-CL" dirty="0"/>
              <a:t>Masa de agua caliente: 19,83 g</a:t>
            </a:r>
          </a:p>
          <a:p>
            <a:pPr marL="0" indent="0">
              <a:buNone/>
            </a:pPr>
            <a:r>
              <a:rPr lang="es-CL" dirty="0"/>
              <a:t>Masa de agua fría: 62,55 g</a:t>
            </a:r>
          </a:p>
          <a:p>
            <a:pPr marL="0" indent="0">
              <a:buNone/>
            </a:pPr>
            <a:r>
              <a:rPr lang="es-CL" dirty="0"/>
              <a:t>T</a:t>
            </a:r>
            <a:r>
              <a:rPr lang="es-CL" baseline="-25000" dirty="0"/>
              <a:t>AC</a:t>
            </a:r>
            <a:r>
              <a:rPr lang="es-CL" dirty="0"/>
              <a:t>= 55,0°C</a:t>
            </a:r>
          </a:p>
          <a:p>
            <a:pPr marL="0" indent="0">
              <a:buNone/>
            </a:pPr>
            <a:r>
              <a:rPr lang="es-CL" dirty="0"/>
              <a:t>T</a:t>
            </a:r>
            <a:r>
              <a:rPr lang="es-CL" baseline="-25000" dirty="0"/>
              <a:t>AF</a:t>
            </a:r>
            <a:r>
              <a:rPr lang="es-CL" dirty="0"/>
              <a:t>= 1,9°C</a:t>
            </a:r>
          </a:p>
          <a:p>
            <a:pPr marL="0" indent="0">
              <a:buNone/>
            </a:pPr>
            <a:r>
              <a:rPr lang="es-CL" dirty="0"/>
              <a:t>T</a:t>
            </a:r>
            <a:r>
              <a:rPr lang="es-CL" baseline="-25000" dirty="0"/>
              <a:t>EQ</a:t>
            </a:r>
            <a:r>
              <a:rPr lang="es-CL" dirty="0"/>
              <a:t>= 32,7°C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407836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0" y="737320"/>
            <a:ext cx="9036496" cy="61206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b="1" dirty="0" smtClean="0"/>
              <a:t>1):</a:t>
            </a:r>
            <a:endParaRPr lang="en-GB" b="1" dirty="0" smtClean="0"/>
          </a:p>
          <a:p>
            <a:pPr marL="0" indent="0">
              <a:buNone/>
            </a:pPr>
            <a:r>
              <a:rPr lang="es-CL" dirty="0"/>
              <a:t>Masa de agua caliente: 19,83 g</a:t>
            </a:r>
          </a:p>
          <a:p>
            <a:pPr marL="0" indent="0">
              <a:buNone/>
            </a:pPr>
            <a:r>
              <a:rPr lang="es-CL" dirty="0"/>
              <a:t>Masa de agua fría: 62,55 g</a:t>
            </a:r>
          </a:p>
          <a:p>
            <a:pPr marL="0" indent="0">
              <a:buNone/>
            </a:pPr>
            <a:r>
              <a:rPr lang="es-CL" dirty="0"/>
              <a:t>T</a:t>
            </a:r>
            <a:r>
              <a:rPr lang="es-CL" baseline="-25000" dirty="0"/>
              <a:t>AC</a:t>
            </a:r>
            <a:r>
              <a:rPr lang="es-CL" dirty="0"/>
              <a:t>= </a:t>
            </a:r>
            <a:r>
              <a:rPr lang="es-CL" dirty="0" smtClean="0"/>
              <a:t>55,0°C  T</a:t>
            </a:r>
            <a:r>
              <a:rPr lang="es-CL" baseline="-25000" dirty="0" smtClean="0"/>
              <a:t>AF</a:t>
            </a:r>
            <a:r>
              <a:rPr lang="es-CL" dirty="0"/>
              <a:t>= </a:t>
            </a:r>
            <a:r>
              <a:rPr lang="es-CL" dirty="0" smtClean="0"/>
              <a:t>1,9°C  T</a:t>
            </a:r>
            <a:r>
              <a:rPr lang="es-CL" baseline="-25000" dirty="0" smtClean="0"/>
              <a:t>EQ</a:t>
            </a:r>
            <a:r>
              <a:rPr lang="es-CL" dirty="0"/>
              <a:t>= </a:t>
            </a:r>
            <a:r>
              <a:rPr lang="es-CL" dirty="0" smtClean="0"/>
              <a:t>32,7°C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dirty="0"/>
              <a:t>K= - [62,55 g ∙ 1 cal/</a:t>
            </a:r>
            <a:r>
              <a:rPr lang="es-CL" dirty="0" err="1"/>
              <a:t>g∙°</a:t>
            </a:r>
            <a:r>
              <a:rPr lang="es-CL" dirty="0"/>
              <a:t> ∙ (32,7-1,9)° - 19,83 g ∙ 1 cal/</a:t>
            </a:r>
            <a:r>
              <a:rPr lang="es-CL" dirty="0" err="1"/>
              <a:t>g∙°</a:t>
            </a:r>
            <a:r>
              <a:rPr lang="es-CL" dirty="0"/>
              <a:t> ∙ (55-32,7)°] / (55-32,7)° = </a:t>
            </a:r>
            <a:r>
              <a:rPr lang="es-CL" b="1" dirty="0"/>
              <a:t>66,56 cal/°C</a:t>
            </a:r>
            <a:endParaRPr lang="es-CL" dirty="0"/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9165" t="33333" r="33237" b="53333"/>
          <a:stretch/>
        </p:blipFill>
        <p:spPr bwMode="auto">
          <a:xfrm>
            <a:off x="1187624" y="3090078"/>
            <a:ext cx="7097932" cy="1415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07518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0" y="737320"/>
            <a:ext cx="9036496" cy="61206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/>
              <a:t>Se </a:t>
            </a:r>
            <a:r>
              <a:rPr lang="en-GB" sz="2800" dirty="0" err="1" smtClean="0"/>
              <a:t>determina</a:t>
            </a:r>
            <a:r>
              <a:rPr lang="en-GB" sz="2800" dirty="0" smtClean="0"/>
              <a:t> el </a:t>
            </a:r>
            <a:r>
              <a:rPr lang="en-GB" sz="2800" dirty="0" err="1" smtClean="0"/>
              <a:t>calor</a:t>
            </a:r>
            <a:r>
              <a:rPr lang="en-GB" sz="2800" dirty="0" smtClean="0"/>
              <a:t> de </a:t>
            </a:r>
            <a:r>
              <a:rPr lang="en-GB" sz="2800" dirty="0" err="1" smtClean="0"/>
              <a:t>neutralización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los</a:t>
            </a:r>
            <a:r>
              <a:rPr lang="en-GB" sz="2800" dirty="0" smtClean="0"/>
              <a:t> </a:t>
            </a:r>
            <a:r>
              <a:rPr lang="en-GB" sz="2800" dirty="0" err="1" smtClean="0"/>
              <a:t>tres</a:t>
            </a:r>
            <a:r>
              <a:rPr lang="en-GB" sz="2800" dirty="0" smtClean="0"/>
              <a:t> </a:t>
            </a:r>
            <a:r>
              <a:rPr lang="en-GB" sz="2800" dirty="0" err="1" smtClean="0"/>
              <a:t>ácidos</a:t>
            </a:r>
            <a:r>
              <a:rPr lang="en-GB" sz="2800" dirty="0" smtClean="0"/>
              <a:t> con NaOH  </a:t>
            </a:r>
            <a:r>
              <a:rPr lang="en-GB" sz="2800" dirty="0" err="1" smtClean="0"/>
              <a:t>en</a:t>
            </a:r>
            <a:r>
              <a:rPr lang="en-GB" sz="2800" dirty="0" smtClean="0"/>
              <a:t> un </a:t>
            </a:r>
            <a:r>
              <a:rPr lang="en-GB" sz="2800" dirty="0" err="1" smtClean="0"/>
              <a:t>calorímetro</a:t>
            </a:r>
            <a:r>
              <a:rPr lang="en-GB" sz="2800" dirty="0" smtClean="0"/>
              <a:t> de </a:t>
            </a:r>
            <a:r>
              <a:rPr lang="en-GB" sz="2800" dirty="0" err="1" smtClean="0"/>
              <a:t>presión</a:t>
            </a:r>
            <a:r>
              <a:rPr lang="en-GB" sz="2800" dirty="0" smtClean="0"/>
              <a:t> </a:t>
            </a:r>
            <a:r>
              <a:rPr lang="en-GB" sz="2800" dirty="0" err="1" smtClean="0"/>
              <a:t>constante</a:t>
            </a:r>
            <a:endParaRPr lang="en-GB" sz="2800" dirty="0" smtClean="0"/>
          </a:p>
          <a:p>
            <a:pPr marL="514350" indent="-514350">
              <a:buAutoNum type="arabicParenR"/>
            </a:pPr>
            <a:r>
              <a:rPr lang="en-GB" sz="2800" dirty="0" err="1" smtClean="0"/>
              <a:t>Calcule</a:t>
            </a:r>
            <a:r>
              <a:rPr lang="en-GB" sz="2800" dirty="0" smtClean="0"/>
              <a:t> la K del </a:t>
            </a:r>
            <a:r>
              <a:rPr lang="en-GB" sz="2800" dirty="0" err="1" smtClean="0"/>
              <a:t>calorímetro</a:t>
            </a:r>
            <a:endParaRPr lang="en-GB" sz="2800" dirty="0" smtClean="0"/>
          </a:p>
          <a:p>
            <a:pPr marL="514350" indent="-514350">
              <a:buAutoNum type="arabicParenR"/>
            </a:pPr>
            <a:r>
              <a:rPr lang="en-GB" dirty="0" err="1" smtClean="0"/>
              <a:t>Calcule</a:t>
            </a:r>
            <a:r>
              <a:rPr lang="en-GB" dirty="0" smtClean="0"/>
              <a:t> la </a:t>
            </a:r>
            <a:r>
              <a:rPr lang="es-CL" dirty="0"/>
              <a:t>∆H° de </a:t>
            </a:r>
            <a:r>
              <a:rPr lang="es-CL" dirty="0" smtClean="0"/>
              <a:t>neutralización</a:t>
            </a:r>
          </a:p>
          <a:p>
            <a:pPr marL="0" indent="0">
              <a:buNone/>
            </a:pPr>
            <a:r>
              <a:rPr lang="es-CL" b="1" dirty="0" smtClean="0"/>
              <a:t>Datos 2):</a:t>
            </a: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s-CL" dirty="0" smtClean="0"/>
          </a:p>
          <a:p>
            <a:endParaRPr lang="en-GB" dirty="0" smtClean="0"/>
          </a:p>
          <a:p>
            <a:endParaRPr lang="es-CL" dirty="0" smtClean="0"/>
          </a:p>
          <a:p>
            <a:endParaRPr lang="es-CL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4049147"/>
              </p:ext>
            </p:extLst>
          </p:nvPr>
        </p:nvGraphicFramePr>
        <p:xfrm>
          <a:off x="1979712" y="2924944"/>
          <a:ext cx="5242030" cy="37444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9942"/>
                <a:gridCol w="1310696"/>
                <a:gridCol w="1310696"/>
                <a:gridCol w="1310696"/>
              </a:tblGrid>
              <a:tr h="63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Ácido acético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Ácido cloroacético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Ácido tricloroacético 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Masa ácido </a:t>
                      </a:r>
                      <a:endParaRPr lang="es-CL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[g] 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68,69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69,79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76,93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Masa NaOH [g]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66,03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62,72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smtClean="0">
                          <a:effectLst/>
                        </a:rPr>
                        <a:t>65,9</a:t>
                      </a:r>
                      <a:endParaRPr lang="es-CL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Temperatura del ácido [ºC]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19,4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20,0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18,6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Temperatura NaOH [ºC]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20,7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19,0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19,3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Temperatura equilibrio [ºC]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25,3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24,2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19,3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5907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 txBox="1">
            <a:spLocks/>
          </p:cNvSpPr>
          <p:nvPr/>
        </p:nvSpPr>
        <p:spPr>
          <a:xfrm>
            <a:off x="0" y="722472"/>
            <a:ext cx="9036496" cy="612068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L" b="1" dirty="0"/>
              <a:t>2</a:t>
            </a:r>
            <a:r>
              <a:rPr lang="es-CL" b="1" dirty="0" smtClean="0"/>
              <a:t>):</a:t>
            </a: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s-CL" sz="2400" dirty="0" smtClean="0"/>
              <a:t>K</a:t>
            </a:r>
            <a:r>
              <a:rPr lang="es-CL" sz="2400" dirty="0"/>
              <a:t>= </a:t>
            </a:r>
            <a:r>
              <a:rPr lang="es-CL" sz="2400" dirty="0" smtClean="0"/>
              <a:t>66,56 </a:t>
            </a:r>
            <a:r>
              <a:rPr lang="es-CL" sz="2400" dirty="0"/>
              <a:t>cal/°C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615" t="25403" r="23982" b="62708"/>
          <a:stretch/>
        </p:blipFill>
        <p:spPr bwMode="auto">
          <a:xfrm>
            <a:off x="14748" y="1196752"/>
            <a:ext cx="9117932" cy="1100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12324125"/>
              </p:ext>
            </p:extLst>
          </p:nvPr>
        </p:nvGraphicFramePr>
        <p:xfrm>
          <a:off x="2411760" y="2924944"/>
          <a:ext cx="5242030" cy="37444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09942"/>
                <a:gridCol w="1310696"/>
                <a:gridCol w="1310696"/>
                <a:gridCol w="1310696"/>
              </a:tblGrid>
              <a:tr h="636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Ácido acético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Ácido cloroacético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Ácido tricloroacético 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Masa ácido </a:t>
                      </a:r>
                      <a:endParaRPr lang="es-CL" sz="12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[g] 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68,69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69,79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76,93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8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Masa NaOH [g]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66,03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62,72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 smtClean="0">
                          <a:effectLst/>
                        </a:rPr>
                        <a:t>65,9</a:t>
                      </a:r>
                      <a:endParaRPr lang="es-CL" sz="2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Temperatura del ácido [ºC]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19,4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20,0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18,6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Temperatura NaOH [ºC]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20,7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19,0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19,3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61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1400">
                          <a:effectLst/>
                        </a:rPr>
                        <a:t>Temperatura equilibrio [ºC]</a:t>
                      </a:r>
                      <a:endParaRPr lang="es-CL" sz="12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25,3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>
                          <a:effectLst/>
                        </a:rPr>
                        <a:t>24,2</a:t>
                      </a:r>
                      <a:endParaRPr lang="es-CL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L" sz="2400" dirty="0">
                          <a:effectLst/>
                        </a:rPr>
                        <a:t>19,3</a:t>
                      </a:r>
                      <a:endParaRPr lang="es-CL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9437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1104</Words>
  <Application>Microsoft Office PowerPoint</Application>
  <PresentationFormat>Presentación en pantalla (4:3)</PresentationFormat>
  <Paragraphs>256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Maca Kern</dc:creator>
  <cp:lastModifiedBy>raul</cp:lastModifiedBy>
  <cp:revision>17</cp:revision>
  <dcterms:created xsi:type="dcterms:W3CDTF">2016-11-30T00:41:53Z</dcterms:created>
  <dcterms:modified xsi:type="dcterms:W3CDTF">2016-11-30T19:24:38Z</dcterms:modified>
</cp:coreProperties>
</file>