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8B9-DC6A-41DB-B653-5C78BE74144E}" type="datetimeFigureOut">
              <a:rPr lang="es-CL" smtClean="0"/>
              <a:t>04-08-2015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E170C3-955D-4D6E-98F1-F6A4D540C70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8B9-DC6A-41DB-B653-5C78BE74144E}" type="datetimeFigureOut">
              <a:rPr lang="es-CL" smtClean="0"/>
              <a:t>04-08-2015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170C3-955D-4D6E-98F1-F6A4D540C706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DE170C3-955D-4D6E-98F1-F6A4D540C706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8B9-DC6A-41DB-B653-5C78BE74144E}" type="datetimeFigureOut">
              <a:rPr lang="es-CL" smtClean="0"/>
              <a:t>04-08-2015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8B9-DC6A-41DB-B653-5C78BE74144E}" type="datetimeFigureOut">
              <a:rPr lang="es-CL" smtClean="0"/>
              <a:t>04-08-2015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DE170C3-955D-4D6E-98F1-F6A4D540C70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8B9-DC6A-41DB-B653-5C78BE74144E}" type="datetimeFigureOut">
              <a:rPr lang="es-CL" smtClean="0"/>
              <a:t>04-08-2015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E170C3-955D-4D6E-98F1-F6A4D540C706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C1928B9-DC6A-41DB-B653-5C78BE74144E}" type="datetimeFigureOut">
              <a:rPr lang="es-CL" smtClean="0"/>
              <a:t>04-08-2015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170C3-955D-4D6E-98F1-F6A4D540C70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8B9-DC6A-41DB-B653-5C78BE74144E}" type="datetimeFigureOut">
              <a:rPr lang="es-CL" smtClean="0"/>
              <a:t>04-08-2015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CL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DE170C3-955D-4D6E-98F1-F6A4D540C706}" type="slidenum">
              <a:rPr lang="es-CL" smtClean="0"/>
              <a:t>‹Nº›</a:t>
            </a:fld>
            <a:endParaRPr lang="es-CL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8B9-DC6A-41DB-B653-5C78BE74144E}" type="datetimeFigureOut">
              <a:rPr lang="es-CL" smtClean="0"/>
              <a:t>04-08-2015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DE170C3-955D-4D6E-98F1-F6A4D540C70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8B9-DC6A-41DB-B653-5C78BE74144E}" type="datetimeFigureOut">
              <a:rPr lang="es-CL" smtClean="0"/>
              <a:t>04-08-2015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E170C3-955D-4D6E-98F1-F6A4D540C70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E170C3-955D-4D6E-98F1-F6A4D540C706}" type="slidenum">
              <a:rPr lang="es-CL" smtClean="0"/>
              <a:t>‹Nº›</a:t>
            </a:fld>
            <a:endParaRPr lang="es-CL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8B9-DC6A-41DB-B653-5C78BE74144E}" type="datetimeFigureOut">
              <a:rPr lang="es-CL" smtClean="0"/>
              <a:t>04-08-2015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DE170C3-955D-4D6E-98F1-F6A4D540C706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C1928B9-DC6A-41DB-B653-5C78BE74144E}" type="datetimeFigureOut">
              <a:rPr lang="es-CL" smtClean="0"/>
              <a:t>04-08-2015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1928B9-DC6A-41DB-B653-5C78BE74144E}" type="datetimeFigureOut">
              <a:rPr lang="es-CL" smtClean="0"/>
              <a:t>04-08-2015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E170C3-955D-4D6E-98F1-F6A4D540C706}" type="slidenum">
              <a:rPr lang="es-CL" smtClean="0"/>
              <a:t>‹Nº›</a:t>
            </a:fld>
            <a:endParaRPr lang="es-CL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Química orgánica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Ejercicios</a:t>
            </a:r>
            <a:endParaRPr lang="es-C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Soluciones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dirty="0" smtClean="0"/>
              <a:t>El Fenol</a:t>
            </a:r>
          </a:p>
          <a:p>
            <a:r>
              <a:rPr lang="es-CL" dirty="0" smtClean="0"/>
              <a:t>Condensación. Son reacciones de condensación aquéllas en las que dos moléculas orgánicas se unen liberando una molécula pequeña, generalmente de agua. Los alcoholes y los ácidos carboxílicos se condensan formando </a:t>
            </a:r>
            <a:r>
              <a:rPr lang="es-CL" dirty="0" err="1" smtClean="0"/>
              <a:t>ésteres</a:t>
            </a:r>
            <a:r>
              <a:rPr lang="es-CL" dirty="0" smtClean="0"/>
              <a:t>, como en el ejemplo de este ejercicio, y esta reacción se conoce con el nombre de esterificación</a:t>
            </a:r>
            <a:r>
              <a:rPr lang="es-CL" dirty="0" smtClean="0"/>
              <a:t>.</a:t>
            </a:r>
          </a:p>
          <a:p>
            <a:r>
              <a:rPr lang="es-CL" dirty="0" smtClean="0"/>
              <a:t>Adición </a:t>
            </a:r>
            <a:r>
              <a:rPr lang="es-CL" dirty="0" err="1" smtClean="0"/>
              <a:t>nucleófila</a:t>
            </a:r>
            <a:r>
              <a:rPr lang="es-CL" dirty="0" smtClean="0"/>
              <a:t>. Las reacciones de adición </a:t>
            </a:r>
            <a:r>
              <a:rPr lang="es-CL" dirty="0" err="1" smtClean="0"/>
              <a:t>nucleófila</a:t>
            </a:r>
            <a:r>
              <a:rPr lang="es-CL" dirty="0" smtClean="0"/>
              <a:t> son típicas de los compuestos que poseen el grupo carbonilo, como son los aldehídos y las cetonas. En estas reacciones el grupo aldehído recibe el ataque de un reactivo ácido, tipo HY en general, y el reactivo se adiciona al grupo carbonilo, en la forma indicada en este ejercicio para el caso del ácido cianhídrico. El anión Y— queda unido al carbono del grupo </a:t>
            </a:r>
            <a:r>
              <a:rPr lang="es-CL" dirty="0" err="1" smtClean="0"/>
              <a:t>carbonílico</a:t>
            </a:r>
            <a:r>
              <a:rPr lang="es-CL" dirty="0" smtClean="0"/>
              <a:t> y el ión H + al oxígeno. </a:t>
            </a:r>
            <a:endParaRPr lang="es-C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 smtClean="0"/>
              <a:t>1-&gt;a; 2-&gt;b; 3-&gt;b; 4-&gt;</a:t>
            </a:r>
            <a:r>
              <a:rPr lang="es-CL" dirty="0" smtClean="0"/>
              <a:t>b.</a:t>
            </a:r>
          </a:p>
          <a:p>
            <a:pPr>
              <a:buNone/>
            </a:pPr>
            <a:r>
              <a:rPr lang="es-CL" dirty="0" smtClean="0"/>
              <a:t>	</a:t>
            </a:r>
            <a:r>
              <a:rPr lang="es-CL" dirty="0" smtClean="0"/>
              <a:t>El </a:t>
            </a:r>
            <a:r>
              <a:rPr lang="es-CL" dirty="0" smtClean="0"/>
              <a:t>efecto inductivo es un efecto de desplazamiento de carga que se produce por la diferencia de electronegatividades entre los dos átomos de un determinado enlace. Si el átomo o grupo de átomos es más electronegativo que el átomo de carbono, atrae hacia sí los electrones y se dice que ejerce un efecto inductivo negativo (-I) sobre el átomo de </a:t>
            </a:r>
            <a:r>
              <a:rPr lang="es-CL" dirty="0" smtClean="0"/>
              <a:t>carbono.</a:t>
            </a:r>
          </a:p>
          <a:p>
            <a:r>
              <a:rPr lang="es-CL" dirty="0" smtClean="0"/>
              <a:t>RO</a:t>
            </a:r>
            <a:r>
              <a:rPr lang="es-CL" dirty="0" smtClean="0"/>
              <a:t>— . En los compuestos que se citan, el carácter base de Lewis depende de la capacidad que presenta el oxígeno como dador de electrones. De los tres compuestos </a:t>
            </a:r>
            <a:r>
              <a:rPr lang="es-CL" dirty="0" err="1" smtClean="0"/>
              <a:t>aniónicos</a:t>
            </a:r>
            <a:r>
              <a:rPr lang="es-CL" dirty="0" smtClean="0"/>
              <a:t>, es el ión </a:t>
            </a:r>
            <a:r>
              <a:rPr lang="es-CL" dirty="0" err="1" smtClean="0"/>
              <a:t>alcóxido</a:t>
            </a:r>
            <a:r>
              <a:rPr lang="es-CL" dirty="0" smtClean="0"/>
              <a:t> el que puede ceder más electrones debido al efecto +I que el radical alquílico R ejerce sobre el átomo de oxígeno. </a:t>
            </a:r>
            <a:endParaRPr lang="es-CL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s-CL" dirty="0" smtClean="0"/>
              <a:t>1</a:t>
            </a:r>
            <a:r>
              <a:rPr lang="es-CL" dirty="0" smtClean="0"/>
              <a:t>.- a) Clasifica y completa las siguientes reacciones </a:t>
            </a:r>
            <a:r>
              <a:rPr lang="es-CL" dirty="0" smtClean="0"/>
              <a:t>orgánicas:</a:t>
            </a:r>
          </a:p>
          <a:p>
            <a:r>
              <a:rPr lang="es-CL" dirty="0" smtClean="0"/>
              <a:t>a) </a:t>
            </a:r>
            <a:r>
              <a:rPr lang="es-CL" dirty="0" smtClean="0"/>
              <a:t>CH3 – CH = CH2 + </a:t>
            </a:r>
            <a:r>
              <a:rPr lang="es-CL" dirty="0" err="1" smtClean="0"/>
              <a:t>HCl</a:t>
            </a:r>
            <a:r>
              <a:rPr lang="es-CL" dirty="0" smtClean="0"/>
              <a:t> → </a:t>
            </a:r>
            <a:endParaRPr lang="es-CL" dirty="0" smtClean="0"/>
          </a:p>
          <a:p>
            <a:r>
              <a:rPr lang="es-CL" dirty="0" smtClean="0"/>
              <a:t>a2</a:t>
            </a:r>
            <a:r>
              <a:rPr lang="es-CL" dirty="0" smtClean="0"/>
              <a:t>) CH3 – CHOH – CH3 + → CH3 – </a:t>
            </a:r>
            <a:r>
              <a:rPr lang="es-CL" dirty="0" err="1" smtClean="0"/>
              <a:t>CHBr</a:t>
            </a:r>
            <a:r>
              <a:rPr lang="es-CL" dirty="0" smtClean="0"/>
              <a:t> – CH3 + H2O </a:t>
            </a:r>
            <a:endParaRPr lang="es-CL" dirty="0" smtClean="0"/>
          </a:p>
          <a:p>
            <a:r>
              <a:rPr lang="es-CL" dirty="0" smtClean="0"/>
              <a:t>a3</a:t>
            </a:r>
            <a:r>
              <a:rPr lang="es-CL" dirty="0" smtClean="0"/>
              <a:t>) CH3 – CHOH – CH2 – CH3 + (H2SO4) → + H2O </a:t>
            </a:r>
            <a:endParaRPr lang="es-CL" dirty="0" smtClean="0"/>
          </a:p>
          <a:p>
            <a:r>
              <a:rPr lang="es-CL" dirty="0" smtClean="0"/>
              <a:t>a4</a:t>
            </a:r>
            <a:r>
              <a:rPr lang="es-CL" dirty="0" smtClean="0"/>
              <a:t>) CH3 – CH2 – </a:t>
            </a:r>
            <a:r>
              <a:rPr lang="es-CL" dirty="0" err="1" smtClean="0"/>
              <a:t>CHCl</a:t>
            </a:r>
            <a:r>
              <a:rPr lang="es-CL" dirty="0" smtClean="0"/>
              <a:t> – CH3 + KOH → + </a:t>
            </a:r>
            <a:r>
              <a:rPr lang="es-CL" dirty="0" err="1" smtClean="0"/>
              <a:t>KCl</a:t>
            </a:r>
            <a:r>
              <a:rPr lang="es-CL" dirty="0" smtClean="0"/>
              <a:t> + H2O. </a:t>
            </a:r>
            <a:endParaRPr lang="es-CL" dirty="0" smtClean="0"/>
          </a:p>
          <a:p>
            <a:r>
              <a:rPr lang="es-CL" dirty="0" smtClean="0"/>
              <a:t>b</a:t>
            </a:r>
            <a:r>
              <a:rPr lang="es-CL" dirty="0" smtClean="0"/>
              <a:t>) Formula y nombra: </a:t>
            </a:r>
            <a:endParaRPr lang="es-CL" dirty="0" smtClean="0"/>
          </a:p>
          <a:p>
            <a:r>
              <a:rPr lang="es-CL" dirty="0" smtClean="0"/>
              <a:t>b1</a:t>
            </a:r>
            <a:r>
              <a:rPr lang="es-CL" dirty="0" smtClean="0"/>
              <a:t>) Dos isómeros de función de fórmula C4H8O. </a:t>
            </a:r>
            <a:endParaRPr lang="es-CL" dirty="0" smtClean="0"/>
          </a:p>
          <a:p>
            <a:r>
              <a:rPr lang="es-CL" dirty="0" smtClean="0"/>
              <a:t>b2</a:t>
            </a:r>
            <a:r>
              <a:rPr lang="es-CL" dirty="0" smtClean="0"/>
              <a:t>) Tres aminas de fórmula C3H9N</a:t>
            </a:r>
            <a:endParaRPr lang="es-C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71612"/>
            <a:ext cx="70389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3000372"/>
            <a:ext cx="69151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4572008"/>
            <a:ext cx="70485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643050"/>
            <a:ext cx="7010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3214686"/>
            <a:ext cx="69913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Soluciones</a:t>
            </a:r>
            <a:endParaRPr lang="es-CL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7556" y="2546350"/>
            <a:ext cx="757237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643050"/>
            <a:ext cx="6143625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714488"/>
            <a:ext cx="7934325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dirty="0" smtClean="0"/>
              <a:t>¿Qué compuesto es más reactivo frente a una reacción de sustitución </a:t>
            </a:r>
            <a:r>
              <a:rPr lang="es-CL" dirty="0" err="1" smtClean="0"/>
              <a:t>electrófila</a:t>
            </a:r>
            <a:r>
              <a:rPr lang="es-CL" dirty="0" smtClean="0"/>
              <a:t>, el benceno o el fenol</a:t>
            </a:r>
            <a:r>
              <a:rPr lang="es-CL" dirty="0" smtClean="0"/>
              <a:t>?</a:t>
            </a:r>
          </a:p>
          <a:p>
            <a:r>
              <a:rPr lang="es-CL" dirty="0" smtClean="0"/>
              <a:t>La reacción </a:t>
            </a:r>
            <a:r>
              <a:rPr lang="es-CL" dirty="0" smtClean="0"/>
              <a:t>de</a:t>
            </a:r>
          </a:p>
          <a:p>
            <a:pPr>
              <a:buNone/>
            </a:pPr>
            <a:r>
              <a:rPr lang="es-CL" sz="2000" dirty="0" smtClean="0"/>
              <a:t>	</a:t>
            </a:r>
            <a:r>
              <a:rPr lang="es-CL" sz="2200" dirty="0" smtClean="0"/>
              <a:t>CH3—COOH </a:t>
            </a:r>
            <a:r>
              <a:rPr lang="es-CL" sz="2200" dirty="0" smtClean="0"/>
              <a:t>+ HO—CH2—CH3 -----&gt; CH3—COO—CH2—CH3 </a:t>
            </a:r>
            <a:r>
              <a:rPr lang="el-GR" sz="2200" dirty="0" smtClean="0"/>
              <a:t>Δ </a:t>
            </a:r>
            <a:endParaRPr lang="es-CL" sz="2000" dirty="0" smtClean="0"/>
          </a:p>
          <a:p>
            <a:pPr>
              <a:buNone/>
            </a:pPr>
            <a:r>
              <a:rPr lang="es-CL" dirty="0" smtClean="0"/>
              <a:t>	es </a:t>
            </a:r>
            <a:r>
              <a:rPr lang="es-CL" dirty="0" smtClean="0"/>
              <a:t>una reacción </a:t>
            </a:r>
            <a:r>
              <a:rPr lang="es-CL" dirty="0" smtClean="0"/>
              <a:t>de:</a:t>
            </a:r>
          </a:p>
          <a:p>
            <a:pPr marL="514350" indent="-514350">
              <a:buAutoNum type="alphaLcPeriod"/>
            </a:pPr>
            <a:r>
              <a:rPr lang="es-CL" dirty="0" smtClean="0"/>
              <a:t>Adición </a:t>
            </a:r>
            <a:r>
              <a:rPr lang="es-CL" dirty="0" err="1" smtClean="0"/>
              <a:t>electrófila</a:t>
            </a:r>
            <a:endParaRPr lang="es-CL" dirty="0" smtClean="0"/>
          </a:p>
          <a:p>
            <a:pPr marL="514350" indent="-514350">
              <a:buAutoNum type="alphaLcPeriod"/>
            </a:pPr>
            <a:r>
              <a:rPr lang="es-CL" dirty="0" smtClean="0"/>
              <a:t>Condensación</a:t>
            </a:r>
          </a:p>
          <a:p>
            <a:pPr marL="514350" indent="-514350">
              <a:buAutoNum type="alphaLcPeriod"/>
            </a:pPr>
            <a:r>
              <a:rPr lang="es-CL" dirty="0" smtClean="0"/>
              <a:t>Sustitución </a:t>
            </a:r>
            <a:r>
              <a:rPr lang="es-CL" dirty="0" err="1" smtClean="0"/>
              <a:t>nucleófila</a:t>
            </a:r>
            <a:r>
              <a:rPr lang="es-CL" dirty="0" smtClean="0"/>
              <a:t> </a:t>
            </a:r>
            <a:endParaRPr lang="es-CL" dirty="0" smtClean="0"/>
          </a:p>
          <a:p>
            <a:pPr marL="514350" indent="-514350">
              <a:buAutoNum type="alphaLcPeriod"/>
            </a:pPr>
            <a:r>
              <a:rPr lang="es-CL" dirty="0" smtClean="0"/>
              <a:t>Eliminación</a:t>
            </a:r>
          </a:p>
          <a:p>
            <a:pPr marL="514350" indent="-514350"/>
            <a:r>
              <a:rPr lang="es-CL" dirty="0" smtClean="0"/>
              <a:t> La </a:t>
            </a:r>
            <a:r>
              <a:rPr lang="es-CL" dirty="0" smtClean="0"/>
              <a:t>reacción:</a:t>
            </a:r>
          </a:p>
          <a:p>
            <a:pPr marL="514350" indent="-514350">
              <a:buNone/>
            </a:pPr>
            <a:r>
              <a:rPr lang="es-CL" dirty="0" smtClean="0"/>
              <a:t>CH3—CHO </a:t>
            </a:r>
            <a:r>
              <a:rPr lang="es-CL" dirty="0" smtClean="0"/>
              <a:t>+ HCN ----&gt; </a:t>
            </a:r>
            <a:r>
              <a:rPr lang="es-CL" dirty="0" smtClean="0"/>
              <a:t>CH3—CHOH—CN</a:t>
            </a:r>
          </a:p>
          <a:p>
            <a:pPr marL="514350" indent="-514350">
              <a:buNone/>
            </a:pPr>
            <a:r>
              <a:rPr lang="es-CL" dirty="0" smtClean="0"/>
              <a:t>es </a:t>
            </a:r>
            <a:r>
              <a:rPr lang="es-CL" dirty="0" smtClean="0"/>
              <a:t>una reacción </a:t>
            </a:r>
            <a:r>
              <a:rPr lang="es-CL" dirty="0" smtClean="0"/>
              <a:t>de:</a:t>
            </a:r>
          </a:p>
          <a:p>
            <a:pPr marL="514350" indent="-514350">
              <a:buAutoNum type="alphaLcPeriod"/>
            </a:pPr>
            <a:r>
              <a:rPr lang="es-CL" dirty="0" smtClean="0"/>
              <a:t>Adición </a:t>
            </a:r>
            <a:r>
              <a:rPr lang="es-CL" dirty="0" err="1" smtClean="0"/>
              <a:t>nucleófila</a:t>
            </a:r>
            <a:endParaRPr lang="es-CL" dirty="0" smtClean="0"/>
          </a:p>
          <a:p>
            <a:pPr marL="514350" indent="-514350">
              <a:buAutoNum type="alphaLcPeriod"/>
            </a:pPr>
            <a:r>
              <a:rPr lang="es-CL" dirty="0" smtClean="0"/>
              <a:t>Condensación </a:t>
            </a:r>
          </a:p>
          <a:p>
            <a:pPr marL="514350" indent="-514350">
              <a:buAutoNum type="alphaLcPeriod"/>
            </a:pPr>
            <a:r>
              <a:rPr lang="es-CL" dirty="0" smtClean="0"/>
              <a:t>Sustitución </a:t>
            </a:r>
            <a:r>
              <a:rPr lang="es-CL" dirty="0" err="1" smtClean="0"/>
              <a:t>nucleófila</a:t>
            </a:r>
            <a:endParaRPr lang="es-CL" dirty="0" smtClean="0"/>
          </a:p>
          <a:p>
            <a:pPr marL="514350" indent="-514350">
              <a:buAutoNum type="alphaLcPeriod"/>
            </a:pPr>
            <a:r>
              <a:rPr lang="es-CL" dirty="0" smtClean="0"/>
              <a:t>Eliminación</a:t>
            </a:r>
            <a:endParaRPr lang="es-C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dirty="0" smtClean="0"/>
              <a:t>Relaciona los siguientes grupos con el tipo de efecto inductivo positivo (+I) o negativo (-I) que ejercen sobre un radical </a:t>
            </a:r>
            <a:r>
              <a:rPr lang="es-CL" dirty="0" smtClean="0"/>
              <a:t>orgánico</a:t>
            </a:r>
          </a:p>
          <a:p>
            <a:pPr marL="514350" indent="-514350">
              <a:buAutoNum type="arabicPeriod"/>
            </a:pPr>
            <a:r>
              <a:rPr lang="es-CL" dirty="0" smtClean="0"/>
              <a:t>-CH3</a:t>
            </a:r>
          </a:p>
          <a:p>
            <a:pPr marL="514350" indent="-514350">
              <a:buAutoNum type="arabicPeriod"/>
            </a:pPr>
            <a:r>
              <a:rPr lang="es-CL" dirty="0" smtClean="0"/>
              <a:t>-</a:t>
            </a:r>
            <a:r>
              <a:rPr lang="es-CL" dirty="0" smtClean="0"/>
              <a:t>OH </a:t>
            </a:r>
            <a:r>
              <a:rPr lang="es-CL" dirty="0" smtClean="0"/>
              <a:t>					a. +I </a:t>
            </a:r>
          </a:p>
          <a:p>
            <a:pPr marL="514350" indent="-514350">
              <a:buAutoNum type="arabicPeriod"/>
            </a:pPr>
            <a:r>
              <a:rPr lang="es-CL" dirty="0" smtClean="0"/>
              <a:t>-</a:t>
            </a:r>
            <a:r>
              <a:rPr lang="es-CL" dirty="0" smtClean="0"/>
              <a:t>NH2 </a:t>
            </a:r>
            <a:r>
              <a:rPr lang="es-CL" dirty="0" smtClean="0"/>
              <a:t> 					b. –I</a:t>
            </a:r>
          </a:p>
          <a:p>
            <a:pPr marL="514350" indent="-514350">
              <a:buAutoNum type="arabicPeriod"/>
            </a:pPr>
            <a:r>
              <a:rPr lang="es-CL" dirty="0" smtClean="0"/>
              <a:t>-Cl </a:t>
            </a:r>
          </a:p>
          <a:p>
            <a:r>
              <a:rPr lang="es-CL" dirty="0" smtClean="0"/>
              <a:t>¿En cuál de los siguientes compuestos oxigenados es mayor el carácter base de Lewis?</a:t>
            </a:r>
          </a:p>
          <a:p>
            <a:pPr marL="514350" indent="-514350">
              <a:buAutoNum type="alphaLcPeriod"/>
            </a:pPr>
            <a:r>
              <a:rPr lang="es-CL" dirty="0" smtClean="0"/>
              <a:t>RO— ión </a:t>
            </a:r>
            <a:r>
              <a:rPr lang="es-CL" dirty="0" err="1" smtClean="0"/>
              <a:t>alcóxido</a:t>
            </a:r>
            <a:endParaRPr lang="es-CL" dirty="0" smtClean="0"/>
          </a:p>
          <a:p>
            <a:pPr marL="514350" indent="-514350">
              <a:buAutoNum type="alphaLcPeriod"/>
            </a:pPr>
            <a:r>
              <a:rPr lang="es-CL" dirty="0" smtClean="0"/>
              <a:t>RCOO— ión </a:t>
            </a:r>
            <a:r>
              <a:rPr lang="es-CL" dirty="0" err="1" smtClean="0"/>
              <a:t>carboxilato</a:t>
            </a:r>
            <a:endParaRPr lang="es-CL" dirty="0" smtClean="0"/>
          </a:p>
          <a:p>
            <a:pPr marL="514350" indent="-514350">
              <a:buAutoNum type="alphaLcPeriod"/>
            </a:pPr>
            <a:r>
              <a:rPr lang="es-CL" dirty="0" smtClean="0"/>
              <a:t>HO— ión hidróxido</a:t>
            </a:r>
          </a:p>
          <a:p>
            <a:pPr marL="514350" indent="-514350">
              <a:buAutoNum type="alphaLcPeriod"/>
            </a:pPr>
            <a:r>
              <a:rPr lang="es-CL" dirty="0" smtClean="0"/>
              <a:t>H2O</a:t>
            </a:r>
          </a:p>
          <a:p>
            <a:pPr marL="514350" indent="-514350"/>
            <a:endParaRPr lang="es-C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</TotalTime>
  <Words>311</Words>
  <Application>Microsoft Office PowerPoint</Application>
  <PresentationFormat>Presentación en pantalla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Civil</vt:lpstr>
      <vt:lpstr>Ejercicios</vt:lpstr>
      <vt:lpstr>Diapositiva 2</vt:lpstr>
      <vt:lpstr>Diapositiva 3</vt:lpstr>
      <vt:lpstr>Diapositiva 4</vt:lpstr>
      <vt:lpstr>Soluciones</vt:lpstr>
      <vt:lpstr>Diapositiva 6</vt:lpstr>
      <vt:lpstr>Diapositiva 7</vt:lpstr>
      <vt:lpstr>Diapositiva 8</vt:lpstr>
      <vt:lpstr>Diapositiva 9</vt:lpstr>
      <vt:lpstr>Soluciones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Ejercicios</dc:title>
  <dc:creator>usuariobibg4</dc:creator>
  <cp:lastModifiedBy>usuariobibg4</cp:lastModifiedBy>
  <cp:revision>3</cp:revision>
  <dcterms:created xsi:type="dcterms:W3CDTF">2015-08-04T20:32:08Z</dcterms:created>
  <dcterms:modified xsi:type="dcterms:W3CDTF">2015-08-04T20:55:15Z</dcterms:modified>
</cp:coreProperties>
</file>