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65" r:id="rId3"/>
    <p:sldId id="266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L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1FC0AB-9F62-4D3B-92F4-F92EDF27F3E9}" type="datetimeFigureOut">
              <a:rPr lang="es-CL" smtClean="0"/>
              <a:pPr/>
              <a:t>05-05-2015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FD67C4-BF51-4154-9BC6-F9F3479068E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Cinética Química</a:t>
            </a:r>
            <a:endParaRPr lang="es-CL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00200"/>
            <a:ext cx="8534400" cy="5060766"/>
          </a:xfrm>
        </p:spPr>
      </p:pic>
    </p:spTree>
    <p:extLst>
      <p:ext uri="{BB962C8B-B14F-4D97-AF65-F5344CB8AC3E}">
        <p14:creationId xmlns:p14="http://schemas.microsoft.com/office/powerpoint/2010/main" val="3455650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Ejercicio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Balancear la siguiente reacción de óxido-reducción en medio ácido:</a:t>
            </a:r>
          </a:p>
          <a:p>
            <a:endParaRPr lang="es-CL" sz="2000" dirty="0" smtClean="0"/>
          </a:p>
          <a:p>
            <a:endParaRPr lang="es-CL" sz="2000" dirty="0" smtClean="0"/>
          </a:p>
          <a:p>
            <a:endParaRPr lang="es-CL" sz="2000" dirty="0" smtClean="0"/>
          </a:p>
          <a:p>
            <a:r>
              <a:rPr lang="es-CL" sz="2000" dirty="0" smtClean="0"/>
              <a:t>K</a:t>
            </a:r>
            <a:r>
              <a:rPr lang="es-CL" sz="2000" baseline="-25000" dirty="0" smtClean="0"/>
              <a:t>2</a:t>
            </a:r>
            <a:r>
              <a:rPr lang="es-CL" sz="2000" dirty="0" smtClean="0"/>
              <a:t>Cr</a:t>
            </a:r>
            <a:r>
              <a:rPr lang="es-CL" sz="2000" baseline="-25000" dirty="0" smtClean="0"/>
              <a:t>2</a:t>
            </a:r>
            <a:r>
              <a:rPr lang="es-CL" sz="2000" dirty="0" smtClean="0"/>
              <a:t>O</a:t>
            </a:r>
            <a:r>
              <a:rPr lang="es-CL" sz="2000" baseline="-25000" dirty="0" smtClean="0"/>
              <a:t>7</a:t>
            </a:r>
            <a:r>
              <a:rPr lang="es-CL" sz="2000" dirty="0" smtClean="0"/>
              <a:t> + H</a:t>
            </a:r>
            <a:r>
              <a:rPr lang="es-CL" sz="2000" baseline="-25000" dirty="0" smtClean="0"/>
              <a:t>2</a:t>
            </a:r>
            <a:r>
              <a:rPr lang="es-CL" sz="2000" dirty="0" smtClean="0"/>
              <a:t>S + H</a:t>
            </a:r>
            <a:r>
              <a:rPr lang="es-CL" sz="2000" baseline="-25000" dirty="0" smtClean="0"/>
              <a:t>2</a:t>
            </a:r>
            <a:r>
              <a:rPr lang="es-CL" sz="2000" dirty="0" smtClean="0"/>
              <a:t>SO</a:t>
            </a:r>
            <a:r>
              <a:rPr lang="es-CL" sz="2000" baseline="-25000" dirty="0" smtClean="0"/>
              <a:t>4</a:t>
            </a:r>
            <a:r>
              <a:rPr lang="es-CL" sz="2000" dirty="0" smtClean="0"/>
              <a:t>          Cr2(SO</a:t>
            </a:r>
            <a:r>
              <a:rPr lang="es-CL" sz="2000" baseline="-25000" dirty="0" smtClean="0"/>
              <a:t>4</a:t>
            </a:r>
            <a:r>
              <a:rPr lang="es-CL" sz="2000" dirty="0" smtClean="0"/>
              <a:t>)</a:t>
            </a:r>
            <a:r>
              <a:rPr lang="es-CL" sz="2000" baseline="-25000" dirty="0" smtClean="0"/>
              <a:t>3</a:t>
            </a:r>
            <a:r>
              <a:rPr lang="es-CL" sz="2000" dirty="0" smtClean="0"/>
              <a:t> + K</a:t>
            </a:r>
            <a:r>
              <a:rPr lang="es-CL" sz="2000" baseline="-25000" dirty="0" smtClean="0"/>
              <a:t>2</a:t>
            </a:r>
            <a:r>
              <a:rPr lang="es-CL" sz="2000" dirty="0" smtClean="0"/>
              <a:t>SO</a:t>
            </a:r>
            <a:r>
              <a:rPr lang="es-CL" sz="2000" baseline="-25000" dirty="0" smtClean="0"/>
              <a:t>4</a:t>
            </a:r>
            <a:r>
              <a:rPr lang="es-CL" sz="2000" dirty="0" smtClean="0"/>
              <a:t> + S + H</a:t>
            </a:r>
            <a:r>
              <a:rPr lang="es-CL" sz="2000" baseline="-25000" dirty="0" smtClean="0"/>
              <a:t>2</a:t>
            </a:r>
            <a:r>
              <a:rPr lang="es-CL" sz="2000" dirty="0" smtClean="0"/>
              <a:t>O</a:t>
            </a:r>
          </a:p>
          <a:p>
            <a:pPr>
              <a:buNone/>
            </a:pPr>
            <a:r>
              <a:rPr lang="es-CL" sz="2000" dirty="0" smtClean="0"/>
              <a:t>                              </a:t>
            </a:r>
            <a:r>
              <a:rPr lang="es-CL" sz="1200" dirty="0" smtClean="0"/>
              <a:t>(medio ácido)</a:t>
            </a:r>
            <a:r>
              <a:rPr lang="es-CL" sz="1200" baseline="-25000" dirty="0" smtClean="0"/>
              <a:t>                                  </a:t>
            </a:r>
            <a:endParaRPr lang="es-CL" sz="2000" baseline="-25000" dirty="0"/>
          </a:p>
        </p:txBody>
      </p:sp>
      <p:cxnSp>
        <p:nvCxnSpPr>
          <p:cNvPr id="4" name="3 Conector recto de flecha"/>
          <p:cNvCxnSpPr/>
          <p:nvPr/>
        </p:nvCxnSpPr>
        <p:spPr>
          <a:xfrm>
            <a:off x="3581400" y="3962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 rot="5400000" flipH="1" flipV="1">
            <a:off x="3086894" y="4228306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Balance de ecuaciones Oxido-Reducción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L" dirty="0" smtClean="0"/>
              <a:t>Método Ión-Electrón:</a:t>
            </a:r>
          </a:p>
          <a:p>
            <a:pPr lvl="1"/>
            <a:r>
              <a:rPr lang="es-CL" dirty="0" smtClean="0"/>
              <a:t>Medio básico: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Identificar al agente oxidante y al agente reductor.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Anotar separadamente las </a:t>
            </a:r>
            <a:r>
              <a:rPr lang="es-CL" dirty="0" err="1" smtClean="0"/>
              <a:t>semirreacciones</a:t>
            </a:r>
            <a:endParaRPr lang="es-CL" dirty="0" smtClean="0"/>
          </a:p>
          <a:p>
            <a:pPr marL="834390" lvl="1" indent="-514350">
              <a:buAutoNum type="alphaUcParenR"/>
            </a:pPr>
            <a:r>
              <a:rPr lang="es-CL" dirty="0" smtClean="0"/>
              <a:t>Balancear cada una de ellas con respecto a la masa. Al lado de la </a:t>
            </a:r>
            <a:r>
              <a:rPr lang="es-CL" dirty="0" err="1" smtClean="0"/>
              <a:t>semirreacción</a:t>
            </a:r>
            <a:r>
              <a:rPr lang="es-CL" dirty="0" smtClean="0"/>
              <a:t> donde faltan oxígenos, se agregan dos moléculas de OH</a:t>
            </a:r>
            <a:r>
              <a:rPr lang="es-CL" baseline="30000" dirty="0" smtClean="0"/>
              <a:t>-</a:t>
            </a:r>
            <a:r>
              <a:rPr lang="es-CL" dirty="0" smtClean="0"/>
              <a:t> como oxígenos faltan. Al otro lado se agregan tantas moléculas de H</a:t>
            </a:r>
            <a:r>
              <a:rPr lang="es-CL" baseline="-25000" dirty="0" smtClean="0"/>
              <a:t>2</a:t>
            </a:r>
            <a:r>
              <a:rPr lang="es-CL" dirty="0" smtClean="0"/>
              <a:t>O como oxígenos faltan al otro lado.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Balancear con respecto a la carga. Evaluar la carga neta a cada lado de las </a:t>
            </a:r>
            <a:r>
              <a:rPr lang="es-CL" dirty="0" err="1" smtClean="0"/>
              <a:t>semirreacciones</a:t>
            </a:r>
            <a:r>
              <a:rPr lang="es-CL" dirty="0" smtClean="0"/>
              <a:t>, agregar electrones para balancear las cargas. Luego, comparar ambas </a:t>
            </a:r>
            <a:r>
              <a:rPr lang="es-CL" dirty="0" err="1" smtClean="0"/>
              <a:t>semirreacciones</a:t>
            </a:r>
            <a:r>
              <a:rPr lang="es-CL" dirty="0" smtClean="0"/>
              <a:t> e igualar las cargas.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Trasladar los coeficientes </a:t>
            </a:r>
            <a:r>
              <a:rPr lang="es-CL" dirty="0" err="1" smtClean="0"/>
              <a:t>estequiométricos</a:t>
            </a:r>
            <a:r>
              <a:rPr lang="es-CL" dirty="0" smtClean="0"/>
              <a:t> a la ecuación total. considerar el medio básico en el que se producen las reacciones para unir los iones hidroxilos. Ejemplo: KOH</a:t>
            </a:r>
            <a:r>
              <a:rPr lang="es-CL" baseline="-25000" dirty="0" smtClean="0"/>
              <a:t> </a:t>
            </a:r>
            <a:r>
              <a:rPr lang="es-CL" dirty="0" smtClean="0"/>
              <a:t>)(no olvidar simplificar la ecuación. Ejemplo: 3 (0) H</a:t>
            </a:r>
            <a:r>
              <a:rPr lang="es-CL" baseline="-25000" dirty="0" smtClean="0"/>
              <a:t>2</a:t>
            </a:r>
            <a:r>
              <a:rPr lang="es-CL" dirty="0" smtClean="0"/>
              <a:t>O            6 (3) H</a:t>
            </a:r>
            <a:r>
              <a:rPr lang="es-CL" baseline="-25000" dirty="0" smtClean="0"/>
              <a:t>2</a:t>
            </a:r>
            <a:r>
              <a:rPr lang="es-CL" dirty="0" smtClean="0"/>
              <a:t>O)</a:t>
            </a:r>
          </a:p>
          <a:p>
            <a:pPr marL="880110" lvl="1" indent="-514350">
              <a:buNone/>
            </a:pPr>
            <a:endParaRPr lang="es-CL" dirty="0" smtClean="0"/>
          </a:p>
        </p:txBody>
      </p:sp>
      <p:cxnSp>
        <p:nvCxnSpPr>
          <p:cNvPr id="4" name="3 Conector recto de flecha"/>
          <p:cNvCxnSpPr/>
          <p:nvPr/>
        </p:nvCxnSpPr>
        <p:spPr>
          <a:xfrm>
            <a:off x="4572000" y="5638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Ejercicio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Balancear la siguiente reacción de óxido-reducción en medio básico:</a:t>
            </a:r>
          </a:p>
          <a:p>
            <a:pPr>
              <a:buNone/>
            </a:pPr>
            <a:endParaRPr lang="es-CL" sz="2400" dirty="0" smtClean="0"/>
          </a:p>
          <a:p>
            <a:pPr>
              <a:buNone/>
            </a:pPr>
            <a:endParaRPr lang="es-CL" sz="2400" dirty="0" smtClean="0"/>
          </a:p>
          <a:p>
            <a:pPr>
              <a:buNone/>
            </a:pPr>
            <a:r>
              <a:rPr lang="es-CL" sz="2400" dirty="0" smtClean="0"/>
              <a:t>KMnO</a:t>
            </a:r>
            <a:r>
              <a:rPr lang="es-CL" sz="2400" baseline="-25000" dirty="0" smtClean="0"/>
              <a:t>4</a:t>
            </a:r>
            <a:r>
              <a:rPr lang="es-CL" sz="2400" dirty="0" smtClean="0"/>
              <a:t> + NO</a:t>
            </a:r>
            <a:r>
              <a:rPr lang="es-CL" sz="2400" baseline="-25000" dirty="0" smtClean="0"/>
              <a:t>2</a:t>
            </a:r>
            <a:r>
              <a:rPr lang="es-CL" sz="2400" dirty="0" smtClean="0"/>
              <a:t> + KOH        MNO</a:t>
            </a:r>
            <a:r>
              <a:rPr lang="es-CL" sz="2400" baseline="-25000" dirty="0" smtClean="0"/>
              <a:t>2</a:t>
            </a:r>
            <a:r>
              <a:rPr lang="es-CL" sz="2400" dirty="0" smtClean="0"/>
              <a:t> + KNO</a:t>
            </a:r>
            <a:r>
              <a:rPr lang="es-CL" sz="2400" baseline="-25000" dirty="0" smtClean="0"/>
              <a:t>3</a:t>
            </a:r>
            <a:r>
              <a:rPr lang="es-CL" sz="2400" dirty="0" smtClean="0"/>
              <a:t> + H</a:t>
            </a:r>
            <a:r>
              <a:rPr lang="es-CL" sz="2400" baseline="-25000" dirty="0" smtClean="0"/>
              <a:t>2</a:t>
            </a:r>
            <a:r>
              <a:rPr lang="es-CL" sz="2400" dirty="0" smtClean="0"/>
              <a:t>O</a:t>
            </a:r>
          </a:p>
          <a:p>
            <a:pPr>
              <a:buNone/>
            </a:pPr>
            <a:r>
              <a:rPr lang="es-CL" sz="2400" dirty="0" smtClean="0"/>
              <a:t>                      </a:t>
            </a:r>
            <a:r>
              <a:rPr lang="es-CL" sz="1600" dirty="0" smtClean="0"/>
              <a:t>(medio básico)</a:t>
            </a:r>
            <a:endParaRPr lang="es-CL" sz="2000" dirty="0"/>
          </a:p>
        </p:txBody>
      </p:sp>
      <p:cxnSp>
        <p:nvCxnSpPr>
          <p:cNvPr id="4" name="3 Conector recto de flecha"/>
          <p:cNvCxnSpPr/>
          <p:nvPr/>
        </p:nvCxnSpPr>
        <p:spPr>
          <a:xfrm>
            <a:off x="3505200" y="3733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 rot="5400000" flipH="1" flipV="1">
            <a:off x="3010694" y="3999706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Orden de reacción</a:t>
            </a:r>
            <a:endParaRPr lang="es-CL" dirty="0"/>
          </a:p>
        </p:txBody>
      </p:sp>
      <p:pic>
        <p:nvPicPr>
          <p:cNvPr id="1026" name="Picture 2" descr="C:\Users\FelipeFelizCumple\Desktop\orden-reaccion.jpg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1"/>
          <a:stretch/>
        </p:blipFill>
        <p:spPr bwMode="auto">
          <a:xfrm>
            <a:off x="228600" y="1828800"/>
            <a:ext cx="8550498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185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Energía de activación</a:t>
            </a:r>
            <a:endParaRPr lang="es-CL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476312"/>
            <a:ext cx="7072648" cy="5351637"/>
          </a:xfrm>
        </p:spPr>
      </p:pic>
    </p:spTree>
    <p:extLst>
      <p:ext uri="{BB962C8B-B14F-4D97-AF65-F5344CB8AC3E}">
        <p14:creationId xmlns:p14="http://schemas.microsoft.com/office/powerpoint/2010/main" val="124770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Reacciones de óxido-reducción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Tutoría Integral Par Química 28/04/2015</a:t>
            </a:r>
            <a:endParaRPr lang="es-CL" dirty="0"/>
          </a:p>
        </p:txBody>
      </p:sp>
      <p:pic>
        <p:nvPicPr>
          <p:cNvPr id="1026" name="Picture 2" descr="http://quimica.laguia2000.com/wp-content/uploads/2010/05/tornillo-oxidad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96472"/>
            <a:ext cx="3924300" cy="2943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53631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Ejemplos de reacciones de oxidación</a:t>
            </a:r>
            <a:endParaRPr lang="es-CL" dirty="0"/>
          </a:p>
        </p:txBody>
      </p:sp>
      <p:pic>
        <p:nvPicPr>
          <p:cNvPr id="2050" name="Picture 2" descr="http://www.criaderorememberwhite.com/sitio/images/General/clav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4762500" cy="3171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extLst/>
        </p:spPr>
      </p:pic>
      <p:pic>
        <p:nvPicPr>
          <p:cNvPr id="2052" name="Picture 4" descr="http://www.eresloquecomes.es/wp-content/uploads/2014/01/oxidac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739721"/>
            <a:ext cx="2381250" cy="2381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pic>
        <p:nvPicPr>
          <p:cNvPr id="2054" name="Picture 6" descr="File:Large bonfir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43873"/>
            <a:ext cx="4486966" cy="29894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602618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¿Qué es una reacción de óxido reducción?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Reacción de transferencia de electrones donde use provoca un cambio en el estado de oxidación.</a:t>
            </a:r>
            <a:endParaRPr lang="es-CL" dirty="0"/>
          </a:p>
        </p:txBody>
      </p:sp>
      <p:pic>
        <p:nvPicPr>
          <p:cNvPr id="3074" name="Picture 2" descr="http://academic.pgcc.edu/~kroberts/Lecture/Chapter%205/05-02_RedoxReactions_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19400"/>
            <a:ext cx="7772400" cy="343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343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Número de oxidación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/>
            <a:r>
              <a:rPr lang="es-CL" sz="2200" dirty="0" smtClean="0"/>
              <a:t>La carga eléctrica aparente que posee un átomo.</a:t>
            </a:r>
          </a:p>
          <a:p>
            <a:pPr lvl="2"/>
            <a:r>
              <a:rPr lang="es-CL" sz="2200" dirty="0" smtClean="0"/>
              <a:t>Concepto de valencia.</a:t>
            </a:r>
            <a:endParaRPr lang="es-CL" sz="2200" dirty="0"/>
          </a:p>
        </p:txBody>
      </p:sp>
      <p:pic>
        <p:nvPicPr>
          <p:cNvPr id="4100" name="Picture 4" descr="http://www.mcgraw-hill.es/bcv/tabla_periodica/tabla420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1"/>
            <a:ext cx="8839200" cy="463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7686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Agente oxidante y agente reductor</a:t>
            </a:r>
            <a:br>
              <a:rPr lang="es-CL" dirty="0" smtClean="0"/>
            </a:br>
            <a:r>
              <a:rPr lang="es-CL" dirty="0" smtClean="0"/>
              <a:t>Concepto de </a:t>
            </a:r>
            <a:r>
              <a:rPr lang="es-CL" dirty="0" err="1" smtClean="0"/>
              <a:t>semirreacción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 smtClean="0"/>
          </a:p>
          <a:p>
            <a:r>
              <a:rPr lang="es-CL" dirty="0" smtClean="0"/>
              <a:t>Agente oxidante + e</a:t>
            </a:r>
            <a:r>
              <a:rPr lang="es-CL" baseline="30000" dirty="0" smtClean="0"/>
              <a:t>-</a:t>
            </a:r>
            <a:r>
              <a:rPr lang="es-CL" dirty="0" smtClean="0"/>
              <a:t>        Producto reducido</a:t>
            </a:r>
          </a:p>
          <a:p>
            <a:pPr>
              <a:buNone/>
            </a:pPr>
            <a:r>
              <a:rPr lang="es-CL" dirty="0" smtClean="0"/>
              <a:t>   (se reduce)</a:t>
            </a:r>
          </a:p>
          <a:p>
            <a:r>
              <a:rPr lang="es-CL" dirty="0" smtClean="0"/>
              <a:t>Agente reductor         Producto oxidado + e</a:t>
            </a:r>
            <a:r>
              <a:rPr lang="es-CL" baseline="30000" dirty="0" smtClean="0"/>
              <a:t>-</a:t>
            </a:r>
          </a:p>
          <a:p>
            <a:pPr>
              <a:buNone/>
            </a:pPr>
            <a:r>
              <a:rPr lang="es-CL" dirty="0" smtClean="0"/>
              <a:t>	(se oxida)</a:t>
            </a:r>
          </a:p>
          <a:p>
            <a:endParaRPr lang="es-CL" dirty="0" smtClean="0"/>
          </a:p>
          <a:p>
            <a:pPr>
              <a:buNone/>
            </a:pPr>
            <a:r>
              <a:rPr lang="es-CL" dirty="0" smtClean="0"/>
              <a:t>Pregunta…</a:t>
            </a:r>
          </a:p>
          <a:p>
            <a:pPr>
              <a:buNone/>
            </a:pPr>
            <a:r>
              <a:rPr lang="es-CL" dirty="0" smtClean="0"/>
              <a:t>2H</a:t>
            </a:r>
            <a:r>
              <a:rPr lang="es-CL" baseline="30000" dirty="0" smtClean="0"/>
              <a:t>+</a:t>
            </a:r>
            <a:r>
              <a:rPr lang="es-CL" dirty="0" smtClean="0"/>
              <a:t> + Zn           Zn</a:t>
            </a:r>
            <a:r>
              <a:rPr lang="es-CL" baseline="30000" dirty="0" smtClean="0"/>
              <a:t>+2 </a:t>
            </a:r>
            <a:r>
              <a:rPr lang="es-CL" dirty="0" smtClean="0"/>
              <a:t>+ H</a:t>
            </a:r>
            <a:r>
              <a:rPr lang="es-CL" baseline="-25000" dirty="0" smtClean="0"/>
              <a:t>2</a:t>
            </a:r>
            <a:endParaRPr lang="es-CL" dirty="0" smtClean="0"/>
          </a:p>
          <a:p>
            <a:pPr>
              <a:buNone/>
            </a:pPr>
            <a:endParaRPr lang="es-CL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191000" y="2438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3429000" y="35052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2133600" y="5562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Balance de ecuaciones Oxido-Reducción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L" dirty="0" smtClean="0"/>
              <a:t>Método Ión-Electrón:</a:t>
            </a:r>
          </a:p>
          <a:p>
            <a:pPr lvl="1"/>
            <a:r>
              <a:rPr lang="es-CL" dirty="0" smtClean="0"/>
              <a:t>Medio ácido: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Identificar al agente oxidante y al agente reductor.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Anotar separadamente las </a:t>
            </a:r>
            <a:r>
              <a:rPr lang="es-CL" dirty="0" err="1" smtClean="0"/>
              <a:t>semirreacciones</a:t>
            </a:r>
            <a:endParaRPr lang="es-CL" dirty="0" smtClean="0"/>
          </a:p>
          <a:p>
            <a:pPr marL="834390" lvl="1" indent="-514350">
              <a:buAutoNum type="alphaUcParenR"/>
            </a:pPr>
            <a:r>
              <a:rPr lang="es-CL" dirty="0" smtClean="0"/>
              <a:t>Balancear cada una de ellas con respecto a la masa. Al lado de la </a:t>
            </a:r>
            <a:r>
              <a:rPr lang="es-CL" dirty="0" err="1" smtClean="0"/>
              <a:t>semirreacción</a:t>
            </a:r>
            <a:r>
              <a:rPr lang="es-CL" dirty="0" smtClean="0"/>
              <a:t> donde faltan oxígenos, se agregan tantas moléculas de agua como oxígenos faltan. Al otro lado se agregan tantos protones como hidrógenos de agua se agregaron.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Balancear con respecto a la carga. Evaluar la carga neta a cada lado de las </a:t>
            </a:r>
            <a:r>
              <a:rPr lang="es-CL" dirty="0" err="1" smtClean="0"/>
              <a:t>semirreacciones</a:t>
            </a:r>
            <a:r>
              <a:rPr lang="es-CL" dirty="0" smtClean="0"/>
              <a:t>, agregar electrones para balancear las cargas. Luego, comparar ambas </a:t>
            </a:r>
            <a:r>
              <a:rPr lang="es-CL" dirty="0" err="1" smtClean="0"/>
              <a:t>semirreacciones</a:t>
            </a:r>
            <a:r>
              <a:rPr lang="es-CL" dirty="0" smtClean="0"/>
              <a:t> e igualar las cargas.</a:t>
            </a:r>
          </a:p>
          <a:p>
            <a:pPr marL="834390" lvl="1" indent="-514350">
              <a:buAutoNum type="alphaUcParenR"/>
            </a:pPr>
            <a:r>
              <a:rPr lang="es-CL" dirty="0" smtClean="0"/>
              <a:t>Trasladar los coeficientes </a:t>
            </a:r>
            <a:r>
              <a:rPr lang="es-CL" dirty="0" err="1" smtClean="0"/>
              <a:t>estequiométricos</a:t>
            </a:r>
            <a:r>
              <a:rPr lang="es-CL" dirty="0" smtClean="0"/>
              <a:t> a la ecuación total. (considerar el medio ácido en el que se producen las reacciones para unir los protones. Ejemplo: H</a:t>
            </a:r>
            <a:r>
              <a:rPr lang="es-CL" baseline="-25000" dirty="0" smtClean="0"/>
              <a:t>2</a:t>
            </a:r>
            <a:r>
              <a:rPr lang="es-CL" dirty="0" smtClean="0"/>
              <a:t>SO</a:t>
            </a:r>
            <a:r>
              <a:rPr lang="es-CL" baseline="-25000" dirty="0" smtClean="0"/>
              <a:t>4</a:t>
            </a:r>
            <a:r>
              <a:rPr lang="es-CL" dirty="0" smtClean="0"/>
              <a:t>) (no olvidar simplificar la ecuación. Ejemplo: 3 (0) H</a:t>
            </a:r>
            <a:r>
              <a:rPr lang="es-CL" baseline="-25000" dirty="0" smtClean="0"/>
              <a:t>2</a:t>
            </a:r>
            <a:r>
              <a:rPr lang="es-CL" dirty="0" smtClean="0"/>
              <a:t>O            6 (3) H</a:t>
            </a:r>
            <a:r>
              <a:rPr lang="es-CL" baseline="-25000" dirty="0" smtClean="0"/>
              <a:t>2</a:t>
            </a:r>
            <a:r>
              <a:rPr lang="es-CL" dirty="0" smtClean="0"/>
              <a:t>O)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3581400" y="5638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66</TotalTime>
  <Words>443</Words>
  <Application>Microsoft Office PowerPoint</Application>
  <PresentationFormat>Presentación en pantalla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Intermedio</vt:lpstr>
      <vt:lpstr>Cinética Química</vt:lpstr>
      <vt:lpstr>Orden de reacción</vt:lpstr>
      <vt:lpstr>Energía de activación</vt:lpstr>
      <vt:lpstr>Reacciones de óxido-reducción</vt:lpstr>
      <vt:lpstr>Ejemplos de reacciones de oxidación</vt:lpstr>
      <vt:lpstr>¿Qué es una reacción de óxido reducción?</vt:lpstr>
      <vt:lpstr>Número de oxidación</vt:lpstr>
      <vt:lpstr>Agente oxidante y agente reductor Concepto de semirreacción</vt:lpstr>
      <vt:lpstr>Balance de ecuaciones Oxido-Reducción</vt:lpstr>
      <vt:lpstr>Ejercicio</vt:lpstr>
      <vt:lpstr>Balance de ecuaciones Oxido-Reducción</vt:lpstr>
      <vt:lpstr>Ejercicio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Reacciones de óxido-reducción</dc:title>
  <dc:creator>FelipeFelizCumple</dc:creator>
  <cp:lastModifiedBy>FelipeFelizCumple</cp:lastModifiedBy>
  <cp:revision>10</cp:revision>
  <dcterms:created xsi:type="dcterms:W3CDTF">2015-04-28T16:53:20Z</dcterms:created>
  <dcterms:modified xsi:type="dcterms:W3CDTF">2015-05-05T20:03:01Z</dcterms:modified>
</cp:coreProperties>
</file>