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FCA78B-8668-4DCD-BDD5-7DC7D3169DB8}" type="datetimeFigureOut">
              <a:rPr lang="es-CL" smtClean="0"/>
              <a:t>21-04-2015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5BC4C9-3008-4316-91D4-F42686D8B6A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Equilibrio acido-base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21 de abril de 2015</a:t>
            </a:r>
            <a:endParaRPr lang="es-CL" dirty="0"/>
          </a:p>
        </p:txBody>
      </p:sp>
      <p:pic>
        <p:nvPicPr>
          <p:cNvPr id="4" name="3 Imagen" descr="Esto-pasa-cuando-colocas-una-hamburguesa-de-McDonalds-en-acido-clorhidric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6000750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2° paso</a:t>
            </a:r>
          </a:p>
          <a:p>
            <a:r>
              <a:rPr lang="es-CL" dirty="0" smtClean="0"/>
              <a:t>Traspasamos los datos a la ecuación de la constante de ionización:</a:t>
            </a:r>
          </a:p>
          <a:p>
            <a:r>
              <a:rPr lang="es-CL" dirty="0" err="1" smtClean="0"/>
              <a:t>Ki</a:t>
            </a:r>
            <a:r>
              <a:rPr lang="es-CL" dirty="0" smtClean="0"/>
              <a:t> </a:t>
            </a:r>
            <a:r>
              <a:rPr lang="es-CL" dirty="0" smtClean="0"/>
              <a:t>= 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]/[H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r>
              <a:rPr lang="es-CL" dirty="0" smtClean="0"/>
              <a:t>]</a:t>
            </a:r>
          </a:p>
          <a:p>
            <a:r>
              <a:rPr lang="es-CL" dirty="0" smtClean="0"/>
              <a:t>1,8 x </a:t>
            </a:r>
            <a:r>
              <a:rPr lang="es-CL" dirty="0" smtClean="0"/>
              <a:t>10</a:t>
            </a:r>
            <a:r>
              <a:rPr lang="es-CL" baseline="30000" dirty="0" smtClean="0"/>
              <a:t>-16 </a:t>
            </a:r>
            <a:r>
              <a:rPr lang="es-CL" dirty="0" smtClean="0"/>
              <a:t>=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]/55,5</a:t>
            </a:r>
          </a:p>
          <a:p>
            <a:r>
              <a:rPr lang="es-CL" dirty="0" smtClean="0"/>
              <a:t>1,8 x </a:t>
            </a:r>
            <a:r>
              <a:rPr lang="es-CL" dirty="0" smtClean="0"/>
              <a:t>10</a:t>
            </a:r>
            <a:r>
              <a:rPr lang="es-CL" baseline="30000" dirty="0" smtClean="0"/>
              <a:t>-16 </a:t>
            </a:r>
            <a:r>
              <a:rPr lang="es-CL" dirty="0" smtClean="0"/>
              <a:t>x 55,5 =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smtClean="0"/>
              <a:t>10</a:t>
            </a:r>
            <a:r>
              <a:rPr lang="es-CL" baseline="30000" dirty="0" smtClean="0"/>
              <a:t>-14</a:t>
            </a:r>
            <a:r>
              <a:rPr lang="es-CL" dirty="0" smtClean="0"/>
              <a:t> =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 = </a:t>
            </a:r>
            <a:r>
              <a:rPr lang="es-CL" dirty="0" smtClean="0"/>
              <a:t>[H</a:t>
            </a:r>
            <a:r>
              <a:rPr lang="es-CL" baseline="30000" dirty="0" smtClean="0"/>
              <a:t>+</a:t>
            </a:r>
            <a:r>
              <a:rPr lang="es-CL" dirty="0" smtClean="0"/>
              <a:t>] = 10</a:t>
            </a:r>
            <a:r>
              <a:rPr lang="es-CL" baseline="30000" dirty="0" smtClean="0"/>
              <a:t>-7</a:t>
            </a:r>
            <a:endParaRPr lang="es-CL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Constante del agua Kw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es-CL" dirty="0" smtClean="0"/>
              <a:t>Con el ejercicio anterior:</a:t>
            </a:r>
          </a:p>
          <a:p>
            <a:r>
              <a:rPr lang="es-CL" dirty="0" smtClean="0"/>
              <a:t>Kw =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 = 10</a:t>
            </a:r>
            <a:r>
              <a:rPr lang="es-CL" baseline="30000" dirty="0" smtClean="0"/>
              <a:t>-14</a:t>
            </a:r>
          </a:p>
          <a:p>
            <a:r>
              <a:rPr lang="es-CL" dirty="0" smtClean="0"/>
              <a:t>Éste es el principio para la utilización de la escala de pH.</a:t>
            </a:r>
          </a:p>
          <a:p>
            <a:pPr>
              <a:buNone/>
            </a:pPr>
            <a:endParaRPr lang="es-CL" baseline="30000" dirty="0" smtClean="0"/>
          </a:p>
          <a:p>
            <a:endParaRPr lang="es-CL" dirty="0"/>
          </a:p>
        </p:txBody>
      </p:sp>
      <p:pic>
        <p:nvPicPr>
          <p:cNvPr id="5" name="4 Imagen" descr="ph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835821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se construye la escala de pH?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pH = -log 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err="1" smtClean="0"/>
              <a:t>pOH</a:t>
            </a:r>
            <a:r>
              <a:rPr lang="es-CL" dirty="0" smtClean="0"/>
              <a:t> = -log [OH</a:t>
            </a:r>
            <a:r>
              <a:rPr lang="es-CL" baseline="30000" dirty="0" smtClean="0"/>
              <a:t>-</a:t>
            </a:r>
            <a:r>
              <a:rPr lang="es-CL" dirty="0" smtClean="0"/>
              <a:t>]</a:t>
            </a:r>
          </a:p>
          <a:p>
            <a:r>
              <a:rPr lang="es-CL" dirty="0" smtClean="0"/>
              <a:t>10</a:t>
            </a:r>
            <a:r>
              <a:rPr lang="es-CL" baseline="30000" dirty="0" smtClean="0"/>
              <a:t>-14</a:t>
            </a:r>
            <a:r>
              <a:rPr lang="es-CL" dirty="0" smtClean="0"/>
              <a:t> = 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 (aplicamos –logaritmo)</a:t>
            </a:r>
          </a:p>
          <a:p>
            <a:r>
              <a:rPr lang="es-CL" dirty="0" smtClean="0"/>
              <a:t>-log 10</a:t>
            </a:r>
            <a:r>
              <a:rPr lang="es-CL" baseline="30000" dirty="0" smtClean="0"/>
              <a:t>-14 </a:t>
            </a:r>
            <a:r>
              <a:rPr lang="es-CL" dirty="0" smtClean="0"/>
              <a:t>= -log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smtClean="0"/>
              <a:t>14 =  - (log</a:t>
            </a:r>
            <a:r>
              <a:rPr lang="es-CL" dirty="0" smtClean="0"/>
              <a:t> [OH</a:t>
            </a:r>
            <a:r>
              <a:rPr lang="es-CL" baseline="30000" dirty="0" smtClean="0"/>
              <a:t>-</a:t>
            </a:r>
            <a:r>
              <a:rPr lang="es-CL" dirty="0" smtClean="0"/>
              <a:t>] + log [</a:t>
            </a:r>
            <a:r>
              <a:rPr lang="es-CL" dirty="0" smtClean="0"/>
              <a:t>H</a:t>
            </a:r>
            <a:r>
              <a:rPr lang="es-CL" baseline="30000" dirty="0" smtClean="0"/>
              <a:t>+</a:t>
            </a:r>
            <a:r>
              <a:rPr lang="es-CL" dirty="0" smtClean="0"/>
              <a:t>])</a:t>
            </a:r>
          </a:p>
          <a:p>
            <a:r>
              <a:rPr lang="es-CL" dirty="0" smtClean="0"/>
              <a:t>14 = ( -log </a:t>
            </a:r>
            <a:r>
              <a:rPr lang="es-CL" dirty="0" smtClean="0"/>
              <a:t>[OH</a:t>
            </a:r>
            <a:r>
              <a:rPr lang="es-CL" baseline="30000" dirty="0" smtClean="0"/>
              <a:t>-</a:t>
            </a:r>
            <a:r>
              <a:rPr lang="es-CL" dirty="0" smtClean="0"/>
              <a:t>] ) + (- </a:t>
            </a:r>
            <a:r>
              <a:rPr lang="es-CL" dirty="0" smtClean="0"/>
              <a:t>log [H</a:t>
            </a:r>
            <a:r>
              <a:rPr lang="es-CL" baseline="30000" dirty="0" smtClean="0"/>
              <a:t>+</a:t>
            </a:r>
            <a:r>
              <a:rPr lang="es-CL" dirty="0" smtClean="0"/>
              <a:t>] )</a:t>
            </a:r>
          </a:p>
          <a:p>
            <a:r>
              <a:rPr lang="es-CL" dirty="0" smtClean="0"/>
              <a:t>14 + log [</a:t>
            </a:r>
            <a:r>
              <a:rPr lang="es-CL" dirty="0" smtClean="0"/>
              <a:t>OH</a:t>
            </a:r>
            <a:r>
              <a:rPr lang="es-CL" baseline="30000" dirty="0" smtClean="0"/>
              <a:t>-</a:t>
            </a:r>
            <a:r>
              <a:rPr lang="es-CL" dirty="0" smtClean="0"/>
              <a:t>] </a:t>
            </a:r>
            <a:r>
              <a:rPr lang="es-CL" dirty="0" smtClean="0"/>
              <a:t>= pH</a:t>
            </a:r>
          </a:p>
          <a:p>
            <a:r>
              <a:rPr lang="es-CL" dirty="0" smtClean="0"/>
              <a:t>14 + log </a:t>
            </a:r>
            <a:r>
              <a:rPr lang="es-CL" dirty="0" smtClean="0"/>
              <a:t>[H</a:t>
            </a:r>
            <a:r>
              <a:rPr lang="es-CL" baseline="30000" dirty="0" smtClean="0"/>
              <a:t>+</a:t>
            </a:r>
            <a:r>
              <a:rPr lang="es-CL" dirty="0" smtClean="0"/>
              <a:t>] = </a:t>
            </a:r>
            <a:r>
              <a:rPr lang="es-CL" dirty="0" err="1" smtClean="0"/>
              <a:t>pOH</a:t>
            </a:r>
            <a:endParaRPr lang="es-CL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Calcular el pH de una solución de </a:t>
            </a:r>
            <a:r>
              <a:rPr lang="es-CL" dirty="0" err="1" smtClean="0"/>
              <a:t>HCl</a:t>
            </a:r>
            <a:r>
              <a:rPr lang="es-CL" dirty="0" smtClean="0"/>
              <a:t> cuya concentración es de 0.1M.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140624-breaking-bad-1637_c7925db7a0b86a9eac7fcab9bccd3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643158"/>
            <a:ext cx="561978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El </a:t>
            </a:r>
            <a:r>
              <a:rPr lang="es-CL" dirty="0" err="1" smtClean="0"/>
              <a:t>HCl</a:t>
            </a:r>
            <a:r>
              <a:rPr lang="es-CL" dirty="0" smtClean="0"/>
              <a:t> se disocia en igual </a:t>
            </a:r>
            <a:r>
              <a:rPr lang="es-CL" dirty="0" smtClean="0"/>
              <a:t>proporción (1mol de H y 1 mol de Cl), por lo tanto:</a:t>
            </a:r>
            <a:endParaRPr lang="es-CL" dirty="0" smtClean="0"/>
          </a:p>
          <a:p>
            <a:r>
              <a:rPr lang="es-CL" dirty="0" smtClean="0"/>
              <a:t>0.1M </a:t>
            </a:r>
            <a:r>
              <a:rPr lang="es-CL" dirty="0" smtClean="0"/>
              <a:t>= [Cl</a:t>
            </a:r>
            <a:r>
              <a:rPr lang="es-CL" baseline="30000" dirty="0" smtClean="0"/>
              <a:t>-</a:t>
            </a:r>
            <a:r>
              <a:rPr lang="es-CL" dirty="0" smtClean="0"/>
              <a:t>] = 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smtClean="0"/>
              <a:t>Aplicamos -logaritmo</a:t>
            </a:r>
          </a:p>
          <a:p>
            <a:r>
              <a:rPr lang="es-CL" dirty="0" smtClean="0"/>
              <a:t>-log 0.1 = -log </a:t>
            </a:r>
            <a:r>
              <a:rPr lang="es-CL" dirty="0" smtClean="0"/>
              <a:t>[H</a:t>
            </a:r>
            <a:r>
              <a:rPr lang="es-CL" baseline="30000" dirty="0" smtClean="0"/>
              <a:t>+</a:t>
            </a:r>
            <a:r>
              <a:rPr lang="es-CL" dirty="0" smtClean="0"/>
              <a:t>]</a:t>
            </a:r>
          </a:p>
          <a:p>
            <a:r>
              <a:rPr lang="es-CL" dirty="0" smtClean="0"/>
              <a:t>1</a:t>
            </a:r>
            <a:r>
              <a:rPr lang="es-CL" dirty="0" smtClean="0"/>
              <a:t> = pH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Fuerza de ácidos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Ácido fuerte                     Base conjugada débil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Ácido débil                     Base conjugada fuerte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786050" y="400050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928926" y="185736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Acetic-acid-dissociation-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4071942"/>
            <a:ext cx="9144000" cy="225274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4282" y="607220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ÁCIDO ACÉTICO</a:t>
            </a:r>
          </a:p>
          <a:p>
            <a:pPr algn="ctr"/>
            <a:r>
              <a:rPr lang="es-CL" dirty="0" smtClean="0"/>
              <a:t>CH</a:t>
            </a:r>
            <a:r>
              <a:rPr lang="es-CL" baseline="-25000" dirty="0" smtClean="0"/>
              <a:t>3</a:t>
            </a:r>
            <a:r>
              <a:rPr lang="es-CL" dirty="0" smtClean="0"/>
              <a:t>COOH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2500298" y="614364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86380" y="607220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ION ACETATO</a:t>
            </a:r>
          </a:p>
          <a:p>
            <a:pPr algn="ctr"/>
            <a:r>
              <a:rPr lang="es-CL" dirty="0" smtClean="0"/>
              <a:t>CH</a:t>
            </a:r>
            <a:r>
              <a:rPr lang="es-CL" baseline="-25000" dirty="0" smtClean="0"/>
              <a:t>3</a:t>
            </a:r>
            <a:r>
              <a:rPr lang="es-CL" dirty="0" smtClean="0"/>
              <a:t>COO</a:t>
            </a:r>
            <a:r>
              <a:rPr lang="es-CL" baseline="30000" dirty="0" smtClean="0"/>
              <a:t>-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7500958" y="614364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H</a:t>
            </a:r>
            <a:r>
              <a:rPr lang="es-CL" baseline="-25000" dirty="0" smtClean="0"/>
              <a:t>3</a:t>
            </a:r>
            <a:r>
              <a:rPr lang="es-CL" baseline="30000" dirty="0" smtClean="0"/>
              <a:t>+</a:t>
            </a:r>
            <a:r>
              <a:rPr lang="es-CL" dirty="0" smtClean="0"/>
              <a:t>O</a:t>
            </a:r>
            <a:endParaRPr lang="es-CL" dirty="0"/>
          </a:p>
        </p:txBody>
      </p:sp>
      <p:pic>
        <p:nvPicPr>
          <p:cNvPr id="13" name="12 Imagen" descr="Slide1.jpg"/>
          <p:cNvPicPr>
            <a:picLocks noChangeAspect="1"/>
          </p:cNvPicPr>
          <p:nvPr/>
        </p:nvPicPr>
        <p:blipFill>
          <a:blip r:embed="rId3" cstate="print"/>
          <a:srcRect l="5000" t="17312" r="7045" b="45914"/>
          <a:stretch>
            <a:fillRect/>
          </a:stretch>
        </p:blipFill>
        <p:spPr>
          <a:xfrm>
            <a:off x="1428728" y="2000240"/>
            <a:ext cx="6143668" cy="114300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643174" y="300037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ÁCIDO CLORHIDRICO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1214414" y="314324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4929190" y="314324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H</a:t>
            </a:r>
            <a:r>
              <a:rPr lang="es-CL" baseline="-25000" dirty="0" smtClean="0"/>
              <a:t>3</a:t>
            </a:r>
            <a:r>
              <a:rPr lang="es-CL" baseline="30000" dirty="0" smtClean="0"/>
              <a:t>+</a:t>
            </a:r>
            <a:r>
              <a:rPr lang="es-CL" dirty="0" smtClean="0"/>
              <a:t>O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57950" y="314324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ION CLORURO</a:t>
            </a:r>
            <a:endParaRPr lang="es-C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Fuerza de Bases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Base </a:t>
            </a:r>
            <a:r>
              <a:rPr lang="es-CL" dirty="0" smtClean="0"/>
              <a:t>fuerte                     </a:t>
            </a:r>
            <a:r>
              <a:rPr lang="es-CL" dirty="0" smtClean="0"/>
              <a:t> Ácido conjugado </a:t>
            </a:r>
            <a:r>
              <a:rPr lang="es-CL" dirty="0" smtClean="0"/>
              <a:t>débil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Base </a:t>
            </a:r>
            <a:r>
              <a:rPr lang="es-CL" dirty="0" smtClean="0"/>
              <a:t>débil                     </a:t>
            </a:r>
            <a:r>
              <a:rPr lang="es-CL" dirty="0" smtClean="0"/>
              <a:t> Ácido conjugado </a:t>
            </a:r>
            <a:r>
              <a:rPr lang="es-CL" dirty="0" smtClean="0"/>
              <a:t>fuerte</a:t>
            </a:r>
          </a:p>
          <a:p>
            <a:endParaRPr lang="es-CL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928926" y="185736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2786050" y="4500570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sodium-hydroxide-caustic-soda-propert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5695978" cy="619128"/>
          </a:xfrm>
          <a:prstGeom prst="rect">
            <a:avLst/>
          </a:prstGeom>
        </p:spPr>
      </p:pic>
      <p:pic>
        <p:nvPicPr>
          <p:cNvPr id="7" name="6 Imagen" descr="nh4oh-equilibrium.gif"/>
          <p:cNvPicPr>
            <a:picLocks noChangeAspect="1"/>
          </p:cNvPicPr>
          <p:nvPr/>
        </p:nvPicPr>
        <p:blipFill>
          <a:blip r:embed="rId3" cstate="print"/>
          <a:srcRect t="11719" r="44921" b="64844"/>
          <a:stretch>
            <a:fillRect/>
          </a:stretch>
        </p:blipFill>
        <p:spPr>
          <a:xfrm>
            <a:off x="1714480" y="5214950"/>
            <a:ext cx="5612949" cy="571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Constantes de acidez y basicidad </a:t>
            </a:r>
            <a:r>
              <a:rPr lang="es-CL" dirty="0" err="1" smtClean="0"/>
              <a:t>Ka</a:t>
            </a:r>
            <a:r>
              <a:rPr lang="es-CL" dirty="0" smtClean="0"/>
              <a:t> y Kb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es-CL" dirty="0" err="1" smtClean="0"/>
              <a:t>Keq</a:t>
            </a:r>
            <a:r>
              <a:rPr lang="es-CL" dirty="0" smtClean="0"/>
              <a:t> = [Productos] / [Reactantes]</a:t>
            </a:r>
          </a:p>
          <a:p>
            <a:r>
              <a:rPr lang="es-CL" dirty="0" err="1" smtClean="0"/>
              <a:t>Keq</a:t>
            </a:r>
            <a:r>
              <a:rPr lang="es-CL" dirty="0" smtClean="0"/>
              <a:t> x [H</a:t>
            </a:r>
            <a:r>
              <a:rPr lang="es-CL" baseline="-25000" dirty="0" smtClean="0"/>
              <a:t>2</a:t>
            </a:r>
            <a:r>
              <a:rPr lang="es-CL" dirty="0" smtClean="0"/>
              <a:t>O] = </a:t>
            </a:r>
            <a:r>
              <a:rPr lang="es-CL" dirty="0" smtClean="0"/>
              <a:t>[A</a:t>
            </a:r>
            <a:r>
              <a:rPr lang="es-CL" baseline="30000" dirty="0" smtClean="0"/>
              <a:t>+</a:t>
            </a:r>
            <a:r>
              <a:rPr lang="es-CL" dirty="0" smtClean="0"/>
              <a:t>]x[Base Conjugada</a:t>
            </a:r>
            <a:r>
              <a:rPr lang="es-CL" baseline="30000" dirty="0" smtClean="0"/>
              <a:t>-</a:t>
            </a:r>
            <a:r>
              <a:rPr lang="es-CL" dirty="0" smtClean="0"/>
              <a:t>]/[Ácido Inicial</a:t>
            </a:r>
            <a:r>
              <a:rPr lang="es-CL" dirty="0" smtClean="0"/>
              <a:t>]</a:t>
            </a:r>
          </a:p>
          <a:p>
            <a:r>
              <a:rPr lang="es-CL" dirty="0" err="1" smtClean="0"/>
              <a:t>Keq</a:t>
            </a:r>
            <a:r>
              <a:rPr lang="es-CL" dirty="0" smtClean="0"/>
              <a:t> x [H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r>
              <a:rPr lang="es-CL" dirty="0" smtClean="0"/>
              <a:t>] = </a:t>
            </a:r>
            <a:r>
              <a:rPr lang="es-CL" dirty="0" smtClean="0"/>
              <a:t>[B</a:t>
            </a:r>
            <a:r>
              <a:rPr lang="es-CL" baseline="30000" dirty="0" smtClean="0"/>
              <a:t>-</a:t>
            </a:r>
            <a:r>
              <a:rPr lang="es-CL" dirty="0" smtClean="0"/>
              <a:t>]x[Ácido Conjugado</a:t>
            </a:r>
            <a:r>
              <a:rPr lang="es-CL" baseline="30000" dirty="0" smtClean="0"/>
              <a:t>+</a:t>
            </a:r>
            <a:r>
              <a:rPr lang="es-CL" dirty="0" smtClean="0"/>
              <a:t>]/[Base Inicial</a:t>
            </a:r>
            <a:r>
              <a:rPr lang="es-CL" dirty="0" smtClean="0"/>
              <a:t>]</a:t>
            </a:r>
          </a:p>
          <a:p>
            <a:endParaRPr lang="es-CL" dirty="0" smtClean="0"/>
          </a:p>
          <a:p>
            <a:r>
              <a:rPr lang="es-CL" dirty="0" err="1" smtClean="0"/>
              <a:t>Ka</a:t>
            </a:r>
            <a:r>
              <a:rPr lang="es-CL" dirty="0" smtClean="0"/>
              <a:t> = [A</a:t>
            </a:r>
            <a:r>
              <a:rPr lang="es-CL" baseline="30000" dirty="0" smtClean="0"/>
              <a:t>+</a:t>
            </a:r>
            <a:r>
              <a:rPr lang="es-CL" dirty="0" smtClean="0"/>
              <a:t>]x[Base Conjugada</a:t>
            </a:r>
            <a:r>
              <a:rPr lang="es-CL" baseline="30000" dirty="0" smtClean="0"/>
              <a:t>-</a:t>
            </a:r>
            <a:r>
              <a:rPr lang="es-CL" dirty="0" smtClean="0"/>
              <a:t>]/[Ácido Inicial]</a:t>
            </a:r>
          </a:p>
          <a:p>
            <a:r>
              <a:rPr lang="es-CL" dirty="0" smtClean="0"/>
              <a:t>Kb = [B</a:t>
            </a:r>
            <a:r>
              <a:rPr lang="es-CL" baseline="30000" dirty="0" smtClean="0"/>
              <a:t>-</a:t>
            </a:r>
            <a:r>
              <a:rPr lang="es-CL" dirty="0" smtClean="0"/>
              <a:t>]x[Ácido Conjugado</a:t>
            </a:r>
            <a:r>
              <a:rPr lang="es-CL" baseline="30000" dirty="0" smtClean="0"/>
              <a:t>+</a:t>
            </a:r>
            <a:r>
              <a:rPr lang="es-CL" dirty="0" smtClean="0"/>
              <a:t>]/[Base Inicial]</a:t>
            </a:r>
          </a:p>
          <a:p>
            <a:endParaRPr lang="es-CL" dirty="0" smtClean="0"/>
          </a:p>
          <a:p>
            <a:r>
              <a:rPr lang="es-CL" dirty="0" smtClean="0"/>
              <a:t>Mientras mayor sea la constante, mayor es la fuerza.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umblr_lqxzxgbkeo1qc8755o1_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3399949" cy="4495800"/>
          </a:xfrm>
        </p:spPr>
      </p:pic>
      <p:pic>
        <p:nvPicPr>
          <p:cNvPr id="6" name="5 Imagen" descr="CC_2037326_gato_quimico_como_se_despiden_dos_quimi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42918"/>
            <a:ext cx="3458878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Soluciones amortiguadoras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s-CL" dirty="0" smtClean="0"/>
              <a:t>Disminuyen la variación de pH en una solución.</a:t>
            </a:r>
          </a:p>
          <a:p>
            <a:r>
              <a:rPr lang="es-CL" dirty="0" smtClean="0"/>
              <a:t>Ácido débil (base débil) + Sal conjugada.</a:t>
            </a:r>
          </a:p>
          <a:p>
            <a:r>
              <a:rPr lang="es-CL" dirty="0" err="1" smtClean="0"/>
              <a:t>pKa</a:t>
            </a:r>
            <a:r>
              <a:rPr lang="es-CL" dirty="0" smtClean="0"/>
              <a:t> parecido al pH mayor efectividad.</a:t>
            </a:r>
          </a:p>
          <a:p>
            <a:endParaRPr lang="es-CL" dirty="0" smtClean="0"/>
          </a:p>
          <a:p>
            <a:r>
              <a:rPr lang="es-CL" dirty="0" smtClean="0"/>
              <a:t>pH = </a:t>
            </a:r>
            <a:r>
              <a:rPr lang="es-CL" dirty="0" err="1" smtClean="0"/>
              <a:t>pKa</a:t>
            </a:r>
            <a:r>
              <a:rPr lang="es-CL" dirty="0" smtClean="0"/>
              <a:t> +log [SAL]/[ACIDO]</a:t>
            </a:r>
          </a:p>
          <a:p>
            <a:r>
              <a:rPr lang="es-CL" dirty="0" err="1" smtClean="0"/>
              <a:t>pOH</a:t>
            </a:r>
            <a:r>
              <a:rPr lang="es-CL" dirty="0" smtClean="0"/>
              <a:t> = </a:t>
            </a:r>
            <a:r>
              <a:rPr lang="es-CL" dirty="0" err="1" smtClean="0"/>
              <a:t>pKb</a:t>
            </a:r>
            <a:r>
              <a:rPr lang="es-CL" dirty="0" smtClean="0"/>
              <a:t> + log [SAL]/[BASE]</a:t>
            </a:r>
          </a:p>
          <a:p>
            <a:endParaRPr lang="es-CL" dirty="0" smtClean="0"/>
          </a:p>
          <a:p>
            <a:r>
              <a:rPr lang="es-CL" dirty="0" smtClean="0"/>
              <a:t>HA                           H</a:t>
            </a:r>
            <a:r>
              <a:rPr lang="es-CL" baseline="30000" dirty="0" smtClean="0"/>
              <a:t>+</a:t>
            </a:r>
            <a:r>
              <a:rPr lang="es-CL" dirty="0" smtClean="0"/>
              <a:t> + A</a:t>
            </a:r>
            <a:r>
              <a:rPr lang="es-CL" baseline="30000" dirty="0" smtClean="0"/>
              <a:t>-</a:t>
            </a:r>
          </a:p>
          <a:p>
            <a:endParaRPr lang="es-CL" baseline="30000" dirty="0" smtClean="0"/>
          </a:p>
          <a:p>
            <a:r>
              <a:rPr lang="es-CL" dirty="0" smtClean="0"/>
              <a:t>A</a:t>
            </a:r>
            <a:r>
              <a:rPr lang="es-CL" baseline="30000" dirty="0" smtClean="0"/>
              <a:t>-</a:t>
            </a:r>
            <a:r>
              <a:rPr lang="es-CL" dirty="0" smtClean="0"/>
              <a:t> + H</a:t>
            </a:r>
            <a:r>
              <a:rPr lang="es-CL" baseline="-25000" dirty="0" smtClean="0"/>
              <a:t>2</a:t>
            </a:r>
            <a:r>
              <a:rPr lang="es-CL" dirty="0" smtClean="0"/>
              <a:t>O                           HA + OH</a:t>
            </a:r>
            <a:r>
              <a:rPr lang="es-CL" baseline="30000" dirty="0" smtClean="0"/>
              <a:t>-</a:t>
            </a:r>
            <a:endParaRPr lang="es-CL" dirty="0" smtClean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785918" y="5572140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0800000">
            <a:off x="1785918" y="5786454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00298" y="6500834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Recordando…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Constante de equilibrio:</a:t>
            </a:r>
          </a:p>
          <a:p>
            <a:r>
              <a:rPr lang="es-CL" dirty="0" err="1" smtClean="0"/>
              <a:t>Keq</a:t>
            </a:r>
            <a:r>
              <a:rPr lang="es-CL" dirty="0" smtClean="0"/>
              <a:t> = [Productos]/[Reactantes]</a:t>
            </a:r>
            <a:endParaRPr lang="es-CL" dirty="0"/>
          </a:p>
        </p:txBody>
      </p:sp>
      <p:pic>
        <p:nvPicPr>
          <p:cNvPr id="4" name="3 Imagen" descr="MOD3_m3_concentr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000372"/>
            <a:ext cx="4143372" cy="3571900"/>
          </a:xfrm>
          <a:prstGeom prst="rect">
            <a:avLst/>
          </a:prstGeom>
        </p:spPr>
      </p:pic>
      <p:pic>
        <p:nvPicPr>
          <p:cNvPr id="5" name="4 Imagen" descr="MOD3_m3_equilibrio_quim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6"/>
            <a:ext cx="500062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Curva de titulación</a:t>
            </a:r>
            <a:endParaRPr lang="es-CL" dirty="0"/>
          </a:p>
        </p:txBody>
      </p:sp>
      <p:pic>
        <p:nvPicPr>
          <p:cNvPr id="4" name="3 Marcador de contenido" descr="acidos-bases-y-buffers-14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0791" y="1600200"/>
            <a:ext cx="5817368" cy="4495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</a:t>
            </a:r>
            <a:r>
              <a:rPr lang="es-CL" dirty="0" smtClean="0"/>
              <a:t>.- </a:t>
            </a:r>
            <a:r>
              <a:rPr lang="es-CL" dirty="0" smtClean="0"/>
              <a:t>Preparar un </a:t>
            </a:r>
            <a:r>
              <a:rPr lang="es-CL" dirty="0" smtClean="0"/>
              <a:t>tampón acetato de pH 5 </a:t>
            </a:r>
            <a:r>
              <a:rPr lang="es-CL" dirty="0" smtClean="0"/>
              <a:t>y concentración </a:t>
            </a:r>
            <a:r>
              <a:rPr lang="es-CL" dirty="0" smtClean="0"/>
              <a:t>0,1 </a:t>
            </a:r>
            <a:r>
              <a:rPr lang="es-CL" dirty="0" smtClean="0"/>
              <a:t>M (</a:t>
            </a:r>
            <a:r>
              <a:rPr lang="es-CL" dirty="0" err="1" smtClean="0"/>
              <a:t>pKa</a:t>
            </a:r>
            <a:r>
              <a:rPr lang="es-CL" dirty="0" smtClean="0"/>
              <a:t> del ácido </a:t>
            </a:r>
            <a:r>
              <a:rPr lang="es-CL" dirty="0" smtClean="0"/>
              <a:t>= </a:t>
            </a:r>
            <a:r>
              <a:rPr lang="es-CL" dirty="0" smtClean="0"/>
              <a:t>4,7)</a:t>
            </a:r>
          </a:p>
          <a:p>
            <a:endParaRPr lang="es-CL" dirty="0" smtClean="0"/>
          </a:p>
          <a:p>
            <a:r>
              <a:rPr lang="es-CL" dirty="0" smtClean="0"/>
              <a:t>CH</a:t>
            </a:r>
            <a:r>
              <a:rPr lang="es-CL" baseline="-25000" dirty="0" smtClean="0"/>
              <a:t>3</a:t>
            </a:r>
            <a:r>
              <a:rPr lang="es-CL" dirty="0" smtClean="0"/>
              <a:t>COOH + H2O = CH3COO- + H+</a:t>
            </a:r>
          </a:p>
          <a:p>
            <a:r>
              <a:rPr lang="es-CL" dirty="0" smtClean="0"/>
              <a:t>CHCOO- + H2O = CH3COOH + OH-</a:t>
            </a:r>
            <a:endParaRPr lang="es-CL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8508" cy="449580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De </a:t>
            </a:r>
            <a:r>
              <a:rPr lang="es-CL" dirty="0" smtClean="0"/>
              <a:t>acuerdo a la ecuación de HH:</a:t>
            </a:r>
          </a:p>
          <a:p>
            <a:r>
              <a:rPr lang="es-CL" dirty="0" smtClean="0"/>
              <a:t>pH </a:t>
            </a:r>
            <a:r>
              <a:rPr lang="es-CL" dirty="0" smtClean="0"/>
              <a:t>= </a:t>
            </a:r>
            <a:r>
              <a:rPr lang="es-CL" dirty="0" err="1" smtClean="0"/>
              <a:t>pKa</a:t>
            </a:r>
            <a:r>
              <a:rPr lang="es-CL" dirty="0" smtClean="0"/>
              <a:t> + log [SAL</a:t>
            </a:r>
            <a:r>
              <a:rPr lang="es-CL" dirty="0" smtClean="0"/>
              <a:t>]/[</a:t>
            </a:r>
            <a:r>
              <a:rPr lang="es-CL" dirty="0" smtClean="0"/>
              <a:t>ACIDO]</a:t>
            </a:r>
          </a:p>
          <a:p>
            <a:r>
              <a:rPr lang="es-CL" dirty="0" smtClean="0"/>
              <a:t>Para </a:t>
            </a:r>
            <a:r>
              <a:rPr lang="es-CL" dirty="0" smtClean="0"/>
              <a:t>preparar el tampón, necesitamos conocer las</a:t>
            </a:r>
          </a:p>
          <a:p>
            <a:r>
              <a:rPr lang="es-CL" dirty="0" smtClean="0"/>
              <a:t>concentraciones del ácido y la sal (dos incógnitas)</a:t>
            </a:r>
          </a:p>
          <a:p>
            <a:r>
              <a:rPr lang="es-CL" dirty="0" smtClean="0"/>
              <a:t>a</a:t>
            </a:r>
            <a:r>
              <a:rPr lang="es-CL" dirty="0" smtClean="0"/>
              <a:t>) En base a la concentración del tampón,</a:t>
            </a:r>
          </a:p>
          <a:p>
            <a:r>
              <a:rPr lang="es-CL" dirty="0" smtClean="0"/>
              <a:t>Sabemos </a:t>
            </a:r>
            <a:r>
              <a:rPr lang="es-CL" dirty="0" smtClean="0"/>
              <a:t>que [ácido] + [sal] = 0,1 M además,</a:t>
            </a:r>
          </a:p>
          <a:p>
            <a:r>
              <a:rPr lang="es-CL" dirty="0" smtClean="0"/>
              <a:t>b</a:t>
            </a:r>
            <a:r>
              <a:rPr lang="es-CL" dirty="0" smtClean="0"/>
              <a:t>) sabemos que el </a:t>
            </a:r>
            <a:r>
              <a:rPr lang="es-CL" dirty="0" err="1" smtClean="0"/>
              <a:t>pKa</a:t>
            </a:r>
            <a:r>
              <a:rPr lang="es-CL" dirty="0" smtClean="0"/>
              <a:t> de este ácido = 4,7 por lo tanto de </a:t>
            </a:r>
            <a:r>
              <a:rPr lang="es-CL" dirty="0" smtClean="0"/>
              <a:t>la ecuación </a:t>
            </a:r>
            <a:r>
              <a:rPr lang="es-CL" dirty="0" smtClean="0"/>
              <a:t>HH, tendremos que:</a:t>
            </a:r>
          </a:p>
          <a:p>
            <a:r>
              <a:rPr lang="en-US" dirty="0" smtClean="0"/>
              <a:t>[</a:t>
            </a:r>
            <a:r>
              <a:rPr lang="en-US" dirty="0" smtClean="0"/>
              <a:t>SAL</a:t>
            </a:r>
            <a:r>
              <a:rPr lang="en-US" dirty="0" smtClean="0"/>
              <a:t>]/</a:t>
            </a:r>
            <a:r>
              <a:rPr lang="es-CL" dirty="0" smtClean="0"/>
              <a:t>[</a:t>
            </a:r>
            <a:r>
              <a:rPr lang="es-CL" dirty="0" smtClean="0"/>
              <a:t>ACIDO</a:t>
            </a:r>
            <a:r>
              <a:rPr lang="es-CL" dirty="0" smtClean="0"/>
              <a:t>]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pH </a:t>
            </a:r>
            <a:r>
              <a:rPr lang="en-US" baseline="30000" dirty="0" smtClean="0"/>
              <a:t>– </a:t>
            </a:r>
            <a:r>
              <a:rPr lang="en-US" baseline="30000" dirty="0" err="1" smtClean="0"/>
              <a:t>pKa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5 </a:t>
            </a:r>
            <a:r>
              <a:rPr lang="en-US" baseline="30000" dirty="0" smtClean="0"/>
              <a:t>– 4,7 </a:t>
            </a:r>
            <a:r>
              <a:rPr lang="en-US" dirty="0" smtClean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0,3</a:t>
            </a:r>
            <a:r>
              <a:rPr lang="en-US" dirty="0" smtClean="0"/>
              <a:t> = </a:t>
            </a:r>
            <a:r>
              <a:rPr lang="en-US" dirty="0" smtClean="0"/>
              <a:t>2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De </a:t>
            </a:r>
            <a:r>
              <a:rPr lang="es-CL" dirty="0" smtClean="0"/>
              <a:t>los anterior tenemos:</a:t>
            </a:r>
          </a:p>
          <a:p>
            <a:r>
              <a:rPr lang="es-CL" dirty="0" smtClean="0"/>
              <a:t>a</a:t>
            </a:r>
            <a:r>
              <a:rPr lang="es-CL" dirty="0" smtClean="0"/>
              <a:t>) [ácido] + [sal] = 0,1 M y</a:t>
            </a:r>
          </a:p>
          <a:p>
            <a:r>
              <a:rPr lang="es-CL" dirty="0" smtClean="0"/>
              <a:t>b</a:t>
            </a:r>
            <a:r>
              <a:rPr lang="es-CL" dirty="0" smtClean="0"/>
              <a:t>) [SAL</a:t>
            </a:r>
            <a:r>
              <a:rPr lang="es-CL" dirty="0" smtClean="0"/>
              <a:t>]/[</a:t>
            </a:r>
            <a:r>
              <a:rPr lang="es-CL" dirty="0" smtClean="0"/>
              <a:t>ACIDO</a:t>
            </a:r>
            <a:r>
              <a:rPr lang="es-CL" dirty="0" smtClean="0"/>
              <a:t>] </a:t>
            </a:r>
            <a:r>
              <a:rPr lang="es-CL" dirty="0" smtClean="0"/>
              <a:t>= 2</a:t>
            </a:r>
          </a:p>
          <a:p>
            <a:r>
              <a:rPr lang="es-CL" dirty="0" smtClean="0"/>
              <a:t>Es </a:t>
            </a:r>
            <a:r>
              <a:rPr lang="es-CL" dirty="0" smtClean="0"/>
              <a:t>decir, teniendo dos ecuaciones para dos incógnitas (sistema</a:t>
            </a:r>
          </a:p>
          <a:p>
            <a:r>
              <a:rPr lang="es-CL" dirty="0" smtClean="0"/>
              <a:t>de ecuaciones) podemos resolver el </a:t>
            </a:r>
            <a:r>
              <a:rPr lang="es-CL" dirty="0" smtClean="0"/>
              <a:t>problema</a:t>
            </a:r>
            <a:endParaRPr lang="es-CL" dirty="0" smtClean="0"/>
          </a:p>
          <a:p>
            <a:r>
              <a:rPr lang="es-CL" dirty="0" smtClean="0"/>
              <a:t>[SAL] = 2 [ACIDO</a:t>
            </a:r>
            <a:r>
              <a:rPr lang="es-CL" dirty="0" smtClean="0"/>
              <a:t>]</a:t>
            </a:r>
            <a:endParaRPr lang="es-CL" dirty="0" smtClean="0"/>
          </a:p>
          <a:p>
            <a:r>
              <a:rPr lang="es-CL" dirty="0" smtClean="0"/>
              <a:t>[</a:t>
            </a:r>
            <a:r>
              <a:rPr lang="es-CL" dirty="0" smtClean="0"/>
              <a:t>ácido] + 2 [ácido] = 0,1 M</a:t>
            </a:r>
          </a:p>
          <a:p>
            <a:r>
              <a:rPr lang="es-CL" dirty="0" smtClean="0"/>
              <a:t>3 </a:t>
            </a:r>
            <a:r>
              <a:rPr lang="es-CL" dirty="0" smtClean="0"/>
              <a:t>[ácido] = 0,1 M</a:t>
            </a:r>
          </a:p>
          <a:p>
            <a:r>
              <a:rPr lang="es-CL" b="1" dirty="0" smtClean="0"/>
              <a:t>[</a:t>
            </a:r>
            <a:r>
              <a:rPr lang="es-CL" b="1" dirty="0" smtClean="0"/>
              <a:t>ácido] = 0,1 M/3 = 0,033 </a:t>
            </a:r>
            <a:r>
              <a:rPr lang="es-CL" b="1" dirty="0" smtClean="0"/>
              <a:t>M</a:t>
            </a:r>
            <a:endParaRPr lang="es-CL" b="1" dirty="0" smtClean="0"/>
          </a:p>
          <a:p>
            <a:r>
              <a:rPr lang="es-CL" dirty="0" smtClean="0"/>
              <a:t>[</a:t>
            </a:r>
            <a:r>
              <a:rPr lang="es-CL" dirty="0" smtClean="0"/>
              <a:t>0,033] + [sal] = 0,1 M y</a:t>
            </a:r>
          </a:p>
          <a:p>
            <a:r>
              <a:rPr lang="es-CL" dirty="0" smtClean="0"/>
              <a:t>[</a:t>
            </a:r>
            <a:r>
              <a:rPr lang="es-CL" dirty="0" smtClean="0"/>
              <a:t>sal] = 0,1 M – 0,033 M = 0,067 M</a:t>
            </a:r>
            <a:endParaRPr lang="es-C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Teorías Ácido-Base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err="1" smtClean="0"/>
              <a:t>Arrhenius</a:t>
            </a:r>
            <a:r>
              <a:rPr lang="es-CL" dirty="0" smtClean="0"/>
              <a:t> (1884)</a:t>
            </a:r>
          </a:p>
          <a:p>
            <a:r>
              <a:rPr lang="es-CL" dirty="0" smtClean="0"/>
              <a:t>Ácido: Libera H</a:t>
            </a:r>
            <a:r>
              <a:rPr lang="es-CL" baseline="30000" dirty="0" smtClean="0"/>
              <a:t>+</a:t>
            </a:r>
            <a:endParaRPr lang="es-CL" dirty="0" smtClean="0"/>
          </a:p>
          <a:p>
            <a:r>
              <a:rPr lang="es-CL" dirty="0" smtClean="0"/>
              <a:t>Base: Libera OH</a:t>
            </a:r>
            <a:r>
              <a:rPr lang="es-CL" baseline="30000" dirty="0" smtClean="0"/>
              <a:t>-</a:t>
            </a:r>
            <a:endParaRPr lang="es-CL" dirty="0"/>
          </a:p>
        </p:txBody>
      </p:sp>
      <p:pic>
        <p:nvPicPr>
          <p:cNvPr id="4" name="3 Imagen" descr="135737-004-46945A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36004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electrolisis-del-agu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2543175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Teorías Ácido-Base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87980" cy="4495800"/>
          </a:xfrm>
        </p:spPr>
        <p:txBody>
          <a:bodyPr/>
          <a:lstStyle/>
          <a:p>
            <a:r>
              <a:rPr lang="es-CL" dirty="0" err="1" smtClean="0"/>
              <a:t>Brönsted</a:t>
            </a:r>
            <a:r>
              <a:rPr lang="es-CL" dirty="0" smtClean="0"/>
              <a:t> y </a:t>
            </a:r>
            <a:r>
              <a:rPr lang="es-CL" dirty="0" err="1" smtClean="0"/>
              <a:t>Lowry</a:t>
            </a:r>
            <a:r>
              <a:rPr lang="es-CL" dirty="0" smtClean="0"/>
              <a:t> (1923)</a:t>
            </a:r>
          </a:p>
          <a:p>
            <a:r>
              <a:rPr lang="es-CL" dirty="0" smtClean="0"/>
              <a:t>Ácido: cede protones (H</a:t>
            </a:r>
            <a:r>
              <a:rPr lang="es-CL" baseline="30000" dirty="0" smtClean="0"/>
              <a:t>+</a:t>
            </a:r>
            <a:r>
              <a:rPr lang="es-CL" dirty="0" smtClean="0"/>
              <a:t>)</a:t>
            </a:r>
          </a:p>
          <a:p>
            <a:r>
              <a:rPr lang="es-CL" dirty="0" smtClean="0"/>
              <a:t>Base: capta protones (H</a:t>
            </a:r>
            <a:r>
              <a:rPr lang="es-CL" baseline="30000" dirty="0" smtClean="0"/>
              <a:t>+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4" name="3 Imagen" descr="bronsted-e-lowry.jpg"/>
          <p:cNvPicPr>
            <a:picLocks noChangeAspect="1"/>
          </p:cNvPicPr>
          <p:nvPr/>
        </p:nvPicPr>
        <p:blipFill>
          <a:blip r:embed="rId2" cstate="print"/>
          <a:srcRect l="1724" t="2280" r="1724" b="1941"/>
          <a:stretch>
            <a:fillRect/>
          </a:stretch>
        </p:blipFill>
        <p:spPr>
          <a:xfrm>
            <a:off x="5000628" y="2285992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2492705.png"/>
          <p:cNvPicPr>
            <a:picLocks noChangeAspect="1"/>
          </p:cNvPicPr>
          <p:nvPr/>
        </p:nvPicPr>
        <p:blipFill>
          <a:blip r:embed="rId3" cstate="print"/>
          <a:srcRect l="13153" r="12315"/>
          <a:stretch>
            <a:fillRect/>
          </a:stretch>
        </p:blipFill>
        <p:spPr>
          <a:xfrm>
            <a:off x="1428728" y="3500438"/>
            <a:ext cx="2428892" cy="2458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Teorías Ácido-Base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Gilbert N. Lewis (1938)</a:t>
            </a:r>
          </a:p>
          <a:p>
            <a:r>
              <a:rPr lang="es-CL" dirty="0" smtClean="0"/>
              <a:t>Ácido: aceptor de electrones</a:t>
            </a:r>
          </a:p>
          <a:p>
            <a:r>
              <a:rPr lang="es-CL" dirty="0" smtClean="0"/>
              <a:t>Base: dador de electrones</a:t>
            </a:r>
          </a:p>
          <a:p>
            <a:endParaRPr lang="es-CL" dirty="0"/>
          </a:p>
        </p:txBody>
      </p:sp>
      <p:pic>
        <p:nvPicPr>
          <p:cNvPr id="4" name="3 Imagen" descr="gilbert-newton-lw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000240"/>
            <a:ext cx="2654062" cy="351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acidos-bases-de-lewis-550x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5238750" cy="1447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0034" y="564357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Á</a:t>
            </a:r>
            <a:r>
              <a:rPr lang="es-CL" dirty="0" smtClean="0"/>
              <a:t>cido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714480" y="56435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Base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786182" y="56435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/>
              <a:t>Trifloruro</a:t>
            </a:r>
            <a:r>
              <a:rPr lang="es-CL" dirty="0" smtClean="0"/>
              <a:t> de </a:t>
            </a:r>
            <a:r>
              <a:rPr lang="es-CL" dirty="0"/>
              <a:t>B</a:t>
            </a:r>
            <a:r>
              <a:rPr lang="es-CL" dirty="0" smtClean="0"/>
              <a:t>oro y Amoníaco</a:t>
            </a:r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Teorías Ácido Base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00034" y="3929066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Arrhenius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Brönsted</a:t>
                      </a:r>
                      <a:r>
                        <a:rPr lang="es-CL" dirty="0" smtClean="0"/>
                        <a:t> - </a:t>
                      </a:r>
                      <a:r>
                        <a:rPr lang="es-CL" dirty="0" err="1" smtClean="0"/>
                        <a:t>Lowry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Lewis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Concepto de Ácido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Ejemplo de Ácido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Concepto de Base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Ejemplo de Base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Falencia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135737-004-46945A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000240"/>
            <a:ext cx="1285884" cy="153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bronsted-e-lowry.jpg"/>
          <p:cNvPicPr>
            <a:picLocks noChangeAspect="1"/>
          </p:cNvPicPr>
          <p:nvPr/>
        </p:nvPicPr>
        <p:blipFill>
          <a:blip r:embed="rId3" cstate="print"/>
          <a:srcRect l="1724" t="2280" r="1724" b="1941"/>
          <a:stretch>
            <a:fillRect/>
          </a:stretch>
        </p:blipFill>
        <p:spPr>
          <a:xfrm>
            <a:off x="4786314" y="2143116"/>
            <a:ext cx="1524011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gilbert-newton-lwe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928802"/>
            <a:ext cx="129392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Constante del agua Kw</a:t>
            </a:r>
            <a:endParaRPr lang="es-CL" dirty="0"/>
          </a:p>
        </p:txBody>
      </p:sp>
      <p:pic>
        <p:nvPicPr>
          <p:cNvPr id="4" name="3 Marcador de contenido" descr="Autoprotolyse_eau_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3810000" cy="962025"/>
          </a:xfrm>
        </p:spPr>
      </p:pic>
      <p:sp>
        <p:nvSpPr>
          <p:cNvPr id="5" name="4 CuadroTexto"/>
          <p:cNvSpPr txBox="1"/>
          <p:nvPr/>
        </p:nvSpPr>
        <p:spPr>
          <a:xfrm>
            <a:off x="428596" y="171448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s-CL" dirty="0" smtClean="0"/>
              <a:t> Ionización de H</a:t>
            </a:r>
            <a:r>
              <a:rPr lang="es-CL" baseline="-25000" dirty="0" smtClean="0"/>
              <a:t>2</a:t>
            </a:r>
            <a:r>
              <a:rPr lang="es-CL" dirty="0" smtClean="0"/>
              <a:t>O: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357187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s-CL" dirty="0" smtClean="0"/>
              <a:t> Simplificando:</a:t>
            </a:r>
            <a:endParaRPr lang="es-CL" dirty="0"/>
          </a:p>
        </p:txBody>
      </p:sp>
      <p:pic>
        <p:nvPicPr>
          <p:cNvPr id="7" name="6 Imagen" descr="hidroxidos_24277_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357694"/>
            <a:ext cx="4953000" cy="124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Constante del agua Kw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Ejercicio:</a:t>
            </a:r>
          </a:p>
          <a:p>
            <a:endParaRPr lang="es-CL" dirty="0" smtClean="0"/>
          </a:p>
          <a:p>
            <a:r>
              <a:rPr lang="es-CL" dirty="0" smtClean="0"/>
              <a:t>Si… </a:t>
            </a:r>
            <a:r>
              <a:rPr lang="es-CL" dirty="0" err="1" smtClean="0"/>
              <a:t>Ki</a:t>
            </a:r>
            <a:r>
              <a:rPr lang="es-CL" dirty="0" smtClean="0"/>
              <a:t> = [OH</a:t>
            </a:r>
            <a:r>
              <a:rPr lang="es-CL" baseline="30000" dirty="0" smtClean="0"/>
              <a:t>-</a:t>
            </a:r>
            <a:r>
              <a:rPr lang="es-CL" dirty="0" smtClean="0"/>
              <a:t>]x[H</a:t>
            </a:r>
            <a:r>
              <a:rPr lang="es-CL" baseline="30000" dirty="0" smtClean="0"/>
              <a:t>+</a:t>
            </a:r>
            <a:r>
              <a:rPr lang="es-CL" dirty="0" smtClean="0"/>
              <a:t>]/[H</a:t>
            </a:r>
            <a:r>
              <a:rPr lang="es-CL" baseline="-25000" dirty="0" smtClean="0"/>
              <a:t>2</a:t>
            </a:r>
            <a:r>
              <a:rPr lang="es-CL" dirty="0" smtClean="0"/>
              <a:t>O]</a:t>
            </a:r>
          </a:p>
          <a:p>
            <a:endParaRPr lang="es-CL" dirty="0" smtClean="0"/>
          </a:p>
          <a:p>
            <a:r>
              <a:rPr lang="es-CL" dirty="0" smtClean="0"/>
              <a:t>Calcular la concentración de OH</a:t>
            </a:r>
            <a:r>
              <a:rPr lang="es-CL" baseline="30000" dirty="0" smtClean="0"/>
              <a:t>-</a:t>
            </a:r>
            <a:r>
              <a:rPr lang="es-CL" dirty="0" smtClean="0"/>
              <a:t> y H</a:t>
            </a:r>
            <a:r>
              <a:rPr lang="es-CL" baseline="30000" dirty="0" smtClean="0"/>
              <a:t>+</a:t>
            </a:r>
            <a:r>
              <a:rPr lang="es-CL" dirty="0" smtClean="0"/>
              <a:t>, si la Constante de ionización (</a:t>
            </a:r>
            <a:r>
              <a:rPr lang="es-CL" dirty="0" err="1" smtClean="0"/>
              <a:t>Ki</a:t>
            </a:r>
            <a:r>
              <a:rPr lang="es-CL" dirty="0" smtClean="0"/>
              <a:t>) es 1,8 x 10</a:t>
            </a:r>
            <a:r>
              <a:rPr lang="es-CL" baseline="30000" dirty="0" smtClean="0"/>
              <a:t>-16</a:t>
            </a:r>
            <a:r>
              <a:rPr lang="es-CL" dirty="0" smtClean="0"/>
              <a:t> y el peso molecular del H</a:t>
            </a:r>
            <a:r>
              <a:rPr lang="es-CL" baseline="-25000" dirty="0" smtClean="0"/>
              <a:t>2</a:t>
            </a:r>
            <a:r>
              <a:rPr lang="es-CL" dirty="0" smtClean="0"/>
              <a:t>O es 18 g/mol. (Tomar en cuenta densidad del agua 1g/ml)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1° calculamos la molaridad del agua</a:t>
            </a:r>
          </a:p>
          <a:p>
            <a:r>
              <a:rPr lang="es-CL" dirty="0" smtClean="0"/>
              <a:t>M = moles/1000ml</a:t>
            </a:r>
          </a:p>
          <a:p>
            <a:r>
              <a:rPr lang="es-CL" dirty="0" smtClean="0"/>
              <a:t>1g=1ml</a:t>
            </a:r>
          </a:p>
          <a:p>
            <a:r>
              <a:rPr lang="es-CL" dirty="0" smtClean="0"/>
              <a:t>Por lo tanto, en los 1000 ml hay 1000g</a:t>
            </a:r>
          </a:p>
          <a:p>
            <a:r>
              <a:rPr lang="es-CL" dirty="0" smtClean="0"/>
              <a:t>Luego…</a:t>
            </a:r>
          </a:p>
          <a:p>
            <a:r>
              <a:rPr lang="es-CL" dirty="0" smtClean="0"/>
              <a:t>n = g/Peso Molecular</a:t>
            </a:r>
          </a:p>
          <a:p>
            <a:r>
              <a:rPr lang="es-CL" dirty="0" smtClean="0"/>
              <a:t>1000g/18g = 55,5 moles</a:t>
            </a:r>
            <a:endParaRPr lang="es-C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872</Words>
  <Application>Microsoft Office PowerPoint</Application>
  <PresentationFormat>Presentación en pantalla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Intermedio</vt:lpstr>
      <vt:lpstr>Equilibrio acido-base</vt:lpstr>
      <vt:lpstr>Recordando…</vt:lpstr>
      <vt:lpstr>Teorías Ácido-Base</vt:lpstr>
      <vt:lpstr>Teorías Ácido-Base</vt:lpstr>
      <vt:lpstr>Teorías Ácido-Base</vt:lpstr>
      <vt:lpstr>Teorías Ácido Base</vt:lpstr>
      <vt:lpstr>Constante del agua Kw</vt:lpstr>
      <vt:lpstr>Constante del agua Kw</vt:lpstr>
      <vt:lpstr>Ejercicio</vt:lpstr>
      <vt:lpstr>Ejercicio</vt:lpstr>
      <vt:lpstr>Constante del agua Kw</vt:lpstr>
      <vt:lpstr>¿Cómo se construye la escala de pH?</vt:lpstr>
      <vt:lpstr>Ejercicio</vt:lpstr>
      <vt:lpstr>Ejercicio</vt:lpstr>
      <vt:lpstr>Fuerza de ácidos</vt:lpstr>
      <vt:lpstr>Fuerza de Bases</vt:lpstr>
      <vt:lpstr>Constantes de acidez y basicidad Ka y Kb</vt:lpstr>
      <vt:lpstr>Diapositiva 18</vt:lpstr>
      <vt:lpstr>Soluciones amortiguadoras</vt:lpstr>
      <vt:lpstr>Curva de titulación</vt:lpstr>
      <vt:lpstr>Ejercicios</vt:lpstr>
      <vt:lpstr>Solución</vt:lpstr>
      <vt:lpstr>Solución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Equilibrio acido-base</dc:title>
  <dc:creator>usuariobibg4</dc:creator>
  <cp:lastModifiedBy>usuariobibg4</cp:lastModifiedBy>
  <cp:revision>19</cp:revision>
  <dcterms:created xsi:type="dcterms:W3CDTF">2015-04-21T17:17:27Z</dcterms:created>
  <dcterms:modified xsi:type="dcterms:W3CDTF">2015-04-21T20:06:03Z</dcterms:modified>
</cp:coreProperties>
</file>