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8" r:id="rId4"/>
    <p:sldId id="261" r:id="rId5"/>
    <p:sldId id="264" r:id="rId6"/>
    <p:sldId id="272" r:id="rId7"/>
    <p:sldId id="263" r:id="rId8"/>
    <p:sldId id="270" r:id="rId9"/>
    <p:sldId id="259" r:id="rId10"/>
    <p:sldId id="273" r:id="rId11"/>
    <p:sldId id="269" r:id="rId12"/>
    <p:sldId id="262" r:id="rId13"/>
    <p:sldId id="267" r:id="rId14"/>
    <p:sldId id="260" r:id="rId15"/>
    <p:sldId id="268" r:id="rId16"/>
    <p:sldId id="271" r:id="rId17"/>
    <p:sldId id="257" r:id="rId18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22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71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BB704-6608-4B44-8671-929CEB1EFADC}" type="datetimeFigureOut">
              <a:rPr lang="es-CL" smtClean="0"/>
              <a:t>03-10-2015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4CA78-BD0B-424E-BF63-A7435ECD65A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20649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BB704-6608-4B44-8671-929CEB1EFADC}" type="datetimeFigureOut">
              <a:rPr lang="es-CL" smtClean="0"/>
              <a:t>03-10-2015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4CA78-BD0B-424E-BF63-A7435ECD65A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3277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BB704-6608-4B44-8671-929CEB1EFADC}" type="datetimeFigureOut">
              <a:rPr lang="es-CL" smtClean="0"/>
              <a:t>03-10-2015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4CA78-BD0B-424E-BF63-A7435ECD65A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66786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BB704-6608-4B44-8671-929CEB1EFADC}" type="datetimeFigureOut">
              <a:rPr lang="es-CL" smtClean="0"/>
              <a:t>03-10-2015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4CA78-BD0B-424E-BF63-A7435ECD65A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743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BB704-6608-4B44-8671-929CEB1EFADC}" type="datetimeFigureOut">
              <a:rPr lang="es-CL" smtClean="0"/>
              <a:t>03-10-2015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4CA78-BD0B-424E-BF63-A7435ECD65A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70803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BB704-6608-4B44-8671-929CEB1EFADC}" type="datetimeFigureOut">
              <a:rPr lang="es-CL" smtClean="0"/>
              <a:t>03-10-2015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4CA78-BD0B-424E-BF63-A7435ECD65A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22845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BB704-6608-4B44-8671-929CEB1EFADC}" type="datetimeFigureOut">
              <a:rPr lang="es-CL" smtClean="0"/>
              <a:t>03-10-2015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4CA78-BD0B-424E-BF63-A7435ECD65A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90809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BB704-6608-4B44-8671-929CEB1EFADC}" type="datetimeFigureOut">
              <a:rPr lang="es-CL" smtClean="0"/>
              <a:t>03-10-2015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4CA78-BD0B-424E-BF63-A7435ECD65A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6582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BB704-6608-4B44-8671-929CEB1EFADC}" type="datetimeFigureOut">
              <a:rPr lang="es-CL" smtClean="0"/>
              <a:t>03-10-2015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4CA78-BD0B-424E-BF63-A7435ECD65A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05048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BB704-6608-4B44-8671-929CEB1EFADC}" type="datetimeFigureOut">
              <a:rPr lang="es-CL" smtClean="0"/>
              <a:t>03-10-2015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4CA78-BD0B-424E-BF63-A7435ECD65A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77240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BB704-6608-4B44-8671-929CEB1EFADC}" type="datetimeFigureOut">
              <a:rPr lang="es-CL" smtClean="0"/>
              <a:t>03-10-2015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4CA78-BD0B-424E-BF63-A7435ECD65A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0918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22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BB704-6608-4B44-8671-929CEB1EFADC}" type="datetimeFigureOut">
              <a:rPr lang="es-CL" smtClean="0"/>
              <a:t>03-10-2015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4CA78-BD0B-424E-BF63-A7435ECD65A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65497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1412776"/>
            <a:ext cx="9144000" cy="1470025"/>
          </a:xfrm>
        </p:spPr>
        <p:txBody>
          <a:bodyPr/>
          <a:lstStyle/>
          <a:p>
            <a:r>
              <a:rPr lang="es-CL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Procesos de producción</a:t>
            </a:r>
            <a:br>
              <a:rPr lang="es-CL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s-CL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teatral.</a:t>
            </a:r>
            <a:endParaRPr lang="es-CL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619672" y="4581128"/>
            <a:ext cx="6400800" cy="1752600"/>
          </a:xfrm>
        </p:spPr>
        <p:txBody>
          <a:bodyPr/>
          <a:lstStyle/>
          <a:p>
            <a:r>
              <a:rPr lang="es-CL" b="1" dirty="0" smtClean="0">
                <a:solidFill>
                  <a:schemeClr val="bg1"/>
                </a:solidFill>
              </a:rPr>
              <a:t>TUTORÍAS 2 y 3</a:t>
            </a:r>
          </a:p>
          <a:p>
            <a:r>
              <a:rPr lang="es-CL" dirty="0" smtClean="0">
                <a:solidFill>
                  <a:schemeClr val="bg1"/>
                </a:solidFill>
              </a:rPr>
              <a:t>2do semestre 2015</a:t>
            </a:r>
          </a:p>
          <a:p>
            <a:r>
              <a:rPr lang="es-CL" dirty="0" smtClean="0">
                <a:solidFill>
                  <a:schemeClr val="bg1"/>
                </a:solidFill>
              </a:rPr>
              <a:t>Tutor: Sofía Acevedo Godoy</a:t>
            </a:r>
            <a:endParaRPr lang="es-CL" dirty="0">
              <a:solidFill>
                <a:schemeClr val="bg1"/>
              </a:solidFill>
            </a:endParaRPr>
          </a:p>
          <a:p>
            <a:endParaRPr lang="es-C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657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0" y="10732"/>
            <a:ext cx="3972466" cy="203132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fontAlgn="base"/>
            <a:r>
              <a:rPr lang="es-CL" b="1" i="1" u="sng" dirty="0" smtClean="0"/>
              <a:t>Encargo</a:t>
            </a:r>
            <a:r>
              <a:rPr lang="es-CL" b="1" dirty="0" smtClean="0"/>
              <a:t>: </a:t>
            </a:r>
          </a:p>
          <a:p>
            <a:pPr fontAlgn="base"/>
            <a:r>
              <a:rPr lang="es-CL" b="1" u="sng" dirty="0" smtClean="0"/>
              <a:t>Diseñar </a:t>
            </a:r>
            <a:r>
              <a:rPr lang="es-CL" b="1" dirty="0" smtClean="0"/>
              <a:t>un pasacalle con recorrido establecido en el centro de </a:t>
            </a:r>
            <a:r>
              <a:rPr lang="es-CL" b="1" dirty="0"/>
              <a:t>S</a:t>
            </a:r>
            <a:r>
              <a:rPr lang="es-CL" b="1" dirty="0" smtClean="0"/>
              <a:t>antiago sobre </a:t>
            </a:r>
            <a:r>
              <a:rPr lang="es-CL" b="1" u="sng" dirty="0" smtClean="0"/>
              <a:t>los 7 pecados capitale</a:t>
            </a:r>
            <a:r>
              <a:rPr lang="es-CL" b="1" dirty="0" smtClean="0"/>
              <a:t>s, que deberán ser representados por medio de personajes como </a:t>
            </a:r>
            <a:r>
              <a:rPr lang="es-CL" b="1" u="sng" dirty="0" smtClean="0"/>
              <a:t>coro y penitentes + Dios + Diablo</a:t>
            </a:r>
            <a:r>
              <a:rPr lang="es-CL" u="sng" dirty="0" smtClean="0"/>
              <a:t>.</a:t>
            </a:r>
            <a:endParaRPr lang="es-CL" u="sng" dirty="0"/>
          </a:p>
        </p:txBody>
      </p:sp>
      <p:sp>
        <p:nvSpPr>
          <p:cNvPr id="6" name="5 CuadroTexto"/>
          <p:cNvSpPr txBox="1"/>
          <p:nvPr/>
        </p:nvSpPr>
        <p:spPr>
          <a:xfrm>
            <a:off x="0" y="2420888"/>
            <a:ext cx="3082312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b="1" dirty="0" smtClean="0"/>
              <a:t>Biografía del autor</a:t>
            </a:r>
            <a:endParaRPr lang="es-CL" b="1" dirty="0"/>
          </a:p>
        </p:txBody>
      </p:sp>
      <p:cxnSp>
        <p:nvCxnSpPr>
          <p:cNvPr id="8" name="7 Conector recto de flecha"/>
          <p:cNvCxnSpPr/>
          <p:nvPr/>
        </p:nvCxnSpPr>
        <p:spPr>
          <a:xfrm>
            <a:off x="2483768" y="2605554"/>
            <a:ext cx="24482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0" y="3356992"/>
            <a:ext cx="4131302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b="1" dirty="0" smtClean="0"/>
              <a:t>Abstracto– crea la realidad</a:t>
            </a:r>
            <a:endParaRPr lang="es-CL" b="1" dirty="0"/>
          </a:p>
        </p:txBody>
      </p:sp>
      <p:cxnSp>
        <p:nvCxnSpPr>
          <p:cNvPr id="10" name="9 Conector recto de flecha"/>
          <p:cNvCxnSpPr/>
          <p:nvPr/>
        </p:nvCxnSpPr>
        <p:spPr>
          <a:xfrm>
            <a:off x="2748330" y="3542557"/>
            <a:ext cx="24482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5169427" y="1682224"/>
            <a:ext cx="2812210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CL" b="1" dirty="0" smtClean="0"/>
              <a:t>1) La Enciclopedia Católica.</a:t>
            </a:r>
          </a:p>
          <a:p>
            <a:r>
              <a:rPr lang="es-CL" b="1" dirty="0" smtClean="0"/>
              <a:t>2) La Divina Comedia de Dante Alighieri.</a:t>
            </a:r>
            <a:endParaRPr lang="es-CL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5364088" y="2790220"/>
            <a:ext cx="2812210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CL" b="1" dirty="0" smtClean="0"/>
              <a:t>Trabajo de siluetas alteradas por los castigos según los pecados.</a:t>
            </a:r>
            <a:endParaRPr lang="es-CL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0" y="4238813"/>
            <a:ext cx="3082312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b="1" dirty="0" smtClean="0"/>
              <a:t>Referentes visuales</a:t>
            </a:r>
            <a:endParaRPr lang="es-CL" b="1" dirty="0"/>
          </a:p>
        </p:txBody>
      </p:sp>
      <p:cxnSp>
        <p:nvCxnSpPr>
          <p:cNvPr id="14" name="13 Conector recto de flecha"/>
          <p:cNvCxnSpPr/>
          <p:nvPr/>
        </p:nvCxnSpPr>
        <p:spPr>
          <a:xfrm>
            <a:off x="2750977" y="4423479"/>
            <a:ext cx="24482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5209656" y="3726324"/>
            <a:ext cx="2812210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CL" b="1" dirty="0" smtClean="0"/>
              <a:t>*Los grabados de Doré</a:t>
            </a:r>
          </a:p>
          <a:p>
            <a:r>
              <a:rPr lang="es-CL" b="1" dirty="0" smtClean="0"/>
              <a:t>*</a:t>
            </a:r>
            <a:r>
              <a:rPr lang="es-CL" b="1" dirty="0" err="1" smtClean="0"/>
              <a:t>Shibari</a:t>
            </a:r>
            <a:endParaRPr lang="es-CL" b="1" dirty="0" smtClean="0"/>
          </a:p>
          <a:p>
            <a:r>
              <a:rPr lang="es-CL" b="1" dirty="0" smtClean="0"/>
              <a:t>*Métodos XIX para controlar la locura.</a:t>
            </a:r>
            <a:endParaRPr lang="es-CL" b="1" dirty="0"/>
          </a:p>
        </p:txBody>
      </p:sp>
      <p:sp>
        <p:nvSpPr>
          <p:cNvPr id="16" name="15 CuadroTexto"/>
          <p:cNvSpPr txBox="1"/>
          <p:nvPr/>
        </p:nvSpPr>
        <p:spPr>
          <a:xfrm>
            <a:off x="0" y="5156806"/>
            <a:ext cx="3082312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b="1" dirty="0" smtClean="0"/>
              <a:t>Referentes conceptuales</a:t>
            </a:r>
            <a:endParaRPr lang="es-CL" b="1" dirty="0"/>
          </a:p>
        </p:txBody>
      </p:sp>
      <p:sp>
        <p:nvSpPr>
          <p:cNvPr id="17" name="16 CuadroTexto"/>
          <p:cNvSpPr txBox="1"/>
          <p:nvPr/>
        </p:nvSpPr>
        <p:spPr>
          <a:xfrm>
            <a:off x="15877" y="5877272"/>
            <a:ext cx="4434498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b="1" dirty="0" smtClean="0"/>
              <a:t>Paleta de materialidades</a:t>
            </a:r>
          </a:p>
        </p:txBody>
      </p:sp>
      <p:cxnSp>
        <p:nvCxnSpPr>
          <p:cNvPr id="18" name="17 Conector recto de flecha"/>
          <p:cNvCxnSpPr/>
          <p:nvPr/>
        </p:nvCxnSpPr>
        <p:spPr>
          <a:xfrm>
            <a:off x="2002103" y="5526138"/>
            <a:ext cx="24482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>
            <a:off x="3082312" y="6041701"/>
            <a:ext cx="24482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CuadroTexto"/>
          <p:cNvSpPr txBox="1"/>
          <p:nvPr/>
        </p:nvSpPr>
        <p:spPr>
          <a:xfrm>
            <a:off x="4465911" y="5156806"/>
            <a:ext cx="4678089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CL" b="1" dirty="0" smtClean="0"/>
              <a:t>Tortura de los libros sagrados. Encadenamiento a sus propios </a:t>
            </a:r>
            <a:r>
              <a:rPr lang="es-CL" b="1" dirty="0" err="1" smtClean="0"/>
              <a:t>mounstruos</a:t>
            </a:r>
            <a:r>
              <a:rPr lang="es-CL" b="1" dirty="0" smtClean="0"/>
              <a:t>.</a:t>
            </a:r>
            <a:endParaRPr lang="es-CL" b="1" dirty="0"/>
          </a:p>
        </p:txBody>
      </p:sp>
      <p:sp>
        <p:nvSpPr>
          <p:cNvPr id="21" name="20 CuadroTexto"/>
          <p:cNvSpPr txBox="1"/>
          <p:nvPr/>
        </p:nvSpPr>
        <p:spPr>
          <a:xfrm>
            <a:off x="4572001" y="6090766"/>
            <a:ext cx="4392488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CL" b="1" dirty="0" smtClean="0"/>
              <a:t>Elásticos de enfermería. Cadenas.</a:t>
            </a:r>
          </a:p>
          <a:p>
            <a:r>
              <a:rPr lang="es-CL" b="1" dirty="0" smtClean="0"/>
              <a:t>Hojas de Libros viejos.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2796106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ofia\Desktop\CV\Portafolio\Bocetos y Dibujos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1" y="404664"/>
            <a:ext cx="4311392" cy="575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811" y="404664"/>
            <a:ext cx="4312605" cy="575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009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4016" y="2156489"/>
            <a:ext cx="3082312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b="1" dirty="0" smtClean="0"/>
              <a:t>Biografía del autor</a:t>
            </a:r>
            <a:endParaRPr lang="es-CL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144016" y="2660545"/>
            <a:ext cx="4131302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b="1" dirty="0" smtClean="0"/>
              <a:t>Contexto Histórico al que alude</a:t>
            </a:r>
            <a:endParaRPr lang="es-CL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144016" y="3182277"/>
            <a:ext cx="413130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CL" b="1" dirty="0" smtClean="0"/>
              <a:t>Descripción del personaje</a:t>
            </a:r>
            <a:endParaRPr lang="es-CL" b="1" dirty="0"/>
          </a:p>
        </p:txBody>
      </p:sp>
      <p:sp>
        <p:nvSpPr>
          <p:cNvPr id="7" name="6 Cerrar llave"/>
          <p:cNvSpPr/>
          <p:nvPr/>
        </p:nvSpPr>
        <p:spPr>
          <a:xfrm>
            <a:off x="4932040" y="1868457"/>
            <a:ext cx="648072" cy="2934652"/>
          </a:xfrm>
          <a:prstGeom prst="rightBrac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7 CuadroTexto"/>
          <p:cNvSpPr txBox="1"/>
          <p:nvPr/>
        </p:nvSpPr>
        <p:spPr>
          <a:xfrm>
            <a:off x="144016" y="3710567"/>
            <a:ext cx="4434498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b="1" dirty="0" smtClean="0"/>
              <a:t>Intuitivo – Banca de Imágenes personal</a:t>
            </a:r>
          </a:p>
          <a:p>
            <a:r>
              <a:rPr lang="es-CL" b="1" dirty="0" smtClean="0"/>
              <a:t>“Esto me recuerda a…”</a:t>
            </a:r>
            <a:endParaRPr lang="es-CL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6084168" y="2845211"/>
            <a:ext cx="216024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 smtClean="0">
                <a:solidFill>
                  <a:schemeClr val="accent6"/>
                </a:solidFill>
              </a:rPr>
              <a:t>Collage</a:t>
            </a:r>
            <a:r>
              <a:rPr lang="es-CL" sz="4000" b="1" dirty="0">
                <a:solidFill>
                  <a:schemeClr val="accent6"/>
                </a:solidFill>
              </a:rPr>
              <a:t> </a:t>
            </a:r>
            <a:endParaRPr lang="es-CL" sz="4000" b="1" dirty="0" smtClean="0">
              <a:solidFill>
                <a:schemeClr val="accent6"/>
              </a:solidFill>
            </a:endParaRPr>
          </a:p>
          <a:p>
            <a:endParaRPr lang="es-CL" dirty="0"/>
          </a:p>
        </p:txBody>
      </p:sp>
      <p:sp>
        <p:nvSpPr>
          <p:cNvPr id="10" name="9 CuadroTexto"/>
          <p:cNvSpPr txBox="1"/>
          <p:nvPr/>
        </p:nvSpPr>
        <p:spPr>
          <a:xfrm>
            <a:off x="5004048" y="26666"/>
            <a:ext cx="4117713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b="1" dirty="0" smtClean="0"/>
              <a:t>9) Podemos ya hacer una propuesta sensitiva de los personajes de la obra.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4075690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36"/>
          <a:stretch/>
        </p:blipFill>
        <p:spPr>
          <a:xfrm>
            <a:off x="9516" y="2276872"/>
            <a:ext cx="2802641" cy="2003633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821" y="2276873"/>
            <a:ext cx="2981698" cy="2051056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3" b="33143"/>
          <a:stretch/>
        </p:blipFill>
        <p:spPr>
          <a:xfrm>
            <a:off x="5554132" y="2276872"/>
            <a:ext cx="3568761" cy="207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363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CuadroTexto"/>
          <p:cNvSpPr txBox="1"/>
          <p:nvPr/>
        </p:nvSpPr>
        <p:spPr>
          <a:xfrm>
            <a:off x="1335800" y="1340768"/>
            <a:ext cx="308231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CL" b="1" dirty="0" smtClean="0"/>
              <a:t>Despiece técnico</a:t>
            </a:r>
            <a:endParaRPr lang="es-CL" b="1" dirty="0"/>
          </a:p>
        </p:txBody>
      </p:sp>
      <p:sp>
        <p:nvSpPr>
          <p:cNvPr id="16" name="15 CuadroTexto"/>
          <p:cNvSpPr txBox="1"/>
          <p:nvPr/>
        </p:nvSpPr>
        <p:spPr>
          <a:xfrm>
            <a:off x="1352746" y="2254546"/>
            <a:ext cx="308231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CL" b="1" dirty="0" smtClean="0"/>
              <a:t>Cubicación</a:t>
            </a:r>
            <a:endParaRPr lang="es-CL" b="1" dirty="0"/>
          </a:p>
        </p:txBody>
      </p:sp>
      <p:sp>
        <p:nvSpPr>
          <p:cNvPr id="17" name="16 CuadroTexto"/>
          <p:cNvSpPr txBox="1"/>
          <p:nvPr/>
        </p:nvSpPr>
        <p:spPr>
          <a:xfrm>
            <a:off x="1355660" y="2924944"/>
            <a:ext cx="308231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CL" b="1" dirty="0" smtClean="0"/>
              <a:t>Cotización - presupuesto</a:t>
            </a:r>
            <a:endParaRPr lang="es-CL" b="1" dirty="0"/>
          </a:p>
        </p:txBody>
      </p:sp>
      <p:sp>
        <p:nvSpPr>
          <p:cNvPr id="18" name="17 CuadroTexto"/>
          <p:cNvSpPr txBox="1"/>
          <p:nvPr/>
        </p:nvSpPr>
        <p:spPr>
          <a:xfrm>
            <a:off x="859120" y="3645024"/>
            <a:ext cx="357885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CL" b="1" u="sng" dirty="0" smtClean="0"/>
              <a:t>Decisión 3: </a:t>
            </a:r>
            <a:r>
              <a:rPr lang="es-CL" b="1" dirty="0" smtClean="0"/>
              <a:t>Compra - construcción</a:t>
            </a:r>
            <a:endParaRPr lang="es-CL" b="1" dirty="0"/>
          </a:p>
        </p:txBody>
      </p:sp>
      <p:sp>
        <p:nvSpPr>
          <p:cNvPr id="20" name="19 CuadroTexto"/>
          <p:cNvSpPr txBox="1"/>
          <p:nvPr/>
        </p:nvSpPr>
        <p:spPr>
          <a:xfrm>
            <a:off x="1762169" y="4941168"/>
            <a:ext cx="2736304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CL" b="1" dirty="0" smtClean="0"/>
              <a:t>Montaje</a:t>
            </a:r>
            <a:endParaRPr lang="es-CL" b="1" dirty="0"/>
          </a:p>
        </p:txBody>
      </p:sp>
      <p:cxnSp>
        <p:nvCxnSpPr>
          <p:cNvPr id="21" name="20 Conector recto de flecha"/>
          <p:cNvCxnSpPr/>
          <p:nvPr/>
        </p:nvCxnSpPr>
        <p:spPr>
          <a:xfrm>
            <a:off x="4435834" y="188640"/>
            <a:ext cx="166789" cy="6669360"/>
          </a:xfrm>
          <a:prstGeom prst="straightConnector1">
            <a:avLst/>
          </a:prstGeom>
          <a:ln w="127000" cap="rnd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CuadroTexto"/>
          <p:cNvSpPr txBox="1"/>
          <p:nvPr/>
        </p:nvSpPr>
        <p:spPr>
          <a:xfrm>
            <a:off x="859120" y="215521"/>
            <a:ext cx="355899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CL" b="1" u="sng" dirty="0" smtClean="0"/>
              <a:t>Decisión 2: </a:t>
            </a:r>
            <a:r>
              <a:rPr lang="es-CL" b="1" dirty="0" smtClean="0"/>
              <a:t>Bocetos – planos – 3D</a:t>
            </a:r>
            <a:endParaRPr lang="es-CL" b="1" dirty="0"/>
          </a:p>
        </p:txBody>
      </p:sp>
      <p:sp>
        <p:nvSpPr>
          <p:cNvPr id="23" name="22 CuadroTexto"/>
          <p:cNvSpPr txBox="1"/>
          <p:nvPr/>
        </p:nvSpPr>
        <p:spPr>
          <a:xfrm>
            <a:off x="4519228" y="227049"/>
            <a:ext cx="4434498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b="1" dirty="0" smtClean="0"/>
              <a:t>Planta – Corte - Elevación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4535460" y="763271"/>
            <a:ext cx="4608539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b="1" dirty="0" smtClean="0"/>
              <a:t>Vistas interesantes / ¿qué verá el espectador?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4527613" y="1752659"/>
            <a:ext cx="4426116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b="1" dirty="0" smtClean="0"/>
              <a:t>Despiece / </a:t>
            </a:r>
            <a:r>
              <a:rPr lang="es-CL" b="1" dirty="0" err="1" smtClean="0"/>
              <a:t>Moldaje</a:t>
            </a:r>
            <a:endParaRPr lang="es-CL" b="1" dirty="0" smtClean="0"/>
          </a:p>
        </p:txBody>
      </p:sp>
      <p:sp>
        <p:nvSpPr>
          <p:cNvPr id="26" name="25 CuadroTexto"/>
          <p:cNvSpPr txBox="1"/>
          <p:nvPr/>
        </p:nvSpPr>
        <p:spPr>
          <a:xfrm>
            <a:off x="4527612" y="1340768"/>
            <a:ext cx="4426117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b="1" dirty="0" smtClean="0"/>
              <a:t>Toma de medidas reales/ visita al espacio</a:t>
            </a:r>
          </a:p>
        </p:txBody>
      </p:sp>
      <p:sp>
        <p:nvSpPr>
          <p:cNvPr id="27" name="26 CuadroTexto"/>
          <p:cNvSpPr txBox="1"/>
          <p:nvPr/>
        </p:nvSpPr>
        <p:spPr>
          <a:xfrm>
            <a:off x="4562814" y="2269213"/>
            <a:ext cx="4390914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b="1" dirty="0" smtClean="0"/>
              <a:t>¿Cuánto material necesitaré?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4605003" y="2944980"/>
            <a:ext cx="4348724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b="1" dirty="0" smtClean="0"/>
              <a:t>¿Qué recursos serán necesarios?</a:t>
            </a:r>
          </a:p>
        </p:txBody>
      </p:sp>
      <p:sp>
        <p:nvSpPr>
          <p:cNvPr id="29" name="28 CuadroTexto"/>
          <p:cNvSpPr txBox="1"/>
          <p:nvPr/>
        </p:nvSpPr>
        <p:spPr>
          <a:xfrm>
            <a:off x="4580385" y="3469788"/>
            <a:ext cx="4373342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b="1" dirty="0" smtClean="0"/>
              <a:t>¿Cuántos serán prestados, cuantos serán donados, cuántos serán comprados?</a:t>
            </a:r>
          </a:p>
        </p:txBody>
      </p:sp>
      <p:sp>
        <p:nvSpPr>
          <p:cNvPr id="30" name="29 CuadroTexto"/>
          <p:cNvSpPr txBox="1"/>
          <p:nvPr/>
        </p:nvSpPr>
        <p:spPr>
          <a:xfrm>
            <a:off x="4626350" y="4268519"/>
            <a:ext cx="432738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b="1" dirty="0" smtClean="0"/>
              <a:t>¿Dónde compro? ¿Con quién me consigo?...</a:t>
            </a:r>
          </a:p>
        </p:txBody>
      </p:sp>
      <p:sp>
        <p:nvSpPr>
          <p:cNvPr id="31" name="30 CuadroTexto"/>
          <p:cNvSpPr txBox="1"/>
          <p:nvPr/>
        </p:nvSpPr>
        <p:spPr>
          <a:xfrm>
            <a:off x="1782924" y="6061030"/>
            <a:ext cx="2736304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CL" b="1" dirty="0" smtClean="0"/>
              <a:t>Ensayos</a:t>
            </a:r>
            <a:endParaRPr lang="es-CL" b="1" dirty="0"/>
          </a:p>
        </p:txBody>
      </p:sp>
      <p:sp>
        <p:nvSpPr>
          <p:cNvPr id="32" name="31 CuadroTexto"/>
          <p:cNvSpPr txBox="1"/>
          <p:nvPr/>
        </p:nvSpPr>
        <p:spPr>
          <a:xfrm>
            <a:off x="1791308" y="6093296"/>
            <a:ext cx="2736304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CL" b="1" dirty="0" smtClean="0"/>
              <a:t>Ensayos</a:t>
            </a:r>
            <a:endParaRPr lang="es-CL" b="1" dirty="0"/>
          </a:p>
        </p:txBody>
      </p:sp>
      <p:sp>
        <p:nvSpPr>
          <p:cNvPr id="33" name="32 CuadroTexto"/>
          <p:cNvSpPr txBox="1"/>
          <p:nvPr/>
        </p:nvSpPr>
        <p:spPr>
          <a:xfrm>
            <a:off x="4626349" y="5928012"/>
            <a:ext cx="4327381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b="1" dirty="0" smtClean="0"/>
              <a:t>Pruebas de vestuario- ajustes</a:t>
            </a:r>
          </a:p>
        </p:txBody>
      </p:sp>
      <p:sp>
        <p:nvSpPr>
          <p:cNvPr id="34" name="33 CuadroTexto"/>
          <p:cNvSpPr txBox="1"/>
          <p:nvPr/>
        </p:nvSpPr>
        <p:spPr>
          <a:xfrm>
            <a:off x="4626349" y="5490249"/>
            <a:ext cx="4327381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b="1" dirty="0" smtClean="0"/>
              <a:t>De luces- ajustes</a:t>
            </a:r>
          </a:p>
        </p:txBody>
      </p:sp>
      <p:sp>
        <p:nvSpPr>
          <p:cNvPr id="35" name="34 CuadroTexto"/>
          <p:cNvSpPr txBox="1"/>
          <p:nvPr/>
        </p:nvSpPr>
        <p:spPr>
          <a:xfrm>
            <a:off x="4614873" y="4943992"/>
            <a:ext cx="4338857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b="1" dirty="0" smtClean="0"/>
              <a:t>De escenografía - ajustes</a:t>
            </a:r>
          </a:p>
        </p:txBody>
      </p:sp>
      <p:sp>
        <p:nvSpPr>
          <p:cNvPr id="36" name="35 CuadroTexto"/>
          <p:cNvSpPr txBox="1"/>
          <p:nvPr/>
        </p:nvSpPr>
        <p:spPr>
          <a:xfrm rot="16200000">
            <a:off x="-1581872" y="2893112"/>
            <a:ext cx="39242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5400" dirty="0" smtClean="0">
                <a:solidFill>
                  <a:schemeClr val="bg1"/>
                </a:solidFill>
              </a:rPr>
              <a:t>REALIZACIÓN</a:t>
            </a:r>
            <a:endParaRPr lang="es-CL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698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1" t="16248" b="21488"/>
          <a:stretch/>
        </p:blipFill>
        <p:spPr>
          <a:xfrm>
            <a:off x="3393265" y="1"/>
            <a:ext cx="5772617" cy="268467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2" t="35033" b="30212"/>
          <a:stretch/>
        </p:blipFill>
        <p:spPr>
          <a:xfrm>
            <a:off x="-10088" y="3224458"/>
            <a:ext cx="9154088" cy="301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825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Sofia\Desktop\CV\Portafolio\Técnicas y habilidades\579549_433521736738130_182133784_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6" r="22918" b="15937"/>
          <a:stretch/>
        </p:blipFill>
        <p:spPr bwMode="auto">
          <a:xfrm>
            <a:off x="2051719" y="116632"/>
            <a:ext cx="5262077" cy="659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781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519228" y="188640"/>
            <a:ext cx="936104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s-CL" b="1" dirty="0" smtClean="0"/>
              <a:t>Encargo</a:t>
            </a:r>
            <a:endParaRPr lang="es-CL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4595727" y="2495256"/>
            <a:ext cx="2736304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s-CL" b="1" dirty="0" smtClean="0"/>
              <a:t>Propuesta de la visualidad.</a:t>
            </a:r>
            <a:endParaRPr lang="es-CL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4602623" y="3289231"/>
            <a:ext cx="2736304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s-CL" b="1" dirty="0" err="1" smtClean="0"/>
              <a:t>Feedback</a:t>
            </a:r>
            <a:r>
              <a:rPr lang="es-CL" b="1" dirty="0" smtClean="0"/>
              <a:t>/aprobación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4644008" y="4853669"/>
            <a:ext cx="2736304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s-CL" b="1" dirty="0" smtClean="0"/>
              <a:t>Realización </a:t>
            </a:r>
            <a:endParaRPr lang="es-CL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4644008" y="5422854"/>
            <a:ext cx="2736304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s-CL" b="1" dirty="0" smtClean="0"/>
              <a:t>Ensayos</a:t>
            </a:r>
            <a:endParaRPr lang="es-CL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4644008" y="5809858"/>
            <a:ext cx="2736304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s-CL" b="1" dirty="0" smtClean="0"/>
              <a:t>Estreno</a:t>
            </a:r>
            <a:endParaRPr lang="es-CL" b="1" dirty="0"/>
          </a:p>
        </p:txBody>
      </p:sp>
      <p:cxnSp>
        <p:nvCxnSpPr>
          <p:cNvPr id="12" name="11 Conector recto de flecha"/>
          <p:cNvCxnSpPr/>
          <p:nvPr/>
        </p:nvCxnSpPr>
        <p:spPr>
          <a:xfrm>
            <a:off x="4435834" y="188640"/>
            <a:ext cx="166789" cy="6669360"/>
          </a:xfrm>
          <a:prstGeom prst="straightConnector1">
            <a:avLst/>
          </a:prstGeom>
          <a:ln w="127000" cap="rnd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1771270" y="5796250"/>
            <a:ext cx="2736304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CL" b="1" dirty="0" smtClean="0"/>
              <a:t>Estreno</a:t>
            </a:r>
            <a:endParaRPr lang="es-CL" b="1" dirty="0"/>
          </a:p>
        </p:txBody>
      </p:sp>
      <p:sp>
        <p:nvSpPr>
          <p:cNvPr id="17" name="16 CuadroTexto"/>
          <p:cNvSpPr txBox="1"/>
          <p:nvPr/>
        </p:nvSpPr>
        <p:spPr>
          <a:xfrm>
            <a:off x="1334134" y="1988840"/>
            <a:ext cx="308231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CL" b="1" dirty="0" smtClean="0"/>
              <a:t>Referentes visuales</a:t>
            </a:r>
            <a:endParaRPr lang="es-CL" b="1" dirty="0"/>
          </a:p>
        </p:txBody>
      </p:sp>
      <p:sp>
        <p:nvSpPr>
          <p:cNvPr id="19" name="18 CuadroTexto"/>
          <p:cNvSpPr txBox="1"/>
          <p:nvPr/>
        </p:nvSpPr>
        <p:spPr>
          <a:xfrm>
            <a:off x="1297863" y="645458"/>
            <a:ext cx="308231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CL" b="1" dirty="0" smtClean="0"/>
              <a:t>Lectura detallada. </a:t>
            </a:r>
            <a:endParaRPr lang="es-CL" b="1" dirty="0"/>
          </a:p>
        </p:txBody>
      </p:sp>
      <p:sp>
        <p:nvSpPr>
          <p:cNvPr id="20" name="19 CuadroTexto"/>
          <p:cNvSpPr txBox="1"/>
          <p:nvPr/>
        </p:nvSpPr>
        <p:spPr>
          <a:xfrm>
            <a:off x="1329911" y="1519842"/>
            <a:ext cx="308231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CL" b="1" dirty="0" smtClean="0"/>
              <a:t>Investigación histórica*</a:t>
            </a:r>
            <a:endParaRPr lang="es-CL" b="1" dirty="0"/>
          </a:p>
        </p:txBody>
      </p:sp>
      <p:sp>
        <p:nvSpPr>
          <p:cNvPr id="21" name="20 CuadroTexto"/>
          <p:cNvSpPr txBox="1"/>
          <p:nvPr/>
        </p:nvSpPr>
        <p:spPr>
          <a:xfrm>
            <a:off x="876842" y="3061026"/>
            <a:ext cx="355899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CL" b="1" u="sng" dirty="0" smtClean="0"/>
              <a:t>Decisión 2: </a:t>
            </a:r>
            <a:r>
              <a:rPr lang="es-CL" b="1" dirty="0" smtClean="0"/>
              <a:t>Bocetos – planos – 3D</a:t>
            </a:r>
            <a:endParaRPr lang="es-CL" b="1" dirty="0"/>
          </a:p>
        </p:txBody>
      </p:sp>
      <p:sp>
        <p:nvSpPr>
          <p:cNvPr id="24" name="23 CuadroTexto"/>
          <p:cNvSpPr txBox="1"/>
          <p:nvPr/>
        </p:nvSpPr>
        <p:spPr>
          <a:xfrm>
            <a:off x="1404449" y="4372168"/>
            <a:ext cx="308231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CL" b="1" dirty="0" smtClean="0"/>
              <a:t>Cotización - presupuesto</a:t>
            </a:r>
            <a:endParaRPr lang="es-CL" b="1" dirty="0"/>
          </a:p>
        </p:txBody>
      </p:sp>
      <p:sp>
        <p:nvSpPr>
          <p:cNvPr id="25" name="24 CuadroTexto"/>
          <p:cNvSpPr txBox="1"/>
          <p:nvPr/>
        </p:nvSpPr>
        <p:spPr>
          <a:xfrm>
            <a:off x="1404449" y="4853669"/>
            <a:ext cx="308231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CL" b="1" u="sng" dirty="0" smtClean="0"/>
              <a:t>Decisión 3: </a:t>
            </a:r>
            <a:r>
              <a:rPr lang="es-CL" b="1" dirty="0" smtClean="0"/>
              <a:t>Compra - Montaje</a:t>
            </a:r>
            <a:endParaRPr lang="es-CL" b="1" dirty="0"/>
          </a:p>
        </p:txBody>
      </p:sp>
      <p:sp>
        <p:nvSpPr>
          <p:cNvPr id="26" name="25 CuadroTexto"/>
          <p:cNvSpPr txBox="1"/>
          <p:nvPr/>
        </p:nvSpPr>
        <p:spPr>
          <a:xfrm>
            <a:off x="4630331" y="4372168"/>
            <a:ext cx="3013929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s-CL" b="1" dirty="0" smtClean="0"/>
              <a:t>Aprobación del presupuesto</a:t>
            </a:r>
          </a:p>
        </p:txBody>
      </p:sp>
      <p:sp>
        <p:nvSpPr>
          <p:cNvPr id="28" name="27 CuadroTexto"/>
          <p:cNvSpPr txBox="1"/>
          <p:nvPr/>
        </p:nvSpPr>
        <p:spPr>
          <a:xfrm rot="5400000">
            <a:off x="-1360309" y="2616518"/>
            <a:ext cx="35509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5400" dirty="0" smtClean="0">
                <a:solidFill>
                  <a:schemeClr val="bg1"/>
                </a:solidFill>
              </a:rPr>
              <a:t>DISEÑADOR</a:t>
            </a:r>
            <a:endParaRPr lang="es-CL" sz="5400" dirty="0">
              <a:solidFill>
                <a:schemeClr val="bg1"/>
              </a:solidFill>
            </a:endParaRPr>
          </a:p>
        </p:txBody>
      </p:sp>
      <p:sp>
        <p:nvSpPr>
          <p:cNvPr id="29" name="28 CuadroTexto"/>
          <p:cNvSpPr txBox="1"/>
          <p:nvPr/>
        </p:nvSpPr>
        <p:spPr>
          <a:xfrm rot="16200000">
            <a:off x="7173107" y="2599361"/>
            <a:ext cx="30184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5400" dirty="0" smtClean="0">
                <a:solidFill>
                  <a:schemeClr val="bg1"/>
                </a:solidFill>
              </a:rPr>
              <a:t>DIRECTOR</a:t>
            </a:r>
            <a:endParaRPr lang="es-CL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174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 de flecha"/>
          <p:cNvCxnSpPr/>
          <p:nvPr/>
        </p:nvCxnSpPr>
        <p:spPr>
          <a:xfrm>
            <a:off x="683568" y="2780928"/>
            <a:ext cx="7920880" cy="0"/>
          </a:xfrm>
          <a:prstGeom prst="straightConnector1">
            <a:avLst/>
          </a:prstGeom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197349" y="2073752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smtClean="0">
                <a:solidFill>
                  <a:schemeClr val="bg1"/>
                </a:solidFill>
              </a:rPr>
              <a:t>Conceptualización</a:t>
            </a:r>
            <a:endParaRPr lang="es-CL" sz="2800" b="1" dirty="0"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235276" y="3073863"/>
            <a:ext cx="1361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smtClean="0">
                <a:solidFill>
                  <a:schemeClr val="bg1"/>
                </a:solidFill>
              </a:rPr>
              <a:t>Diseño</a:t>
            </a:r>
            <a:endParaRPr lang="es-CL" sz="2800" b="1" dirty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707904" y="2073752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smtClean="0">
                <a:solidFill>
                  <a:schemeClr val="bg1"/>
                </a:solidFill>
              </a:rPr>
              <a:t>Realización</a:t>
            </a:r>
            <a:endParaRPr lang="es-CL" sz="2800" b="1" dirty="0">
              <a:solidFill>
                <a:schemeClr val="bg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516216" y="3020645"/>
            <a:ext cx="2079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smtClean="0">
                <a:solidFill>
                  <a:schemeClr val="bg1"/>
                </a:solidFill>
              </a:rPr>
              <a:t>Supervisión</a:t>
            </a:r>
            <a:endParaRPr lang="es-CL" sz="2800" b="1" dirty="0">
              <a:solidFill>
                <a:schemeClr val="bg1"/>
              </a:solidFill>
            </a:endParaRPr>
          </a:p>
        </p:txBody>
      </p:sp>
      <p:cxnSp>
        <p:nvCxnSpPr>
          <p:cNvPr id="12" name="11 Conector recto de flecha"/>
          <p:cNvCxnSpPr/>
          <p:nvPr/>
        </p:nvCxnSpPr>
        <p:spPr>
          <a:xfrm>
            <a:off x="1403648" y="2596972"/>
            <a:ext cx="0" cy="423675"/>
          </a:xfrm>
          <a:prstGeom prst="straightConnector1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>
            <a:off x="2771800" y="2620844"/>
            <a:ext cx="0" cy="423675"/>
          </a:xfrm>
          <a:prstGeom prst="straightConnector1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>
            <a:off x="4499992" y="2596970"/>
            <a:ext cx="0" cy="423675"/>
          </a:xfrm>
          <a:prstGeom prst="straightConnector1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>
            <a:off x="7428834" y="2596971"/>
            <a:ext cx="0" cy="423675"/>
          </a:xfrm>
          <a:prstGeom prst="straightConnector1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1904434" y="876013"/>
            <a:ext cx="5331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u="sng" dirty="0" smtClean="0">
                <a:solidFill>
                  <a:schemeClr val="accent6"/>
                </a:solidFill>
              </a:rPr>
              <a:t>ETAPAS DEL DISEÑO ESCÉNICO</a:t>
            </a:r>
            <a:endParaRPr lang="es-CL" sz="3200" b="1" u="sng" dirty="0">
              <a:solidFill>
                <a:schemeClr val="accent6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42688" y="3543864"/>
            <a:ext cx="1281757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CL" b="1" dirty="0" smtClean="0"/>
              <a:t>Lectura detallada. </a:t>
            </a:r>
            <a:endParaRPr lang="es-CL" b="1" dirty="0"/>
          </a:p>
        </p:txBody>
      </p:sp>
      <p:sp>
        <p:nvSpPr>
          <p:cNvPr id="19" name="18 CuadroTexto"/>
          <p:cNvSpPr txBox="1"/>
          <p:nvPr/>
        </p:nvSpPr>
        <p:spPr>
          <a:xfrm>
            <a:off x="0" y="4540478"/>
            <a:ext cx="1432967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b="1" dirty="0" smtClean="0"/>
              <a:t>Estudio de costumbres o ritos del contexto.</a:t>
            </a:r>
            <a:endParaRPr lang="es-CL" b="1" dirty="0"/>
          </a:p>
        </p:txBody>
      </p:sp>
      <p:sp>
        <p:nvSpPr>
          <p:cNvPr id="20" name="19 CuadroTexto"/>
          <p:cNvSpPr txBox="1"/>
          <p:nvPr/>
        </p:nvSpPr>
        <p:spPr>
          <a:xfrm>
            <a:off x="2113174" y="3543865"/>
            <a:ext cx="1317251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CL" b="1" dirty="0" smtClean="0"/>
              <a:t>Referentes visuales</a:t>
            </a:r>
            <a:endParaRPr lang="es-CL" b="1" dirty="0"/>
          </a:p>
        </p:txBody>
      </p:sp>
      <p:sp>
        <p:nvSpPr>
          <p:cNvPr id="21" name="20 CuadroTexto"/>
          <p:cNvSpPr txBox="1"/>
          <p:nvPr/>
        </p:nvSpPr>
        <p:spPr>
          <a:xfrm>
            <a:off x="1871610" y="4540478"/>
            <a:ext cx="1912461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b="1" dirty="0" smtClean="0"/>
              <a:t>“Esto se verá así”.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3860110" y="3239792"/>
            <a:ext cx="25039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CL" b="1" dirty="0" smtClean="0"/>
              <a:t>Compra - construcción</a:t>
            </a:r>
            <a:endParaRPr lang="es-CL" b="1" dirty="0"/>
          </a:p>
        </p:txBody>
      </p:sp>
      <p:sp>
        <p:nvSpPr>
          <p:cNvPr id="23" name="22 CuadroTexto"/>
          <p:cNvSpPr txBox="1"/>
          <p:nvPr/>
        </p:nvSpPr>
        <p:spPr>
          <a:xfrm>
            <a:off x="3860110" y="3879277"/>
            <a:ext cx="3376186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b="1" dirty="0" smtClean="0"/>
              <a:t>¿Qué recursos serán necesarios?</a:t>
            </a:r>
          </a:p>
        </p:txBody>
      </p:sp>
    </p:spTree>
    <p:extLst>
      <p:ext uri="{BB962C8B-B14F-4D97-AF65-F5344CB8AC3E}">
        <p14:creationId xmlns:p14="http://schemas.microsoft.com/office/powerpoint/2010/main" val="2011907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9 Conector recto de flecha"/>
          <p:cNvCxnSpPr/>
          <p:nvPr/>
        </p:nvCxnSpPr>
        <p:spPr>
          <a:xfrm>
            <a:off x="4435834" y="188640"/>
            <a:ext cx="166789" cy="6669360"/>
          </a:xfrm>
          <a:prstGeom prst="straightConnector1">
            <a:avLst/>
          </a:prstGeom>
          <a:ln w="127000" cap="rnd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1659183" y="3153988"/>
            <a:ext cx="281221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CL" b="1" u="sng" dirty="0" smtClean="0"/>
              <a:t>Decisión 1: </a:t>
            </a:r>
            <a:r>
              <a:rPr lang="es-CL" b="1" dirty="0" smtClean="0"/>
              <a:t>tipo de realidad</a:t>
            </a:r>
            <a:endParaRPr lang="es-CL" b="1" dirty="0"/>
          </a:p>
        </p:txBody>
      </p:sp>
      <p:sp>
        <p:nvSpPr>
          <p:cNvPr id="16" name="15 CuadroTexto"/>
          <p:cNvSpPr txBox="1"/>
          <p:nvPr/>
        </p:nvSpPr>
        <p:spPr>
          <a:xfrm>
            <a:off x="1284187" y="284275"/>
            <a:ext cx="308231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CL" b="1" dirty="0" smtClean="0"/>
              <a:t>Lectura detallada. </a:t>
            </a:r>
            <a:endParaRPr lang="es-CL" b="1" dirty="0"/>
          </a:p>
        </p:txBody>
      </p:sp>
      <p:sp>
        <p:nvSpPr>
          <p:cNvPr id="17" name="16 CuadroTexto"/>
          <p:cNvSpPr txBox="1"/>
          <p:nvPr/>
        </p:nvSpPr>
        <p:spPr>
          <a:xfrm>
            <a:off x="4540219" y="1309022"/>
            <a:ext cx="3082312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b="1" dirty="0" smtClean="0"/>
              <a:t>Biografía del autor</a:t>
            </a:r>
            <a:endParaRPr lang="es-CL" b="1" dirty="0"/>
          </a:p>
        </p:txBody>
      </p:sp>
      <p:sp>
        <p:nvSpPr>
          <p:cNvPr id="25" name="24 CuadroTexto"/>
          <p:cNvSpPr txBox="1"/>
          <p:nvPr/>
        </p:nvSpPr>
        <p:spPr>
          <a:xfrm>
            <a:off x="4545154" y="1987010"/>
            <a:ext cx="4131302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b="1" dirty="0" smtClean="0"/>
              <a:t>Contexto Histórico donde fue escrito</a:t>
            </a:r>
            <a:endParaRPr lang="es-CL" b="1" dirty="0"/>
          </a:p>
        </p:txBody>
      </p:sp>
      <p:sp>
        <p:nvSpPr>
          <p:cNvPr id="26" name="25 CuadroTexto"/>
          <p:cNvSpPr txBox="1"/>
          <p:nvPr/>
        </p:nvSpPr>
        <p:spPr>
          <a:xfrm>
            <a:off x="4568731" y="2647845"/>
            <a:ext cx="4131302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b="1" dirty="0" smtClean="0"/>
              <a:t>Contexto Histórico al que alude</a:t>
            </a:r>
            <a:endParaRPr lang="es-CL" b="1" dirty="0"/>
          </a:p>
        </p:txBody>
      </p:sp>
      <p:sp>
        <p:nvSpPr>
          <p:cNvPr id="27" name="26 CuadroTexto"/>
          <p:cNvSpPr txBox="1"/>
          <p:nvPr/>
        </p:nvSpPr>
        <p:spPr>
          <a:xfrm>
            <a:off x="4529991" y="653607"/>
            <a:ext cx="3082312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b="1" dirty="0" smtClean="0"/>
              <a:t>Análisis </a:t>
            </a:r>
            <a:r>
              <a:rPr lang="es-CL" b="1" dirty="0" err="1" smtClean="0"/>
              <a:t>actancial</a:t>
            </a:r>
            <a:r>
              <a:rPr lang="es-CL" b="1" dirty="0" smtClean="0"/>
              <a:t> - dramático</a:t>
            </a:r>
            <a:endParaRPr lang="es-CL" b="1" dirty="0"/>
          </a:p>
        </p:txBody>
      </p:sp>
      <p:sp>
        <p:nvSpPr>
          <p:cNvPr id="28" name="27 CuadroTexto"/>
          <p:cNvSpPr txBox="1"/>
          <p:nvPr/>
        </p:nvSpPr>
        <p:spPr>
          <a:xfrm>
            <a:off x="4602623" y="3523320"/>
            <a:ext cx="4131302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b="1" dirty="0" smtClean="0"/>
              <a:t>Mimético – imita la realidad</a:t>
            </a:r>
            <a:endParaRPr lang="es-CL" b="1" dirty="0"/>
          </a:p>
        </p:txBody>
      </p:sp>
      <p:sp>
        <p:nvSpPr>
          <p:cNvPr id="29" name="28 CuadroTexto"/>
          <p:cNvSpPr txBox="1"/>
          <p:nvPr/>
        </p:nvSpPr>
        <p:spPr>
          <a:xfrm>
            <a:off x="4602623" y="4045052"/>
            <a:ext cx="4131302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b="1" dirty="0" smtClean="0"/>
              <a:t>Simbólico – traduce la realidad</a:t>
            </a:r>
            <a:endParaRPr lang="es-CL" b="1" dirty="0"/>
          </a:p>
        </p:txBody>
      </p:sp>
      <p:sp>
        <p:nvSpPr>
          <p:cNvPr id="30" name="29 CuadroTexto"/>
          <p:cNvSpPr txBox="1"/>
          <p:nvPr/>
        </p:nvSpPr>
        <p:spPr>
          <a:xfrm>
            <a:off x="4627005" y="4566784"/>
            <a:ext cx="4131302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b="1" dirty="0" smtClean="0"/>
              <a:t>Abstracto– crea la realidad</a:t>
            </a:r>
            <a:endParaRPr lang="es-CL" b="1" dirty="0"/>
          </a:p>
        </p:txBody>
      </p:sp>
      <p:sp>
        <p:nvSpPr>
          <p:cNvPr id="31" name="30 CuadroTexto"/>
          <p:cNvSpPr txBox="1"/>
          <p:nvPr/>
        </p:nvSpPr>
        <p:spPr>
          <a:xfrm>
            <a:off x="1389616" y="4982635"/>
            <a:ext cx="308231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CL" b="1" dirty="0" smtClean="0"/>
              <a:t>Investigación histórica*</a:t>
            </a:r>
            <a:endParaRPr lang="es-CL" b="1" dirty="0"/>
          </a:p>
        </p:txBody>
      </p:sp>
      <p:sp>
        <p:nvSpPr>
          <p:cNvPr id="32" name="31 CuadroTexto"/>
          <p:cNvSpPr txBox="1"/>
          <p:nvPr/>
        </p:nvSpPr>
        <p:spPr>
          <a:xfrm>
            <a:off x="4629384" y="5351967"/>
            <a:ext cx="4407112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b="1" dirty="0" smtClean="0"/>
              <a:t>Contextos históricos similares al que alude.*</a:t>
            </a:r>
            <a:endParaRPr lang="es-CL" b="1" dirty="0"/>
          </a:p>
        </p:txBody>
      </p:sp>
      <p:sp>
        <p:nvSpPr>
          <p:cNvPr id="33" name="32 CuadroTexto"/>
          <p:cNvSpPr txBox="1"/>
          <p:nvPr/>
        </p:nvSpPr>
        <p:spPr>
          <a:xfrm>
            <a:off x="4661552" y="5891482"/>
            <a:ext cx="4407112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b="1" dirty="0" smtClean="0"/>
              <a:t>Estudio de costumbres o ritos del contexto.</a:t>
            </a:r>
            <a:endParaRPr lang="es-CL" b="1" dirty="0"/>
          </a:p>
        </p:txBody>
      </p:sp>
      <p:sp>
        <p:nvSpPr>
          <p:cNvPr id="34" name="33 CuadroTexto"/>
          <p:cNvSpPr txBox="1"/>
          <p:nvPr/>
        </p:nvSpPr>
        <p:spPr>
          <a:xfrm rot="16200000">
            <a:off x="-2803616" y="2876990"/>
            <a:ext cx="63135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5400" dirty="0" smtClean="0">
                <a:solidFill>
                  <a:schemeClr val="bg1"/>
                </a:solidFill>
              </a:rPr>
              <a:t>CONCEPTUALIZACIÓN</a:t>
            </a:r>
            <a:endParaRPr lang="es-CL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220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23528" y="272864"/>
            <a:ext cx="308231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CL" b="1" dirty="0" smtClean="0"/>
              <a:t>Lectura detallada. </a:t>
            </a:r>
            <a:endParaRPr lang="es-CL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323528" y="732826"/>
            <a:ext cx="3082312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s-CL" b="1" dirty="0" smtClean="0"/>
              <a:t>Análisis </a:t>
            </a:r>
            <a:r>
              <a:rPr lang="es-CL" b="1" dirty="0" err="1" smtClean="0"/>
              <a:t>actancial</a:t>
            </a:r>
            <a:r>
              <a:rPr lang="es-CL" b="1" dirty="0" smtClean="0"/>
              <a:t> - dramático</a:t>
            </a:r>
            <a:endParaRPr lang="es-CL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4119348" y="1907806"/>
            <a:ext cx="1520746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fontAlgn="base"/>
            <a:r>
              <a:rPr lang="es-CL" dirty="0"/>
              <a:t>Un </a:t>
            </a:r>
            <a:r>
              <a:rPr lang="es-CL" b="1" dirty="0"/>
              <a:t>sujeto</a:t>
            </a:r>
            <a:r>
              <a:rPr lang="es-CL" dirty="0"/>
              <a:t> que posee un proyecto o desea algo.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4119348" y="4725144"/>
            <a:ext cx="1388756" cy="1477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dirty="0"/>
              <a:t>El </a:t>
            </a:r>
            <a:r>
              <a:rPr lang="es-CL" b="1" dirty="0"/>
              <a:t>oponente</a:t>
            </a:r>
            <a:r>
              <a:rPr lang="es-CL" dirty="0"/>
              <a:t>, que pondrá obstáculos a la labor del sujeto</a:t>
            </a:r>
            <a:endParaRPr lang="es-CL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1391622" y="1907805"/>
            <a:ext cx="2306604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fontAlgn="base"/>
            <a:r>
              <a:rPr lang="es-CL" dirty="0"/>
              <a:t>El </a:t>
            </a:r>
            <a:r>
              <a:rPr lang="es-CL" b="1" dirty="0" err="1"/>
              <a:t>destinador</a:t>
            </a:r>
            <a:r>
              <a:rPr lang="es-CL" dirty="0"/>
              <a:t>, que hace posible que el objeto sea accesible al sujeto.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6202126" y="2211024"/>
            <a:ext cx="1728192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dirty="0"/>
              <a:t>El </a:t>
            </a:r>
            <a:r>
              <a:rPr lang="es-CL" b="1" dirty="0"/>
              <a:t>destinatario</a:t>
            </a:r>
            <a:r>
              <a:rPr lang="es-CL" dirty="0"/>
              <a:t>, que será quien reciba el objeto</a:t>
            </a:r>
            <a:endParaRPr lang="es-CL" b="1" dirty="0"/>
          </a:p>
        </p:txBody>
      </p:sp>
      <p:sp>
        <p:nvSpPr>
          <p:cNvPr id="13" name="12 Rectángulo"/>
          <p:cNvSpPr/>
          <p:nvPr/>
        </p:nvSpPr>
        <p:spPr>
          <a:xfrm>
            <a:off x="2778030" y="3569241"/>
            <a:ext cx="45720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base"/>
            <a:r>
              <a:rPr lang="es-CL" dirty="0"/>
              <a:t>El </a:t>
            </a:r>
            <a:r>
              <a:rPr lang="es-CL" b="1" dirty="0" smtClean="0"/>
              <a:t>objeto de deseo</a:t>
            </a:r>
            <a:r>
              <a:rPr lang="es-CL" dirty="0" smtClean="0"/>
              <a:t>, </a:t>
            </a:r>
            <a:r>
              <a:rPr lang="es-CL" dirty="0"/>
              <a:t>aquello a lo cual tiende o busca el sujeto.</a:t>
            </a:r>
          </a:p>
        </p:txBody>
      </p:sp>
      <p:cxnSp>
        <p:nvCxnSpPr>
          <p:cNvPr id="16" name="15 Conector recto de flecha"/>
          <p:cNvCxnSpPr>
            <a:stCxn id="8" idx="2"/>
          </p:cNvCxnSpPr>
          <p:nvPr/>
        </p:nvCxnSpPr>
        <p:spPr>
          <a:xfrm>
            <a:off x="4879721" y="3108135"/>
            <a:ext cx="0" cy="4611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>
            <a:stCxn id="9" idx="0"/>
          </p:cNvCxnSpPr>
          <p:nvPr/>
        </p:nvCxnSpPr>
        <p:spPr>
          <a:xfrm flipV="1">
            <a:off x="4813726" y="4215572"/>
            <a:ext cx="0" cy="5095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>
            <a:off x="3399268" y="3244334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>
            <a:off x="5640094" y="3268206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CuadroTexto"/>
          <p:cNvSpPr txBox="1"/>
          <p:nvPr/>
        </p:nvSpPr>
        <p:spPr>
          <a:xfrm>
            <a:off x="5393725" y="26666"/>
            <a:ext cx="3728036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b="1" dirty="0" smtClean="0"/>
              <a:t>1) Entendemos de qué va la obra a través de un análisis.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2745294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018151" y="692696"/>
            <a:ext cx="1520746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fontAlgn="base"/>
            <a:r>
              <a:rPr lang="es-CL" b="1" dirty="0" smtClean="0"/>
              <a:t>HAMLET</a:t>
            </a:r>
            <a:endParaRPr lang="es-CL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4018151" y="3510034"/>
            <a:ext cx="1388756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b="1" dirty="0" smtClean="0"/>
              <a:t>MADRE DE HAMLET – REY CLAUDIO</a:t>
            </a:r>
            <a:endParaRPr lang="es-CL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1290425" y="692695"/>
            <a:ext cx="2306604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fontAlgn="base"/>
            <a:r>
              <a:rPr lang="es-CL" b="1" dirty="0" smtClean="0"/>
              <a:t>FANTASMA DE HAMLET PADRE </a:t>
            </a:r>
            <a:endParaRPr lang="es-CL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6100929" y="995914"/>
            <a:ext cx="1728192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b="1" dirty="0" smtClean="0"/>
              <a:t>DINAMARCA</a:t>
            </a:r>
            <a:endParaRPr lang="es-CL" b="1" dirty="0"/>
          </a:p>
        </p:txBody>
      </p:sp>
      <p:sp>
        <p:nvSpPr>
          <p:cNvPr id="8" name="7 Rectángulo"/>
          <p:cNvSpPr/>
          <p:nvPr/>
        </p:nvSpPr>
        <p:spPr>
          <a:xfrm>
            <a:off x="2676833" y="2354131"/>
            <a:ext cx="4572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base"/>
            <a:r>
              <a:rPr lang="es-CL" b="1" dirty="0" smtClean="0"/>
              <a:t>VENGAR LA MUERTE DE SU PADRE</a:t>
            </a:r>
            <a:endParaRPr lang="es-CL" b="1" dirty="0"/>
          </a:p>
        </p:txBody>
      </p:sp>
      <p:cxnSp>
        <p:nvCxnSpPr>
          <p:cNvPr id="9" name="8 Conector recto de flecha"/>
          <p:cNvCxnSpPr>
            <a:stCxn id="4" idx="2"/>
          </p:cNvCxnSpPr>
          <p:nvPr/>
        </p:nvCxnSpPr>
        <p:spPr>
          <a:xfrm>
            <a:off x="4778524" y="1062028"/>
            <a:ext cx="0" cy="12921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>
            <a:stCxn id="5" idx="0"/>
          </p:cNvCxnSpPr>
          <p:nvPr/>
        </p:nvCxnSpPr>
        <p:spPr>
          <a:xfrm flipV="1">
            <a:off x="4712529" y="3000462"/>
            <a:ext cx="0" cy="5095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>
            <a:off x="3298071" y="2029224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>
            <a:off x="5538897" y="2053096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-1" y="5229200"/>
            <a:ext cx="6258977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CL" dirty="0" smtClean="0"/>
              <a:t>A pedido del fantasma de </a:t>
            </a:r>
            <a:r>
              <a:rPr lang="es-CL" u="sng" dirty="0" smtClean="0"/>
              <a:t>Hamlet padre</a:t>
            </a:r>
            <a:r>
              <a:rPr lang="es-CL" dirty="0" smtClean="0"/>
              <a:t>,</a:t>
            </a:r>
            <a:r>
              <a:rPr lang="es-CL" u="sng" dirty="0" smtClean="0"/>
              <a:t> Hamlet  </a:t>
            </a:r>
            <a:r>
              <a:rPr lang="es-CL" dirty="0" smtClean="0"/>
              <a:t>quiere vengar su muerte en manos de </a:t>
            </a:r>
            <a:r>
              <a:rPr lang="es-CL" u="sng" dirty="0" smtClean="0"/>
              <a:t>su madre y el Rey Claudio </a:t>
            </a:r>
            <a:r>
              <a:rPr lang="es-CL" dirty="0" smtClean="0"/>
              <a:t>para que Dinamarca esté libre de corrupción (y otras cosas más).</a:t>
            </a:r>
            <a:endParaRPr lang="es-CL" dirty="0"/>
          </a:p>
        </p:txBody>
      </p:sp>
      <p:sp>
        <p:nvSpPr>
          <p:cNvPr id="15" name="14 CuadroTexto"/>
          <p:cNvSpPr txBox="1"/>
          <p:nvPr/>
        </p:nvSpPr>
        <p:spPr>
          <a:xfrm>
            <a:off x="5684670" y="26666"/>
            <a:ext cx="3426747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b="1" dirty="0" smtClean="0"/>
              <a:t>1) Entendemos de qué va la obra a través de un análisis.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2462953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llevatetodo.com/wp-content/uploads/2012/04/Esque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87" y="1772816"/>
            <a:ext cx="7519815" cy="252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603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3725" y="26666"/>
            <a:ext cx="3728036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b="1" dirty="0"/>
              <a:t>2</a:t>
            </a:r>
            <a:r>
              <a:rPr lang="es-CL" b="1" dirty="0" smtClean="0"/>
              <a:t>) Entendemos la función de los personajes y los espacios.</a:t>
            </a:r>
            <a:endParaRPr lang="es-CL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323528" y="272864"/>
            <a:ext cx="308231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CL" b="1" dirty="0" smtClean="0"/>
              <a:t>Lectura detallada. </a:t>
            </a:r>
            <a:endParaRPr lang="es-CL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323528" y="732826"/>
            <a:ext cx="3082312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s-CL" b="1" dirty="0" smtClean="0"/>
              <a:t>Análisis </a:t>
            </a:r>
            <a:r>
              <a:rPr lang="es-CL" b="1" dirty="0" err="1" smtClean="0"/>
              <a:t>actancial</a:t>
            </a:r>
            <a:r>
              <a:rPr lang="es-CL" b="1" dirty="0" smtClean="0"/>
              <a:t> - dramático</a:t>
            </a:r>
            <a:endParaRPr lang="es-CL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971600" y="1772816"/>
            <a:ext cx="7272808" cy="452431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CL" b="1" dirty="0" smtClean="0"/>
              <a:t>EJERCICIO 1: Con sus historias!!</a:t>
            </a:r>
          </a:p>
          <a:p>
            <a:r>
              <a:rPr lang="es-CL" b="1" dirty="0" smtClean="0"/>
              <a:t>I.- Separamos a los personajes y los espacios según su ROL en la acción dramática:</a:t>
            </a:r>
          </a:p>
          <a:p>
            <a:endParaRPr lang="es-CL" b="1" dirty="0"/>
          </a:p>
          <a:p>
            <a:pPr marL="342900" indent="-342900">
              <a:buAutoNum type="arabicParenR"/>
            </a:pPr>
            <a:r>
              <a:rPr lang="es-CL" b="1" u="sng" dirty="0" smtClean="0"/>
              <a:t>Protagonistas </a:t>
            </a:r>
          </a:p>
          <a:p>
            <a:pPr marL="342900" indent="-342900">
              <a:buAutoNum type="alphaLcParenR"/>
            </a:pPr>
            <a:r>
              <a:rPr lang="es-CL" b="1" dirty="0" smtClean="0"/>
              <a:t>Pueblo –familia de… </a:t>
            </a:r>
          </a:p>
          <a:p>
            <a:endParaRPr lang="es-CL" b="1" dirty="0" smtClean="0"/>
          </a:p>
          <a:p>
            <a:r>
              <a:rPr lang="es-CL" b="1" dirty="0" smtClean="0"/>
              <a:t>2)   </a:t>
            </a:r>
            <a:r>
              <a:rPr lang="es-CL" b="1" u="sng" dirty="0" smtClean="0"/>
              <a:t>Antagonistas</a:t>
            </a:r>
          </a:p>
          <a:p>
            <a:pPr marL="342900" indent="-342900">
              <a:buAutoNum type="alphaLcParenR"/>
            </a:pPr>
            <a:r>
              <a:rPr lang="es-CL" b="1" dirty="0" smtClean="0"/>
              <a:t>Pueblo- familia de…</a:t>
            </a:r>
          </a:p>
          <a:p>
            <a:endParaRPr lang="es-CL" b="1" dirty="0"/>
          </a:p>
          <a:p>
            <a:pPr marL="342900" indent="-342900">
              <a:buAutoNum type="arabicParenR" startAt="3"/>
            </a:pPr>
            <a:r>
              <a:rPr lang="es-CL" b="1" u="sng" dirty="0" smtClean="0"/>
              <a:t>Personajes neutros </a:t>
            </a:r>
          </a:p>
          <a:p>
            <a:endParaRPr lang="es-CL" b="1" u="sng" dirty="0" smtClean="0"/>
          </a:p>
          <a:p>
            <a:r>
              <a:rPr lang="es-CL" b="1" dirty="0" smtClean="0"/>
              <a:t>II.- DESCRIBIR A LOS PERSONAJES.</a:t>
            </a:r>
          </a:p>
          <a:p>
            <a:r>
              <a:rPr lang="es-CL" b="1" dirty="0" err="1" smtClean="0"/>
              <a:t>Ej</a:t>
            </a:r>
            <a:r>
              <a:rPr lang="es-CL" b="1" dirty="0" smtClean="0"/>
              <a:t>: Hamlet, joven depresivo. Príncipe de Dinamarca. Alto y atlético, pelo desordenado. Desaliñado.</a:t>
            </a:r>
          </a:p>
          <a:p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1060649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ofia\Desktop\CV\Portafolio\Proyectos\250814_106547779435529_539406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8" y="1052736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ofia\Desktop\CV\Portafolio\Proyectos\254399_106547802768860_4678223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248" y="1100690"/>
            <a:ext cx="4518248" cy="338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244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1299440" y="332656"/>
            <a:ext cx="308231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CL" b="1" dirty="0" smtClean="0"/>
              <a:t>Referentes visuales</a:t>
            </a:r>
            <a:endParaRPr lang="es-CL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356614" y="2355589"/>
            <a:ext cx="308231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CL" b="1" dirty="0" smtClean="0"/>
              <a:t>Referentes conceptuales</a:t>
            </a:r>
            <a:endParaRPr lang="es-CL" b="1" dirty="0"/>
          </a:p>
        </p:txBody>
      </p:sp>
      <p:cxnSp>
        <p:nvCxnSpPr>
          <p:cNvPr id="21" name="20 Conector recto de flecha"/>
          <p:cNvCxnSpPr/>
          <p:nvPr/>
        </p:nvCxnSpPr>
        <p:spPr>
          <a:xfrm>
            <a:off x="4435834" y="188640"/>
            <a:ext cx="166789" cy="6669360"/>
          </a:xfrm>
          <a:prstGeom prst="straightConnector1">
            <a:avLst/>
          </a:prstGeom>
          <a:ln w="127000" cap="rnd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CuadroTexto"/>
          <p:cNvSpPr txBox="1"/>
          <p:nvPr/>
        </p:nvSpPr>
        <p:spPr>
          <a:xfrm>
            <a:off x="4529990" y="653607"/>
            <a:ext cx="4434498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b="1" dirty="0" smtClean="0"/>
              <a:t>Intuitivo – Banca de Imágenes personal</a:t>
            </a:r>
          </a:p>
          <a:p>
            <a:r>
              <a:rPr lang="es-CL" b="1" dirty="0" smtClean="0"/>
              <a:t>“Esto me recuerda a…”</a:t>
            </a:r>
            <a:endParaRPr lang="es-CL" b="1" dirty="0"/>
          </a:p>
        </p:txBody>
      </p:sp>
      <p:sp>
        <p:nvSpPr>
          <p:cNvPr id="23" name="22 CuadroTexto"/>
          <p:cNvSpPr txBox="1"/>
          <p:nvPr/>
        </p:nvSpPr>
        <p:spPr>
          <a:xfrm>
            <a:off x="4534570" y="1548020"/>
            <a:ext cx="4434498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b="1" dirty="0" smtClean="0"/>
              <a:t>Estudiado – Investigación personal</a:t>
            </a:r>
          </a:p>
          <a:p>
            <a:r>
              <a:rPr lang="es-CL" b="1" dirty="0" smtClean="0"/>
              <a:t>“Esto debería verse, más o menos así…”</a:t>
            </a:r>
            <a:endParaRPr lang="es-CL" b="1" dirty="0"/>
          </a:p>
        </p:txBody>
      </p:sp>
      <p:sp>
        <p:nvSpPr>
          <p:cNvPr id="24" name="23 CuadroTexto"/>
          <p:cNvSpPr txBox="1"/>
          <p:nvPr/>
        </p:nvSpPr>
        <p:spPr>
          <a:xfrm>
            <a:off x="4585499" y="2572455"/>
            <a:ext cx="4434498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b="1" dirty="0" smtClean="0"/>
              <a:t>Estudiado – Investigación personal</a:t>
            </a:r>
          </a:p>
          <a:p>
            <a:r>
              <a:rPr lang="es-CL" b="1" dirty="0" smtClean="0"/>
              <a:t>“Esto debería verse, más o menos así, </a:t>
            </a:r>
            <a:r>
              <a:rPr lang="es-CL" b="1" u="sng" dirty="0" smtClean="0"/>
              <a:t>SEGÚN… y  PORQUE… </a:t>
            </a:r>
            <a:r>
              <a:rPr lang="es-CL" b="1" dirty="0" smtClean="0"/>
              <a:t>”</a:t>
            </a:r>
            <a:endParaRPr lang="es-CL" b="1" dirty="0"/>
          </a:p>
        </p:txBody>
      </p:sp>
      <p:sp>
        <p:nvSpPr>
          <p:cNvPr id="25" name="24 CuadroTexto"/>
          <p:cNvSpPr txBox="1"/>
          <p:nvPr/>
        </p:nvSpPr>
        <p:spPr>
          <a:xfrm>
            <a:off x="894323" y="3815682"/>
            <a:ext cx="355899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CL" b="1" u="sng" dirty="0" smtClean="0"/>
              <a:t>Decisión 2: </a:t>
            </a:r>
            <a:r>
              <a:rPr lang="es-CL" b="1" dirty="0" smtClean="0"/>
              <a:t>Bocetos</a:t>
            </a:r>
            <a:endParaRPr lang="es-CL" b="1" dirty="0"/>
          </a:p>
        </p:txBody>
      </p:sp>
      <p:sp>
        <p:nvSpPr>
          <p:cNvPr id="26" name="25 CuadroTexto"/>
          <p:cNvSpPr txBox="1"/>
          <p:nvPr/>
        </p:nvSpPr>
        <p:spPr>
          <a:xfrm>
            <a:off x="4603755" y="3816623"/>
            <a:ext cx="4434498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b="1" dirty="0" smtClean="0"/>
              <a:t>Estudiado – Investigación personal</a:t>
            </a:r>
          </a:p>
          <a:p>
            <a:r>
              <a:rPr lang="es-CL" b="1" dirty="0" smtClean="0"/>
              <a:t>“Esto se verá así”.</a:t>
            </a:r>
          </a:p>
        </p:txBody>
      </p:sp>
      <p:sp>
        <p:nvSpPr>
          <p:cNvPr id="27" name="26 CuadroTexto"/>
          <p:cNvSpPr txBox="1"/>
          <p:nvPr/>
        </p:nvSpPr>
        <p:spPr>
          <a:xfrm>
            <a:off x="4679476" y="4749890"/>
            <a:ext cx="4434498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b="1" dirty="0" smtClean="0"/>
              <a:t>Paleta de colores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4668535" y="5176361"/>
            <a:ext cx="4434498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b="1" dirty="0" smtClean="0"/>
              <a:t>Paleta de materialidades</a:t>
            </a:r>
          </a:p>
        </p:txBody>
      </p:sp>
      <p:sp>
        <p:nvSpPr>
          <p:cNvPr id="30" name="29 CuadroTexto"/>
          <p:cNvSpPr txBox="1"/>
          <p:nvPr/>
        </p:nvSpPr>
        <p:spPr>
          <a:xfrm rot="16200000">
            <a:off x="-820412" y="2876990"/>
            <a:ext cx="23471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5400" dirty="0" smtClean="0">
                <a:solidFill>
                  <a:schemeClr val="bg1"/>
                </a:solidFill>
              </a:rPr>
              <a:t>DISEÑO</a:t>
            </a:r>
            <a:endParaRPr lang="es-CL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0529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649</Words>
  <Application>Microsoft Office PowerPoint</Application>
  <PresentationFormat>Presentación en pantalla (4:3)</PresentationFormat>
  <Paragraphs>132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Procesos de producción teatral.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Lobillo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Procesos de producción</dc:title>
  <dc:creator>Lobillo</dc:creator>
  <cp:lastModifiedBy>Lobillo</cp:lastModifiedBy>
  <cp:revision>16</cp:revision>
  <dcterms:created xsi:type="dcterms:W3CDTF">2015-10-03T18:30:23Z</dcterms:created>
  <dcterms:modified xsi:type="dcterms:W3CDTF">2015-10-03T20:45:37Z</dcterms:modified>
</cp:coreProperties>
</file>