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72" r:id="rId7"/>
    <p:sldId id="261" r:id="rId8"/>
    <p:sldId id="266" r:id="rId9"/>
    <p:sldId id="267" r:id="rId10"/>
    <p:sldId id="270" r:id="rId11"/>
    <p:sldId id="271" r:id="rId12"/>
    <p:sldId id="274" r:id="rId13"/>
    <p:sldId id="275" r:id="rId14"/>
    <p:sldId id="264" r:id="rId15"/>
    <p:sldId id="276" r:id="rId16"/>
    <p:sldId id="278" r:id="rId17"/>
    <p:sldId id="279" r:id="rId18"/>
    <p:sldId id="265" r:id="rId19"/>
    <p:sldId id="280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78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32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339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0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1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23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74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45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498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37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211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AB29-C587-435E-A9A4-96D1ADDE0124}" type="datetimeFigureOut">
              <a:rPr lang="es-CL" smtClean="0"/>
              <a:t>15-08-2015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3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470025"/>
          </a:xfrm>
          <a:solidFill>
            <a:schemeClr val="accent2"/>
          </a:solidFill>
        </p:spPr>
        <p:txBody>
          <a:bodyPr/>
          <a:lstStyle/>
          <a:p>
            <a:r>
              <a:rPr lang="es-CL" dirty="0" smtClean="0"/>
              <a:t>Tutoría 7: “Lenguaje Visual y Teatral”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O cómo </a:t>
            </a:r>
            <a:r>
              <a:rPr lang="es-CL" dirty="0" smtClean="0"/>
              <a:t>describir/ defender/ fundamentar/ vender </a:t>
            </a:r>
            <a:r>
              <a:rPr lang="es-CL" dirty="0" smtClean="0"/>
              <a:t>nuestros trabajos.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85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ofia\Desktop\TUTORIA\2015\ejemplos\sergio agui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0" y="2996952"/>
            <a:ext cx="48180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fia\Desktop\TUTORIA\2015\ejemplos\Elevació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85000"/>
            <a:ext cx="4680520" cy="36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ofia\Desktop\TUTORIA\2015\ejemplos\bocet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15" y="-19555"/>
            <a:ext cx="4536504" cy="35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ofia\Desktop\TUTORIA\2015\ejemplos\boceto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86" y="122517"/>
            <a:ext cx="4167760" cy="32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5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fia\Desktop\TUTORIA\2015\ejemplos\fina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87424"/>
            <a:ext cx="5112568" cy="78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7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fia\Desktop\TUTORIA\2015\ejemplos\fu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22804"/>
            <a:ext cx="9014915" cy="3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fia\Desktop\TUTORIA\2015\ejemplos\fu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4" y="3483007"/>
            <a:ext cx="9314165" cy="33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6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492896"/>
            <a:ext cx="8064896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TIP: ENTREGA!</a:t>
            </a:r>
          </a:p>
          <a:p>
            <a:endParaRPr lang="es-CL" dirty="0"/>
          </a:p>
          <a:p>
            <a:r>
              <a:rPr lang="es-CL" dirty="0" smtClean="0"/>
              <a:t>Usualmente se pide un fundamento conceptual del trabajo entregado. Además de defender su trabajo.</a:t>
            </a:r>
          </a:p>
          <a:p>
            <a:endParaRPr lang="es-CL" dirty="0"/>
          </a:p>
          <a:p>
            <a:r>
              <a:rPr lang="es-CL" dirty="0" smtClean="0"/>
              <a:t>Usar palabras técnicas y saber citar, son claves para el correcto manejo de sus ideas y que los profesores  u otros lectores entiendan sus propuestas.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983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0"/>
            <a:ext cx="7272808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Lenguaje Visual:</a:t>
            </a:r>
          </a:p>
          <a:p>
            <a:endParaRPr lang="es-CL" dirty="0"/>
          </a:p>
          <a:p>
            <a:r>
              <a:rPr lang="es-CL" b="1" dirty="0" smtClean="0"/>
              <a:t>Ejercicios de refuerzo!</a:t>
            </a:r>
          </a:p>
          <a:p>
            <a:endParaRPr lang="es-CL" b="1" dirty="0"/>
          </a:p>
          <a:p>
            <a:r>
              <a:rPr lang="es-CL" b="1" dirty="0" smtClean="0"/>
              <a:t>Ejercicio 1:</a:t>
            </a:r>
          </a:p>
          <a:p>
            <a:endParaRPr lang="es-CL" b="1" dirty="0" smtClean="0"/>
          </a:p>
          <a:p>
            <a:r>
              <a:rPr lang="es-CL" dirty="0" smtClean="0"/>
              <a:t>Verán las imágenes del libro de arquitectura y comentarán como la planimetría concuerda con el resultado final. </a:t>
            </a:r>
          </a:p>
          <a:p>
            <a:endParaRPr lang="es-CL" dirty="0" smtClean="0"/>
          </a:p>
          <a:p>
            <a:r>
              <a:rPr lang="es-CL" b="1" dirty="0" smtClean="0"/>
              <a:t>Ejercicio 2:</a:t>
            </a:r>
          </a:p>
          <a:p>
            <a:r>
              <a:rPr lang="es-CL" dirty="0" smtClean="0"/>
              <a:t>Escogerán tarjetas con definiciones, las leerán y explicarán al resto </a:t>
            </a:r>
            <a:r>
              <a:rPr lang="es-CL" dirty="0" smtClean="0"/>
              <a:t>con el trabajo de su  intervención espacial</a:t>
            </a:r>
          </a:p>
          <a:p>
            <a:endParaRPr lang="es-CL" dirty="0"/>
          </a:p>
          <a:p>
            <a:r>
              <a:rPr lang="es-CL" b="1" dirty="0" smtClean="0"/>
              <a:t>Ejercicio 3:</a:t>
            </a:r>
          </a:p>
          <a:p>
            <a:endParaRPr lang="es-CL" b="1" dirty="0"/>
          </a:p>
          <a:p>
            <a:r>
              <a:rPr lang="es-CL" dirty="0" smtClean="0"/>
              <a:t>Escogerán un papel de sintaxis y al azar escogerán conceptos. Deberán describir de manera </a:t>
            </a:r>
            <a:r>
              <a:rPr lang="es-CL" dirty="0" smtClean="0"/>
              <a:t>oral sus intervenciones en el espacio.</a:t>
            </a:r>
            <a:endParaRPr lang="es-CL" b="1" dirty="0"/>
          </a:p>
          <a:p>
            <a:endParaRPr lang="es-CL" b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557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204864"/>
            <a:ext cx="7128792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BONUS TRACK : LENGUAJE ACADÉMICO</a:t>
            </a:r>
          </a:p>
          <a:p>
            <a:endParaRPr lang="es-CL" dirty="0"/>
          </a:p>
          <a:p>
            <a:r>
              <a:rPr lang="es-CL" dirty="0" smtClean="0"/>
              <a:t>MANUAL APA 6th</a:t>
            </a:r>
          </a:p>
          <a:p>
            <a:endParaRPr lang="es-CL" dirty="0"/>
          </a:p>
          <a:p>
            <a:r>
              <a:rPr lang="es-CL" dirty="0" smtClean="0"/>
              <a:t>-¿Tienen trabajos teóricos que escribir?</a:t>
            </a:r>
          </a:p>
          <a:p>
            <a:r>
              <a:rPr lang="es-CL" dirty="0" smtClean="0"/>
              <a:t>-Apliquen el manual APA 6th para escribir sus ensayos o investigaciones.</a:t>
            </a:r>
            <a:r>
              <a:rPr lang="es-CL" dirty="0"/>
              <a:t> 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34254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7159" y="1283169"/>
            <a:ext cx="7344816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El juicio estético que se le otorga al cuerpo por tanto, corresponde a coordenadas específicas tales como: época, cultura, edad, clase social. Es por esto que las representaciones visuales del cuerpo mismo son vitales para encajar en la sociedad, y para que los componentes de ésta misma puedan entender, entre muchas cosas, la jerarquía, el estatus social, la profesión,  o el lugar de origen de un individuo determinado. (Entwistle, 2002</a:t>
            </a:r>
            <a:r>
              <a:rPr lang="es-CL" dirty="0" smtClean="0"/>
              <a:t>.)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7159" y="4667545"/>
            <a:ext cx="604867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Bibliografía:</a:t>
            </a:r>
          </a:p>
          <a:p>
            <a:r>
              <a:rPr lang="es-CL" dirty="0" smtClean="0"/>
              <a:t>- Entwistle</a:t>
            </a:r>
            <a:r>
              <a:rPr lang="es-CL" dirty="0"/>
              <a:t>, J. (2002). </a:t>
            </a:r>
            <a:r>
              <a:rPr lang="es-CL" i="1" dirty="0"/>
              <a:t>El cuerpo y la moda</a:t>
            </a:r>
            <a:r>
              <a:rPr lang="es-CL" dirty="0"/>
              <a:t>. Barcelona: Paidós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031495" y="3037495"/>
            <a:ext cx="0" cy="134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183623" y="5590875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AL FINAL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79767" y="903594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CITA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928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48680"/>
            <a:ext cx="8208912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La Organización Mundial de la Salud, lo define al género como: </a:t>
            </a:r>
          </a:p>
          <a:p>
            <a:r>
              <a:rPr lang="es-CL" dirty="0"/>
              <a:t> </a:t>
            </a:r>
          </a:p>
          <a:p>
            <a:pPr algn="just"/>
            <a:r>
              <a:rPr lang="es-CL" dirty="0"/>
              <a:t>[</a:t>
            </a:r>
            <a:r>
              <a:rPr lang="es-CL" i="1" dirty="0"/>
              <a:t>…</a:t>
            </a:r>
            <a:r>
              <a:rPr lang="es-CL" dirty="0"/>
              <a:t>] los conceptos sociales de las funciones, comportamientos, actividades y atributos que cada sociedad considera apropiados para los hombres y las mujeres. Las diferentes funciones y comportamientos pueden generar desigualdades de género, es decir, diferencias entre los hombres y las mujeres que favorecen sistemáticamente a uno de los dos grupos. (OMS, 2015)</a:t>
            </a:r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5373216"/>
            <a:ext cx="518457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Bibliografía:</a:t>
            </a:r>
          </a:p>
          <a:p>
            <a:r>
              <a:rPr lang="es-CL" dirty="0" smtClean="0"/>
              <a:t>-OMS</a:t>
            </a:r>
            <a:r>
              <a:rPr lang="es-CL" dirty="0"/>
              <a:t>, (2015) recuperado de: www.who.int/topics/gender/es/</a:t>
            </a:r>
          </a:p>
          <a:p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539552" y="3068960"/>
            <a:ext cx="820891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CL" dirty="0"/>
              <a:t>Lo que cada sociedad considera apropiados para los hombres y las mujeres, depende de las coordenadas antes mencionadas: el contexto social, etario, histórico-cultural, entre otros.  Estas coordenadas, en esta investigación las denominaremos </a:t>
            </a:r>
            <a:r>
              <a:rPr lang="es-CL" i="1" dirty="0"/>
              <a:t>coordenadas de diseño</a:t>
            </a:r>
            <a:r>
              <a:rPr lang="es-CL" dirty="0"/>
              <a:t>. Las coordenadas de diseño afectan a la representación visual del cuerpo, creando, a veces, estereotipos de lo femenino y masculino.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732240" y="548680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CITA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6642039" y="4546288"/>
            <a:ext cx="18722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BAJADA, relacionándolo con el tema del ensayo.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724128" y="6192356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AL FINAL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460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1772816"/>
            <a:ext cx="6768752" cy="26161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tx2">
                    <a:lumMod val="75000"/>
                  </a:schemeClr>
                </a:solidFill>
              </a:rPr>
              <a:t>Bonus</a:t>
            </a:r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tx2">
                    <a:lumMod val="75000"/>
                  </a:schemeClr>
                </a:solidFill>
              </a:rPr>
              <a:t>Track</a:t>
            </a:r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</a:rPr>
              <a:t> 2: Lenguaje </a:t>
            </a:r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</a:rPr>
              <a:t>teatral: Historia del teatro!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b="1" dirty="0" smtClean="0"/>
              <a:t>-Ejercicio </a:t>
            </a:r>
            <a:r>
              <a:rPr lang="es-CL" b="1" dirty="0" smtClean="0"/>
              <a:t>resumen:</a:t>
            </a:r>
          </a:p>
          <a:p>
            <a:r>
              <a:rPr lang="es-CL" dirty="0" smtClean="0"/>
              <a:t>Escojan al azar  papeles con conceptos y ordenen una línea del tiempo.</a:t>
            </a:r>
          </a:p>
          <a:p>
            <a:endParaRPr lang="es-CL" dirty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591393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51720" y="3193102"/>
            <a:ext cx="51125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MUCHO ÁNIMO Y ESTAMOS EN CONTACTO</a:t>
            </a:r>
            <a:r>
              <a:rPr lang="es-CL" dirty="0" smtClean="0"/>
              <a:t>!!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88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estuarioescenico.files.wordpress.com/2014/03/1913-victory-over-the-sun-2-performed-only-twice-in-st-petersburg-in-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3" y="548679"/>
            <a:ext cx="6959769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5661248"/>
            <a:ext cx="74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Victoria sobre el Sol, Malevich. (1913)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355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332656"/>
            <a:ext cx="5832648" cy="5909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Objetivo de esta tutoría es que comprendan la importancia de los lenguajes usados en diseño teatral y sean capaces de empezar a utilizarlos en sus trabajos académicos.</a:t>
            </a:r>
          </a:p>
          <a:p>
            <a:endParaRPr lang="es-CL" dirty="0"/>
          </a:p>
          <a:p>
            <a:r>
              <a:rPr lang="es-CL" dirty="0" smtClean="0"/>
              <a:t>Temas:</a:t>
            </a:r>
            <a:endParaRPr lang="es-CL" dirty="0"/>
          </a:p>
          <a:p>
            <a:r>
              <a:rPr lang="es-CL" b="1" dirty="0" smtClean="0"/>
              <a:t>Lenguaje visual:</a:t>
            </a:r>
          </a:p>
          <a:p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Planimetría</a:t>
            </a:r>
          </a:p>
          <a:p>
            <a:pPr marL="285750" indent="-285750">
              <a:buFont typeface="Arial" charset="0"/>
              <a:buChar char="•"/>
            </a:pPr>
            <a:endParaRPr lang="es-CL" dirty="0"/>
          </a:p>
          <a:p>
            <a:r>
              <a:rPr lang="es-CL" b="1" dirty="0" smtClean="0"/>
              <a:t>Lenguaje técnico:</a:t>
            </a:r>
          </a:p>
          <a:p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Léxico técnico en las artes visuales</a:t>
            </a:r>
          </a:p>
          <a:p>
            <a:endParaRPr lang="es-CL" dirty="0"/>
          </a:p>
          <a:p>
            <a:r>
              <a:rPr lang="es-CL" b="1" dirty="0" smtClean="0"/>
              <a:t>Lenguaje académico:</a:t>
            </a:r>
          </a:p>
          <a:p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Normas de citación y redacción</a:t>
            </a:r>
            <a:r>
              <a:rPr lang="es-CL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b="1" dirty="0" err="1" smtClean="0"/>
              <a:t>Bonus</a:t>
            </a:r>
            <a:r>
              <a:rPr lang="es-CL" b="1" dirty="0" smtClean="0"/>
              <a:t> </a:t>
            </a:r>
            <a:r>
              <a:rPr lang="es-CL" b="1" dirty="0" err="1" smtClean="0"/>
              <a:t>track</a:t>
            </a:r>
            <a:r>
              <a:rPr lang="es-CL" b="1" dirty="0" smtClean="0"/>
              <a:t>: </a:t>
            </a:r>
            <a:r>
              <a:rPr lang="es-CL" dirty="0" smtClean="0"/>
              <a:t>Lenguaje Teatral.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934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55776" y="1503902"/>
            <a:ext cx="41044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Planimetrías para teatro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330929"/>
            <a:ext cx="235182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Planta de Iluminación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3330929"/>
            <a:ext cx="252028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Despiece escenográfico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2376198"/>
            <a:ext cx="410445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Planta y corte general de la escenografía</a:t>
            </a:r>
            <a:endParaRPr lang="es-CL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555776" y="3834985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4860032" y="3700261"/>
            <a:ext cx="1584176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608004" y="1873234"/>
            <a:ext cx="0" cy="377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2555776" y="2745530"/>
            <a:ext cx="216024" cy="297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6300192" y="2745530"/>
            <a:ext cx="360040" cy="297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035393" y="5131129"/>
            <a:ext cx="32647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CONSTRUCCIÓN Y MONTAJE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23939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0"/>
            <a:ext cx="69847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Elementos de una buena planimetría teatral:</a:t>
            </a:r>
          </a:p>
          <a:p>
            <a:endParaRPr lang="es-CL" dirty="0" smtClean="0"/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rgbClr val="FF0000"/>
                </a:solidFill>
              </a:rPr>
              <a:t>Caja de información</a:t>
            </a:r>
            <a:r>
              <a:rPr lang="es-CL" dirty="0" smtClean="0"/>
              <a:t>: nombre del proyecto, nombre del dibujante, nombre de quien encarga. </a:t>
            </a:r>
            <a:r>
              <a:rPr lang="es-CL" b="1" u="sng" dirty="0" smtClean="0"/>
              <a:t>ESCALA, </a:t>
            </a:r>
            <a:r>
              <a:rPr lang="es-CL" dirty="0" smtClean="0"/>
              <a:t>fecha, entre otros.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rgbClr val="FF0000"/>
                </a:solidFill>
              </a:rPr>
              <a:t>Bordes: </a:t>
            </a:r>
            <a:r>
              <a:rPr lang="es-CL" dirty="0" smtClean="0"/>
              <a:t>Le dan formalidad. Para entregas DEBEN, sus planos deben estar enmarcados.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rgbClr val="FF0000"/>
                </a:solidFill>
              </a:rPr>
              <a:t>Eje central: </a:t>
            </a:r>
            <a:r>
              <a:rPr lang="es-CL" dirty="0" smtClean="0"/>
              <a:t>Al centro del objeto o escenario dibujado, va la línea de eje dibujada como punto y línea. Idealmente en rojo u otro color que lo diferencie de las otras líneas. En sus extremos puede ir una flecha orientadora que indica desde donde se mira la vista en corte.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Cotas: </a:t>
            </a:r>
            <a:r>
              <a:rPr lang="es-CL" dirty="0" smtClean="0"/>
              <a:t>Líneas que marcan medidas o distancias. Se inician en un punto marcado con una línea diagonal, y termina de la misma manera. 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Medidas: </a:t>
            </a:r>
            <a:r>
              <a:rPr lang="es-CL" dirty="0" smtClean="0"/>
              <a:t>Deben estar en la misma unidad, sea metros o centímetros. Van a un costado o sobre las cotas.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Niveles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CL" dirty="0" smtClean="0"/>
              <a:t>Se marca el nivel 0 con un </a:t>
            </a:r>
            <a:r>
              <a:rPr lang="es-CL" dirty="0" err="1" smtClean="0"/>
              <a:t>Nv</a:t>
            </a:r>
            <a:r>
              <a:rPr lang="es-CL" dirty="0" smtClean="0"/>
              <a:t>. 0, y si existe alguna elevación se indica como +1(</a:t>
            </a:r>
            <a:r>
              <a:rPr lang="es-CL" dirty="0" err="1" smtClean="0"/>
              <a:t>mts</a:t>
            </a:r>
            <a:r>
              <a:rPr lang="es-CL" dirty="0" smtClean="0"/>
              <a:t>..) o -1(metro…).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Distintos tipos de grosor de la línea: </a:t>
            </a:r>
            <a:r>
              <a:rPr lang="es-CL" dirty="0" smtClean="0"/>
              <a:t>Indica jerarquía visual, lo que quiere que se vea, será en negro grueso, mientras que lo otro en gris o línea delgada.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Líneas auxiliares:  </a:t>
            </a:r>
            <a:r>
              <a:rPr lang="es-CL" dirty="0" smtClean="0"/>
              <a:t>Línea entrecortada delgada.</a:t>
            </a:r>
          </a:p>
          <a:p>
            <a:r>
              <a:rPr lang="es-CL" dirty="0" smtClean="0"/>
              <a:t>9)  </a:t>
            </a: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Caja de información específica: </a:t>
            </a:r>
            <a:r>
              <a:rPr lang="es-CL" dirty="0" smtClean="0"/>
              <a:t>de focos u otros elementos relevantes.</a:t>
            </a:r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u="sng" dirty="0" smtClean="0"/>
          </a:p>
          <a:p>
            <a:pPr marL="342900" indent="-342900">
              <a:buAutoNum type="arabicParenR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907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764704"/>
            <a:ext cx="748883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Ejercicio sobre lenguaje visual técnico:</a:t>
            </a:r>
          </a:p>
          <a:p>
            <a:endParaRPr lang="es-CL" dirty="0"/>
          </a:p>
          <a:p>
            <a:r>
              <a:rPr lang="es-CL" dirty="0" smtClean="0"/>
              <a:t>-Como grupo,  discutan y dibujen los signos o informaciones relevantes que los planos, que la tutora les pasó, carecen.  Debatan sobre si son necesarias las ayudan visuales para las planimetrías y cuándo no es necesario citar determinado signo visual.</a:t>
            </a:r>
          </a:p>
          <a:p>
            <a:endParaRPr lang="es-CL" dirty="0"/>
          </a:p>
          <a:p>
            <a:r>
              <a:rPr lang="es-CL" dirty="0" smtClean="0"/>
              <a:t>-¿Qué habilidades creen ustedes que es necesario adquirir para lograr dibujar de manera técnica sus ideas?</a:t>
            </a:r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1644" y="4079808"/>
            <a:ext cx="7272808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TIP: ENTREGAS DE TEATRO!</a:t>
            </a:r>
          </a:p>
          <a:p>
            <a:r>
              <a:rPr lang="es-CL" dirty="0" smtClean="0"/>
              <a:t>Toda entrega de diseño teatral DEBE tener adjunto las planimetrías de la escenografía (planta y corte); Además, del plano de iluminación y bocetos de cómo quieren que se vea la escenografía.</a:t>
            </a:r>
          </a:p>
          <a:p>
            <a:endParaRPr lang="es-CL" dirty="0"/>
          </a:p>
          <a:p>
            <a:r>
              <a:rPr lang="es-CL" dirty="0" smtClean="0"/>
              <a:t>Así el realizador puede construir sus diseños tal cual ustedes lo proyectaron y el técnico de la sala, puede colgar los focos según vuestro diseño.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277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partments.bucknell.edu/theatre_dance/techland/space_drawings/powers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128792" cy="43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33255" y="5149632"/>
            <a:ext cx="489654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No olvidar </a:t>
            </a:r>
            <a:r>
              <a:rPr lang="es-CL" dirty="0" smtClean="0"/>
              <a:t>nunca para los cortes: </a:t>
            </a:r>
            <a:r>
              <a:rPr lang="es-CL" dirty="0" smtClean="0"/>
              <a:t>“El infeliz” o una referencia de la medida del humano promedio.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530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fia\Desktop\TUTORIA\2015\ejemplos\Planta shof 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9442" cy="62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3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fia\Desktop\TUTORIA\2015\ejemplos\Corte s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64420" cy="53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95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898</Words>
  <Application>Microsoft Office PowerPoint</Application>
  <PresentationFormat>Presentación en pantalla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Tutoría 7: “Lenguaje Visual y Teatral”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7: “Lenguaje Visual y Teatral”</dc:title>
  <dc:creator>Lobillo</dc:creator>
  <cp:lastModifiedBy>Lobillo</cp:lastModifiedBy>
  <cp:revision>14</cp:revision>
  <dcterms:created xsi:type="dcterms:W3CDTF">2015-08-09T22:45:52Z</dcterms:created>
  <dcterms:modified xsi:type="dcterms:W3CDTF">2015-08-15T21:40:53Z</dcterms:modified>
</cp:coreProperties>
</file>