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x="18288000" cy="10287000"/>
  <p:notesSz cx="6858000" cy="9144000"/>
  <p:embeddedFontLst>
    <p:embeddedFont>
      <p:font typeface="Brusher" charset="1" panose="00000500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Moonlight" charset="1" panose="00000000000000000000"/>
      <p:regular r:id="rId11"/>
    </p:embeddedFont>
    <p:embeddedFont>
      <p:font typeface="Moonlight Bold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23.pn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8.png" Type="http://schemas.openxmlformats.org/officeDocument/2006/relationships/image"/><Relationship Id="rId14" Target="../media/image9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26.png" Type="http://schemas.openxmlformats.org/officeDocument/2006/relationships/image"/><Relationship Id="rId18" Target="../media/image27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28.pn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29.pn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30.pn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31.png" Type="http://schemas.openxmlformats.org/officeDocument/2006/relationships/image"/><Relationship Id="rId12" Target="../media/image32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30" t="-20289" r="-2256" b="-13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5154">
            <a:off x="13994030" y="458543"/>
            <a:ext cx="1748131" cy="1462073"/>
          </a:xfrm>
          <a:custGeom>
            <a:avLst/>
            <a:gdLst/>
            <a:ahLst/>
            <a:cxnLst/>
            <a:rect r="r" b="b" t="t" l="l"/>
            <a:pathLst>
              <a:path h="1462073" w="1748131">
                <a:moveTo>
                  <a:pt x="0" y="0"/>
                </a:moveTo>
                <a:lnTo>
                  <a:pt x="1748131" y="0"/>
                </a:lnTo>
                <a:lnTo>
                  <a:pt x="1748131" y="1462073"/>
                </a:lnTo>
                <a:lnTo>
                  <a:pt x="0" y="1462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00733" y="6861585"/>
            <a:ext cx="2486534" cy="1272869"/>
          </a:xfrm>
          <a:custGeom>
            <a:avLst/>
            <a:gdLst/>
            <a:ahLst/>
            <a:cxnLst/>
            <a:rect r="r" b="b" t="t" l="l"/>
            <a:pathLst>
              <a:path h="1272869" w="2486534">
                <a:moveTo>
                  <a:pt x="0" y="0"/>
                </a:moveTo>
                <a:lnTo>
                  <a:pt x="2486534" y="0"/>
                </a:lnTo>
                <a:lnTo>
                  <a:pt x="2486534" y="1272869"/>
                </a:lnTo>
                <a:lnTo>
                  <a:pt x="0" y="12728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18265" y="2723461"/>
            <a:ext cx="12851470" cy="4019005"/>
          </a:xfrm>
          <a:custGeom>
            <a:avLst/>
            <a:gdLst/>
            <a:ahLst/>
            <a:cxnLst/>
            <a:rect r="r" b="b" t="t" l="l"/>
            <a:pathLst>
              <a:path h="4019005" w="12851470">
                <a:moveTo>
                  <a:pt x="0" y="0"/>
                </a:moveTo>
                <a:lnTo>
                  <a:pt x="12851470" y="0"/>
                </a:lnTo>
                <a:lnTo>
                  <a:pt x="12851470" y="4019005"/>
                </a:lnTo>
                <a:lnTo>
                  <a:pt x="0" y="40190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40541" y="781243"/>
            <a:ext cx="2975543" cy="1942218"/>
          </a:xfrm>
          <a:custGeom>
            <a:avLst/>
            <a:gdLst/>
            <a:ahLst/>
            <a:cxnLst/>
            <a:rect r="r" b="b" t="t" l="l"/>
            <a:pathLst>
              <a:path h="1942218" w="2975543">
                <a:moveTo>
                  <a:pt x="0" y="0"/>
                </a:moveTo>
                <a:lnTo>
                  <a:pt x="2975543" y="0"/>
                </a:lnTo>
                <a:lnTo>
                  <a:pt x="2975543" y="1942218"/>
                </a:lnTo>
                <a:lnTo>
                  <a:pt x="0" y="19422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631087">
            <a:off x="57054" y="5274350"/>
            <a:ext cx="1943293" cy="5537280"/>
          </a:xfrm>
          <a:custGeom>
            <a:avLst/>
            <a:gdLst/>
            <a:ahLst/>
            <a:cxnLst/>
            <a:rect r="r" b="b" t="t" l="l"/>
            <a:pathLst>
              <a:path h="5537280" w="1943293">
                <a:moveTo>
                  <a:pt x="0" y="0"/>
                </a:moveTo>
                <a:lnTo>
                  <a:pt x="1943292" y="0"/>
                </a:lnTo>
                <a:lnTo>
                  <a:pt x="1943292" y="5537280"/>
                </a:lnTo>
                <a:lnTo>
                  <a:pt x="0" y="55372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72352" y="7052479"/>
            <a:ext cx="3018848" cy="3597507"/>
          </a:xfrm>
          <a:custGeom>
            <a:avLst/>
            <a:gdLst/>
            <a:ahLst/>
            <a:cxnLst/>
            <a:rect r="r" b="b" t="t" l="l"/>
            <a:pathLst>
              <a:path h="3597507" w="3018848">
                <a:moveTo>
                  <a:pt x="0" y="0"/>
                </a:moveTo>
                <a:lnTo>
                  <a:pt x="3018848" y="0"/>
                </a:lnTo>
                <a:lnTo>
                  <a:pt x="3018848" y="3597506"/>
                </a:lnTo>
                <a:lnTo>
                  <a:pt x="0" y="359750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76095">
            <a:off x="4049745" y="369425"/>
            <a:ext cx="2133466" cy="2215731"/>
          </a:xfrm>
          <a:custGeom>
            <a:avLst/>
            <a:gdLst/>
            <a:ahLst/>
            <a:cxnLst/>
            <a:rect r="r" b="b" t="t" l="l"/>
            <a:pathLst>
              <a:path h="2215731" w="2133466">
                <a:moveTo>
                  <a:pt x="0" y="0"/>
                </a:moveTo>
                <a:lnTo>
                  <a:pt x="2133466" y="0"/>
                </a:lnTo>
                <a:lnTo>
                  <a:pt x="2133466" y="2215731"/>
                </a:lnTo>
                <a:lnTo>
                  <a:pt x="0" y="221573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1872862">
            <a:off x="2248662" y="7623234"/>
            <a:ext cx="1289164" cy="3218134"/>
          </a:xfrm>
          <a:custGeom>
            <a:avLst/>
            <a:gdLst/>
            <a:ahLst/>
            <a:cxnLst/>
            <a:rect r="r" b="b" t="t" l="l"/>
            <a:pathLst>
              <a:path h="3218134" w="1289164">
                <a:moveTo>
                  <a:pt x="1289163" y="0"/>
                </a:moveTo>
                <a:lnTo>
                  <a:pt x="0" y="0"/>
                </a:lnTo>
                <a:lnTo>
                  <a:pt x="0" y="3218134"/>
                </a:lnTo>
                <a:lnTo>
                  <a:pt x="1289163" y="3218134"/>
                </a:lnTo>
                <a:lnTo>
                  <a:pt x="1289163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168772">
            <a:off x="3884989" y="3667843"/>
            <a:ext cx="1107688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Brusher Bold"/>
              </a:rPr>
              <a:t>Óptimo de Contaminación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7815323" y="1477291"/>
            <a:ext cx="6414627" cy="1901062"/>
          </a:xfrm>
          <a:custGeom>
            <a:avLst/>
            <a:gdLst/>
            <a:ahLst/>
            <a:cxnLst/>
            <a:rect r="r" b="b" t="t" l="l"/>
            <a:pathLst>
              <a:path h="1901062" w="6414627">
                <a:moveTo>
                  <a:pt x="0" y="0"/>
                </a:moveTo>
                <a:lnTo>
                  <a:pt x="6414627" y="0"/>
                </a:lnTo>
                <a:lnTo>
                  <a:pt x="6414627" y="1901062"/>
                </a:lnTo>
                <a:lnTo>
                  <a:pt x="0" y="190106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729883" y="1703922"/>
            <a:ext cx="4874067" cy="1212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Moonlight"/>
              </a:rPr>
              <a:t>PRÁCTICO 7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046411" y="8010629"/>
            <a:ext cx="6748386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Moonlight"/>
              </a:rPr>
              <a:t>Paulina Jorquera</a:t>
            </a:r>
            <a:r>
              <a:rPr lang="en-US" sz="6000">
                <a:solidFill>
                  <a:srgbClr val="000000"/>
                </a:solidFill>
                <a:latin typeface="Moonlight"/>
              </a:rPr>
              <a:t> 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Moonlight"/>
              </a:rPr>
              <a:t>M. Valentina Casanova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30" t="-20289" r="-2256" b="-13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3554" y="-327462"/>
            <a:ext cx="17259300" cy="10614462"/>
          </a:xfrm>
          <a:custGeom>
            <a:avLst/>
            <a:gdLst/>
            <a:ahLst/>
            <a:cxnLst/>
            <a:rect r="r" b="b" t="t" l="l"/>
            <a:pathLst>
              <a:path h="10614462" w="17259300">
                <a:moveTo>
                  <a:pt x="0" y="0"/>
                </a:moveTo>
                <a:lnTo>
                  <a:pt x="17259300" y="0"/>
                </a:lnTo>
                <a:lnTo>
                  <a:pt x="17259300" y="10614462"/>
                </a:lnTo>
                <a:lnTo>
                  <a:pt x="0" y="106144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98" r="0" b="-2145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452209" y="7669662"/>
            <a:ext cx="3018848" cy="3597507"/>
          </a:xfrm>
          <a:custGeom>
            <a:avLst/>
            <a:gdLst/>
            <a:ahLst/>
            <a:cxnLst/>
            <a:rect r="r" b="b" t="t" l="l"/>
            <a:pathLst>
              <a:path h="3597507" w="3018848">
                <a:moveTo>
                  <a:pt x="0" y="0"/>
                </a:moveTo>
                <a:lnTo>
                  <a:pt x="3018848" y="0"/>
                </a:lnTo>
                <a:lnTo>
                  <a:pt x="3018848" y="3597507"/>
                </a:lnTo>
                <a:lnTo>
                  <a:pt x="0" y="3597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1872862">
            <a:off x="2155566" y="7859348"/>
            <a:ext cx="1289164" cy="3218134"/>
          </a:xfrm>
          <a:custGeom>
            <a:avLst/>
            <a:gdLst/>
            <a:ahLst/>
            <a:cxnLst/>
            <a:rect r="r" b="b" t="t" l="l"/>
            <a:pathLst>
              <a:path h="3218134" w="1289164">
                <a:moveTo>
                  <a:pt x="1289164" y="0"/>
                </a:moveTo>
                <a:lnTo>
                  <a:pt x="0" y="0"/>
                </a:lnTo>
                <a:lnTo>
                  <a:pt x="0" y="3218135"/>
                </a:lnTo>
                <a:lnTo>
                  <a:pt x="1289164" y="3218135"/>
                </a:lnTo>
                <a:lnTo>
                  <a:pt x="12891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31087">
            <a:off x="57054" y="5274350"/>
            <a:ext cx="1943293" cy="5537280"/>
          </a:xfrm>
          <a:custGeom>
            <a:avLst/>
            <a:gdLst/>
            <a:ahLst/>
            <a:cxnLst/>
            <a:rect r="r" b="b" t="t" l="l"/>
            <a:pathLst>
              <a:path h="5537280" w="1943293">
                <a:moveTo>
                  <a:pt x="0" y="0"/>
                </a:moveTo>
                <a:lnTo>
                  <a:pt x="1943292" y="0"/>
                </a:lnTo>
                <a:lnTo>
                  <a:pt x="1943292" y="5537280"/>
                </a:lnTo>
                <a:lnTo>
                  <a:pt x="0" y="5537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635265" y="684554"/>
            <a:ext cx="2652735" cy="2353699"/>
          </a:xfrm>
          <a:custGeom>
            <a:avLst/>
            <a:gdLst/>
            <a:ahLst/>
            <a:cxnLst/>
            <a:rect r="r" b="b" t="t" l="l"/>
            <a:pathLst>
              <a:path h="2353699" w="2652735">
                <a:moveTo>
                  <a:pt x="0" y="0"/>
                </a:moveTo>
                <a:lnTo>
                  <a:pt x="2652735" y="0"/>
                </a:lnTo>
                <a:lnTo>
                  <a:pt x="2652735" y="2353699"/>
                </a:lnTo>
                <a:lnTo>
                  <a:pt x="0" y="23536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69819" y="-133350"/>
            <a:ext cx="11875307" cy="2273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u="sng">
                <a:solidFill>
                  <a:srgbClr val="000000"/>
                </a:solidFill>
                <a:latin typeface="Moonlight Bold"/>
              </a:rPr>
              <a:t>¿Qué nivel de contaminación estamos dispuestos a aceptar?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87107" y="2102926"/>
            <a:ext cx="15172193" cy="5655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93136" indent="-496568" lvl="1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Moonlight"/>
              </a:rPr>
              <a:t>Abuso de la función sumidero de los sistemas naturales</a:t>
            </a:r>
          </a:p>
          <a:p>
            <a:pPr algn="just" marL="993136" indent="-496568" lvl="1">
              <a:lnSpc>
                <a:spcPts val="6439"/>
              </a:lnSpc>
              <a:spcBef>
                <a:spcPct val="0"/>
              </a:spcBef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Moonlight"/>
              </a:rPr>
              <a:t>Contaminación cero = Producción cero</a:t>
            </a:r>
          </a:p>
          <a:p>
            <a:pPr algn="just" marL="993136" indent="-496568" lvl="1">
              <a:lnSpc>
                <a:spcPts val="6439"/>
              </a:lnSpc>
              <a:spcBef>
                <a:spcPct val="0"/>
              </a:spcBef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Moonlight"/>
              </a:rPr>
              <a:t>Avance tecnológico = Disminuir este nivel con el tiempo</a:t>
            </a:r>
          </a:p>
          <a:p>
            <a:pPr algn="just" marL="993136" indent="-496568" lvl="1">
              <a:lnSpc>
                <a:spcPts val="6439"/>
              </a:lnSpc>
              <a:spcBef>
                <a:spcPct val="0"/>
              </a:spcBef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Moonlight"/>
              </a:rPr>
              <a:t>Nivel “óptimo” de contaminación = Maximiza los beneficios sociales netos</a:t>
            </a:r>
          </a:p>
          <a:p>
            <a:pPr algn="just" marL="993136" indent="-496568" lvl="1">
              <a:lnSpc>
                <a:spcPts val="6439"/>
              </a:lnSpc>
              <a:spcBef>
                <a:spcPct val="0"/>
              </a:spcBef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Moonlight"/>
              </a:rPr>
              <a:t>Mercado no regulado = Producción excesiva</a:t>
            </a:r>
          </a:p>
          <a:p>
            <a:pPr algn="just" marL="993136" indent="-496568" lvl="1">
              <a:lnSpc>
                <a:spcPts val="6439"/>
              </a:lnSpc>
              <a:spcBef>
                <a:spcPct val="0"/>
              </a:spcBef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Moonlight"/>
              </a:rPr>
              <a:t>Empresas no tienen un incentivo para reducir sus emisiones</a:t>
            </a:r>
          </a:p>
          <a:p>
            <a:pPr algn="just" marL="993136" indent="-496568" lvl="1">
              <a:lnSpc>
                <a:spcPts val="6439"/>
              </a:lnSpc>
              <a:spcBef>
                <a:spcPct val="0"/>
              </a:spcBef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Moonlight"/>
              </a:rPr>
              <a:t>Internalización de las externalidades = Menor producción y contaminación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30" t="-20289" r="-2256" b="-13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07026" y="7459547"/>
            <a:ext cx="3018848" cy="3597507"/>
          </a:xfrm>
          <a:custGeom>
            <a:avLst/>
            <a:gdLst/>
            <a:ahLst/>
            <a:cxnLst/>
            <a:rect r="r" b="b" t="t" l="l"/>
            <a:pathLst>
              <a:path h="3597507" w="3018848">
                <a:moveTo>
                  <a:pt x="0" y="0"/>
                </a:moveTo>
                <a:lnTo>
                  <a:pt x="3018848" y="0"/>
                </a:lnTo>
                <a:lnTo>
                  <a:pt x="3018848" y="3597506"/>
                </a:lnTo>
                <a:lnTo>
                  <a:pt x="0" y="35975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872862">
            <a:off x="177290" y="7437043"/>
            <a:ext cx="1289164" cy="3218134"/>
          </a:xfrm>
          <a:custGeom>
            <a:avLst/>
            <a:gdLst/>
            <a:ahLst/>
            <a:cxnLst/>
            <a:rect r="r" b="b" t="t" l="l"/>
            <a:pathLst>
              <a:path h="3218134" w="1289164">
                <a:moveTo>
                  <a:pt x="1289164" y="0"/>
                </a:moveTo>
                <a:lnTo>
                  <a:pt x="0" y="0"/>
                </a:lnTo>
                <a:lnTo>
                  <a:pt x="0" y="3218134"/>
                </a:lnTo>
                <a:lnTo>
                  <a:pt x="1289164" y="3218134"/>
                </a:lnTo>
                <a:lnTo>
                  <a:pt x="128916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631087">
            <a:off x="17125512" y="-649034"/>
            <a:ext cx="1943293" cy="5537280"/>
          </a:xfrm>
          <a:custGeom>
            <a:avLst/>
            <a:gdLst/>
            <a:ahLst/>
            <a:cxnLst/>
            <a:rect r="r" b="b" t="t" l="l"/>
            <a:pathLst>
              <a:path h="5537280" w="1943293">
                <a:moveTo>
                  <a:pt x="1943292" y="5537280"/>
                </a:moveTo>
                <a:lnTo>
                  <a:pt x="0" y="5537280"/>
                </a:lnTo>
                <a:lnTo>
                  <a:pt x="0" y="0"/>
                </a:lnTo>
                <a:lnTo>
                  <a:pt x="1943292" y="0"/>
                </a:lnTo>
                <a:lnTo>
                  <a:pt x="1943292" y="55372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-62206"/>
            <a:ext cx="2459010" cy="2181812"/>
          </a:xfrm>
          <a:custGeom>
            <a:avLst/>
            <a:gdLst/>
            <a:ahLst/>
            <a:cxnLst/>
            <a:rect r="r" b="b" t="t" l="l"/>
            <a:pathLst>
              <a:path h="2181812" w="2459010">
                <a:moveTo>
                  <a:pt x="0" y="0"/>
                </a:moveTo>
                <a:lnTo>
                  <a:pt x="2459010" y="0"/>
                </a:lnTo>
                <a:lnTo>
                  <a:pt x="2459010" y="2181812"/>
                </a:lnTo>
                <a:lnTo>
                  <a:pt x="0" y="21818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0034" y="2492308"/>
            <a:ext cx="5696034" cy="4594536"/>
          </a:xfrm>
          <a:custGeom>
            <a:avLst/>
            <a:gdLst/>
            <a:ahLst/>
            <a:cxnLst/>
            <a:rect r="r" b="b" t="t" l="l"/>
            <a:pathLst>
              <a:path h="4594536" w="5696034">
                <a:moveTo>
                  <a:pt x="0" y="0"/>
                </a:moveTo>
                <a:lnTo>
                  <a:pt x="5696034" y="0"/>
                </a:lnTo>
                <a:lnTo>
                  <a:pt x="5696034" y="4594536"/>
                </a:lnTo>
                <a:lnTo>
                  <a:pt x="0" y="4594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93700" y="-92074"/>
            <a:ext cx="8500600" cy="1120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 u="sng">
                <a:solidFill>
                  <a:srgbClr val="000000"/>
                </a:solidFill>
                <a:latin typeface="Moonlight Bold"/>
              </a:rPr>
              <a:t>Nivel óptimo de contaminación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195492" y="1180675"/>
            <a:ext cx="11627031" cy="892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Moonlight Bold"/>
              </a:rPr>
              <a:t>MCR:</a:t>
            </a:r>
            <a:r>
              <a:rPr lang="en-US" sz="4199">
                <a:solidFill>
                  <a:srgbClr val="000000"/>
                </a:solidFill>
                <a:latin typeface="Moonlight"/>
              </a:rPr>
              <a:t> Coste marginal de la reducción de la contaminación</a:t>
            </a:r>
          </a:p>
          <a:p>
            <a:pPr algn="just" marL="906778" indent="-453389" lvl="1">
              <a:lnSpc>
                <a:spcPts val="5879"/>
              </a:lnSpc>
              <a:spcBef>
                <a:spcPct val="0"/>
              </a:spcBef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Moonlight"/>
              </a:rPr>
              <a:t>A medida que disminuye Qmax, aumenta el MCR</a:t>
            </a:r>
          </a:p>
          <a:p>
            <a:pPr algn="just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Moonlight Bold"/>
              </a:rPr>
              <a:t>MD:</a:t>
            </a:r>
            <a:r>
              <a:rPr lang="en-US" sz="4199">
                <a:solidFill>
                  <a:srgbClr val="000000"/>
                </a:solidFill>
                <a:latin typeface="Moonlight"/>
              </a:rPr>
              <a:t> Daño marginal de la contaminación</a:t>
            </a:r>
          </a:p>
          <a:p>
            <a:pPr algn="just" marL="906778" indent="-453389" lvl="1">
              <a:lnSpc>
                <a:spcPts val="5879"/>
              </a:lnSpc>
              <a:spcBef>
                <a:spcPct val="0"/>
              </a:spcBef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Moonlight"/>
              </a:rPr>
              <a:t>A mayor contaminación, mayor MD</a:t>
            </a:r>
          </a:p>
          <a:p>
            <a:pPr algn="just">
              <a:lnSpc>
                <a:spcPts val="5879"/>
              </a:lnSpc>
              <a:spcBef>
                <a:spcPct val="0"/>
              </a:spcBef>
            </a:pPr>
            <a:r>
              <a:rPr lang="en-US" sz="4199" u="sng">
                <a:solidFill>
                  <a:srgbClr val="000000"/>
                </a:solidFill>
                <a:latin typeface="Moonlight"/>
              </a:rPr>
              <a:t>Q* óptimo de contaminación</a:t>
            </a:r>
          </a:p>
          <a:p>
            <a:pPr algn="just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Moonlight"/>
              </a:rPr>
              <a:t>Beneficios marginales de la reducción de la contaminación son iguales a los costes marginales</a:t>
            </a:r>
          </a:p>
          <a:p>
            <a:pPr algn="just">
              <a:lnSpc>
                <a:spcPts val="5879"/>
              </a:lnSpc>
              <a:spcBef>
                <a:spcPct val="0"/>
              </a:spcBef>
            </a:pPr>
            <a:r>
              <a:rPr lang="en-US" sz="4199" u="sng">
                <a:solidFill>
                  <a:srgbClr val="000000"/>
                </a:solidFill>
                <a:latin typeface="Moonlight"/>
              </a:rPr>
              <a:t>Principio equimarginal</a:t>
            </a:r>
          </a:p>
          <a:p>
            <a:pPr algn="just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Moonlight Bold"/>
              </a:rPr>
              <a:t>A </a:t>
            </a:r>
            <a:r>
              <a:rPr lang="en-US" sz="4199">
                <a:solidFill>
                  <a:srgbClr val="000000"/>
                </a:solidFill>
                <a:latin typeface="Moonlight"/>
              </a:rPr>
              <a:t>= Costo total para las empresas de reducir la contaminación de Qmax a Q*</a:t>
            </a:r>
          </a:p>
          <a:p>
            <a:pPr algn="just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Moonlight"/>
              </a:rPr>
              <a:t>(A+B) = Beneficios totales de reducir la contaminación a Q*</a:t>
            </a:r>
          </a:p>
          <a:p>
            <a:pPr algn="just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Moonlight Bold"/>
              </a:rPr>
              <a:t>B</a:t>
            </a:r>
            <a:r>
              <a:rPr lang="en-US" sz="4199">
                <a:solidFill>
                  <a:srgbClr val="000000"/>
                </a:solidFill>
                <a:latin typeface="Moonlight"/>
              </a:rPr>
              <a:t> = Aumento neto en el bienestar social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30" t="-20289" r="-2256" b="-13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16075" y="6689493"/>
            <a:ext cx="3018848" cy="3597507"/>
          </a:xfrm>
          <a:custGeom>
            <a:avLst/>
            <a:gdLst/>
            <a:ahLst/>
            <a:cxnLst/>
            <a:rect r="r" b="b" t="t" l="l"/>
            <a:pathLst>
              <a:path h="3597507" w="3018848">
                <a:moveTo>
                  <a:pt x="0" y="0"/>
                </a:moveTo>
                <a:lnTo>
                  <a:pt x="3018849" y="0"/>
                </a:lnTo>
                <a:lnTo>
                  <a:pt x="3018849" y="3597507"/>
                </a:lnTo>
                <a:lnTo>
                  <a:pt x="0" y="35975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872862">
            <a:off x="3039972" y="7623234"/>
            <a:ext cx="1289164" cy="3218134"/>
          </a:xfrm>
          <a:custGeom>
            <a:avLst/>
            <a:gdLst/>
            <a:ahLst/>
            <a:cxnLst/>
            <a:rect r="r" b="b" t="t" l="l"/>
            <a:pathLst>
              <a:path h="3218134" w="1289164">
                <a:moveTo>
                  <a:pt x="1289164" y="0"/>
                </a:moveTo>
                <a:lnTo>
                  <a:pt x="0" y="0"/>
                </a:lnTo>
                <a:lnTo>
                  <a:pt x="0" y="3218134"/>
                </a:lnTo>
                <a:lnTo>
                  <a:pt x="1289164" y="3218134"/>
                </a:lnTo>
                <a:lnTo>
                  <a:pt x="128916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31087">
            <a:off x="57054" y="5274350"/>
            <a:ext cx="1943293" cy="5537280"/>
          </a:xfrm>
          <a:custGeom>
            <a:avLst/>
            <a:gdLst/>
            <a:ahLst/>
            <a:cxnLst/>
            <a:rect r="r" b="b" t="t" l="l"/>
            <a:pathLst>
              <a:path h="5537280" w="1943293">
                <a:moveTo>
                  <a:pt x="0" y="0"/>
                </a:moveTo>
                <a:lnTo>
                  <a:pt x="1943292" y="0"/>
                </a:lnTo>
                <a:lnTo>
                  <a:pt x="1943292" y="5537280"/>
                </a:lnTo>
                <a:lnTo>
                  <a:pt x="0" y="55372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828990" y="-62206"/>
            <a:ext cx="2459010" cy="2181812"/>
          </a:xfrm>
          <a:custGeom>
            <a:avLst/>
            <a:gdLst/>
            <a:ahLst/>
            <a:cxnLst/>
            <a:rect r="r" b="b" t="t" l="l"/>
            <a:pathLst>
              <a:path h="2181812" w="2459010">
                <a:moveTo>
                  <a:pt x="0" y="0"/>
                </a:moveTo>
                <a:lnTo>
                  <a:pt x="2459010" y="0"/>
                </a:lnTo>
                <a:lnTo>
                  <a:pt x="2459010" y="2181812"/>
                </a:lnTo>
                <a:lnTo>
                  <a:pt x="0" y="21818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2405951" y="1875860"/>
            <a:ext cx="295517" cy="2057400"/>
          </a:xfrm>
          <a:custGeom>
            <a:avLst/>
            <a:gdLst/>
            <a:ahLst/>
            <a:cxnLst/>
            <a:rect r="r" b="b" t="t" l="l"/>
            <a:pathLst>
              <a:path h="2057400" w="295517">
                <a:moveTo>
                  <a:pt x="295517" y="0"/>
                </a:moveTo>
                <a:lnTo>
                  <a:pt x="0" y="0"/>
                </a:lnTo>
                <a:lnTo>
                  <a:pt x="0" y="2057400"/>
                </a:lnTo>
                <a:lnTo>
                  <a:pt x="295517" y="2057400"/>
                </a:lnTo>
                <a:lnTo>
                  <a:pt x="29551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168457" y="7071881"/>
            <a:ext cx="2975543" cy="1942218"/>
          </a:xfrm>
          <a:custGeom>
            <a:avLst/>
            <a:gdLst/>
            <a:ahLst/>
            <a:cxnLst/>
            <a:rect r="r" b="b" t="t" l="l"/>
            <a:pathLst>
              <a:path h="1942218" w="2975543">
                <a:moveTo>
                  <a:pt x="0" y="0"/>
                </a:moveTo>
                <a:lnTo>
                  <a:pt x="2975543" y="0"/>
                </a:lnTo>
                <a:lnTo>
                  <a:pt x="2975543" y="1942218"/>
                </a:lnTo>
                <a:lnTo>
                  <a:pt x="0" y="19422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76095">
            <a:off x="15096778" y="7170498"/>
            <a:ext cx="2133466" cy="2215731"/>
          </a:xfrm>
          <a:custGeom>
            <a:avLst/>
            <a:gdLst/>
            <a:ahLst/>
            <a:cxnLst/>
            <a:rect r="r" b="b" t="t" l="l"/>
            <a:pathLst>
              <a:path h="2215731" w="2133466">
                <a:moveTo>
                  <a:pt x="0" y="0"/>
                </a:moveTo>
                <a:lnTo>
                  <a:pt x="2133466" y="0"/>
                </a:lnTo>
                <a:lnTo>
                  <a:pt x="2133466" y="2215731"/>
                </a:lnTo>
                <a:lnTo>
                  <a:pt x="0" y="221573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0">
            <a:off x="14900861" y="4114800"/>
            <a:ext cx="3015793" cy="2057400"/>
          </a:xfrm>
          <a:custGeom>
            <a:avLst/>
            <a:gdLst/>
            <a:ahLst/>
            <a:cxnLst/>
            <a:rect r="r" b="b" t="t" l="l"/>
            <a:pathLst>
              <a:path h="2057400" w="3015793">
                <a:moveTo>
                  <a:pt x="0" y="2057400"/>
                </a:moveTo>
                <a:lnTo>
                  <a:pt x="3015794" y="2057400"/>
                </a:lnTo>
                <a:lnTo>
                  <a:pt x="3015794" y="0"/>
                </a:lnTo>
                <a:lnTo>
                  <a:pt x="0" y="0"/>
                </a:lnTo>
                <a:lnTo>
                  <a:pt x="0" y="205740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19312" y="1577411"/>
            <a:ext cx="11677174" cy="4578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403355" indent="-701678" lvl="1">
              <a:lnSpc>
                <a:spcPts val="9100"/>
              </a:lnSpc>
              <a:spcBef>
                <a:spcPct val="0"/>
              </a:spcBef>
              <a:buFont typeface="Arial"/>
              <a:buChar char="•"/>
            </a:pPr>
            <a:r>
              <a:rPr lang="en-US" sz="6500">
                <a:solidFill>
                  <a:srgbClr val="000000"/>
                </a:solidFill>
                <a:latin typeface="Moonlight"/>
              </a:rPr>
              <a:t>Impuestos pigouvianos</a:t>
            </a:r>
          </a:p>
          <a:p>
            <a:pPr algn="just" marL="1403355" indent="-701678" lvl="1">
              <a:lnSpc>
                <a:spcPts val="9100"/>
              </a:lnSpc>
              <a:spcBef>
                <a:spcPct val="0"/>
              </a:spcBef>
              <a:buFont typeface="Arial"/>
              <a:buChar char="•"/>
            </a:pPr>
            <a:r>
              <a:rPr lang="en-US" sz="6500">
                <a:solidFill>
                  <a:srgbClr val="000000"/>
                </a:solidFill>
                <a:latin typeface="Moonlight"/>
              </a:rPr>
              <a:t>Permisos de contaminación negociables</a:t>
            </a:r>
          </a:p>
          <a:p>
            <a:pPr algn="just" marL="1403355" indent="-701678" lvl="1">
              <a:lnSpc>
                <a:spcPts val="9100"/>
              </a:lnSpc>
              <a:spcBef>
                <a:spcPct val="0"/>
              </a:spcBef>
              <a:buFont typeface="Arial"/>
              <a:buChar char="•"/>
            </a:pPr>
            <a:r>
              <a:rPr lang="en-US" sz="6500">
                <a:solidFill>
                  <a:srgbClr val="000000"/>
                </a:solidFill>
                <a:latin typeface="Moonlight"/>
              </a:rPr>
              <a:t>Normas de contaminación</a:t>
            </a:r>
          </a:p>
          <a:p>
            <a:pPr algn="just" marL="1403355" indent="-701678" lvl="1">
              <a:lnSpc>
                <a:spcPts val="9100"/>
              </a:lnSpc>
              <a:spcBef>
                <a:spcPct val="0"/>
              </a:spcBef>
              <a:buFont typeface="Arial"/>
              <a:buChar char="•"/>
            </a:pPr>
            <a:r>
              <a:rPr lang="en-US" sz="6500">
                <a:solidFill>
                  <a:srgbClr val="000000"/>
                </a:solidFill>
                <a:latin typeface="Moonlight"/>
              </a:rPr>
              <a:t>Regulaciones basadas en tecnología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262640"/>
            <a:ext cx="12736439" cy="1120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 u="sng">
                <a:solidFill>
                  <a:srgbClr val="000000"/>
                </a:solidFill>
                <a:latin typeface="Moonlight Bold"/>
              </a:rPr>
              <a:t>Políticas para el control de </a:t>
            </a:r>
            <a:r>
              <a:rPr lang="en-US" sz="6500" u="sng">
                <a:solidFill>
                  <a:srgbClr val="000000"/>
                </a:solidFill>
                <a:latin typeface="Moonlight Bold"/>
              </a:rPr>
              <a:t>la contaminación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05951" y="1752035"/>
            <a:ext cx="4002807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Moonlight Bold"/>
              </a:rPr>
              <a:t>Enfoques de mercado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30" t="-20289" r="-2256" b="-13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40452" y="7459547"/>
            <a:ext cx="3018848" cy="3597507"/>
          </a:xfrm>
          <a:custGeom>
            <a:avLst/>
            <a:gdLst/>
            <a:ahLst/>
            <a:cxnLst/>
            <a:rect r="r" b="b" t="t" l="l"/>
            <a:pathLst>
              <a:path h="3597507" w="3018848">
                <a:moveTo>
                  <a:pt x="0" y="0"/>
                </a:moveTo>
                <a:lnTo>
                  <a:pt x="3018848" y="0"/>
                </a:lnTo>
                <a:lnTo>
                  <a:pt x="3018848" y="3597506"/>
                </a:lnTo>
                <a:lnTo>
                  <a:pt x="0" y="35975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872862">
            <a:off x="147778" y="-24941"/>
            <a:ext cx="1010881" cy="2523458"/>
          </a:xfrm>
          <a:custGeom>
            <a:avLst/>
            <a:gdLst/>
            <a:ahLst/>
            <a:cxnLst/>
            <a:rect r="r" b="b" t="t" l="l"/>
            <a:pathLst>
              <a:path h="2523458" w="1010881">
                <a:moveTo>
                  <a:pt x="1010881" y="0"/>
                </a:moveTo>
                <a:lnTo>
                  <a:pt x="0" y="0"/>
                </a:lnTo>
                <a:lnTo>
                  <a:pt x="0" y="2523458"/>
                </a:lnTo>
                <a:lnTo>
                  <a:pt x="1010881" y="2523458"/>
                </a:lnTo>
                <a:lnTo>
                  <a:pt x="10108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31087">
            <a:off x="-447291" y="6431884"/>
            <a:ext cx="1511430" cy="4306715"/>
          </a:xfrm>
          <a:custGeom>
            <a:avLst/>
            <a:gdLst/>
            <a:ahLst/>
            <a:cxnLst/>
            <a:rect r="r" b="b" t="t" l="l"/>
            <a:pathLst>
              <a:path h="4306715" w="1511430">
                <a:moveTo>
                  <a:pt x="0" y="0"/>
                </a:moveTo>
                <a:lnTo>
                  <a:pt x="1511430" y="0"/>
                </a:lnTo>
                <a:lnTo>
                  <a:pt x="1511430" y="4306716"/>
                </a:lnTo>
                <a:lnTo>
                  <a:pt x="0" y="43067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240817" y="395990"/>
            <a:ext cx="2459010" cy="2181812"/>
          </a:xfrm>
          <a:custGeom>
            <a:avLst/>
            <a:gdLst/>
            <a:ahLst/>
            <a:cxnLst/>
            <a:rect r="r" b="b" t="t" l="l"/>
            <a:pathLst>
              <a:path h="2181812" w="2459010">
                <a:moveTo>
                  <a:pt x="0" y="0"/>
                </a:moveTo>
                <a:lnTo>
                  <a:pt x="2459010" y="0"/>
                </a:lnTo>
                <a:lnTo>
                  <a:pt x="2459010" y="2181812"/>
                </a:lnTo>
                <a:lnTo>
                  <a:pt x="0" y="21818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53218" y="2238384"/>
            <a:ext cx="10850629" cy="772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Reducir la contaminación siempre que los costes marginales de control sean inferiores al impuesto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 Bold"/>
              </a:rPr>
              <a:t>B + D + E + F </a:t>
            </a:r>
            <a:r>
              <a:rPr lang="en-US" sz="3999">
                <a:solidFill>
                  <a:srgbClr val="000000"/>
                </a:solidFill>
                <a:latin typeface="Moonlight"/>
              </a:rPr>
              <a:t>= Pago de impuestos sin reducción de contaminación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 Bold"/>
              </a:rPr>
              <a:t>B + D + E</a:t>
            </a:r>
            <a:r>
              <a:rPr lang="en-US" sz="3999">
                <a:solidFill>
                  <a:srgbClr val="000000"/>
                </a:solidFill>
                <a:latin typeface="Moonlight"/>
              </a:rPr>
              <a:t> = Costes de reducción y pago de impuestos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</a:p>
          <a:p>
            <a:pPr algn="just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Cualquier otro nivel de contaminación distinto de Q1 supondría mayores costes</a:t>
            </a:r>
          </a:p>
          <a:p>
            <a:pPr algn="just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Los costes marginales de control se igualan entre todos los productores</a:t>
            </a:r>
          </a:p>
          <a:p>
            <a:pPr algn="just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Impuesto = Beneficios marginales de la reducción de daños por contaminación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243294" y="2980050"/>
            <a:ext cx="5456533" cy="4326900"/>
          </a:xfrm>
          <a:custGeom>
            <a:avLst/>
            <a:gdLst/>
            <a:ahLst/>
            <a:cxnLst/>
            <a:rect r="r" b="b" t="t" l="l"/>
            <a:pathLst>
              <a:path h="4326900" w="5456533">
                <a:moveTo>
                  <a:pt x="0" y="0"/>
                </a:moveTo>
                <a:lnTo>
                  <a:pt x="5456533" y="0"/>
                </a:lnTo>
                <a:lnTo>
                  <a:pt x="5456533" y="4326900"/>
                </a:lnTo>
                <a:lnTo>
                  <a:pt x="0" y="43269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880751" y="262640"/>
            <a:ext cx="9131618" cy="1136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83"/>
              </a:lnSpc>
              <a:spcBef>
                <a:spcPct val="0"/>
              </a:spcBef>
            </a:pPr>
            <a:r>
              <a:rPr lang="en-US" sz="6559" u="sng">
                <a:solidFill>
                  <a:srgbClr val="000000"/>
                </a:solidFill>
                <a:latin typeface="Moonlight Bold"/>
              </a:rPr>
              <a:t>Impuestos sobre la contaminación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30" t="-20289" r="-2256" b="-13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47093" y="6994721"/>
            <a:ext cx="3018848" cy="3597507"/>
          </a:xfrm>
          <a:custGeom>
            <a:avLst/>
            <a:gdLst/>
            <a:ahLst/>
            <a:cxnLst/>
            <a:rect r="r" b="b" t="t" l="l"/>
            <a:pathLst>
              <a:path h="3597507" w="3018848">
                <a:moveTo>
                  <a:pt x="0" y="0"/>
                </a:moveTo>
                <a:lnTo>
                  <a:pt x="3018848" y="0"/>
                </a:lnTo>
                <a:lnTo>
                  <a:pt x="3018848" y="3597506"/>
                </a:lnTo>
                <a:lnTo>
                  <a:pt x="0" y="35975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872862">
            <a:off x="1810516" y="8165749"/>
            <a:ext cx="1078456" cy="2692145"/>
          </a:xfrm>
          <a:custGeom>
            <a:avLst/>
            <a:gdLst/>
            <a:ahLst/>
            <a:cxnLst/>
            <a:rect r="r" b="b" t="t" l="l"/>
            <a:pathLst>
              <a:path h="2692145" w="1078456">
                <a:moveTo>
                  <a:pt x="1078455" y="0"/>
                </a:moveTo>
                <a:lnTo>
                  <a:pt x="0" y="0"/>
                </a:lnTo>
                <a:lnTo>
                  <a:pt x="0" y="2692145"/>
                </a:lnTo>
                <a:lnTo>
                  <a:pt x="1078455" y="2692145"/>
                </a:lnTo>
                <a:lnTo>
                  <a:pt x="107845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31087">
            <a:off x="-22884" y="6200780"/>
            <a:ext cx="1625670" cy="4632237"/>
          </a:xfrm>
          <a:custGeom>
            <a:avLst/>
            <a:gdLst/>
            <a:ahLst/>
            <a:cxnLst/>
            <a:rect r="r" b="b" t="t" l="l"/>
            <a:pathLst>
              <a:path h="4632237" w="1625670">
                <a:moveTo>
                  <a:pt x="0" y="0"/>
                </a:moveTo>
                <a:lnTo>
                  <a:pt x="1625670" y="0"/>
                </a:lnTo>
                <a:lnTo>
                  <a:pt x="1625670" y="4632236"/>
                </a:lnTo>
                <a:lnTo>
                  <a:pt x="0" y="4632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03307" y="8288770"/>
            <a:ext cx="1958676" cy="1737880"/>
          </a:xfrm>
          <a:custGeom>
            <a:avLst/>
            <a:gdLst/>
            <a:ahLst/>
            <a:cxnLst/>
            <a:rect r="r" b="b" t="t" l="l"/>
            <a:pathLst>
              <a:path h="1737880" w="1958676">
                <a:moveTo>
                  <a:pt x="0" y="0"/>
                </a:moveTo>
                <a:lnTo>
                  <a:pt x="1958675" y="0"/>
                </a:lnTo>
                <a:lnTo>
                  <a:pt x="1958675" y="1737880"/>
                </a:lnTo>
                <a:lnTo>
                  <a:pt x="0" y="17378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89591" y="184150"/>
            <a:ext cx="12198409" cy="984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 Bold"/>
              </a:rPr>
              <a:t>Una empresa tiene un costo marginal de reducción de la contaminación de: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u="sng">
                <a:solidFill>
                  <a:srgbClr val="000000"/>
                </a:solidFill>
                <a:latin typeface="Moonlight"/>
              </a:rPr>
              <a:t>MCR = </a:t>
            </a:r>
            <a:r>
              <a:rPr lang="en-US" sz="3999">
                <a:solidFill>
                  <a:srgbClr val="000000"/>
                </a:solidFill>
                <a:latin typeface="Moonlight"/>
              </a:rPr>
              <a:t>30 + 2Q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u="sng">
                <a:solidFill>
                  <a:srgbClr val="000000"/>
                </a:solidFill>
                <a:latin typeface="Moonlight"/>
              </a:rPr>
              <a:t>Q =</a:t>
            </a:r>
            <a:r>
              <a:rPr lang="en-US" sz="3999">
                <a:solidFill>
                  <a:srgbClr val="000000"/>
                </a:solidFill>
                <a:latin typeface="Moonlight"/>
              </a:rPr>
              <a:t> Cantidad de contaminación reducida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u="sng">
                <a:solidFill>
                  <a:srgbClr val="000000"/>
                </a:solidFill>
                <a:latin typeface="Moonlight"/>
              </a:rPr>
              <a:t>Qmax =</a:t>
            </a:r>
            <a:r>
              <a:rPr lang="en-US" sz="3999">
                <a:solidFill>
                  <a:srgbClr val="000000"/>
                </a:solidFill>
                <a:latin typeface="Moonlight"/>
              </a:rPr>
              <a:t> 100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u="sng">
                <a:solidFill>
                  <a:srgbClr val="000000"/>
                </a:solidFill>
                <a:latin typeface="Moonlight"/>
              </a:rPr>
              <a:t>Impuesto a la contaminación =</a:t>
            </a:r>
            <a:r>
              <a:rPr lang="en-US" sz="3999">
                <a:solidFill>
                  <a:srgbClr val="000000"/>
                </a:solidFill>
                <a:latin typeface="Moonlight"/>
              </a:rPr>
              <a:t> 110/ton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u="sng">
                <a:solidFill>
                  <a:srgbClr val="000000"/>
                </a:solidFill>
                <a:latin typeface="Moonlight"/>
              </a:rPr>
              <a:t>A + B + C + D = Sin reducción de contaminación</a:t>
            </a:r>
            <a:r>
              <a:rPr lang="en-US" sz="3999">
                <a:solidFill>
                  <a:srgbClr val="000000"/>
                </a:solidFill>
                <a:latin typeface="Moonlight"/>
              </a:rPr>
              <a:t> = 11.000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u="sng">
                <a:solidFill>
                  <a:srgbClr val="000000"/>
                </a:solidFill>
                <a:latin typeface="Moonlight"/>
              </a:rPr>
              <a:t>Óptimo reducción de contaminación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110 = 30 + 2Q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Q = 40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 </a:t>
            </a:r>
            <a:r>
              <a:rPr lang="en-US" sz="3999" u="sng">
                <a:solidFill>
                  <a:srgbClr val="000000"/>
                </a:solidFill>
                <a:latin typeface="Moonlight"/>
              </a:rPr>
              <a:t>Costos de reducción de la contaminación = (B + C) 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(40 * 80 * 0,5) + (30 * 40) = 2.800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 </a:t>
            </a:r>
            <a:r>
              <a:rPr lang="en-US" sz="3999" u="sng">
                <a:solidFill>
                  <a:srgbClr val="000000"/>
                </a:solidFill>
                <a:latin typeface="Moonlight"/>
              </a:rPr>
              <a:t>Impuesto = D</a:t>
            </a:r>
            <a:r>
              <a:rPr lang="en-US" sz="3999">
                <a:solidFill>
                  <a:srgbClr val="000000"/>
                </a:solidFill>
                <a:latin typeface="Moonlight"/>
              </a:rPr>
              <a:t> = 60 * 110 = 6.600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u="sng">
                <a:solidFill>
                  <a:srgbClr val="000000"/>
                </a:solidFill>
                <a:latin typeface="Moonlight"/>
              </a:rPr>
              <a:t>Costo total para la empresa = D + (B + C)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2.800 + 6.600 = 9.400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76267" y="1540226"/>
            <a:ext cx="5685716" cy="4389855"/>
          </a:xfrm>
          <a:custGeom>
            <a:avLst/>
            <a:gdLst/>
            <a:ahLst/>
            <a:cxnLst/>
            <a:rect r="r" b="b" t="t" l="l"/>
            <a:pathLst>
              <a:path h="4389855" w="5685716">
                <a:moveTo>
                  <a:pt x="0" y="0"/>
                </a:moveTo>
                <a:lnTo>
                  <a:pt x="5685715" y="0"/>
                </a:lnTo>
                <a:lnTo>
                  <a:pt x="5685715" y="4389855"/>
                </a:lnTo>
                <a:lnTo>
                  <a:pt x="0" y="43898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-133350"/>
            <a:ext cx="5397702" cy="1136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83"/>
              </a:lnSpc>
              <a:spcBef>
                <a:spcPct val="0"/>
              </a:spcBef>
            </a:pPr>
            <a:r>
              <a:rPr lang="en-US" sz="6559" u="sng">
                <a:solidFill>
                  <a:srgbClr val="000000"/>
                </a:solidFill>
                <a:latin typeface="Moonlight Bold"/>
              </a:rPr>
              <a:t>Ejemplo numérico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30" t="-20289" r="-2256" b="-13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28990" y="8105188"/>
            <a:ext cx="2459010" cy="2181812"/>
          </a:xfrm>
          <a:custGeom>
            <a:avLst/>
            <a:gdLst/>
            <a:ahLst/>
            <a:cxnLst/>
            <a:rect r="r" b="b" t="t" l="l"/>
            <a:pathLst>
              <a:path h="2181812" w="2459010">
                <a:moveTo>
                  <a:pt x="0" y="0"/>
                </a:moveTo>
                <a:lnTo>
                  <a:pt x="2459010" y="0"/>
                </a:lnTo>
                <a:lnTo>
                  <a:pt x="2459010" y="2181812"/>
                </a:lnTo>
                <a:lnTo>
                  <a:pt x="0" y="218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872862">
            <a:off x="955463" y="8662559"/>
            <a:ext cx="848191" cy="2117336"/>
          </a:xfrm>
          <a:custGeom>
            <a:avLst/>
            <a:gdLst/>
            <a:ahLst/>
            <a:cxnLst/>
            <a:rect r="r" b="b" t="t" l="l"/>
            <a:pathLst>
              <a:path h="2117336" w="848191">
                <a:moveTo>
                  <a:pt x="848191" y="0"/>
                </a:moveTo>
                <a:lnTo>
                  <a:pt x="0" y="0"/>
                </a:lnTo>
                <a:lnTo>
                  <a:pt x="0" y="2117336"/>
                </a:lnTo>
                <a:lnTo>
                  <a:pt x="848191" y="2117336"/>
                </a:lnTo>
                <a:lnTo>
                  <a:pt x="84819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31087">
            <a:off x="-534909" y="6477356"/>
            <a:ext cx="1625670" cy="4632237"/>
          </a:xfrm>
          <a:custGeom>
            <a:avLst/>
            <a:gdLst/>
            <a:ahLst/>
            <a:cxnLst/>
            <a:rect r="r" b="b" t="t" l="l"/>
            <a:pathLst>
              <a:path h="4632237" w="1625670">
                <a:moveTo>
                  <a:pt x="0" y="0"/>
                </a:moveTo>
                <a:lnTo>
                  <a:pt x="1625671" y="0"/>
                </a:lnTo>
                <a:lnTo>
                  <a:pt x="1625671" y="4632236"/>
                </a:lnTo>
                <a:lnTo>
                  <a:pt x="0" y="4632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86941" y="1241425"/>
            <a:ext cx="12643962" cy="702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Dos empresas que emiten 50 unidades de contaminación cada una = 100 unidades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Objetivo de reducción = 40 unidades</a:t>
            </a:r>
          </a:p>
          <a:p>
            <a:pPr algn="just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60 permisos de contaminación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Sin negociación cada empresa debe reducir 20 unidades (de 50 a 30)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MCR 1 = 200 USD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MCR 2 = 600 USD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Coste total de reducción = 8.000</a:t>
            </a:r>
          </a:p>
          <a:p>
            <a:pPr algn="just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Empresa 1 = 20 * 200 * 0,5 = 2.000 (A)</a:t>
            </a:r>
          </a:p>
          <a:p>
            <a:pPr algn="just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Empresa 2 = 20 * 600 * 0,5 = 6.000 (B+C+D)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6330498" y="5581097"/>
            <a:ext cx="2459010" cy="2181812"/>
          </a:xfrm>
          <a:custGeom>
            <a:avLst/>
            <a:gdLst/>
            <a:ahLst/>
            <a:cxnLst/>
            <a:rect r="r" b="b" t="t" l="l"/>
            <a:pathLst>
              <a:path h="2181812" w="2459010">
                <a:moveTo>
                  <a:pt x="0" y="0"/>
                </a:moveTo>
                <a:lnTo>
                  <a:pt x="2459010" y="0"/>
                </a:lnTo>
                <a:lnTo>
                  <a:pt x="2459010" y="2181812"/>
                </a:lnTo>
                <a:lnTo>
                  <a:pt x="0" y="218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330498" y="3107032"/>
            <a:ext cx="2459010" cy="2181812"/>
          </a:xfrm>
          <a:custGeom>
            <a:avLst/>
            <a:gdLst/>
            <a:ahLst/>
            <a:cxnLst/>
            <a:rect r="r" b="b" t="t" l="l"/>
            <a:pathLst>
              <a:path h="2181812" w="2459010">
                <a:moveTo>
                  <a:pt x="0" y="0"/>
                </a:moveTo>
                <a:lnTo>
                  <a:pt x="2459010" y="0"/>
                </a:lnTo>
                <a:lnTo>
                  <a:pt x="2459010" y="2181812"/>
                </a:lnTo>
                <a:lnTo>
                  <a:pt x="0" y="218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0358" y="4264185"/>
            <a:ext cx="6501092" cy="5457042"/>
          </a:xfrm>
          <a:custGeom>
            <a:avLst/>
            <a:gdLst/>
            <a:ahLst/>
            <a:cxnLst/>
            <a:rect r="r" b="b" t="t" l="l"/>
            <a:pathLst>
              <a:path h="5457042" w="6501092">
                <a:moveTo>
                  <a:pt x="0" y="0"/>
                </a:moveTo>
                <a:lnTo>
                  <a:pt x="6501091" y="0"/>
                </a:lnTo>
                <a:lnTo>
                  <a:pt x="6501091" y="5457042"/>
                </a:lnTo>
                <a:lnTo>
                  <a:pt x="0" y="54570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68212" y="187504"/>
            <a:ext cx="10648712" cy="1120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u="sng">
                <a:solidFill>
                  <a:srgbClr val="000000"/>
                </a:solidFill>
                <a:latin typeface="Moonlight Bold"/>
              </a:rPr>
              <a:t>Permisos de contaminación negociables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330498" y="629945"/>
            <a:ext cx="2459010" cy="2181812"/>
          </a:xfrm>
          <a:custGeom>
            <a:avLst/>
            <a:gdLst/>
            <a:ahLst/>
            <a:cxnLst/>
            <a:rect r="r" b="b" t="t" l="l"/>
            <a:pathLst>
              <a:path h="2181812" w="2459010">
                <a:moveTo>
                  <a:pt x="0" y="0"/>
                </a:moveTo>
                <a:lnTo>
                  <a:pt x="2459010" y="0"/>
                </a:lnTo>
                <a:lnTo>
                  <a:pt x="2459010" y="2181812"/>
                </a:lnTo>
                <a:lnTo>
                  <a:pt x="0" y="218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551944" y="-1090906"/>
            <a:ext cx="2459010" cy="2181812"/>
          </a:xfrm>
          <a:custGeom>
            <a:avLst/>
            <a:gdLst/>
            <a:ahLst/>
            <a:cxnLst/>
            <a:rect r="r" b="b" t="t" l="l"/>
            <a:pathLst>
              <a:path h="2181812" w="2459010">
                <a:moveTo>
                  <a:pt x="0" y="0"/>
                </a:moveTo>
                <a:lnTo>
                  <a:pt x="2459010" y="0"/>
                </a:lnTo>
                <a:lnTo>
                  <a:pt x="2459010" y="2181812"/>
                </a:lnTo>
                <a:lnTo>
                  <a:pt x="0" y="218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30" t="-20289" r="-2256" b="-13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47093" y="6994721"/>
            <a:ext cx="3018848" cy="3597507"/>
          </a:xfrm>
          <a:custGeom>
            <a:avLst/>
            <a:gdLst/>
            <a:ahLst/>
            <a:cxnLst/>
            <a:rect r="r" b="b" t="t" l="l"/>
            <a:pathLst>
              <a:path h="3597507" w="3018848">
                <a:moveTo>
                  <a:pt x="0" y="0"/>
                </a:moveTo>
                <a:lnTo>
                  <a:pt x="3018848" y="0"/>
                </a:lnTo>
                <a:lnTo>
                  <a:pt x="3018848" y="3597506"/>
                </a:lnTo>
                <a:lnTo>
                  <a:pt x="0" y="35975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240817" y="395990"/>
            <a:ext cx="2459010" cy="2181812"/>
          </a:xfrm>
          <a:custGeom>
            <a:avLst/>
            <a:gdLst/>
            <a:ahLst/>
            <a:cxnLst/>
            <a:rect r="r" b="b" t="t" l="l"/>
            <a:pathLst>
              <a:path h="2181812" w="2459010">
                <a:moveTo>
                  <a:pt x="0" y="0"/>
                </a:moveTo>
                <a:lnTo>
                  <a:pt x="2459010" y="0"/>
                </a:lnTo>
                <a:lnTo>
                  <a:pt x="2459010" y="2181812"/>
                </a:lnTo>
                <a:lnTo>
                  <a:pt x="0" y="2181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1872862">
            <a:off x="1810516" y="8165749"/>
            <a:ext cx="1078456" cy="2692145"/>
          </a:xfrm>
          <a:custGeom>
            <a:avLst/>
            <a:gdLst/>
            <a:ahLst/>
            <a:cxnLst/>
            <a:rect r="r" b="b" t="t" l="l"/>
            <a:pathLst>
              <a:path h="2692145" w="1078456">
                <a:moveTo>
                  <a:pt x="1078455" y="0"/>
                </a:moveTo>
                <a:lnTo>
                  <a:pt x="0" y="0"/>
                </a:lnTo>
                <a:lnTo>
                  <a:pt x="0" y="2692145"/>
                </a:lnTo>
                <a:lnTo>
                  <a:pt x="1078455" y="2692145"/>
                </a:lnTo>
                <a:lnTo>
                  <a:pt x="107845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31087">
            <a:off x="-22884" y="6200780"/>
            <a:ext cx="1625670" cy="4632237"/>
          </a:xfrm>
          <a:custGeom>
            <a:avLst/>
            <a:gdLst/>
            <a:ahLst/>
            <a:cxnLst/>
            <a:rect r="r" b="b" t="t" l="l"/>
            <a:pathLst>
              <a:path h="4632237" w="1625670">
                <a:moveTo>
                  <a:pt x="0" y="0"/>
                </a:moveTo>
                <a:lnTo>
                  <a:pt x="1625670" y="0"/>
                </a:lnTo>
                <a:lnTo>
                  <a:pt x="1625670" y="4632236"/>
                </a:lnTo>
                <a:lnTo>
                  <a:pt x="0" y="46322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607074" y="184150"/>
            <a:ext cx="8238863" cy="984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 Bold"/>
              </a:rPr>
              <a:t>Hasta que las curvas MCR sean iguales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</a:p>
          <a:p>
            <a:pPr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Empresa 1 vende 10 permisos a la Empresa 2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</a:p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 Bold"/>
              </a:rPr>
              <a:t>Coste total de reducción = 6.000</a:t>
            </a:r>
          </a:p>
          <a:p>
            <a:pPr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Empresa 1 = 30 * 300 * 0,5 = 4.500 (A+B)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Ingresos = 300 * 10 = 3.000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Costes netos = 1.500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</a:p>
          <a:p>
            <a:pPr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Empresa 2 = 10 * 300 * 0,5 = 1.500 (C)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Compra permisos = 10 * 300 = 3.000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"/>
              </a:rPr>
              <a:t>Costes netos = 4.500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</a:p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onlight Bold"/>
              </a:rPr>
              <a:t>ÁREA D = AHORRO NETO (2.000)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4660" y="94409"/>
            <a:ext cx="4552593" cy="1120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u="sng">
                <a:solidFill>
                  <a:srgbClr val="000000"/>
                </a:solidFill>
                <a:latin typeface="Moonlight Bold"/>
              </a:rPr>
              <a:t>Con negociación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98441" y="1919653"/>
            <a:ext cx="6501092" cy="5457042"/>
          </a:xfrm>
          <a:custGeom>
            <a:avLst/>
            <a:gdLst/>
            <a:ahLst/>
            <a:cxnLst/>
            <a:rect r="r" b="b" t="t" l="l"/>
            <a:pathLst>
              <a:path h="5457042" w="6501092">
                <a:moveTo>
                  <a:pt x="0" y="0"/>
                </a:moveTo>
                <a:lnTo>
                  <a:pt x="6501092" y="0"/>
                </a:lnTo>
                <a:lnTo>
                  <a:pt x="6501092" y="5457042"/>
                </a:lnTo>
                <a:lnTo>
                  <a:pt x="0" y="54570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30" t="-20289" r="-2256" b="-13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47093" y="6994721"/>
            <a:ext cx="3018848" cy="3597507"/>
          </a:xfrm>
          <a:custGeom>
            <a:avLst/>
            <a:gdLst/>
            <a:ahLst/>
            <a:cxnLst/>
            <a:rect r="r" b="b" t="t" l="l"/>
            <a:pathLst>
              <a:path h="3597507" w="3018848">
                <a:moveTo>
                  <a:pt x="0" y="0"/>
                </a:moveTo>
                <a:lnTo>
                  <a:pt x="3018848" y="0"/>
                </a:lnTo>
                <a:lnTo>
                  <a:pt x="3018848" y="3597506"/>
                </a:lnTo>
                <a:lnTo>
                  <a:pt x="0" y="35975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872862">
            <a:off x="2248662" y="7623234"/>
            <a:ext cx="1289164" cy="3218134"/>
          </a:xfrm>
          <a:custGeom>
            <a:avLst/>
            <a:gdLst/>
            <a:ahLst/>
            <a:cxnLst/>
            <a:rect r="r" b="b" t="t" l="l"/>
            <a:pathLst>
              <a:path h="3218134" w="1289164">
                <a:moveTo>
                  <a:pt x="1289163" y="0"/>
                </a:moveTo>
                <a:lnTo>
                  <a:pt x="0" y="0"/>
                </a:lnTo>
                <a:lnTo>
                  <a:pt x="0" y="3218134"/>
                </a:lnTo>
                <a:lnTo>
                  <a:pt x="1289163" y="3218134"/>
                </a:lnTo>
                <a:lnTo>
                  <a:pt x="128916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31087">
            <a:off x="57054" y="5274350"/>
            <a:ext cx="1943293" cy="5537280"/>
          </a:xfrm>
          <a:custGeom>
            <a:avLst/>
            <a:gdLst/>
            <a:ahLst/>
            <a:cxnLst/>
            <a:rect r="r" b="b" t="t" l="l"/>
            <a:pathLst>
              <a:path h="5537280" w="1943293">
                <a:moveTo>
                  <a:pt x="0" y="0"/>
                </a:moveTo>
                <a:lnTo>
                  <a:pt x="1943292" y="0"/>
                </a:lnTo>
                <a:lnTo>
                  <a:pt x="1943292" y="5537280"/>
                </a:lnTo>
                <a:lnTo>
                  <a:pt x="0" y="55372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240817" y="395990"/>
            <a:ext cx="2459010" cy="2181812"/>
          </a:xfrm>
          <a:custGeom>
            <a:avLst/>
            <a:gdLst/>
            <a:ahLst/>
            <a:cxnLst/>
            <a:rect r="r" b="b" t="t" l="l"/>
            <a:pathLst>
              <a:path h="2181812" w="2459010">
                <a:moveTo>
                  <a:pt x="0" y="0"/>
                </a:moveTo>
                <a:lnTo>
                  <a:pt x="2459010" y="0"/>
                </a:lnTo>
                <a:lnTo>
                  <a:pt x="2459010" y="2181812"/>
                </a:lnTo>
                <a:lnTo>
                  <a:pt x="0" y="21818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699034" y="3492046"/>
            <a:ext cx="13493765" cy="3115833"/>
          </a:xfrm>
          <a:custGeom>
            <a:avLst/>
            <a:gdLst/>
            <a:ahLst/>
            <a:cxnLst/>
            <a:rect r="r" b="b" t="t" l="l"/>
            <a:pathLst>
              <a:path h="3115833" w="13493765">
                <a:moveTo>
                  <a:pt x="0" y="0"/>
                </a:moveTo>
                <a:lnTo>
                  <a:pt x="13493764" y="0"/>
                </a:lnTo>
                <a:lnTo>
                  <a:pt x="13493764" y="3115833"/>
                </a:lnTo>
                <a:lnTo>
                  <a:pt x="0" y="31158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-403633">
            <a:off x="7011398" y="4273183"/>
            <a:ext cx="4247178" cy="1568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82"/>
              </a:lnSpc>
            </a:pPr>
            <a:r>
              <a:rPr lang="en-US" sz="9059">
                <a:solidFill>
                  <a:srgbClr val="000000"/>
                </a:solidFill>
                <a:latin typeface="Moonlight Bold"/>
              </a:rPr>
              <a:t>Gracias!!!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028700" y="435497"/>
            <a:ext cx="2459010" cy="2181812"/>
          </a:xfrm>
          <a:custGeom>
            <a:avLst/>
            <a:gdLst/>
            <a:ahLst/>
            <a:cxnLst/>
            <a:rect r="r" b="b" t="t" l="l"/>
            <a:pathLst>
              <a:path h="2181812" w="2459010">
                <a:moveTo>
                  <a:pt x="2459010" y="0"/>
                </a:moveTo>
                <a:lnTo>
                  <a:pt x="0" y="0"/>
                </a:lnTo>
                <a:lnTo>
                  <a:pt x="0" y="2181812"/>
                </a:lnTo>
                <a:lnTo>
                  <a:pt x="2459010" y="2181812"/>
                </a:lnTo>
                <a:lnTo>
                  <a:pt x="245901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DAFhs1-SdV8</dc:identifier>
  <dcterms:modified xsi:type="dcterms:W3CDTF">2011-08-01T06:04:30Z</dcterms:modified>
  <cp:revision>1</cp:revision>
  <dc:title>Práctico 7: Óptimo de contaminación</dc:title>
</cp:coreProperties>
</file>