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8" r:id="rId3"/>
    <p:sldId id="279" r:id="rId4"/>
    <p:sldId id="282" r:id="rId5"/>
    <p:sldId id="280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1" r:id="rId15"/>
    <p:sldId id="277" r:id="rId16"/>
    <p:sldId id="272" r:id="rId17"/>
    <p:sldId id="275" r:id="rId18"/>
    <p:sldId id="276" r:id="rId19"/>
    <p:sldId id="269" r:id="rId20"/>
    <p:sldId id="270" r:id="rId21"/>
    <p:sldId id="278" r:id="rId22"/>
    <p:sldId id="271" r:id="rId23"/>
    <p:sldId id="273" r:id="rId24"/>
    <p:sldId id="281" r:id="rId2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al Dominique Reichel Knox (christal.reichel)" initials="CDRK(" lastIdx="1" clrIdx="0">
    <p:extLst>
      <p:ext uri="{19B8F6BF-5375-455C-9EA6-DF929625EA0E}">
        <p15:presenceInfo xmlns:p15="http://schemas.microsoft.com/office/powerpoint/2012/main" userId="Christal Dominique Reichel Knox (christal.reichel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84A1A4-A244-4AF5-A83C-596493A68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CAADB5-B746-42CE-83ED-8D8DA1DA1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C69D69-78C6-4DED-A15B-A8237F86C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7/11/2021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952EF8-5376-40DA-A541-726E91793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D1E0DD-4D4D-4671-91A6-655817124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4802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F3B167-02A6-4633-8CCD-B0A17112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97FE10A-31D4-41CF-80D2-986D5CA96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B70246-3E73-46AE-85AC-8ABCD0ED0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7/11/2021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2C888B-FAEA-409D-99BF-75DFD7CFD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937860-0C82-4EB3-A74B-AA8A52467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71251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EDE32EC-4980-4ACD-ACCB-41CADB2D5B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718FB2B-3270-4172-AB72-3FEE1C854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2741E-59C2-4DD3-B54E-A389551FA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7/11/2021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EEE30F-12A1-48C9-A6A9-30B8AF48D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3AB188-4CF0-491D-B20C-F50179BC5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68539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10DCC-1D3B-4A22-A7CA-731DE0402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8D67B8-BECC-44FB-9A03-11560C10C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4B9343-6B4C-470D-8C41-704B2F840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7/11/2021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B120F1-C44B-4091-B4E1-2081A65E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C804C7-9288-4947-927C-3ADE8DB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22899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CF478C-2EFC-4AF9-BF5C-6810DC47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99CEBC-0D85-4E8B-A038-3BA0FD6FD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AFD13C-B3BB-40C9-B564-B82808EAC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7/11/2021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E5B140-7631-4FEA-86CB-34FDFC291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14A52A-6F8E-4DD8-ADF4-D33AECD18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0719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C1022-B021-483F-B832-A21388FB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B0E05F-4E64-4005-ABF0-2423B2F14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630ABA8-7AE4-4331-BB89-B2EDE3F00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3E386C-13A2-4F7F-8ED0-481583ED2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7/11/2021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AD6C02-301F-41DE-A921-9F6E7CB8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939DF9-7B92-401B-B850-A04192BE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6033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989531-C8E8-4034-BA2F-EA52A804D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622713-5C32-40CF-B322-FD2A9B9DA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B4B8165-E9FE-4D49-85FB-CAD7D27E4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03EA35-C015-4721-BE66-DC498AB86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C330AD7-324A-424C-9087-182ADCC05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69D6234-F4CE-47A6-ACB3-79428B096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7/11/2021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FB35847-EA6A-4726-995C-B6579C30E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4726A9A-6806-4EAC-8A7A-2A1DC2B1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71319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29999B-9EC6-4B72-8DCE-9E7D91053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86DA2D9-CC20-464A-80E9-425AA76AA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7/11/2021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43435C6-5B9E-49D9-9716-8656456A8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72FAAC6-9BFE-49CC-9E59-1EF0A787E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13222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7DC8416-4409-410A-9CB2-97DE8A2E2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7/11/2021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6E16334-58E2-4494-88B9-CF202029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E8EB940-EEFE-4C60-AD9D-B4E236673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24999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F6E7A-630A-4D27-9B40-1D60FFC6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376CAD-DF4D-4AEE-8FA8-6F3B4B13F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21698C-F37D-40F0-BA58-59B2C37FF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A276DB-6594-442F-BA9F-B137FEEF1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7/11/2021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8F9637E-95D5-4D91-BC59-C340E5663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3F0887-B226-4844-A642-028D210F8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2021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5E83E-C9D8-4CDB-90D5-9D75825E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80ED707-380D-44E3-BBAC-20254A8286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25DC1D-90CD-48B1-86C5-6E390AF75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984B02-DCA7-4796-9798-8B2CC9F8C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7/11/2021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9F15D9-C442-4B79-A66D-4700ECF5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D5227B-9C84-4D63-AEFF-DB524DCE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384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AA8F938-49DA-4E7F-9BBF-2D64BEEAE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FFED62-CA9D-45B0-BAF3-EADDF63BA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38AA3D-EF9A-4742-B309-0FCD5AE24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08324-A84C-4A45-93B6-78D079CCE772}" type="datetime1">
              <a:rPr lang="en-US" smtClean="0"/>
              <a:t>7/11/2021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EBD0FC-2CC0-4C63-A30E-456AD8BB5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0F3049-78A5-4AB6-B106-3A5424A2B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72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C6ED92C-112F-45A2-BC05-C1D0BF378D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6" name="Diagrama de flujo: multidocumento 5">
            <a:extLst>
              <a:ext uri="{FF2B5EF4-FFF2-40B4-BE49-F238E27FC236}">
                <a16:creationId xmlns:a16="http://schemas.microsoft.com/office/drawing/2014/main" id="{62BF01BC-C095-4E64-BC30-38A92926E475}"/>
              </a:ext>
            </a:extLst>
          </p:cNvPr>
          <p:cNvSpPr/>
          <p:nvPr/>
        </p:nvSpPr>
        <p:spPr>
          <a:xfrm>
            <a:off x="622852" y="2170043"/>
            <a:ext cx="4969565" cy="4293705"/>
          </a:xfrm>
          <a:prstGeom prst="flowChartMultidocument">
            <a:avLst/>
          </a:prstGeom>
          <a:solidFill>
            <a:schemeClr val="dk1">
              <a:alpha val="68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7593E4-A0D2-46BE-BB54-5366AC5AD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851" y="1972738"/>
            <a:ext cx="4281737" cy="2186393"/>
          </a:xfrm>
        </p:spPr>
        <p:txBody>
          <a:bodyPr anchor="b">
            <a:normAutofit/>
          </a:bodyPr>
          <a:lstStyle/>
          <a:p>
            <a:pPr algn="ctr"/>
            <a:r>
              <a:rPr lang="es-CL" sz="6000" dirty="0">
                <a:solidFill>
                  <a:schemeClr val="bg1"/>
                </a:solidFill>
                <a:latin typeface="Brush Script MT" panose="03060802040406070304" pitchFamily="66" charset="0"/>
              </a:rPr>
              <a:t>Prueba final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D333B4-4CBD-4B08-B93A-135C34D44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52" y="4316895"/>
            <a:ext cx="4281737" cy="1289877"/>
          </a:xfrm>
        </p:spPr>
        <p:txBody>
          <a:bodyPr anchor="t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s-CL" sz="1800" b="1" u="sng" dirty="0">
                <a:solidFill>
                  <a:schemeClr val="bg1"/>
                </a:solidFill>
              </a:rPr>
              <a:t>AYUDANTIA</a:t>
            </a:r>
          </a:p>
          <a:p>
            <a:pPr algn="ctr">
              <a:lnSpc>
                <a:spcPct val="120000"/>
              </a:lnSpc>
            </a:pPr>
            <a:r>
              <a:rPr lang="es-CL" sz="1800" i="1" dirty="0">
                <a:solidFill>
                  <a:schemeClr val="bg1"/>
                </a:solidFill>
              </a:rPr>
              <a:t>Christal Reichel</a:t>
            </a:r>
          </a:p>
          <a:p>
            <a:pPr algn="ctr">
              <a:lnSpc>
                <a:spcPct val="120000"/>
              </a:lnSpc>
            </a:pPr>
            <a:r>
              <a:rPr lang="es-CL" sz="1800" i="1" dirty="0">
                <a:solidFill>
                  <a:schemeClr val="bg1"/>
                </a:solidFill>
              </a:rPr>
              <a:t>Michelle Riquelme</a:t>
            </a:r>
          </a:p>
        </p:txBody>
      </p:sp>
    </p:spTree>
    <p:extLst>
      <p:ext uri="{BB962C8B-B14F-4D97-AF65-F5344CB8AC3E}">
        <p14:creationId xmlns:p14="http://schemas.microsoft.com/office/powerpoint/2010/main" val="940577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B18350-241A-4966-86B8-B1C5BE884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151" y="658831"/>
            <a:ext cx="6194848" cy="546100"/>
          </a:xfrm>
          <a:solidFill>
            <a:schemeClr val="tx1">
              <a:alpha val="56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CL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debe sacar valor del Kc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D0C3FB-D0BD-449D-9B4E-3A9BBD134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94"/>
            <a:ext cx="5997153" cy="68637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4C64981-EB47-4734-83F1-4E1137CF7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152" y="1869556"/>
            <a:ext cx="6194847" cy="311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34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4895CC8-2F69-4976-B3BF-12826F6AE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07252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F88493D-74FA-44B3-B714-322782A9A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252" y="1623264"/>
            <a:ext cx="6484748" cy="361147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E1B140C-9053-4319-A6B9-14CAF1470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252" y="433647"/>
            <a:ext cx="6484748" cy="79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105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5A1EA60-CCE8-46F9-9B5E-9FF32537D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06206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B4F9A7-8978-4276-876A-407DD7878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099" y="0"/>
            <a:ext cx="5299901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1EE14C-BBC5-4ABA-BC4C-2FAB2D4B9BCC}"/>
              </a:ext>
            </a:extLst>
          </p:cNvPr>
          <p:cNvSpPr txBox="1"/>
          <p:nvPr/>
        </p:nvSpPr>
        <p:spPr>
          <a:xfrm>
            <a:off x="6338101" y="1"/>
            <a:ext cx="553998" cy="364434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s-CL" sz="2400" dirty="0"/>
              <a:t>Cuando dan solo presiones</a:t>
            </a:r>
          </a:p>
        </p:txBody>
      </p:sp>
    </p:spTree>
    <p:extLst>
      <p:ext uri="{BB962C8B-B14F-4D97-AF65-F5344CB8AC3E}">
        <p14:creationId xmlns:p14="http://schemas.microsoft.com/office/powerpoint/2010/main" val="1984961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BE74B57-2745-4B8F-A77E-9BB46DEF29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1" b="90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4F831CF-69A9-4664-9BF2-4B54038769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Cuando dan solo presiones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>
            <a:extLst>
              <a:ext uri="{FF2B5EF4-FFF2-40B4-BE49-F238E27FC236}">
                <a16:creationId xmlns:a16="http://schemas.microsoft.com/office/drawing/2014/main" id="{82B461FF-A375-4666-9810-2F61D5BE3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407" y="1657829"/>
            <a:ext cx="6966974" cy="211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46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E2D724B-8C3D-4008-90CB-92356FA4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2" r="8400" b="-1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F1829F-A3B0-47F9-815B-4EDB594C2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355" y="189211"/>
            <a:ext cx="6249216" cy="1195754"/>
          </a:xfrm>
        </p:spPr>
        <p:txBody>
          <a:bodyPr>
            <a:normAutofit/>
          </a:bodyPr>
          <a:lstStyle/>
          <a:p>
            <a:pPr algn="ctr"/>
            <a:r>
              <a:rPr lang="es-CL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Equilibrio iónico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403AE5A8-135A-4F69-A811-B1A0B29091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0767" y="1892228"/>
                <a:ext cx="5711213" cy="5283814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buNone/>
                </a:pPr>
                <a:r>
                  <a:rPr lang="es-MX" sz="2400" dirty="0">
                    <a:cs typeface="Calibri" panose="020F0502020204030204" pitchFamily="34" charset="0"/>
                  </a:rPr>
                  <a:t>Equilibrio de iones en solución (acuosa)</a:t>
                </a:r>
              </a:p>
              <a:p>
                <a:pPr marL="0" indent="0">
                  <a:buNone/>
                </a:pPr>
                <a:r>
                  <a:rPr lang="es-CL" sz="2400" dirty="0">
                    <a:cs typeface="Calibri" panose="020F0502020204030204" pitchFamily="34" charset="0"/>
                  </a:rPr>
                  <a:t>Conceptos:</a:t>
                </a:r>
              </a:p>
              <a:p>
                <a:r>
                  <a:rPr lang="es-CL" sz="2400" u="sng" dirty="0">
                    <a:cs typeface="Calibri" panose="020F0502020204030204" pitchFamily="34" charset="0"/>
                  </a:rPr>
                  <a:t>Electrolito:</a:t>
                </a:r>
                <a:r>
                  <a:rPr lang="es-CL" sz="2400" b="1" u="sng" dirty="0">
                    <a:cs typeface="Calibri" panose="020F0502020204030204" pitchFamily="34" charset="0"/>
                  </a:rPr>
                  <a:t> </a:t>
                </a:r>
                <a:r>
                  <a:rPr lang="es-CL" sz="2400" dirty="0">
                    <a:cs typeface="Calibri" panose="020F0502020204030204" pitchFamily="34" charset="0"/>
                  </a:rPr>
                  <a:t>conducen energía eléctrica</a:t>
                </a:r>
              </a:p>
              <a:p>
                <a:pPr marL="457200" lvl="1" indent="0">
                  <a:buNone/>
                </a:pPr>
                <a:r>
                  <a:rPr lang="es-CL" b="1" dirty="0">
                    <a:cs typeface="Calibri" panose="020F0502020204030204" pitchFamily="34" charset="0"/>
                  </a:rPr>
                  <a:t>Fuertes: </a:t>
                </a:r>
                <a:r>
                  <a:rPr lang="es-CL" dirty="0">
                    <a:cs typeface="Calibri" panose="020F0502020204030204" pitchFamily="34" charset="0"/>
                  </a:rPr>
                  <a:t>se disocian al 100% (ionizan)</a:t>
                </a:r>
              </a:p>
              <a:p>
                <a:pPr marL="457200" lvl="1" indent="0">
                  <a:buNone/>
                </a:pPr>
                <a:r>
                  <a:rPr lang="es-CL" b="1" dirty="0">
                    <a:cs typeface="Calibri" panose="020F0502020204030204" pitchFamily="34" charset="0"/>
                  </a:rPr>
                  <a:t>Débiles: </a:t>
                </a:r>
                <a:r>
                  <a:rPr lang="es-CL" dirty="0">
                    <a:cs typeface="Calibri" panose="020F0502020204030204" pitchFamily="34" charset="0"/>
                  </a:rPr>
                  <a:t>se disocian parcialmente tiene una Ka o Kb </a:t>
                </a:r>
              </a:p>
              <a:p>
                <a:r>
                  <a:rPr lang="es-CL" sz="2400" u="sng" dirty="0">
                    <a:cs typeface="Calibri" panose="020F0502020204030204" pitchFamily="34" charset="0"/>
                  </a:rPr>
                  <a:t>Acido: </a:t>
                </a:r>
                <a:r>
                  <a:rPr lang="es-CL" sz="2400" dirty="0">
                    <a:cs typeface="Calibri" panose="020F0502020204030204" pitchFamily="34" charset="0"/>
                  </a:rPr>
                  <a:t>sustancia que capta (acepta(+)) un par de electrones. Ej.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L" sz="2400" i="1" smtClean="0"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s-CL" sz="2400" b="0" i="1" smtClean="0">
                            <a:cs typeface="Calibri" panose="020F0502020204030204" pitchFamily="34" charset="0"/>
                          </a:rPr>
                          <m:t>𝐻</m:t>
                        </m:r>
                      </m:e>
                      <m:sup>
                        <m:r>
                          <a:rPr lang="es-CL" sz="2400" i="1" smtClean="0"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CL" sz="2400" dirty="0">
                    <a:cs typeface="Calibri" panose="020F0502020204030204" pitchFamily="34" charset="0"/>
                  </a:rPr>
                  <a:t> 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L" sz="2400" b="0" i="1" smtClean="0"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s-CL" sz="2400" b="0" i="1" smtClean="0">
                            <a:cs typeface="Calibri" panose="020F0502020204030204" pitchFamily="34" charset="0"/>
                          </a:rPr>
                          <m:t>𝐻</m:t>
                        </m:r>
                      </m:e>
                      <m:sub>
                        <m:r>
                          <a:rPr lang="es-CL" sz="2400" b="0" i="1" smtClean="0"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s-CL" sz="2400" b="0" i="1" smtClean="0"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s-CL" sz="2400" b="0" i="1" smtClean="0">
                            <a:cs typeface="Calibri" panose="020F0502020204030204" pitchFamily="34" charset="0"/>
                          </a:rPr>
                          <m:t>𝑂</m:t>
                        </m:r>
                      </m:e>
                      <m:sup>
                        <m:r>
                          <a:rPr lang="es-CL" sz="2400" b="0" i="1" smtClean="0"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lang="es-CL" sz="2400" dirty="0">
                  <a:cs typeface="Calibri" panose="020F0502020204030204" pitchFamily="34" charset="0"/>
                </a:endParaRPr>
              </a:p>
              <a:p>
                <a:r>
                  <a:rPr lang="es-CL" sz="2400" u="sng" dirty="0">
                    <a:cs typeface="Calibri" panose="020F0502020204030204" pitchFamily="34" charset="0"/>
                  </a:rPr>
                  <a:t>Base: </a:t>
                </a:r>
                <a:r>
                  <a:rPr lang="es-CL" sz="2400" dirty="0">
                    <a:cs typeface="Calibri" panose="020F0502020204030204" pitchFamily="34" charset="0"/>
                  </a:rPr>
                  <a:t>sustancia que cede (pierde (-)) un par de electrones. Ej.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L" sz="2400" i="1" smtClean="0"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s-CL" sz="2400" b="0" i="1" smtClean="0">
                            <a:cs typeface="Calibri" panose="020F0502020204030204" pitchFamily="34" charset="0"/>
                          </a:rPr>
                          <m:t>𝐻𝑂</m:t>
                        </m:r>
                      </m:e>
                      <m:sup>
                        <m:r>
                          <a:rPr lang="es-CL" sz="2400" b="0" i="1" smtClean="0"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s-CL" sz="2400" dirty="0"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403AE5A8-135A-4F69-A811-B1A0B29091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0767" y="1892228"/>
                <a:ext cx="5711213" cy="5283814"/>
              </a:xfrm>
              <a:blipFill>
                <a:blip r:embed="rId3"/>
                <a:stretch>
                  <a:fillRect l="-1601" t="-1615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7DC3B608-7501-4040-8D15-4987AD0EF669}"/>
              </a:ext>
            </a:extLst>
          </p:cNvPr>
          <p:cNvCxnSpPr>
            <a:cxnSpLocks/>
          </p:cNvCxnSpPr>
          <p:nvPr/>
        </p:nvCxnSpPr>
        <p:spPr>
          <a:xfrm>
            <a:off x="6405863" y="1384965"/>
            <a:ext cx="5323058" cy="0"/>
          </a:xfrm>
          <a:prstGeom prst="line">
            <a:avLst/>
          </a:prstGeom>
          <a:ln w="57150">
            <a:solidFill>
              <a:schemeClr val="tx1"/>
            </a:solidFill>
            <a:prstDash val="dashDot"/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16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B6BC199-3F91-4759-B6BC-34B5C5F88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88" y="0"/>
            <a:ext cx="12215588" cy="696292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E709E89-E522-4C88-9EFB-7932B941B047}"/>
              </a:ext>
            </a:extLst>
          </p:cNvPr>
          <p:cNvSpPr/>
          <p:nvPr/>
        </p:nvSpPr>
        <p:spPr>
          <a:xfrm>
            <a:off x="-23588" y="0"/>
            <a:ext cx="12215588" cy="6970643"/>
          </a:xfrm>
          <a:prstGeom prst="rect">
            <a:avLst/>
          </a:prstGeom>
          <a:solidFill>
            <a:schemeClr val="dk1">
              <a:alpha val="5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8BC957-7499-48A2-914F-19CD1C92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588" y="775942"/>
            <a:ext cx="12215588" cy="1325563"/>
          </a:xfrm>
        </p:spPr>
        <p:txBody>
          <a:bodyPr/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Electrolitos fuertes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E772EF02-455A-4453-A191-39F1084785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63139" y="2866623"/>
                <a:ext cx="5628861" cy="4351338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s-CL" sz="2400" b="1" dirty="0">
                    <a:solidFill>
                      <a:schemeClr val="bg1"/>
                    </a:solidFill>
                  </a:rPr>
                  <a:t>Formulas:</a:t>
                </a:r>
              </a:p>
              <a:p>
                <a:pPr/>
                <a14:m>
                  <m:oMath xmlns:m="http://schemas.openxmlformats.org/officeDocument/2006/math"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𝑝𝐻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CL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CL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CL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s-CL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CL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CL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s-CL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s-CL" sz="2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CL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p>
                                <m:r>
                                  <a:rPr lang="es-CL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es-CL" sz="2400" b="0" dirty="0">
                  <a:solidFill>
                    <a:schemeClr val="bg1"/>
                  </a:solidFill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𝑝𝑂𝐻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CL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CL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CL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𝑂𝐻</m:t>
                                </m:r>
                              </m:e>
                              <m:sup>
                                <m:r>
                                  <a:rPr lang="es-CL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es-CL" sz="24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𝑝𝐻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𝑝𝑂𝐻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=14</m:t>
                    </m:r>
                  </m:oMath>
                </a14:m>
                <a:endParaRPr lang="es-CL" sz="24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  <a:p>
                <a:pPr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p>
                          <m:sSupPr>
                            <m:ctrlP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p>
                            <m: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𝐴𝑛𝑡𝑖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𝑙𝑜𝑔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𝑝𝐻</m:t>
                    </m:r>
                  </m:oMath>
                </a14:m>
                <a:endParaRPr lang="es-CL" sz="24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  <a:p>
                <a:pPr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𝑂𝐻</m:t>
                            </m:r>
                          </m:e>
                          <m:sup>
                            <m: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𝐴𝑛𝑡𝑖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𝑙𝑜𝑔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𝑝𝑂𝐻</m:t>
                    </m:r>
                  </m:oMath>
                </a14:m>
                <a:endParaRPr lang="es-CL" sz="24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  <a:p>
                <a:pPr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𝑂𝐻</m:t>
                            </m:r>
                          </m:e>
                          <m:sup>
                            <m: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s-CL" sz="24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s-CL" sz="24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  <a:p>
                <a:endParaRPr lang="es-CL" sz="24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E772EF02-455A-4453-A191-39F1084785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63139" y="2866623"/>
                <a:ext cx="5628861" cy="4351338"/>
              </a:xfrm>
              <a:blipFill>
                <a:blip r:embed="rId3"/>
                <a:stretch>
                  <a:fillRect l="-1517" t="-1961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adroTexto 3">
            <a:extLst>
              <a:ext uri="{FF2B5EF4-FFF2-40B4-BE49-F238E27FC236}">
                <a16:creationId xmlns:a16="http://schemas.microsoft.com/office/drawing/2014/main" id="{2CA17873-FC70-4A18-B58D-B3ABFFD1C11B}"/>
              </a:ext>
            </a:extLst>
          </p:cNvPr>
          <p:cNvSpPr txBox="1"/>
          <p:nvPr/>
        </p:nvSpPr>
        <p:spPr>
          <a:xfrm>
            <a:off x="942362" y="2824053"/>
            <a:ext cx="51418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L" sz="2400" b="1" dirty="0">
                <a:solidFill>
                  <a:schemeClr val="bg1"/>
                </a:solidFill>
              </a:rPr>
              <a:t>pH:  </a:t>
            </a:r>
            <a:r>
              <a:rPr lang="es-CL" sz="2400" dirty="0">
                <a:solidFill>
                  <a:schemeClr val="bg1"/>
                </a:solidFill>
              </a:rPr>
              <a:t>Escala que va del cero al 14 donde: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bg1"/>
                </a:solidFill>
              </a:rPr>
              <a:t>0 – 7 : acido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bg1"/>
                </a:solidFill>
              </a:rPr>
              <a:t>7: neutro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bg1"/>
                </a:solidFill>
              </a:rPr>
              <a:t>7 – 14 : básico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L" sz="2400" b="1" dirty="0" err="1">
                <a:solidFill>
                  <a:schemeClr val="bg1"/>
                </a:solidFill>
              </a:rPr>
              <a:t>pOH</a:t>
            </a:r>
            <a:r>
              <a:rPr lang="es-CL" sz="2400" b="1" dirty="0">
                <a:solidFill>
                  <a:schemeClr val="bg1"/>
                </a:solidFill>
              </a:rPr>
              <a:t>: </a:t>
            </a:r>
            <a:r>
              <a:rPr lang="es-CL" sz="2400" dirty="0">
                <a:solidFill>
                  <a:schemeClr val="bg1"/>
                </a:solidFill>
              </a:rPr>
              <a:t>Escala contraria al 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bg1"/>
                </a:solidFill>
              </a:rPr>
              <a:t>0 – 7: básico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bg1"/>
                </a:solidFill>
              </a:rPr>
              <a:t>7: neutro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bg1"/>
                </a:solidFill>
              </a:rPr>
              <a:t>7 – 14: acido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D828154-EB89-4E00-996E-4663647DBE32}"/>
              </a:ext>
            </a:extLst>
          </p:cNvPr>
          <p:cNvCxnSpPr/>
          <p:nvPr/>
        </p:nvCxnSpPr>
        <p:spPr>
          <a:xfrm>
            <a:off x="2625389" y="2101505"/>
            <a:ext cx="6917634" cy="0"/>
          </a:xfrm>
          <a:prstGeom prst="line">
            <a:avLst/>
          </a:prstGeom>
          <a:ln w="57150">
            <a:solidFill>
              <a:schemeClr val="bg1"/>
            </a:solidFill>
            <a:prstDash val="dashDot"/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797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La sombra de un árbol&#10;&#10;Descripción generada automáticamente con confianza media">
            <a:extLst>
              <a:ext uri="{FF2B5EF4-FFF2-40B4-BE49-F238E27FC236}">
                <a16:creationId xmlns:a16="http://schemas.microsoft.com/office/drawing/2014/main" id="{16B1D247-2AF1-4998-80DA-D6F7A103C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2C5029-10C2-4011-AB08-9E71F70932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343400"/>
            <a:ext cx="5129213" cy="1344613"/>
          </a:xfrm>
        </p:spPr>
        <p:txBody>
          <a:bodyPr>
            <a:norm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Electrolito acido fuerte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B39466-0ECC-4B87-B6DF-262331F66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821" y="0"/>
            <a:ext cx="7062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0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a planta con hojas verdes&#10;&#10;Descripción generada automáticamente">
            <a:extLst>
              <a:ext uri="{FF2B5EF4-FFF2-40B4-BE49-F238E27FC236}">
                <a16:creationId xmlns:a16="http://schemas.microsoft.com/office/drawing/2014/main" id="{B4B46747-33FA-4E4C-88FB-054C8B0A2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82" y="0"/>
            <a:ext cx="1120911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44B5FD0-EB24-4BCC-84C6-F2FA6E6AF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71097" cy="6858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2B78746-8733-4B0E-82DF-4F920765DD73}"/>
              </a:ext>
            </a:extLst>
          </p:cNvPr>
          <p:cNvSpPr txBox="1"/>
          <p:nvPr/>
        </p:nvSpPr>
        <p:spPr>
          <a:xfrm>
            <a:off x="7371097" y="809858"/>
            <a:ext cx="4820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latin typeface="Calibri" panose="020F0502020204030204" pitchFamily="34" charset="0"/>
                <a:cs typeface="Calibri" panose="020F0502020204030204" pitchFamily="34" charset="0"/>
              </a:rPr>
              <a:t>Electrolito básico fuerte</a:t>
            </a:r>
          </a:p>
        </p:txBody>
      </p:sp>
    </p:spTree>
    <p:extLst>
      <p:ext uri="{BB962C8B-B14F-4D97-AF65-F5344CB8AC3E}">
        <p14:creationId xmlns:p14="http://schemas.microsoft.com/office/powerpoint/2010/main" val="3706006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A6523216-E527-489C-8087-C21073BB895E}"/>
              </a:ext>
            </a:extLst>
          </p:cNvPr>
          <p:cNvSpPr/>
          <p:nvPr/>
        </p:nvSpPr>
        <p:spPr>
          <a:xfrm>
            <a:off x="-169361" y="0"/>
            <a:ext cx="12215588" cy="6858000"/>
          </a:xfrm>
          <a:prstGeom prst="rect">
            <a:avLst/>
          </a:prstGeom>
          <a:solidFill>
            <a:schemeClr val="dk1">
              <a:alpha val="5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93E3DD-D320-4C85-83E5-787E99C76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02" y="190052"/>
            <a:ext cx="11321760" cy="984865"/>
          </a:xfrm>
          <a:solidFill>
            <a:schemeClr val="accent2"/>
          </a:solidFill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</a:rPr>
              <a:t>Electrolito débil: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EE0969-623F-412C-B174-B46FECC3972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95102" y="1705665"/>
            <a:ext cx="5589104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L" sz="2400" b="1" dirty="0">
                <a:solidFill>
                  <a:schemeClr val="bg1"/>
                </a:solidFill>
              </a:rPr>
              <a:t>pH:  </a:t>
            </a:r>
            <a:r>
              <a:rPr lang="es-CL" sz="2400" dirty="0">
                <a:solidFill>
                  <a:schemeClr val="bg1"/>
                </a:solidFill>
              </a:rPr>
              <a:t>Escala que va del cero al 14 donde: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bg1"/>
                </a:solidFill>
              </a:rPr>
              <a:t>0 – 7 : acido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bg1"/>
                </a:solidFill>
              </a:rPr>
              <a:t>7: neutro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bg1"/>
                </a:solidFill>
              </a:rPr>
              <a:t>7 – 14 : básico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L" sz="2400" b="1" dirty="0" err="1">
                <a:solidFill>
                  <a:schemeClr val="bg1"/>
                </a:solidFill>
              </a:rPr>
              <a:t>pOH</a:t>
            </a:r>
            <a:r>
              <a:rPr lang="es-CL" sz="2400" b="1" dirty="0">
                <a:solidFill>
                  <a:schemeClr val="bg1"/>
                </a:solidFill>
              </a:rPr>
              <a:t>: </a:t>
            </a:r>
            <a:r>
              <a:rPr lang="es-CL" sz="2400" dirty="0">
                <a:solidFill>
                  <a:schemeClr val="bg1"/>
                </a:solidFill>
              </a:rPr>
              <a:t>Escala contraria al pH: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bg1"/>
                </a:solidFill>
              </a:rPr>
              <a:t>0 – 7: básico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bg1"/>
                </a:solidFill>
              </a:rPr>
              <a:t>7: neutro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bg1"/>
                </a:solidFill>
              </a:rPr>
              <a:t>7 – 14: acido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sz="2400" b="1" dirty="0">
                <a:solidFill>
                  <a:schemeClr val="bg1"/>
                </a:solidFill>
              </a:rPr>
              <a:t>Ka: </a:t>
            </a:r>
            <a:r>
              <a:rPr lang="es-CL" sz="2400" dirty="0">
                <a:solidFill>
                  <a:schemeClr val="bg1"/>
                </a:solidFill>
              </a:rPr>
              <a:t>constante de acidez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sz="2400" b="1" dirty="0">
                <a:solidFill>
                  <a:schemeClr val="bg1"/>
                </a:solidFill>
              </a:rPr>
              <a:t>Kb:</a:t>
            </a:r>
            <a:r>
              <a:rPr lang="es-CL" sz="2400" dirty="0">
                <a:solidFill>
                  <a:schemeClr val="bg1"/>
                </a:solidFill>
              </a:rPr>
              <a:t> constante de basicidad</a:t>
            </a:r>
            <a:endParaRPr lang="es-CL" sz="2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Marcador de contenido 2">
                <a:extLst>
                  <a:ext uri="{FF2B5EF4-FFF2-40B4-BE49-F238E27FC236}">
                    <a16:creationId xmlns:a16="http://schemas.microsoft.com/office/drawing/2014/main" id="{320D5D96-DD19-40F5-BA38-4A14BDEDF3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45953" y="1364968"/>
                <a:ext cx="6096000" cy="51565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Ø"/>
                </a:pPr>
                <a:r>
                  <a:rPr lang="es-CL" sz="2600" b="1" dirty="0">
                    <a:solidFill>
                      <a:schemeClr val="bg1"/>
                    </a:solidFill>
                  </a:rPr>
                  <a:t>Formulas:</a:t>
                </a:r>
              </a:p>
              <a:p>
                <a:pPr/>
                <a14:m>
                  <m:oMath xmlns:m="http://schemas.openxmlformats.org/officeDocument/2006/math"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𝑝𝐻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s-C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CL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CL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CL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p>
                                <m:r>
                                  <a:rPr lang="es-CL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s-C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CL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CL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s-CL" sz="2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CL" sz="2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s-CL" sz="2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CL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p>
                                <m:r>
                                  <a:rPr lang="es-CL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es-CL" sz="2400" dirty="0">
                  <a:solidFill>
                    <a:schemeClr val="bg1"/>
                  </a:solidFill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𝑝𝑂𝐻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s-C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CL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s-CL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CL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𝑂𝐻</m:t>
                                </m:r>
                              </m:e>
                              <m:sup>
                                <m:r>
                                  <a:rPr lang="es-CL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es-CL" sz="24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𝑝𝐻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𝑝𝑂𝐻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=14</m:t>
                    </m:r>
                  </m:oMath>
                </a14:m>
                <a:endParaRPr lang="es-CL" sz="24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  <a:p>
                <a:pPr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s-C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s-C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p>
                          <m:sSupPr>
                            <m:ctrlP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p>
                            <m: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𝐴𝑛𝑡𝑖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𝑙𝑜𝑔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𝑝𝐻</m:t>
                    </m:r>
                  </m:oMath>
                </a14:m>
                <a:endParaRPr lang="es-CL" sz="24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  <a:p>
                <a:pPr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s-C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𝑂𝐻</m:t>
                            </m:r>
                          </m:e>
                          <m:sup>
                            <m: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𝐴𝑛𝑡𝑖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𝑙𝑜𝑔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𝑝𝑂𝐻</m:t>
                    </m:r>
                  </m:oMath>
                </a14:m>
                <a:endParaRPr lang="es-CL" sz="24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  <a:p>
                <a:pPr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s-C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s-C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𝑂𝐻</m:t>
                            </m:r>
                          </m:e>
                          <m:sup>
                            <m: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s-C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C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s-CL" sz="24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𝐾𝑎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𝐴𝑛𝑡𝑖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𝑙𝑜𝑔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𝑃𝐾𝑎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[×</m:t>
                        </m:r>
                        <m: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𝑝𝑟𝑜𝑑𝑢𝑐𝑡𝑜𝑠</m:t>
                        </m:r>
                        <m: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𝑎𝑐𝑖𝑑𝑜</m:t>
                        </m:r>
                        <m: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den>
                    </m:f>
                  </m:oMath>
                </a14:m>
                <a:endParaRPr lang="es-CL" sz="24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𝐾𝑏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𝐴𝑛𝑡𝑖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𝑙𝑜𝑔</m:t>
                    </m:r>
                    <m:r>
                      <a:rPr lang="es-CL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𝑃𝐾𝑏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CL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𝑝𝑟𝑜𝑑𝑢𝑐𝑡𝑜𝑠</m:t>
                            </m:r>
                          </m:e>
                        </m:d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𝑏𝑎𝑠𝑒</m:t>
                            </m:r>
                          </m:e>
                        </m:d>
                      </m:den>
                    </m:f>
                  </m:oMath>
                </a14:m>
                <a:endParaRPr lang="es-CL" sz="2400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r>
                  <a:rPr lang="es-CL" sz="2400" dirty="0">
                    <a:solidFill>
                      <a:schemeClr val="bg1"/>
                    </a:solidFill>
                  </a:rPr>
                  <a:t>PKa</a:t>
                </a:r>
                <a14:m>
                  <m:oMath xmlns:m="http://schemas.openxmlformats.org/officeDocument/2006/math">
                    <m:r>
                      <a:rPr lang="es-CL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s-C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CL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𝐾𝑎</m:t>
                            </m:r>
                          </m:e>
                        </m:d>
                      </m:e>
                    </m:func>
                  </m:oMath>
                </a14:m>
                <a:endParaRPr lang="es-CL" sz="2400" b="0" dirty="0">
                  <a:solidFill>
                    <a:schemeClr val="bg1"/>
                  </a:solidFill>
                </a:endParaRPr>
              </a:p>
              <a:p>
                <a:r>
                  <a:rPr lang="es-CL" sz="2400" dirty="0">
                    <a:solidFill>
                      <a:schemeClr val="bg1"/>
                    </a:solidFill>
                  </a:rPr>
                  <a:t>PKb</a:t>
                </a:r>
                <a14:m>
                  <m:oMath xmlns:m="http://schemas.openxmlformats.org/officeDocument/2006/math">
                    <m:r>
                      <a:rPr lang="es-CL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s-CL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CL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s-CL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CL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𝐾𝑏</m:t>
                            </m:r>
                          </m:e>
                        </m:d>
                      </m:e>
                    </m:func>
                  </m:oMath>
                </a14:m>
                <a:endParaRPr lang="es-CL" sz="2400" b="0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𝐶𝑖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𝐾𝑏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×2500=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𝑠𝑒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𝑑𝑒𝑠𝑝𝑟𝑒𝑐𝑖𝑎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CL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es-CL" sz="2400" b="0" dirty="0">
                  <a:solidFill>
                    <a:schemeClr val="bg1"/>
                  </a:solidFill>
                </a:endParaRPr>
              </a:p>
              <a:p>
                <a:endParaRPr lang="es-CL" sz="24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  <a:p>
                <a:endParaRPr lang="es-CL" sz="2400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" name="Marcador de contenido 2">
                <a:extLst>
                  <a:ext uri="{FF2B5EF4-FFF2-40B4-BE49-F238E27FC236}">
                    <a16:creationId xmlns:a16="http://schemas.microsoft.com/office/drawing/2014/main" id="{320D5D96-DD19-40F5-BA38-4A14BDEDF3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953" y="1364968"/>
                <a:ext cx="6096000" cy="5156546"/>
              </a:xfrm>
              <a:prstGeom prst="rect">
                <a:avLst/>
              </a:prstGeom>
              <a:blipFill>
                <a:blip r:embed="rId3"/>
                <a:stretch>
                  <a:fillRect l="-1100" t="-2009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0668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DCFD52-8D60-4CAB-A13A-DBE11D3A1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A95DC6-A05D-4F34-81B6-A1203979F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173A94-ED41-4E23-A81B-99DAEA5A79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"/>
          <a:stretch/>
        </p:blipFill>
        <p:spPr>
          <a:xfrm>
            <a:off x="1" y="123092"/>
            <a:ext cx="6296654" cy="66118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DE1DBE5-D6BD-444F-91E4-57F152C46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654" y="365126"/>
            <a:ext cx="5895345" cy="600754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7CCC6D2-4231-4013-A5FC-E49DAD7E985C}"/>
              </a:ext>
            </a:extLst>
          </p:cNvPr>
          <p:cNvSpPr txBox="1"/>
          <p:nvPr/>
        </p:nvSpPr>
        <p:spPr>
          <a:xfrm>
            <a:off x="6296653" y="59443"/>
            <a:ext cx="837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Cuando es un electrolito básico débil, dan Kb y se desprecia x </a:t>
            </a:r>
          </a:p>
        </p:txBody>
      </p:sp>
    </p:spTree>
    <p:extLst>
      <p:ext uri="{BB962C8B-B14F-4D97-AF65-F5344CB8AC3E}">
        <p14:creationId xmlns:p14="http://schemas.microsoft.com/office/powerpoint/2010/main" val="3280921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3AC886-BEDD-4FB2-845D-9063A79B8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029" y="404662"/>
            <a:ext cx="3582073" cy="1463472"/>
          </a:xfrm>
        </p:spPr>
        <p:txBody>
          <a:bodyPr anchor="t">
            <a:normAutofit/>
          </a:bodyPr>
          <a:lstStyle/>
          <a:p>
            <a:r>
              <a:rPr lang="es-CL" sz="4800" b="1" dirty="0">
                <a:solidFill>
                  <a:schemeClr val="bg1"/>
                </a:solidFill>
              </a:rPr>
              <a:t>Enlace químico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4C8F959D-56B2-4021-8517-04A21C6E6F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2816" y="2119960"/>
                <a:ext cx="3980158" cy="4559136"/>
              </a:xfrm>
            </p:spPr>
            <p:txBody>
              <a:bodyPr anchor="t"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s-MX" sz="2200" dirty="0">
                    <a:solidFill>
                      <a:schemeClr val="bg1"/>
                    </a:solidFill>
                  </a:rPr>
                  <a:t>Unión entre átomos, iones o moléculas por fuerzas de atracción entre ellas.</a:t>
                </a:r>
              </a:p>
              <a:p>
                <a:r>
                  <a:rPr lang="es-MX" sz="2200" dirty="0">
                    <a:solidFill>
                      <a:schemeClr val="bg1"/>
                    </a:solidFill>
                  </a:rPr>
                  <a:t>Estructura de Lewis</a:t>
                </a:r>
              </a:p>
              <a:p>
                <a:r>
                  <a:rPr lang="es-MX" sz="2200" dirty="0">
                    <a:solidFill>
                      <a:schemeClr val="bg1"/>
                    </a:solidFill>
                  </a:rPr>
                  <a:t>Regla de </a:t>
                </a:r>
                <a:r>
                  <a:rPr lang="es-MX" sz="2200" dirty="0" err="1">
                    <a:solidFill>
                      <a:schemeClr val="bg1"/>
                    </a:solidFill>
                  </a:rPr>
                  <a:t>lever</a:t>
                </a:r>
                <a:r>
                  <a:rPr lang="es-MX" sz="2200" dirty="0">
                    <a:solidFill>
                      <a:schemeClr val="bg1"/>
                    </a:solidFill>
                  </a:rPr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° ē </m:t>
                      </m:r>
                      <m:r>
                        <a:rPr lang="pt-BR" sz="2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6</m:t>
                      </m:r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– </m:t>
                      </m:r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+ 2</m:t>
                      </m:r>
                    </m:oMath>
                  </m:oMathPara>
                </a14:m>
                <a:endParaRPr lang="es-MX" sz="2200" dirty="0">
                  <a:solidFill>
                    <a:schemeClr val="bg1"/>
                  </a:solidFill>
                </a:endParaRPr>
              </a:p>
              <a:p>
                <a:pPr marL="457200" lvl="1" indent="0">
                  <a:buNone/>
                </a:pPr>
                <a:r>
                  <a:rPr lang="es-MX" sz="2200" dirty="0">
                    <a:solidFill>
                      <a:schemeClr val="bg1"/>
                    </a:solidFill>
                  </a:rPr>
                  <a:t>n = </a:t>
                </a:r>
                <a:r>
                  <a:rPr lang="es-MX" sz="2200" dirty="0" err="1">
                    <a:solidFill>
                      <a:schemeClr val="bg1"/>
                    </a:solidFill>
                  </a:rPr>
                  <a:t>Nº</a:t>
                </a:r>
                <a:r>
                  <a:rPr lang="es-MX" sz="2200" dirty="0">
                    <a:solidFill>
                      <a:schemeClr val="bg1"/>
                    </a:solidFill>
                  </a:rPr>
                  <a:t> átomos del compuesto ( sin considerar el H)</a:t>
                </a:r>
              </a:p>
              <a:p>
                <a:pPr marL="457200" lvl="1" indent="0">
                  <a:buNone/>
                </a:pPr>
                <a:r>
                  <a:rPr lang="es-MX" sz="2200" dirty="0">
                    <a:solidFill>
                      <a:schemeClr val="bg1"/>
                    </a:solidFill>
                  </a:rPr>
                  <a:t>V = </a:t>
                </a:r>
                <a:r>
                  <a:rPr lang="es-MX" sz="2200" dirty="0" err="1">
                    <a:solidFill>
                      <a:schemeClr val="bg1"/>
                    </a:solidFill>
                  </a:rPr>
                  <a:t>Nº</a:t>
                </a:r>
                <a:r>
                  <a:rPr lang="es-MX" sz="2200" dirty="0">
                    <a:solidFill>
                      <a:schemeClr val="bg1"/>
                    </a:solidFill>
                  </a:rPr>
                  <a:t> total de electrones de valencia en el compuesto.</a:t>
                </a:r>
                <a:endParaRPr lang="es-CL" sz="2200" dirty="0">
                  <a:solidFill>
                    <a:schemeClr val="bg1"/>
                  </a:solidFill>
                </a:endParaRPr>
              </a:p>
              <a:p>
                <a:r>
                  <a:rPr lang="es-CL" sz="2200" dirty="0" err="1">
                    <a:solidFill>
                      <a:schemeClr val="bg1"/>
                    </a:solidFill>
                  </a:rPr>
                  <a:t>Hibridacion</a:t>
                </a:r>
                <a:r>
                  <a:rPr lang="es-CL" sz="2200" dirty="0">
                    <a:solidFill>
                      <a:schemeClr val="bg1"/>
                    </a:solidFill>
                  </a:rPr>
                  <a:t>: </a:t>
                </a:r>
                <a:endParaRPr lang="es-CL" sz="22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s-CL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sSup>
                      <m:sSupPr>
                        <m:ctrlPr>
                          <a:rPr lang="es-CL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s-CL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s-CL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CL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𝑒𝑛𝑙𝑎𝑐𝑒𝑠</m:t>
                    </m:r>
                    <m:r>
                      <a:rPr lang="es-CL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𝑠𝑖𝑚𝑝𝑙𝑒𝑠</m:t>
                    </m:r>
                    <m:r>
                      <a:rPr lang="es-CL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s-CL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CL" sz="2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s-CL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func>
                  </m:oMath>
                </a14:m>
                <a:endParaRPr lang="es-CL" sz="2400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s-CL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sSup>
                      <m:sSupPr>
                        <m:ctrlPr>
                          <a:rPr lang="es-CL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s-CL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s-CL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CL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𝑒𝑛𝑙𝑎𝑐𝑒𝑠</m:t>
                    </m:r>
                    <m:r>
                      <a:rPr lang="es-CL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𝑑𝑜𝑏𝑙𝑒𝑠</m:t>
                    </m:r>
                    <m:r>
                      <a:rPr lang="es-CL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s-CL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CL" sz="2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un</m:t>
                        </m:r>
                      </m:fName>
                      <m:e>
                        <m:r>
                          <a:rPr lang="es-CL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func>
                  </m:oMath>
                </a14:m>
                <a:endParaRPr lang="es-CL" sz="2800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s-CL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𝑠𝑝</m:t>
                    </m:r>
                    <m:r>
                      <a:rPr lang="es-CL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CL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𝑒𝑛𝑙𝑎𝑐𝑒𝑠</m:t>
                    </m:r>
                    <m:r>
                      <a:rPr lang="es-CL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𝑡𝑟𝑖𝑝𝑙𝑒𝑠</m:t>
                    </m:r>
                    <m:r>
                      <a:rPr lang="es-CL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s-CL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s-CL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𝑑𝑜𝑠</m:t>
                        </m:r>
                      </m:fName>
                      <m:e>
                        <m:r>
                          <a:rPr lang="es-CL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func>
                  </m:oMath>
                </a14:m>
                <a:endParaRPr lang="es-CL" sz="2800" dirty="0">
                  <a:solidFill>
                    <a:schemeClr val="bg1"/>
                  </a:solidFill>
                </a:endParaRPr>
              </a:p>
              <a:p>
                <a:endParaRPr lang="es-CL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4C8F959D-56B2-4021-8517-04A21C6E6F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2816" y="2119960"/>
                <a:ext cx="3980158" cy="4559136"/>
              </a:xfrm>
              <a:blipFill>
                <a:blip r:embed="rId3"/>
                <a:stretch>
                  <a:fillRect l="-1531" t="-2005" b="-936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>
            <a:extLst>
              <a:ext uri="{FF2B5EF4-FFF2-40B4-BE49-F238E27FC236}">
                <a16:creationId xmlns:a16="http://schemas.microsoft.com/office/drawing/2014/main" id="{4F2C8FDF-F41E-44FC-8031-83099E1F8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652" y="1994047"/>
            <a:ext cx="6642532" cy="2291672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98345242-661D-4B64-A0BF-54D3A52F4079}"/>
              </a:ext>
            </a:extLst>
          </p:cNvPr>
          <p:cNvCxnSpPr>
            <a:cxnSpLocks/>
          </p:cNvCxnSpPr>
          <p:nvPr/>
        </p:nvCxnSpPr>
        <p:spPr>
          <a:xfrm>
            <a:off x="596348" y="1994047"/>
            <a:ext cx="3582683" cy="0"/>
          </a:xfrm>
          <a:prstGeom prst="line">
            <a:avLst/>
          </a:prstGeom>
          <a:ln w="38100">
            <a:solidFill>
              <a:schemeClr val="bg1"/>
            </a:solidFill>
            <a:prstDash val="dashDot"/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687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D09B27-E752-4769-A887-01CAAFEB2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616365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D86FD1F-A8DE-449F-AD12-259DDD7CF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364" y="1193295"/>
            <a:ext cx="6575635" cy="449795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160F6D7-A539-4904-9A3E-B05F9E652789}"/>
              </a:ext>
            </a:extLst>
          </p:cNvPr>
          <p:cNvSpPr txBox="1"/>
          <p:nvPr/>
        </p:nvSpPr>
        <p:spPr>
          <a:xfrm>
            <a:off x="5616364" y="413358"/>
            <a:ext cx="8375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chemeClr val="bg1"/>
                </a:solidFill>
              </a:rPr>
              <a:t>Cuando es un electrolito acido débil, dan Ka y se desprecia x </a:t>
            </a:r>
          </a:p>
        </p:txBody>
      </p:sp>
    </p:spTree>
    <p:extLst>
      <p:ext uri="{BB962C8B-B14F-4D97-AF65-F5344CB8AC3E}">
        <p14:creationId xmlns:p14="http://schemas.microsoft.com/office/powerpoint/2010/main" val="119281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Una flor morada&#10;&#10;Descripción generada automáticamente">
            <a:extLst>
              <a:ext uri="{FF2B5EF4-FFF2-40B4-BE49-F238E27FC236}">
                <a16:creationId xmlns:a16="http://schemas.microsoft.com/office/drawing/2014/main" id="{0EA2E857-8B74-4BE9-A42A-35BF5551F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r="14679" b="224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E5AEBE-52EC-4344-85AE-C154C7B43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15" y="1190625"/>
            <a:ext cx="3304413" cy="1124712"/>
          </a:xfrm>
        </p:spPr>
        <p:txBody>
          <a:bodyPr anchor="b">
            <a:noAutofit/>
          </a:bodyPr>
          <a:lstStyle/>
          <a:p>
            <a:pPr algn="ctr"/>
            <a:r>
              <a:rPr lang="es-CL" b="1" dirty="0"/>
              <a:t>Electrolito débil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380B62E0-088A-429F-8748-F72194A081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754" y="2608921"/>
                <a:ext cx="4863548" cy="3207258"/>
              </a:xfrm>
            </p:spPr>
            <p:txBody>
              <a:bodyPr anchor="t">
                <a:noAutofit/>
              </a:bodyPr>
              <a:lstStyle/>
              <a:p>
                <a:r>
                  <a:rPr lang="en-US" sz="2400" b="1" dirty="0"/>
                  <a:t>Porcentaje de </a:t>
                </a:r>
                <a:r>
                  <a:rPr lang="en-US" sz="2400" b="1" dirty="0" err="1"/>
                  <a:t>Ionización</a:t>
                </a:r>
                <a:r>
                  <a:rPr lang="en-US" sz="2400" b="1" dirty="0"/>
                  <a:t> (%I):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MX" sz="2400" b="1" dirty="0" smtClean="0"/>
                        <m:t>% </m:t>
                      </m:r>
                      <m:r>
                        <m:rPr>
                          <m:nor/>
                        </m:rPr>
                        <a:rPr lang="es-MX" sz="2400" b="1" dirty="0" smtClean="0"/>
                        <m:t>I</m:t>
                      </m:r>
                      <m:r>
                        <m:rPr>
                          <m:nor/>
                        </m:rPr>
                        <a:rPr lang="es-MX" sz="2400" b="1" dirty="0" smtClean="0"/>
                        <m:t> =</m:t>
                      </m:r>
                      <m:r>
                        <a:rPr lang="es-CL" sz="2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s-MX" sz="24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sz="2400" b="1" i="1" dirty="0">
                              <a:latin typeface="Cambria Math" panose="02040503050406030204" pitchFamily="18" charset="0"/>
                            </a:rPr>
                            <m:t>𝑪𝒆𝒒𝑿𝒊𝒐𝒏𝒊𝒛𝒂𝒅𝒐</m:t>
                          </m:r>
                        </m:num>
                        <m:den>
                          <m:r>
                            <a:rPr lang="es-MX" sz="2400" b="1" i="1" dirty="0">
                              <a:latin typeface="Cambria Math" panose="02040503050406030204" pitchFamily="18" charset="0"/>
                            </a:rPr>
                            <m:t>𝑪𝒊𝒏𝒊𝒄𝒊𝒂𝒍</m:t>
                          </m:r>
                          <m:r>
                            <a:rPr lang="es-MX" sz="2400" b="1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MX" sz="2400" b="1" i="1" dirty="0">
                              <a:latin typeface="Cambria Math" panose="02040503050406030204" pitchFamily="18" charset="0"/>
                            </a:rPr>
                            <m:t>𝑿</m:t>
                          </m:r>
                        </m:den>
                      </m:f>
                      <m:r>
                        <m:rPr>
                          <m:nor/>
                        </m:rPr>
                        <a:rPr lang="es-CL" sz="2400" b="1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s-MX" sz="2400" b="1" dirty="0" smtClean="0"/>
                        <m:t> </m:t>
                      </m:r>
                      <m:r>
                        <m:rPr>
                          <m:nor/>
                        </m:rPr>
                        <a:rPr lang="es-MX" sz="2400" b="1" dirty="0" smtClean="0"/>
                        <m:t>x</m:t>
                      </m:r>
                      <m:r>
                        <m:rPr>
                          <m:nor/>
                        </m:rPr>
                        <a:rPr lang="es-MX" sz="2400" b="1" dirty="0" smtClean="0"/>
                        <m:t> 100</m:t>
                      </m:r>
                    </m:oMath>
                  </m:oMathPara>
                </a14:m>
                <a:endParaRPr lang="es-MX" sz="2400" b="1" dirty="0"/>
              </a:p>
              <a:p>
                <a:pPr marL="0" indent="0">
                  <a:buNone/>
                </a:pPr>
                <a:endParaRPr lang="es-MX" sz="2400" b="1" dirty="0"/>
              </a:p>
              <a:p>
                <a14:m>
                  <m:oMath xmlns:m="http://schemas.openxmlformats.org/officeDocument/2006/math">
                    <m:r>
                      <a:rPr lang="es-MX" sz="2400" b="1" i="1" dirty="0" smtClean="0">
                        <a:latin typeface="Cambria Math" panose="02040503050406030204" pitchFamily="18" charset="0"/>
                      </a:rPr>
                      <m:t>𝑪𝒆𝒒𝑿𝒊𝒐𝒏𝒊𝒛𝒂𝒅𝒐</m:t>
                    </m:r>
                    <m:r>
                      <a:rPr lang="es-MX" sz="240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MX" sz="2400" b="1" dirty="0"/>
                  <a:t>: concentración del ácido o base ionizado en equilibrio</a:t>
                </a:r>
              </a:p>
              <a:p>
                <a:r>
                  <a:rPr lang="es-MX" sz="2400" b="1" dirty="0" err="1"/>
                  <a:t>Cinicial</a:t>
                </a:r>
                <a:r>
                  <a:rPr lang="es-MX" sz="2400" b="1" dirty="0"/>
                  <a:t> X: concentración inicial del ácido o base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s-MX" sz="24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MX" sz="2400" b="1" i="1" dirty="0">
                            <a:latin typeface="Cambria Math" panose="02040503050406030204" pitchFamily="18" charset="0"/>
                          </a:rPr>
                          <m:t>𝑪𝒆𝒒𝑿𝒊𝒐𝒏𝒊𝒛𝒂𝒅𝒐</m:t>
                        </m:r>
                      </m:num>
                      <m:den>
                        <m:r>
                          <a:rPr lang="es-MX" sz="2400" b="1" i="1" dirty="0">
                            <a:latin typeface="Cambria Math" panose="02040503050406030204" pitchFamily="18" charset="0"/>
                          </a:rPr>
                          <m:t>𝑪𝒊𝒏𝒊𝒄𝒊𝒂𝒍</m:t>
                        </m:r>
                        <m:r>
                          <a:rPr lang="es-MX" sz="2400" b="1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MX" sz="2400" b="1" i="1" dirty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m:rPr>
                        <m:nor/>
                      </m:rPr>
                      <a:rPr lang="es-CL" sz="2400" b="1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MX" sz="2400" b="1" dirty="0"/>
                  <a:t>= Grado de ionización</a:t>
                </a:r>
                <a:endParaRPr lang="en-US" sz="2400" b="1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380B62E0-088A-429F-8748-F72194A081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754" y="2608921"/>
                <a:ext cx="4863548" cy="3207258"/>
              </a:xfrm>
              <a:blipFill>
                <a:blip r:embed="rId3"/>
                <a:stretch>
                  <a:fillRect l="-1629" t="-2662" r="-1128" b="-27376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5364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909A72-8392-4165-B240-7A4A228B0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7B6FCD-E112-45BF-9C2E-9D9F973A8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A191809-2658-4266-8720-3CCBAEF17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41279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73D14F7-382D-4009-9452-4471F4D39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893" y="0"/>
            <a:ext cx="6049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845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D815F4F-CB82-4797-AA54-CA699824A0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031"/>
          <a:stretch/>
        </p:blipFill>
        <p:spPr>
          <a:xfrm>
            <a:off x="-2" y="369277"/>
            <a:ext cx="6542021" cy="611944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998702-6848-4DEC-A493-3388DF0DD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019" y="4252144"/>
            <a:ext cx="5649980" cy="223657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F5238D1-E85E-4ABC-945B-997B05F037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7"/>
          <a:stretch/>
        </p:blipFill>
        <p:spPr>
          <a:xfrm>
            <a:off x="6542019" y="2586500"/>
            <a:ext cx="5649980" cy="1665644"/>
          </a:xfrm>
          <a:prstGeom prst="rect">
            <a:avLst/>
          </a:prstGeom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39A68C6C-F9AE-45D5-B959-0ABECB125BFE}"/>
              </a:ext>
            </a:extLst>
          </p:cNvPr>
          <p:cNvSpPr/>
          <p:nvPr/>
        </p:nvSpPr>
        <p:spPr>
          <a:xfrm>
            <a:off x="7765775" y="4147930"/>
            <a:ext cx="2928730" cy="104214"/>
          </a:xfrm>
          <a:custGeom>
            <a:avLst/>
            <a:gdLst>
              <a:gd name="connsiteX0" fmla="*/ 3061253 w 3061253"/>
              <a:gd name="connsiteY0" fmla="*/ 13253 h 132580"/>
              <a:gd name="connsiteX1" fmla="*/ 1086679 w 3061253"/>
              <a:gd name="connsiteY1" fmla="*/ 132522 h 132580"/>
              <a:gd name="connsiteX2" fmla="*/ 0 w 3061253"/>
              <a:gd name="connsiteY2" fmla="*/ 0 h 13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1253" h="132580">
                <a:moveTo>
                  <a:pt x="3061253" y="13253"/>
                </a:moveTo>
                <a:cubicBezTo>
                  <a:pt x="2329070" y="73992"/>
                  <a:pt x="1596888" y="134731"/>
                  <a:pt x="1086679" y="132522"/>
                </a:cubicBezTo>
                <a:cubicBezTo>
                  <a:pt x="576470" y="130313"/>
                  <a:pt x="288235" y="65156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9F7F257-1629-4CCE-ACE6-E74A1F94BADE}"/>
              </a:ext>
            </a:extLst>
          </p:cNvPr>
          <p:cNvSpPr txBox="1"/>
          <p:nvPr/>
        </p:nvSpPr>
        <p:spPr>
          <a:xfrm>
            <a:off x="6542019" y="1080354"/>
            <a:ext cx="5649979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chemeClr val="bg1"/>
                </a:solidFill>
              </a:rPr>
              <a:t>Electrolito débil donde piden Ci, y dan pH y PKa</a:t>
            </a:r>
          </a:p>
        </p:txBody>
      </p:sp>
    </p:spTree>
    <p:extLst>
      <p:ext uri="{BB962C8B-B14F-4D97-AF65-F5344CB8AC3E}">
        <p14:creationId xmlns:p14="http://schemas.microsoft.com/office/powerpoint/2010/main" val="540295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Planta con flores blancas&#10;&#10;Descripción generada automáticamente">
            <a:extLst>
              <a:ext uri="{FF2B5EF4-FFF2-40B4-BE49-F238E27FC236}">
                <a16:creationId xmlns:a16="http://schemas.microsoft.com/office/drawing/2014/main" id="{DF5ED4DC-1FB9-45FB-BBE2-39A835634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b="103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97716"/>
            <a:ext cx="12192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61952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A14A32-9B18-4C26-8AD4-76A8F3CB8777}"/>
              </a:ext>
            </a:extLst>
          </p:cNvPr>
          <p:cNvSpPr txBox="1"/>
          <p:nvPr/>
        </p:nvSpPr>
        <p:spPr>
          <a:xfrm>
            <a:off x="424070" y="996106"/>
            <a:ext cx="8304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/>
              <a:t>Consultas:</a:t>
            </a:r>
          </a:p>
        </p:txBody>
      </p:sp>
    </p:spTree>
    <p:extLst>
      <p:ext uri="{BB962C8B-B14F-4D97-AF65-F5344CB8AC3E}">
        <p14:creationId xmlns:p14="http://schemas.microsoft.com/office/powerpoint/2010/main" val="1293202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8FF88A3-8EBC-4142-8CC2-EBE257ED6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Marcador de contenido 8" descr="Una planta con hojas verdes&#10;&#10;Descripción generada automáticamente">
            <a:extLst>
              <a:ext uri="{FF2B5EF4-FFF2-40B4-BE49-F238E27FC236}">
                <a16:creationId xmlns:a16="http://schemas.microsoft.com/office/drawing/2014/main" id="{96624789-05F2-40E2-93E7-AF5D948DC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3" y="10"/>
            <a:ext cx="12191997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B72D3E2-D6D5-48D3-B263-36785375F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936" y="844486"/>
            <a:ext cx="9484225" cy="1461778"/>
          </a:xfrm>
        </p:spPr>
        <p:txBody>
          <a:bodyPr>
            <a:normAutofit/>
          </a:bodyPr>
          <a:lstStyle/>
          <a:p>
            <a:r>
              <a:rPr lang="es-CL" sz="4000"/>
              <a:t>Estructura de Lewis: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D8A815-1B1F-4DB5-A03C-F4987CF0C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327777" y="343106"/>
            <a:ext cx="1692092" cy="1852591"/>
            <a:chOff x="790870" y="911082"/>
            <a:chExt cx="2191635" cy="2442764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261388EF-B4CE-4326-979A-2F53CED60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0870" y="2245586"/>
              <a:ext cx="1262906" cy="1108260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33A25547-9075-4BDB-8F46-BA09E76AA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3975" y="911082"/>
              <a:ext cx="2048530" cy="1797684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noFill/>
            <a:ln w="63500" cap="flat">
              <a:solidFill>
                <a:schemeClr val="tx1">
                  <a:alpha val="6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1D917FAD-3240-4D3F-91A0-9571F75DC6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62936" y="1825453"/>
              <a:ext cx="799094" cy="701243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tx1">
                <a:alpha val="60000"/>
              </a:schemeClr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EDA0B3C0-56CF-4883-BFBB-AFFA5CE30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613"/>
          <a:stretch/>
        </p:blipFill>
        <p:spPr>
          <a:xfrm>
            <a:off x="2300798" y="2617728"/>
            <a:ext cx="7590403" cy="260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09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grupo de naranjas&#10;&#10;Descripción generada automáticamente">
            <a:extLst>
              <a:ext uri="{FF2B5EF4-FFF2-40B4-BE49-F238E27FC236}">
                <a16:creationId xmlns:a16="http://schemas.microsoft.com/office/drawing/2014/main" id="{A52A8782-C068-46BC-A4FF-09BC72537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" b="207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3330A1-8471-4F48-9ADC-6CBEE39C3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Estructura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lewis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91E08493-1586-4493-B7FD-08C61FC0D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808" y="1616016"/>
            <a:ext cx="8830383" cy="226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62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F5081D-6F37-4BB4-B5EA-A11692358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3467 h 6858000"/>
              <a:gd name="connsiteX1" fmla="*/ 643467 w 12192000"/>
              <a:gd name="connsiteY1" fmla="*/ 6214533 h 6858000"/>
              <a:gd name="connsiteX2" fmla="*/ 11548533 w 12192000"/>
              <a:gd name="connsiteY2" fmla="*/ 6214533 h 6858000"/>
              <a:gd name="connsiteX3" fmla="*/ 11548533 w 12192000"/>
              <a:gd name="connsiteY3" fmla="*/ 64346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3467"/>
                </a:moveTo>
                <a:lnTo>
                  <a:pt x="643467" y="6214533"/>
                </a:lnTo>
                <a:lnTo>
                  <a:pt x="11548533" y="6214533"/>
                </a:lnTo>
                <a:lnTo>
                  <a:pt x="11548533" y="64346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7C7E3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arcador de contenido 6" descr="Una flor morada&#10;&#10;Descripción generada automáticamente">
            <a:extLst>
              <a:ext uri="{FF2B5EF4-FFF2-40B4-BE49-F238E27FC236}">
                <a16:creationId xmlns:a16="http://schemas.microsoft.com/office/drawing/2014/main" id="{6E6D8706-9C91-4B6F-A26C-A3A9AD667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7" b="142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8DC041D-D1C3-4296-85D0-23923F3A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627698"/>
            <a:ext cx="10915650" cy="5602605"/>
          </a:xfrm>
          <a:prstGeom prst="rect">
            <a:avLst/>
          </a:prstGeom>
          <a:noFill/>
          <a:ln w="44450" cap="sq" cmpd="dbl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C590EFE-3C33-4841-8A50-022A7456E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363" y="1383778"/>
            <a:ext cx="9523828" cy="410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42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alimentos&#10;&#10;Descripción generada automáticamente con confianza media">
            <a:extLst>
              <a:ext uri="{FF2B5EF4-FFF2-40B4-BE49-F238E27FC236}">
                <a16:creationId xmlns:a16="http://schemas.microsoft.com/office/drawing/2014/main" id="{C260270C-2E1A-43F7-A19F-F10841784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r="12619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92E5A5-91E7-465A-9D5D-A10068B2F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45" y="49378"/>
            <a:ext cx="5266155" cy="1325563"/>
          </a:xfrm>
        </p:spPr>
        <p:txBody>
          <a:bodyPr>
            <a:normAutofit/>
          </a:bodyPr>
          <a:lstStyle/>
          <a:p>
            <a:r>
              <a:rPr lang="es-CL" b="1" dirty="0"/>
              <a:t>Equilibrio químico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37FBE659-5D27-4263-B1F1-FF092CB672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2766" y="1364974"/>
                <a:ext cx="6705599" cy="5310781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 algn="l">
                  <a:buNone/>
                </a:pPr>
                <a:r>
                  <a:rPr lang="es-MX" sz="2200" b="0" i="0" u="none" strike="noStrike" baseline="0" dirty="0">
                    <a:latin typeface="CIDFont+F1"/>
                  </a:rPr>
                  <a:t>Concentraciones de una reacción se</a:t>
                </a:r>
                <a:r>
                  <a:rPr lang="es-MX" sz="2200" dirty="0">
                    <a:latin typeface="CIDFont+F1"/>
                  </a:rPr>
                  <a:t> </a:t>
                </a:r>
                <a:r>
                  <a:rPr lang="es-MX" sz="2200" b="0" i="0" u="none" strike="noStrike" baseline="0" dirty="0">
                    <a:latin typeface="CIDFont+F1"/>
                  </a:rPr>
                  <a:t>mantienen constantes en el tiempo.</a:t>
                </a:r>
              </a:p>
              <a:p>
                <a:pPr marL="0" indent="0" algn="l">
                  <a:buNone/>
                </a:pPr>
                <a:r>
                  <a:rPr lang="es-MX" sz="2200" b="0" i="0" u="none" strike="noStrike" baseline="0" dirty="0">
                    <a:latin typeface="CIDFont+F1"/>
                  </a:rPr>
                  <a:t>K es una constante característica para cada reacción y solo depende de la temperatura. Existen dos tipos:</a:t>
                </a:r>
              </a:p>
              <a:p>
                <a:pPr/>
                <a14:m>
                  <m:oMath xmlns:m="http://schemas.openxmlformats.org/officeDocument/2006/math"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𝐾𝑐</m:t>
                    </m:r>
                    <m:r>
                      <a:rPr kumimoji="0" lang="es-CL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[</m:t>
                        </m:r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kumimoji="0" lang="es-CL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s-CL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𝑝𝑟𝑜𝑑𝑢𝑐𝑡𝑜𝑠</m:t>
                            </m:r>
                            <m:r>
                              <a:rPr kumimoji="0" lang="es-CL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]</m:t>
                            </m:r>
                          </m:e>
                          <m:sup>
                            <m:r>
                              <a:rPr kumimoji="0" lang="es-CL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[</m:t>
                        </m:r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𝑟𝑒𝑎𝑐𝑡𝑎𝑛𝑡𝑒𝑠</m:t>
                        </m:r>
                        <m:sSup>
                          <m:sSupPr>
                            <m:ctrlPr>
                              <a:rPr kumimoji="0" lang="es-CL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s-CL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]</m:t>
                            </m:r>
                          </m:e>
                          <m:sup>
                            <m:r>
                              <a:rPr kumimoji="0" lang="es-CL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𝐾𝑝</m:t>
                    </m:r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𝑅𝑇</m:t>
                    </m:r>
                    <m:sSup>
                      <m:sSupPr>
                        <m:ctrlP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−∆</m:t>
                        </m:r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kumimoji="0" lang="es-CL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/>
                <a14:m>
                  <m:oMath xmlns:m="http://schemas.openxmlformats.org/officeDocument/2006/math"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𝐾𝑝</m:t>
                    </m:r>
                    <m:r>
                      <a:rPr kumimoji="0" lang="es-CL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𝑃</m:t>
                        </m:r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[</m:t>
                        </m:r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kumimoji="0" lang="es-CL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s-CL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𝑝𝑟𝑜𝑑𝑢𝑐𝑡𝑜𝑠</m:t>
                            </m:r>
                            <m:r>
                              <a:rPr kumimoji="0" lang="es-CL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]</m:t>
                            </m:r>
                          </m:e>
                          <m:sup>
                            <m:r>
                              <a:rPr kumimoji="0" lang="es-CL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[</m:t>
                        </m:r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𝑟𝑒𝑎𝑐𝑡𝑎𝑛𝑡𝑒𝑠</m:t>
                        </m:r>
                        <m:sSup>
                          <m:sSupPr>
                            <m:ctrlPr>
                              <a:rPr kumimoji="0" lang="es-CL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s-CL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]</m:t>
                            </m:r>
                          </m:e>
                          <m:sup>
                            <m:r>
                              <a:rPr kumimoji="0" lang="es-CL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𝐾𝑐</m:t>
                    </m:r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𝑅𝑇</m:t>
                    </m:r>
                    <m:sSup>
                      <m:sSupPr>
                        <m:ctrlP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s-MX" sz="2200" b="0" i="0" u="none" strike="noStrike" baseline="0" dirty="0">
                  <a:latin typeface="CIDFont+F1"/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s-CL" sz="2200" b="0" i="1" u="none" strike="noStrike" baseline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CL" sz="2200" b="0" i="1" u="none" strike="noStrike" baseline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CL" sz="2200" b="0" i="1" u="none" strike="noStrike" baseline="0" smtClean="0">
                        <a:latin typeface="Cambria Math" panose="02040503050406030204" pitchFamily="18" charset="0"/>
                      </a:rPr>
                      <m:t>𝑚𝑜𝑙𝑒𝑠</m:t>
                    </m:r>
                  </m:oMath>
                </a14:m>
                <a:endParaRPr lang="es-MX" sz="2200" b="0" i="0" u="none" strike="noStrike" baseline="0" dirty="0">
                  <a:latin typeface="CIDFont+F1"/>
                </a:endParaRPr>
              </a:p>
              <a:p>
                <a14:m>
                  <m:oMath xmlns:m="http://schemas.openxmlformats.org/officeDocument/2006/math"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𝑎𝑚𝑝𝑙𝑖𝑓𝑖𝑐𝑎</m:t>
                    </m:r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𝑟𝑒𝑎𝑐𝑐𝑖𝑜𝑛</m:t>
                    </m:r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𝐾𝑐</m:t>
                        </m:r>
                      </m:e>
                      <m:sup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endParaRPr kumimoji="0" lang="es-CL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14:m>
                  <m:oMath xmlns:m="http://schemas.openxmlformats.org/officeDocument/2006/math"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𝑠𝑒</m:t>
                    </m:r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𝑖𝑛𝑣𝑖𝑒𝑟𝑡𝑒</m:t>
                    </m:r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𝑟𝑒𝑎𝑐𝑐𝑖𝑜𝑛</m:t>
                    </m:r>
                    <m:r>
                      <a:rPr kumimoji="0" lang="es-CL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s-CL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𝐾𝑐</m:t>
                        </m:r>
                      </m:den>
                    </m:f>
                  </m:oMath>
                </a14:m>
                <a:endParaRPr lang="es-MX" sz="2200" b="0" i="0" u="none" strike="noStrike" baseline="0" dirty="0">
                  <a:latin typeface="CIDFont+F1"/>
                </a:endParaRPr>
              </a:p>
              <a:p>
                <a14:m>
                  <m:oMath xmlns:m="http://schemas.openxmlformats.org/officeDocument/2006/math">
                    <m:r>
                      <a:rPr lang="es-CL" sz="2200" b="0" i="1" u="none" strike="noStrike" baseline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CL" sz="2200" b="0" i="1" u="none" strike="noStrike" baseline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CL" sz="22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L" sz="2200" b="0" i="1" u="none" strike="noStrike" baseline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CL" sz="2200" b="0" i="1" u="none" strike="noStrike" baseline="0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s-CL" sz="2200" b="0" i="1" u="none" strike="noStrike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ad>
                          <m:radPr>
                            <m:degHide m:val="on"/>
                            <m:ctrlPr>
                              <a:rPr lang="es-CL" sz="2200" b="0" i="1" u="none" strike="noStrike" baseline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s-CL" sz="2200" b="0" i="1" u="none" strike="noStrike" baseline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CL" sz="2200" b="0" i="1" u="none" strike="noStrike" baseline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s-CL" sz="2200" b="0" i="1" u="none" strike="noStrike" baseline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s-CL" sz="2200" b="0" i="1" u="none" strike="noStrike" baseline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−4</m:t>
                            </m:r>
                            <m:r>
                              <a:rPr lang="es-CL" sz="2200" b="0" i="1" u="none" strike="noStrike" baseline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𝑎𝑐</m:t>
                            </m:r>
                          </m:e>
                        </m:rad>
                      </m:num>
                      <m:den>
                        <m:r>
                          <a:rPr lang="es-CL" sz="2200" b="0" i="1" u="none" strike="noStrike" baseline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s-CL" sz="2200" b="0" i="1" u="none" strike="noStrike" baseline="0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s-MX" sz="2200" b="0" i="0" u="none" strike="noStrike" baseline="0" dirty="0">
                  <a:latin typeface="CIDFont+F1"/>
                </a:endParaRPr>
              </a:p>
              <a:p>
                <a14:m>
                  <m:oMath xmlns:m="http://schemas.openxmlformats.org/officeDocument/2006/math">
                    <m:r>
                      <a:rPr lang="es-MX" sz="20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s-CL" sz="20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s-CL" sz="20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s-MX" sz="2000" b="0" i="0" u="none" strike="noStrike" baseline="0" dirty="0" smtClean="0">
                        <a:latin typeface="Cambria Math" panose="02040503050406030204" pitchFamily="18" charset="0"/>
                      </a:rPr>
                      <m:t>𝛴</m:t>
                    </m:r>
                    <m:r>
                      <m:rPr>
                        <m:sty m:val="p"/>
                      </m:rPr>
                      <a:rPr lang="es-CL" sz="2000" b="0" i="0" u="none" strike="noStrike" baseline="0" dirty="0" smtClean="0">
                        <a:latin typeface="Cambria Math" panose="02040503050406030204" pitchFamily="18" charset="0"/>
                      </a:rPr>
                      <m:t>moles</m:t>
                    </m:r>
                    <m:r>
                      <a:rPr lang="es-CL" sz="2000" b="0" i="0" u="none" strike="noStrike" baseline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CL" sz="2000" b="0" i="0" u="none" strike="noStrike" baseline="0" dirty="0" smtClean="0">
                        <a:latin typeface="Cambria Math" panose="02040503050406030204" pitchFamily="18" charset="0"/>
                      </a:rPr>
                      <m:t>productos</m:t>
                    </m:r>
                    <m:r>
                      <a:rPr lang="es-CL" sz="2000" b="0" i="0" u="none" strike="noStrike" baseline="0" dirty="0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s-MX" sz="2000" b="0" i="0" u="none" strike="noStrike" baseline="0" dirty="0" smtClean="0">
                        <a:latin typeface="Cambria Math" panose="02040503050406030204" pitchFamily="18" charset="0"/>
                      </a:rPr>
                      <m:t>𝛴</m:t>
                    </m:r>
                    <m:r>
                      <m:rPr>
                        <m:sty m:val="p"/>
                      </m:rPr>
                      <a:rPr lang="es-CL" sz="2000" b="0" i="0" u="none" strike="noStrike" baseline="0" dirty="0" smtClean="0">
                        <a:latin typeface="Cambria Math" panose="02040503050406030204" pitchFamily="18" charset="0"/>
                      </a:rPr>
                      <m:t>moles</m:t>
                    </m:r>
                    <m:r>
                      <a:rPr lang="es-CL" sz="2000" b="0" i="0" u="none" strike="noStrike" baseline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CL" sz="2000" b="0" i="0" u="none" strike="noStrike" baseline="0" dirty="0" smtClean="0">
                        <a:latin typeface="Cambria Math" panose="02040503050406030204" pitchFamily="18" charset="0"/>
                      </a:rPr>
                      <m:t>rectantes</m:t>
                    </m:r>
                  </m:oMath>
                </a14:m>
                <a:endParaRPr lang="es-MX" sz="2200" b="0" i="0" u="none" strike="noStrike" baseline="0" dirty="0">
                  <a:latin typeface="CIDFont+F1"/>
                </a:endParaRPr>
              </a:p>
              <a:p>
                <a14:m>
                  <m:oMath xmlns:m="http://schemas.openxmlformats.org/officeDocument/2006/math">
                    <m:r>
                      <a:rPr lang="es-CL" sz="2200" b="0" i="1" u="none" strike="noStrike" baseline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CL" sz="2200" b="0" i="1" u="none" strike="noStrike" baseline="0" smtClean="0">
                        <a:latin typeface="Cambria Math" panose="02040503050406030204" pitchFamily="18" charset="0"/>
                      </a:rPr>
                      <m:t>=273+</m:t>
                    </m:r>
                    <m:r>
                      <a:rPr lang="es-CL" sz="2200" b="0" i="1" u="none" strike="noStrike" baseline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CL" sz="2200" b="0" i="1" u="none" strike="noStrike" baseline="0" smtClean="0">
                        <a:latin typeface="Cambria Math" panose="02040503050406030204" pitchFamily="18" charset="0"/>
                      </a:rPr>
                      <m:t>°</m:t>
                    </m:r>
                    <m:r>
                      <a:rPr lang="es-CL" sz="2200" b="0" i="1" u="none" strike="noStrike" baseline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s-MX" sz="2200" b="0" i="0" u="none" strike="noStrike" baseline="0" dirty="0">
                  <a:latin typeface="CIDFont+F1"/>
                </a:endParaRPr>
              </a:p>
              <a:p>
                <a14:m>
                  <m:oMath xmlns:m="http://schemas.openxmlformats.org/officeDocument/2006/math">
                    <m:r>
                      <a:rPr lang="es-CL" sz="2200" b="0" i="1" u="none" strike="noStrike" baseline="0" smtClean="0">
                        <a:latin typeface="Cambria Math" panose="02040503050406030204" pitchFamily="18" charset="0"/>
                      </a:rPr>
                      <m:t>𝑄𝑐</m:t>
                    </m:r>
                    <m:r>
                      <a:rPr lang="es-CL" sz="2200" b="0" i="1" u="none" strike="noStrike" baseline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CL" sz="22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CL" sz="2200" b="0" i="1" u="none" strike="noStrike" baseline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s-CL" sz="2200" b="0" i="1" u="none" strike="noStrike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s-CL" sz="2200" b="0" i="1" u="none" strike="noStrike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𝑝𝑟𝑜𝑑𝑢𝑐𝑡𝑜𝑠</m:t>
                        </m:r>
                        <m:sSup>
                          <m:sSupPr>
                            <m:ctrlPr>
                              <a:rPr lang="es-CL" sz="2200" b="0" i="1" u="none" strike="noStrike" baseline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2200" b="0" i="1" u="none" strike="noStrike" baseline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]</m:t>
                            </m:r>
                          </m:e>
                          <m:sup>
                            <m:r>
                              <a:rPr lang="es-CL" sz="2200" b="0" i="1" u="none" strike="noStrike" baseline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r>
                          <a:rPr lang="es-CL" sz="2200" b="0" i="1" u="none" strike="noStrike" baseline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s-CL" sz="2200" b="0" i="1" u="none" strike="noStrike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s-CL" sz="2200" b="0" i="1" u="none" strike="noStrike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𝑟𝑒𝑎𝑐𝑡𝑎𝑛𝑡𝑒𝑠</m:t>
                        </m:r>
                        <m:sSup>
                          <m:sSupPr>
                            <m:ctrlPr>
                              <a:rPr lang="es-CL" sz="2200" b="0" i="1" u="none" strike="noStrike" baseline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CL" sz="2200" b="0" i="1" u="none" strike="noStrike" baseline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]</m:t>
                            </m:r>
                          </m:e>
                          <m:sup>
                            <m:r>
                              <a:rPr lang="es-CL" sz="2200" b="0" i="1" u="none" strike="noStrike" baseline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endParaRPr lang="es-MX" sz="2200" b="0" i="0" u="none" strike="noStrike" baseline="0" dirty="0">
                  <a:latin typeface="CIDFont+F1"/>
                </a:endParaRPr>
              </a:p>
            </p:txBody>
          </p:sp>
        </mc:Choice>
        <mc:Fallback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37FBE659-5D27-4263-B1F1-FF092CB672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2766" y="1364974"/>
                <a:ext cx="6705599" cy="5310781"/>
              </a:xfrm>
              <a:blipFill>
                <a:blip r:embed="rId3"/>
                <a:stretch>
                  <a:fillRect l="-818" t="-1952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25D7EE69-5600-4FD0-8B68-1FB4E09BF199}"/>
              </a:ext>
            </a:extLst>
          </p:cNvPr>
          <p:cNvCxnSpPr>
            <a:cxnSpLocks/>
          </p:cNvCxnSpPr>
          <p:nvPr/>
        </p:nvCxnSpPr>
        <p:spPr>
          <a:xfrm>
            <a:off x="135740" y="1187105"/>
            <a:ext cx="6619650" cy="0"/>
          </a:xfrm>
          <a:prstGeom prst="line">
            <a:avLst/>
          </a:prstGeom>
          <a:ln w="57150">
            <a:solidFill>
              <a:schemeClr val="tx1"/>
            </a:solidFill>
            <a:prstDash val="dashDot"/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833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873B39-481F-47FD-9E98-63DBADCC6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1AAB72-3E91-446C-B773-C43A425C0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3032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6711E13-511D-4475-B6E4-CF906446E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649" y="0"/>
            <a:ext cx="6343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1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24D371D-FF92-46E8-887A-49FE08BC5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766" y="0"/>
            <a:ext cx="6964234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DD737A9-6EA0-42BA-A60B-76A1A5189D38}"/>
              </a:ext>
            </a:extLst>
          </p:cNvPr>
          <p:cNvSpPr txBox="1"/>
          <p:nvPr/>
        </p:nvSpPr>
        <p:spPr>
          <a:xfrm>
            <a:off x="1047330" y="3013501"/>
            <a:ext cx="2796208" cy="830997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chemeClr val="bg1"/>
                </a:solidFill>
              </a:rPr>
              <a:t>Representaciones de Kc:</a:t>
            </a:r>
          </a:p>
        </p:txBody>
      </p:sp>
    </p:spTree>
    <p:extLst>
      <p:ext uri="{BB962C8B-B14F-4D97-AF65-F5344CB8AC3E}">
        <p14:creationId xmlns:p14="http://schemas.microsoft.com/office/powerpoint/2010/main" val="2490861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F87F4-3FA3-48F2-8AEE-06A7480A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2171" y="2535701"/>
            <a:ext cx="6579829" cy="1786598"/>
          </a:xfrm>
          <a:solidFill>
            <a:schemeClr val="tx1">
              <a:alpha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CL" sz="2800" dirty="0">
                <a:solidFill>
                  <a:schemeClr val="bg1"/>
                </a:solidFill>
              </a:rPr>
              <a:t>Se da Kc y se debe sacar un momento especifico de la reacción (</a:t>
            </a:r>
            <a:r>
              <a:rPr lang="es-CL" sz="2800" dirty="0" err="1">
                <a:solidFill>
                  <a:schemeClr val="bg1"/>
                </a:solidFill>
              </a:rPr>
              <a:t>Cuociente</a:t>
            </a:r>
            <a:r>
              <a:rPr lang="es-CL" sz="2800" dirty="0">
                <a:solidFill>
                  <a:schemeClr val="bg1"/>
                </a:solidFill>
              </a:rPr>
              <a:t> de </a:t>
            </a:r>
            <a:r>
              <a:rPr lang="es-CL" sz="2800" dirty="0" err="1">
                <a:solidFill>
                  <a:schemeClr val="bg1"/>
                </a:solidFill>
              </a:rPr>
              <a:t>concentraciónes</a:t>
            </a:r>
            <a:r>
              <a:rPr lang="es-CL" sz="2800" dirty="0">
                <a:solidFill>
                  <a:schemeClr val="bg1"/>
                </a:solidFill>
              </a:rPr>
              <a:t> o presiones </a:t>
            </a:r>
            <a:r>
              <a:rPr lang="es-CL" sz="2800" dirty="0" err="1">
                <a:solidFill>
                  <a:schemeClr val="bg1"/>
                </a:solidFill>
              </a:rPr>
              <a:t>Qc</a:t>
            </a:r>
            <a:r>
              <a:rPr lang="es-CL" sz="28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20549EC-7E46-46D2-8DFF-E9A0DE5C7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12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64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</TotalTime>
  <Words>582</Words>
  <Application>Microsoft Office PowerPoint</Application>
  <PresentationFormat>Panorámica</PresentationFormat>
  <Paragraphs>94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Arial</vt:lpstr>
      <vt:lpstr>Brush Script MT</vt:lpstr>
      <vt:lpstr>Calibri</vt:lpstr>
      <vt:lpstr>Calibri Light</vt:lpstr>
      <vt:lpstr>Cambria Math</vt:lpstr>
      <vt:lpstr>CIDFont+F1</vt:lpstr>
      <vt:lpstr>Wingdings</vt:lpstr>
      <vt:lpstr>Tema de Office</vt:lpstr>
      <vt:lpstr>Prueba final</vt:lpstr>
      <vt:lpstr>Enlace químico</vt:lpstr>
      <vt:lpstr>Estructura de Lewis:</vt:lpstr>
      <vt:lpstr>Estructura de lewis</vt:lpstr>
      <vt:lpstr>Presentación de PowerPoint</vt:lpstr>
      <vt:lpstr>Equilibrio químico</vt:lpstr>
      <vt:lpstr>Presentación de PowerPoint</vt:lpstr>
      <vt:lpstr>Presentación de PowerPoint</vt:lpstr>
      <vt:lpstr>Se da Kc y se debe sacar un momento especifico de la reacción (Cuociente de concentraciónes o presiones Qc)</vt:lpstr>
      <vt:lpstr>Se debe sacar valor del Kc </vt:lpstr>
      <vt:lpstr>Presentación de PowerPoint</vt:lpstr>
      <vt:lpstr>Presentación de PowerPoint</vt:lpstr>
      <vt:lpstr>Cuando dan solo presiones</vt:lpstr>
      <vt:lpstr>Equilibrio iónico</vt:lpstr>
      <vt:lpstr>Electrolitos fuertes</vt:lpstr>
      <vt:lpstr>Electrolito acido fuerte</vt:lpstr>
      <vt:lpstr>Presentación de PowerPoint</vt:lpstr>
      <vt:lpstr>Electrolito débil:</vt:lpstr>
      <vt:lpstr>Presentación de PowerPoint</vt:lpstr>
      <vt:lpstr>Presentación de PowerPoint</vt:lpstr>
      <vt:lpstr>Electrolito débil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Estructura Atómica </dc:title>
  <dc:creator>Christal Dominique Reichel Knox (christal.reichel)</dc:creator>
  <cp:lastModifiedBy>Christal Dominique Reichel Knox (christal.reichel)</cp:lastModifiedBy>
  <cp:revision>42</cp:revision>
  <dcterms:created xsi:type="dcterms:W3CDTF">2021-06-09T00:32:58Z</dcterms:created>
  <dcterms:modified xsi:type="dcterms:W3CDTF">2021-07-12T01:07:10Z</dcterms:modified>
</cp:coreProperties>
</file>