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12192000"/>
  <p:notesSz cx="9309100" cy="7053250"/>
  <p:embeddedFontLst>
    <p:embeddedFont>
      <p:font typeface="Nunito"/>
      <p:regular r:id="rId40"/>
      <p:bold r:id="rId41"/>
      <p:italic r:id="rId42"/>
      <p:boldItalic r:id="rId43"/>
    </p:embeddedFont>
    <p:embeddedFont>
      <p:font typeface="Maven Pro"/>
      <p:regular r:id="rId44"/>
      <p:bold r:id="rId45"/>
    </p:embeddedFont>
    <p:embeddedFont>
      <p:font typeface="Old Standard TT"/>
      <p:regular r:id="rId46"/>
      <p:bold r:id="rId47"/>
      <p:italic r:id="rId48"/>
    </p:embeddedFont>
    <p:embeddedFont>
      <p:font typeface="Gill Sans"/>
      <p:regular r:id="rId49"/>
      <p:bold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1" roundtripDataSignature="AMtx7mjhmXnWCOlpqI4F2R+cpfxZPG2T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-regular.fntdata"/><Relationship Id="rId42" Type="http://schemas.openxmlformats.org/officeDocument/2006/relationships/font" Target="fonts/Nunito-italic.fntdata"/><Relationship Id="rId41" Type="http://schemas.openxmlformats.org/officeDocument/2006/relationships/font" Target="fonts/Nunito-bold.fntdata"/><Relationship Id="rId44" Type="http://schemas.openxmlformats.org/officeDocument/2006/relationships/font" Target="fonts/MavenPro-regular.fntdata"/><Relationship Id="rId43" Type="http://schemas.openxmlformats.org/officeDocument/2006/relationships/font" Target="fonts/Nunito-boldItalic.fntdata"/><Relationship Id="rId46" Type="http://schemas.openxmlformats.org/officeDocument/2006/relationships/font" Target="fonts/OldStandardTT-regular.fntdata"/><Relationship Id="rId45" Type="http://schemas.openxmlformats.org/officeDocument/2006/relationships/font" Target="fonts/MavenPr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ldStandardTT-italic.fntdata"/><Relationship Id="rId47" Type="http://schemas.openxmlformats.org/officeDocument/2006/relationships/font" Target="fonts/OldStandardTT-bold.fntdata"/><Relationship Id="rId49" Type="http://schemas.openxmlformats.org/officeDocument/2006/relationships/font" Target="fonts/Gill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customschemas.google.com/relationships/presentationmetadata" Target="metadata"/><Relationship Id="rId50" Type="http://schemas.openxmlformats.org/officeDocument/2006/relationships/font" Target="fonts/Gill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4033943" cy="3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273003" y="1"/>
            <a:ext cx="4033943" cy="3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38413" y="881063"/>
            <a:ext cx="4232275" cy="238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699376"/>
            <a:ext cx="4033943" cy="353887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273003" y="6699376"/>
            <a:ext cx="4033943" cy="353887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C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:notes"/>
          <p:cNvSpPr/>
          <p:nvPr>
            <p:ph idx="2" type="sldImg"/>
          </p:nvPr>
        </p:nvSpPr>
        <p:spPr>
          <a:xfrm>
            <a:off x="2538413" y="881063"/>
            <a:ext cx="4232275" cy="238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1:notes"/>
          <p:cNvSpPr txBox="1"/>
          <p:nvPr>
            <p:ph idx="1" type="body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JAVI</a:t>
            </a:r>
            <a:endParaRPr/>
          </a:p>
        </p:txBody>
      </p:sp>
      <p:sp>
        <p:nvSpPr>
          <p:cNvPr id="302" name="Google Shape;302;p1:notes"/>
          <p:cNvSpPr txBox="1"/>
          <p:nvPr>
            <p:ph idx="12" type="sldNum"/>
          </p:nvPr>
        </p:nvSpPr>
        <p:spPr>
          <a:xfrm>
            <a:off x="5273003" y="6699376"/>
            <a:ext cx="4033943" cy="353887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9:notes"/>
          <p:cNvSpPr/>
          <p:nvPr>
            <p:ph idx="2" type="sldImg"/>
          </p:nvPr>
        </p:nvSpPr>
        <p:spPr>
          <a:xfrm>
            <a:off x="2538413" y="881063"/>
            <a:ext cx="4232275" cy="238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9:notes"/>
          <p:cNvSpPr txBox="1"/>
          <p:nvPr>
            <p:ph idx="1" type="body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9:notes"/>
          <p:cNvSpPr txBox="1"/>
          <p:nvPr>
            <p:ph idx="12" type="sldNum"/>
          </p:nvPr>
        </p:nvSpPr>
        <p:spPr>
          <a:xfrm>
            <a:off x="5273003" y="6699376"/>
            <a:ext cx="4033943" cy="353887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fbca5de124_1_0:notes"/>
          <p:cNvSpPr/>
          <p:nvPr>
            <p:ph idx="2" type="sldImg"/>
          </p:nvPr>
        </p:nvSpPr>
        <p:spPr>
          <a:xfrm>
            <a:off x="2538413" y="881063"/>
            <a:ext cx="4232400" cy="238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fbca5de124_1_0:notes"/>
          <p:cNvSpPr txBox="1"/>
          <p:nvPr>
            <p:ph idx="1" type="body"/>
          </p:nvPr>
        </p:nvSpPr>
        <p:spPr>
          <a:xfrm>
            <a:off x="930910" y="3394382"/>
            <a:ext cx="7447200" cy="2777100"/>
          </a:xfrm>
          <a:prstGeom prst="rect">
            <a:avLst/>
          </a:prstGeom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VILU</a:t>
            </a:r>
            <a:endParaRPr/>
          </a:p>
        </p:txBody>
      </p:sp>
      <p:sp>
        <p:nvSpPr>
          <p:cNvPr id="411" name="Google Shape;411;gfbca5de124_1_0:notes"/>
          <p:cNvSpPr txBox="1"/>
          <p:nvPr>
            <p:ph idx="12" type="sldNum"/>
          </p:nvPr>
        </p:nvSpPr>
        <p:spPr>
          <a:xfrm>
            <a:off x="5273003" y="6699376"/>
            <a:ext cx="4033800" cy="354000"/>
          </a:xfrm>
          <a:prstGeom prst="rect">
            <a:avLst/>
          </a:prstGeom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fbca5de124_1_8:notes"/>
          <p:cNvSpPr/>
          <p:nvPr>
            <p:ph idx="2" type="sldImg"/>
          </p:nvPr>
        </p:nvSpPr>
        <p:spPr>
          <a:xfrm>
            <a:off x="2538413" y="881063"/>
            <a:ext cx="4232400" cy="238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fbca5de124_1_8:notes"/>
          <p:cNvSpPr txBox="1"/>
          <p:nvPr>
            <p:ph idx="1" type="body"/>
          </p:nvPr>
        </p:nvSpPr>
        <p:spPr>
          <a:xfrm>
            <a:off x="930910" y="3394382"/>
            <a:ext cx="7447200" cy="2777100"/>
          </a:xfrm>
          <a:prstGeom prst="rect">
            <a:avLst/>
          </a:prstGeom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fbca5de124_1_8:notes"/>
          <p:cNvSpPr txBox="1"/>
          <p:nvPr>
            <p:ph idx="12" type="sldNum"/>
          </p:nvPr>
        </p:nvSpPr>
        <p:spPr>
          <a:xfrm>
            <a:off x="5273003" y="6699376"/>
            <a:ext cx="4033800" cy="354000"/>
          </a:xfrm>
          <a:prstGeom prst="rect">
            <a:avLst/>
          </a:prstGeom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fbca5de124_1_17:notes"/>
          <p:cNvSpPr/>
          <p:nvPr>
            <p:ph idx="2" type="sldImg"/>
          </p:nvPr>
        </p:nvSpPr>
        <p:spPr>
          <a:xfrm>
            <a:off x="2538413" y="881063"/>
            <a:ext cx="4232400" cy="238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fbca5de124_1_17:notes"/>
          <p:cNvSpPr txBox="1"/>
          <p:nvPr>
            <p:ph idx="1" type="body"/>
          </p:nvPr>
        </p:nvSpPr>
        <p:spPr>
          <a:xfrm>
            <a:off x="930910" y="3394382"/>
            <a:ext cx="7447200" cy="2777100"/>
          </a:xfrm>
          <a:prstGeom prst="rect">
            <a:avLst/>
          </a:prstGeom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fbca5de124_1_17:notes"/>
          <p:cNvSpPr txBox="1"/>
          <p:nvPr>
            <p:ph idx="12" type="sldNum"/>
          </p:nvPr>
        </p:nvSpPr>
        <p:spPr>
          <a:xfrm>
            <a:off x="5273003" y="6699376"/>
            <a:ext cx="4033800" cy="354000"/>
          </a:xfrm>
          <a:prstGeom prst="rect">
            <a:avLst/>
          </a:prstGeom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fbca5de124_0_143:notes"/>
          <p:cNvSpPr/>
          <p:nvPr>
            <p:ph idx="2" type="sldImg"/>
          </p:nvPr>
        </p:nvSpPr>
        <p:spPr>
          <a:xfrm>
            <a:off x="517579" y="528994"/>
            <a:ext cx="8274900" cy="2645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gfbca5de124_0_143:notes"/>
          <p:cNvSpPr txBox="1"/>
          <p:nvPr>
            <p:ph idx="1" type="body"/>
          </p:nvPr>
        </p:nvSpPr>
        <p:spPr>
          <a:xfrm>
            <a:off x="930910" y="3350294"/>
            <a:ext cx="7447200" cy="3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fbca5de124_0_148:notes"/>
          <p:cNvSpPr/>
          <p:nvPr>
            <p:ph idx="2" type="sldImg"/>
          </p:nvPr>
        </p:nvSpPr>
        <p:spPr>
          <a:xfrm>
            <a:off x="517579" y="528994"/>
            <a:ext cx="8274900" cy="2645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gfbca5de124_0_148:notes"/>
          <p:cNvSpPr txBox="1"/>
          <p:nvPr>
            <p:ph idx="1" type="body"/>
          </p:nvPr>
        </p:nvSpPr>
        <p:spPr>
          <a:xfrm>
            <a:off x="930910" y="3350294"/>
            <a:ext cx="7447200" cy="3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fbca5de124_0_153:notes"/>
          <p:cNvSpPr/>
          <p:nvPr>
            <p:ph idx="2" type="sldImg"/>
          </p:nvPr>
        </p:nvSpPr>
        <p:spPr>
          <a:xfrm>
            <a:off x="517579" y="528994"/>
            <a:ext cx="8274900" cy="2645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gfbca5de124_0_153:notes"/>
          <p:cNvSpPr txBox="1"/>
          <p:nvPr>
            <p:ph idx="1" type="body"/>
          </p:nvPr>
        </p:nvSpPr>
        <p:spPr>
          <a:xfrm>
            <a:off x="930910" y="3350294"/>
            <a:ext cx="7447200" cy="3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3:notes"/>
          <p:cNvSpPr/>
          <p:nvPr>
            <p:ph idx="2" type="sldImg"/>
          </p:nvPr>
        </p:nvSpPr>
        <p:spPr>
          <a:xfrm>
            <a:off x="2538413" y="881063"/>
            <a:ext cx="4232275" cy="238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13:notes"/>
          <p:cNvSpPr txBox="1"/>
          <p:nvPr>
            <p:ph idx="1" type="body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3:notes"/>
          <p:cNvSpPr txBox="1"/>
          <p:nvPr>
            <p:ph idx="12" type="sldNum"/>
          </p:nvPr>
        </p:nvSpPr>
        <p:spPr>
          <a:xfrm>
            <a:off x="5273003" y="6699376"/>
            <a:ext cx="4033943" cy="353887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s-EC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4:notes"/>
          <p:cNvSpPr/>
          <p:nvPr>
            <p:ph idx="2" type="sldImg"/>
          </p:nvPr>
        </p:nvSpPr>
        <p:spPr>
          <a:xfrm>
            <a:off x="2538413" y="881063"/>
            <a:ext cx="4232275" cy="238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p14:notes"/>
          <p:cNvSpPr txBox="1"/>
          <p:nvPr>
            <p:ph idx="1" type="body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14:notes"/>
          <p:cNvSpPr txBox="1"/>
          <p:nvPr>
            <p:ph idx="12" type="sldNum"/>
          </p:nvPr>
        </p:nvSpPr>
        <p:spPr>
          <a:xfrm>
            <a:off x="5273003" y="6699376"/>
            <a:ext cx="4033943" cy="353887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5:notes"/>
          <p:cNvSpPr txBox="1"/>
          <p:nvPr>
            <p:ph idx="1" type="body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5:notes"/>
          <p:cNvSpPr/>
          <p:nvPr>
            <p:ph idx="2" type="sldImg"/>
          </p:nvPr>
        </p:nvSpPr>
        <p:spPr>
          <a:xfrm>
            <a:off x="2538413" y="881063"/>
            <a:ext cx="4232275" cy="238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:notes"/>
          <p:cNvSpPr txBox="1"/>
          <p:nvPr>
            <p:ph idx="1" type="body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:notes"/>
          <p:cNvSpPr/>
          <p:nvPr>
            <p:ph idx="2" type="sldImg"/>
          </p:nvPr>
        </p:nvSpPr>
        <p:spPr>
          <a:xfrm>
            <a:off x="2538413" y="881063"/>
            <a:ext cx="4232275" cy="238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6:notes"/>
          <p:cNvSpPr txBox="1"/>
          <p:nvPr>
            <p:ph idx="1" type="body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FIN</a:t>
            </a:r>
            <a:endParaRPr/>
          </a:p>
        </p:txBody>
      </p:sp>
      <p:sp>
        <p:nvSpPr>
          <p:cNvPr id="475" name="Google Shape;475;p16:notes"/>
          <p:cNvSpPr/>
          <p:nvPr>
            <p:ph idx="2" type="sldImg"/>
          </p:nvPr>
        </p:nvSpPr>
        <p:spPr>
          <a:xfrm>
            <a:off x="2538413" y="881063"/>
            <a:ext cx="4232275" cy="238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7:notes"/>
          <p:cNvSpPr/>
          <p:nvPr>
            <p:ph idx="2" type="sldImg"/>
          </p:nvPr>
        </p:nvSpPr>
        <p:spPr>
          <a:xfrm>
            <a:off x="2538413" y="881063"/>
            <a:ext cx="4232275" cy="238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p17:notes"/>
          <p:cNvSpPr txBox="1"/>
          <p:nvPr>
            <p:ph idx="1" type="body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7:notes"/>
          <p:cNvSpPr txBox="1"/>
          <p:nvPr>
            <p:ph idx="12" type="sldNum"/>
          </p:nvPr>
        </p:nvSpPr>
        <p:spPr>
          <a:xfrm>
            <a:off x="5273003" y="6699376"/>
            <a:ext cx="4033943" cy="353887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s-EC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8:notes"/>
          <p:cNvSpPr txBox="1"/>
          <p:nvPr>
            <p:ph idx="1" type="body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18:notes"/>
          <p:cNvSpPr/>
          <p:nvPr>
            <p:ph idx="2" type="sldImg"/>
          </p:nvPr>
        </p:nvSpPr>
        <p:spPr>
          <a:xfrm>
            <a:off x="2538413" y="881063"/>
            <a:ext cx="4232275" cy="238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9:notes"/>
          <p:cNvSpPr txBox="1"/>
          <p:nvPr>
            <p:ph idx="1" type="body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19:notes"/>
          <p:cNvSpPr/>
          <p:nvPr>
            <p:ph idx="2" type="sldImg"/>
          </p:nvPr>
        </p:nvSpPr>
        <p:spPr>
          <a:xfrm>
            <a:off x="2538413" y="881063"/>
            <a:ext cx="4232275" cy="238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0:notes"/>
          <p:cNvSpPr txBox="1"/>
          <p:nvPr>
            <p:ph idx="1" type="body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20:notes"/>
          <p:cNvSpPr/>
          <p:nvPr>
            <p:ph idx="2" type="sldImg"/>
          </p:nvPr>
        </p:nvSpPr>
        <p:spPr>
          <a:xfrm>
            <a:off x="2538413" y="881063"/>
            <a:ext cx="4232275" cy="238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1:notes"/>
          <p:cNvSpPr txBox="1"/>
          <p:nvPr>
            <p:ph idx="1" type="body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21:notes"/>
          <p:cNvSpPr/>
          <p:nvPr>
            <p:ph idx="2" type="sldImg"/>
          </p:nvPr>
        </p:nvSpPr>
        <p:spPr>
          <a:xfrm>
            <a:off x="2538413" y="881063"/>
            <a:ext cx="4232275" cy="238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8:notes"/>
          <p:cNvSpPr/>
          <p:nvPr>
            <p:ph idx="2" type="sldImg"/>
          </p:nvPr>
        </p:nvSpPr>
        <p:spPr>
          <a:xfrm>
            <a:off x="2538413" y="881063"/>
            <a:ext cx="4232275" cy="238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p28:notes"/>
          <p:cNvSpPr txBox="1"/>
          <p:nvPr>
            <p:ph idx="1" type="body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28:notes"/>
          <p:cNvSpPr txBox="1"/>
          <p:nvPr>
            <p:ph idx="12" type="sldNum"/>
          </p:nvPr>
        </p:nvSpPr>
        <p:spPr>
          <a:xfrm>
            <a:off x="5273003" y="6699376"/>
            <a:ext cx="4033943" cy="353887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s-EC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9:notes"/>
          <p:cNvSpPr txBox="1"/>
          <p:nvPr>
            <p:ph idx="1" type="body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9:notes"/>
          <p:cNvSpPr/>
          <p:nvPr>
            <p:ph idx="2" type="sldImg"/>
          </p:nvPr>
        </p:nvSpPr>
        <p:spPr>
          <a:xfrm>
            <a:off x="2538413" y="881063"/>
            <a:ext cx="4232275" cy="238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0:notes"/>
          <p:cNvSpPr txBox="1"/>
          <p:nvPr>
            <p:ph idx="1" type="body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0:notes"/>
          <p:cNvSpPr/>
          <p:nvPr>
            <p:ph idx="2" type="sldImg"/>
          </p:nvPr>
        </p:nvSpPr>
        <p:spPr>
          <a:xfrm>
            <a:off x="2538413" y="881063"/>
            <a:ext cx="4232275" cy="238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1:notes"/>
          <p:cNvSpPr txBox="1"/>
          <p:nvPr>
            <p:ph idx="1" type="body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31:notes"/>
          <p:cNvSpPr/>
          <p:nvPr>
            <p:ph idx="2" type="sldImg"/>
          </p:nvPr>
        </p:nvSpPr>
        <p:spPr>
          <a:xfrm>
            <a:off x="2538413" y="881063"/>
            <a:ext cx="4232275" cy="238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:notes"/>
          <p:cNvSpPr/>
          <p:nvPr>
            <p:ph idx="2" type="sldImg"/>
          </p:nvPr>
        </p:nvSpPr>
        <p:spPr>
          <a:xfrm>
            <a:off x="2538413" y="881063"/>
            <a:ext cx="4232275" cy="238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5:notes"/>
          <p:cNvSpPr txBox="1"/>
          <p:nvPr>
            <p:ph idx="1" type="body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5:notes"/>
          <p:cNvSpPr txBox="1"/>
          <p:nvPr>
            <p:ph idx="12" type="sldNum"/>
          </p:nvPr>
        </p:nvSpPr>
        <p:spPr>
          <a:xfrm>
            <a:off x="5273003" y="6699376"/>
            <a:ext cx="4033943" cy="353887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2:notes"/>
          <p:cNvSpPr/>
          <p:nvPr>
            <p:ph idx="2" type="sldImg"/>
          </p:nvPr>
        </p:nvSpPr>
        <p:spPr>
          <a:xfrm>
            <a:off x="2538413" y="881063"/>
            <a:ext cx="4232275" cy="238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5" name="Google Shape;575;p32:notes"/>
          <p:cNvSpPr txBox="1"/>
          <p:nvPr>
            <p:ph idx="1" type="body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32:notes"/>
          <p:cNvSpPr txBox="1"/>
          <p:nvPr>
            <p:ph idx="12" type="sldNum"/>
          </p:nvPr>
        </p:nvSpPr>
        <p:spPr>
          <a:xfrm>
            <a:off x="5273003" y="6699376"/>
            <a:ext cx="4033943" cy="353887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3:notes"/>
          <p:cNvSpPr txBox="1"/>
          <p:nvPr>
            <p:ph idx="1" type="body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33:notes"/>
          <p:cNvSpPr/>
          <p:nvPr>
            <p:ph idx="2" type="sldImg"/>
          </p:nvPr>
        </p:nvSpPr>
        <p:spPr>
          <a:xfrm>
            <a:off x="2538413" y="881063"/>
            <a:ext cx="4232275" cy="238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4:notes"/>
          <p:cNvSpPr txBox="1"/>
          <p:nvPr>
            <p:ph idx="1" type="body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34:notes"/>
          <p:cNvSpPr/>
          <p:nvPr>
            <p:ph idx="2" type="sldImg"/>
          </p:nvPr>
        </p:nvSpPr>
        <p:spPr>
          <a:xfrm>
            <a:off x="2538413" y="881063"/>
            <a:ext cx="4232275" cy="238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5:notes"/>
          <p:cNvSpPr txBox="1"/>
          <p:nvPr>
            <p:ph idx="1" type="body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35:notes"/>
          <p:cNvSpPr/>
          <p:nvPr>
            <p:ph idx="2" type="sldImg"/>
          </p:nvPr>
        </p:nvSpPr>
        <p:spPr>
          <a:xfrm>
            <a:off x="2538413" y="881063"/>
            <a:ext cx="4232275" cy="238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6:notes"/>
          <p:cNvSpPr txBox="1"/>
          <p:nvPr>
            <p:ph idx="1" type="body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36:notes"/>
          <p:cNvSpPr/>
          <p:nvPr>
            <p:ph idx="2" type="sldImg"/>
          </p:nvPr>
        </p:nvSpPr>
        <p:spPr>
          <a:xfrm>
            <a:off x="2538413" y="881063"/>
            <a:ext cx="4232275" cy="238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:notes"/>
          <p:cNvSpPr txBox="1"/>
          <p:nvPr>
            <p:ph idx="1" type="body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6:notes"/>
          <p:cNvSpPr/>
          <p:nvPr>
            <p:ph idx="2" type="sldImg"/>
          </p:nvPr>
        </p:nvSpPr>
        <p:spPr>
          <a:xfrm>
            <a:off x="2538413" y="881063"/>
            <a:ext cx="4232275" cy="238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fbca5de124_0_0:notes"/>
          <p:cNvSpPr/>
          <p:nvPr>
            <p:ph idx="2" type="sldImg"/>
          </p:nvPr>
        </p:nvSpPr>
        <p:spPr>
          <a:xfrm>
            <a:off x="517579" y="528994"/>
            <a:ext cx="8274900" cy="2645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gfbca5de124_0_0:notes"/>
          <p:cNvSpPr txBox="1"/>
          <p:nvPr>
            <p:ph idx="1" type="body"/>
          </p:nvPr>
        </p:nvSpPr>
        <p:spPr>
          <a:xfrm>
            <a:off x="930910" y="3350294"/>
            <a:ext cx="7447200" cy="3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fbca5de124_0_5:notes"/>
          <p:cNvSpPr/>
          <p:nvPr>
            <p:ph idx="2" type="sldImg"/>
          </p:nvPr>
        </p:nvSpPr>
        <p:spPr>
          <a:xfrm>
            <a:off x="517579" y="528994"/>
            <a:ext cx="8274900" cy="2645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gfbca5de124_0_5:notes"/>
          <p:cNvSpPr txBox="1"/>
          <p:nvPr>
            <p:ph idx="1" type="body"/>
          </p:nvPr>
        </p:nvSpPr>
        <p:spPr>
          <a:xfrm>
            <a:off x="930910" y="3350294"/>
            <a:ext cx="7447200" cy="3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fbca5de124_0_10:notes"/>
          <p:cNvSpPr/>
          <p:nvPr>
            <p:ph idx="2" type="sldImg"/>
          </p:nvPr>
        </p:nvSpPr>
        <p:spPr>
          <a:xfrm>
            <a:off x="517579" y="528994"/>
            <a:ext cx="8274900" cy="2645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gfbca5de124_0_10:notes"/>
          <p:cNvSpPr txBox="1"/>
          <p:nvPr>
            <p:ph idx="1" type="body"/>
          </p:nvPr>
        </p:nvSpPr>
        <p:spPr>
          <a:xfrm>
            <a:off x="930910" y="3350294"/>
            <a:ext cx="7447200" cy="3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fbca5de124_0_14:notes"/>
          <p:cNvSpPr/>
          <p:nvPr>
            <p:ph idx="2" type="sldImg"/>
          </p:nvPr>
        </p:nvSpPr>
        <p:spPr>
          <a:xfrm>
            <a:off x="517579" y="528994"/>
            <a:ext cx="8274900" cy="2645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gfbca5de124_0_14:notes"/>
          <p:cNvSpPr txBox="1"/>
          <p:nvPr>
            <p:ph idx="1" type="body"/>
          </p:nvPr>
        </p:nvSpPr>
        <p:spPr>
          <a:xfrm>
            <a:off x="930910" y="3350294"/>
            <a:ext cx="7447200" cy="3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fbca5de124_0_19:notes"/>
          <p:cNvSpPr/>
          <p:nvPr>
            <p:ph idx="2" type="sldImg"/>
          </p:nvPr>
        </p:nvSpPr>
        <p:spPr>
          <a:xfrm>
            <a:off x="517579" y="528994"/>
            <a:ext cx="8274900" cy="2645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fbca5de124_0_19:notes"/>
          <p:cNvSpPr txBox="1"/>
          <p:nvPr>
            <p:ph idx="1" type="body"/>
          </p:nvPr>
        </p:nvSpPr>
        <p:spPr>
          <a:xfrm>
            <a:off x="930910" y="3350294"/>
            <a:ext cx="7447200" cy="3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gfbca5de124_0_218"/>
          <p:cNvGrpSpPr/>
          <p:nvPr/>
        </p:nvGrpSpPr>
        <p:grpSpPr>
          <a:xfrm>
            <a:off x="9790426" y="4546120"/>
            <a:ext cx="2255173" cy="2310006"/>
            <a:chOff x="7343003" y="3409675"/>
            <a:chExt cx="1691422" cy="1732548"/>
          </a:xfrm>
        </p:grpSpPr>
        <p:grpSp>
          <p:nvGrpSpPr>
            <p:cNvPr id="15" name="Google Shape;15;gfbca5de124_0_218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6" name="Google Shape;16;gfbca5de124_0_218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gfbca5de124_0_218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gfbca5de124_0_218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9" name="Google Shape;19;gfbca5de124_0_218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gfbca5de124_0_218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gfbca5de124_0_218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" name="Google Shape;22;gfbca5de124_0_2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23" name="Google Shape;23;gfbca5de124_0_218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gfbca5de124_0_218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gfbca5de124_0_218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gfbca5de124_0_218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" name="Google Shape;27;gfbca5de124_0_218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8" name="Google Shape;28;gfbca5de124_0_218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gfbca5de124_0_218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gfbca5de124_0_218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gfbca5de124_0_218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gfbca5de124_0_21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3" name="Google Shape;33;gfbca5de124_0_218"/>
          <p:cNvGrpSpPr/>
          <p:nvPr/>
        </p:nvGrpSpPr>
        <p:grpSpPr>
          <a:xfrm>
            <a:off x="6724502" y="0"/>
            <a:ext cx="5085303" cy="5118675"/>
            <a:chOff x="5043503" y="0"/>
            <a:chExt cx="3814072" cy="3839102"/>
          </a:xfrm>
        </p:grpSpPr>
        <p:sp>
          <p:nvSpPr>
            <p:cNvPr id="34" name="Google Shape;34;gfbca5de124_0_218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gfbca5de124_0_218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" name="Google Shape;36;gfbca5de124_0_218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7" name="Google Shape;37;gfbca5de124_0_218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gfbca5de124_0_218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gfbca5de124_0_218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gfbca5de124_0_218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" name="Google Shape;41;gfbca5de124_0_218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42" name="Google Shape;42;gfbca5de124_0_21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gfbca5de124_0_21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" name="Google Shape;44;gfbca5de124_0_218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gfbca5de124_0_218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gfbca5de124_0_218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gfbca5de124_0_218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gfbca5de124_0_218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gfbca5de124_0_218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" name="Google Shape;50;gfbca5de124_0_218"/>
          <p:cNvSpPr txBox="1"/>
          <p:nvPr>
            <p:ph type="ctrTitle"/>
          </p:nvPr>
        </p:nvSpPr>
        <p:spPr>
          <a:xfrm>
            <a:off x="1098667" y="2151750"/>
            <a:ext cx="5673900" cy="249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gfbca5de124_0_218"/>
          <p:cNvSpPr txBox="1"/>
          <p:nvPr>
            <p:ph idx="1" type="subTitle"/>
          </p:nvPr>
        </p:nvSpPr>
        <p:spPr>
          <a:xfrm>
            <a:off x="1098667" y="4795067"/>
            <a:ext cx="5673900" cy="927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gfbca5de124_0_218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gfbca5de124_0_350"/>
          <p:cNvGrpSpPr/>
          <p:nvPr/>
        </p:nvGrpSpPr>
        <p:grpSpPr>
          <a:xfrm>
            <a:off x="69" y="5465463"/>
            <a:ext cx="12191743" cy="1392365"/>
            <a:chOff x="52" y="4099200"/>
            <a:chExt cx="9144036" cy="1044300"/>
          </a:xfrm>
        </p:grpSpPr>
        <p:grpSp>
          <p:nvGrpSpPr>
            <p:cNvPr id="147" name="Google Shape;147;gfbca5de124_0_350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8" name="Google Shape;148;gfbca5de124_0_35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gfbca5de124_0_3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gfbca5de124_0_350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gfbca5de124_0_350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" name="Google Shape;152;gfbca5de124_0_350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53" name="Google Shape;153;gfbca5de124_0_35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gfbca5de124_0_3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gfbca5de124_0_350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gfbca5de124_0_350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gfbca5de124_0_350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8" name="Google Shape;158;gfbca5de124_0_350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9" name="Google Shape;159;gfbca5de124_0_35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gfbca5de124_0_3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gfbca5de124_0_350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gfbca5de124_0_350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gfbca5de124_0_350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4" name="Google Shape;164;gfbca5de124_0_35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gfbca5de124_0_350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gfbca5de124_0_350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7" name="Google Shape;167;gfbca5de124_0_350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8" name="Google Shape;168;gfbca5de124_0_350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gfbca5de124_0_350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gfbca5de124_0_350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gfbca5de124_0_350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gfbca5de124_0_350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3" name="Google Shape;173;gfbca5de124_0_350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4" name="Google Shape;174;gfbca5de124_0_35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gfbca5de124_0_350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gfbca5de124_0_350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gfbca5de124_0_350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gfbca5de124_0_350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9" name="Google Shape;179;gfbca5de124_0_350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gfbca5de124_0_350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gfbca5de124_0_350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2" name="Google Shape;182;gfbca5de124_0_350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83" name="Google Shape;183;gfbca5de124_0_350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gfbca5de124_0_35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gfbca5de124_0_350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gfbca5de124_0_350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gfbca5de124_0_350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8" name="Google Shape;188;gfbca5de124_0_350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9" name="Google Shape;189;gfbca5de124_0_350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gfbca5de124_0_350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gfbca5de124_0_350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gfbca5de124_0_350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3" name="Google Shape;193;gfbca5de124_0_350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4" name="Google Shape;194;gfbca5de124_0_35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gfbca5de124_0_350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gfbca5de124_0_350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gfbca5de124_0_350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gfbca5de124_0_350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9" name="Google Shape;199;gfbca5de124_0_350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gfbca5de124_0_350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gfbca5de124_0_350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2" name="Google Shape;202;gfbca5de124_0_350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203" name="Google Shape;203;gfbca5de124_0_350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gfbca5de124_0_35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gfbca5de124_0_350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gfbca5de124_0_350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7" name="Google Shape;207;gfbca5de124_0_350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8" name="Google Shape;208;gfbca5de124_0_350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gfbca5de124_0_350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gfbca5de124_0_350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gfbca5de124_0_350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2" name="Google Shape;212;gfbca5de124_0_350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13" name="Google Shape;213;gfbca5de124_0_350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gfbca5de124_0_35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gfbca5de124_0_350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gfbca5de124_0_350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gfbca5de124_0_350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8" name="Google Shape;218;gfbca5de124_0_350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9" name="Google Shape;219;gfbca5de124_0_350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gfbca5de124_0_350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gfbca5de124_0_350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gfbca5de124_0_350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gfbca5de124_0_350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4" name="Google Shape;224;gfbca5de124_0_35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gfbca5de124_0_350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gfbca5de124_0_350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7" name="Google Shape;227;gfbca5de124_0_350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8" name="Google Shape;228;gfbca5de124_0_350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gfbca5de124_0_350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gfbca5de124_0_350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gfbca5de124_0_350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2" name="Google Shape;232;gfbca5de124_0_350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33" name="Google Shape;233;gfbca5de124_0_350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gfbca5de124_0_35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gfbca5de124_0_350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gfbca5de124_0_350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gfbca5de124_0_350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8" name="Google Shape;238;gfbca5de124_0_350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9" name="Google Shape;239;gfbca5de124_0_350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gfbca5de124_0_350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gfbca5de124_0_350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gfbca5de124_0_350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gfbca5de124_0_350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4" name="Google Shape;244;gfbca5de124_0_35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gfbca5de124_0_350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gfbca5de124_0_350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7" name="Google Shape;247;gfbca5de124_0_350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8" name="Google Shape;248;gfbca5de124_0_350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gfbca5de124_0_350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gfbca5de124_0_350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gfbca5de124_0_350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gfbca5de124_0_350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3" name="Google Shape;253;gfbca5de124_0_350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4" name="Google Shape;254;gfbca5de124_0_3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gfbca5de124_0_350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gfbca5de124_0_350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gfbca5de124_0_350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8" name="Google Shape;258;gfbca5de124_0_350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9" name="Google Shape;259;gfbca5de124_0_350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gfbca5de124_0_350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gfbca5de124_0_350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gfbca5de124_0_350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gfbca5de124_0_350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4" name="Google Shape;264;gfbca5de124_0_35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gfbca5de124_0_350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gfbca5de124_0_350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7" name="Google Shape;267;gfbca5de124_0_350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8" name="Google Shape;268;gfbca5de124_0_350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gfbca5de124_0_350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gfbca5de124_0_350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gfbca5de124_0_350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72" name="Google Shape;272;gfbca5de124_0_350"/>
          <p:cNvSpPr txBox="1"/>
          <p:nvPr>
            <p:ph hasCustomPrompt="1" type="title"/>
          </p:nvPr>
        </p:nvSpPr>
        <p:spPr>
          <a:xfrm>
            <a:off x="1851500" y="1030300"/>
            <a:ext cx="8489100" cy="248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3" name="Google Shape;273;gfbca5de124_0_350"/>
          <p:cNvSpPr txBox="1"/>
          <p:nvPr>
            <p:ph idx="1" type="body"/>
          </p:nvPr>
        </p:nvSpPr>
        <p:spPr>
          <a:xfrm>
            <a:off x="1851500" y="3616400"/>
            <a:ext cx="8489100" cy="148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238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indent="-3238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indent="-3238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indent="-3238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indent="-3238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indent="-3238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indent="-3238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indent="-3238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4" name="Google Shape;274;gfbca5de124_0_350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fbca5de124_0_480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fbca5de124_0_482"/>
          <p:cNvSpPr txBox="1"/>
          <p:nvPr>
            <p:ph type="title"/>
          </p:nvPr>
        </p:nvSpPr>
        <p:spPr>
          <a:xfrm>
            <a:off x="845127" y="36576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9" name="Google Shape;279;gfbca5de124_0_482"/>
          <p:cNvSpPr txBox="1"/>
          <p:nvPr>
            <p:ph idx="1" type="body"/>
          </p:nvPr>
        </p:nvSpPr>
        <p:spPr>
          <a:xfrm>
            <a:off x="845127" y="1828800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80" name="Google Shape;280;gfbca5de124_0_482"/>
          <p:cNvSpPr txBox="1"/>
          <p:nvPr>
            <p:ph idx="2" type="body"/>
          </p:nvPr>
        </p:nvSpPr>
        <p:spPr>
          <a:xfrm>
            <a:off x="6172200" y="1828800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81" name="Google Shape;281;gfbca5de124_0_48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gfbca5de124_0_48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gfbca5de124_0_482"/>
          <p:cNvSpPr txBox="1"/>
          <p:nvPr>
            <p:ph idx="12" type="sldNum"/>
          </p:nvPr>
        </p:nvSpPr>
        <p:spPr>
          <a:xfrm>
            <a:off x="8617527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bca5de124_0_489"/>
          <p:cNvSpPr txBox="1"/>
          <p:nvPr>
            <p:ph type="title"/>
          </p:nvPr>
        </p:nvSpPr>
        <p:spPr>
          <a:xfrm>
            <a:off x="845127" y="36576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6" name="Google Shape;286;gfbca5de124_0_489"/>
          <p:cNvSpPr txBox="1"/>
          <p:nvPr>
            <p:ph idx="1" type="body"/>
          </p:nvPr>
        </p:nvSpPr>
        <p:spPr>
          <a:xfrm>
            <a:off x="845127" y="18288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87" name="Google Shape;287;gfbca5de124_0_48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gfbca5de124_0_48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gfbca5de124_0_489"/>
          <p:cNvSpPr txBox="1"/>
          <p:nvPr>
            <p:ph idx="12" type="sldNum"/>
          </p:nvPr>
        </p:nvSpPr>
        <p:spPr>
          <a:xfrm>
            <a:off x="8617527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fbca5de124_0_495"/>
          <p:cNvSpPr txBox="1"/>
          <p:nvPr>
            <p:ph idx="1" type="body"/>
          </p:nvPr>
        </p:nvSpPr>
        <p:spPr>
          <a:xfrm>
            <a:off x="845127" y="1681850"/>
            <a:ext cx="51561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2" name="Google Shape;292;gfbca5de124_0_495"/>
          <p:cNvSpPr txBox="1"/>
          <p:nvPr>
            <p:ph idx="2" type="body"/>
          </p:nvPr>
        </p:nvSpPr>
        <p:spPr>
          <a:xfrm>
            <a:off x="845127" y="2507550"/>
            <a:ext cx="5156100" cy="3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93" name="Google Shape;293;gfbca5de124_0_495"/>
          <p:cNvSpPr txBox="1"/>
          <p:nvPr>
            <p:ph idx="3" type="body"/>
          </p:nvPr>
        </p:nvSpPr>
        <p:spPr>
          <a:xfrm>
            <a:off x="6172200" y="1681851"/>
            <a:ext cx="51816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4" name="Google Shape;294;gfbca5de124_0_495"/>
          <p:cNvSpPr txBox="1"/>
          <p:nvPr>
            <p:ph idx="4" type="body"/>
          </p:nvPr>
        </p:nvSpPr>
        <p:spPr>
          <a:xfrm>
            <a:off x="6172200" y="2507550"/>
            <a:ext cx="5181600" cy="3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95" name="Google Shape;295;gfbca5de124_0_49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gfbca5de124_0_49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gfbca5de124_0_495"/>
          <p:cNvSpPr txBox="1"/>
          <p:nvPr>
            <p:ph idx="12" type="sldNum"/>
          </p:nvPr>
        </p:nvSpPr>
        <p:spPr>
          <a:xfrm>
            <a:off x="8617527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  <p:sp>
        <p:nvSpPr>
          <p:cNvPr id="298" name="Google Shape;298;gfbca5de124_0_495"/>
          <p:cNvSpPr txBox="1"/>
          <p:nvPr>
            <p:ph type="title"/>
          </p:nvPr>
        </p:nvSpPr>
        <p:spPr>
          <a:xfrm>
            <a:off x="845127" y="36576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gfbca5de124_0_258"/>
          <p:cNvGrpSpPr/>
          <p:nvPr/>
        </p:nvGrpSpPr>
        <p:grpSpPr>
          <a:xfrm>
            <a:off x="195687" y="4541"/>
            <a:ext cx="1644245" cy="1846001"/>
            <a:chOff x="146769" y="3406"/>
            <a:chExt cx="1233215" cy="1384535"/>
          </a:xfrm>
        </p:grpSpPr>
        <p:grpSp>
          <p:nvGrpSpPr>
            <p:cNvPr id="55" name="Google Shape;55;gfbca5de124_0_258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6" name="Google Shape;56;gfbca5de124_0_258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gfbca5de124_0_258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gfbca5de124_0_258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9" name="Google Shape;59;gfbca5de124_0_258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gfbca5de124_0_258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gfbca5de124_0_258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" name="Google Shape;62;gfbca5de124_0_2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63" name="Google Shape;63;gfbca5de124_0_258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gfbca5de124_0_258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gfbca5de124_0_258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gfbca5de124_0_258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7" name="Google Shape;67;gfbca5de124_0_258"/>
          <p:cNvGrpSpPr/>
          <p:nvPr/>
        </p:nvGrpSpPr>
        <p:grpSpPr>
          <a:xfrm>
            <a:off x="9033219" y="3871914"/>
            <a:ext cx="2914791" cy="2985925"/>
            <a:chOff x="6775084" y="2904008"/>
            <a:chExt cx="2186148" cy="2239500"/>
          </a:xfrm>
        </p:grpSpPr>
        <p:grpSp>
          <p:nvGrpSpPr>
            <p:cNvPr id="68" name="Google Shape;68;gfbca5de124_0_258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9" name="Google Shape;69;gfbca5de124_0_258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gfbca5de124_0_258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gfbca5de124_0_258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72" name="Google Shape;72;gfbca5de124_0_25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gfbca5de124_0_258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gfbca5de124_0_258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" name="Google Shape;75;gfbca5de124_0_258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6" name="Google Shape;76;gfbca5de124_0_258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gfbca5de124_0_258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gfbca5de124_0_258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gfbca5de124_0_258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" name="Google Shape;80;gfbca5de124_0_258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81" name="Google Shape;81;gfbca5de124_0_258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gfbca5de124_0_25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gfbca5de124_0_258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gfbca5de124_0_258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gfbca5de124_0_258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6" name="Google Shape;86;gfbca5de124_0_258"/>
          <p:cNvSpPr txBox="1"/>
          <p:nvPr>
            <p:ph type="title"/>
          </p:nvPr>
        </p:nvSpPr>
        <p:spPr>
          <a:xfrm>
            <a:off x="1098667" y="2151767"/>
            <a:ext cx="7810500" cy="249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" name="Google Shape;87;gfbca5de124_0_258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gfbca5de124_0_293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90" name="Google Shape;90;gfbca5de124_0_2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gfbca5de124_0_29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gfbca5de124_0_293"/>
          <p:cNvSpPr txBox="1"/>
          <p:nvPr>
            <p:ph type="title"/>
          </p:nvPr>
        </p:nvSpPr>
        <p:spPr>
          <a:xfrm>
            <a:off x="1738400" y="798100"/>
            <a:ext cx="9374100" cy="1332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3" name="Google Shape;93;gfbca5de124_0_293"/>
          <p:cNvSpPr txBox="1"/>
          <p:nvPr>
            <p:ph idx="1" type="body"/>
          </p:nvPr>
        </p:nvSpPr>
        <p:spPr>
          <a:xfrm>
            <a:off x="1738400" y="2653400"/>
            <a:ext cx="9374100" cy="3388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94" name="Google Shape;94;gfbca5de124_0_293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gfbca5de124_0_300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97" name="Google Shape;97;gfbca5de124_0_30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gfbca5de124_0_30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gfbca5de124_0_300"/>
          <p:cNvSpPr txBox="1"/>
          <p:nvPr>
            <p:ph type="title"/>
          </p:nvPr>
        </p:nvSpPr>
        <p:spPr>
          <a:xfrm>
            <a:off x="1738400" y="798100"/>
            <a:ext cx="9374100" cy="1332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0" name="Google Shape;100;gfbca5de124_0_300"/>
          <p:cNvSpPr txBox="1"/>
          <p:nvPr>
            <p:ph idx="1" type="body"/>
          </p:nvPr>
        </p:nvSpPr>
        <p:spPr>
          <a:xfrm>
            <a:off x="1738400" y="2653400"/>
            <a:ext cx="4574100" cy="3388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01" name="Google Shape;101;gfbca5de124_0_300"/>
          <p:cNvSpPr txBox="1"/>
          <p:nvPr>
            <p:ph idx="2" type="body"/>
          </p:nvPr>
        </p:nvSpPr>
        <p:spPr>
          <a:xfrm>
            <a:off x="6538200" y="2653400"/>
            <a:ext cx="4574100" cy="3388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02" name="Google Shape;102;gfbca5de124_0_300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gfbca5de124_0_308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05" name="Google Shape;105;gfbca5de124_0_30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gfbca5de124_0_3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Google Shape;107;gfbca5de124_0_308"/>
          <p:cNvSpPr txBox="1"/>
          <p:nvPr>
            <p:ph type="title"/>
          </p:nvPr>
        </p:nvSpPr>
        <p:spPr>
          <a:xfrm>
            <a:off x="1738400" y="798100"/>
            <a:ext cx="9374100" cy="1332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8" name="Google Shape;108;gfbca5de124_0_308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gfbca5de124_0_314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11" name="Google Shape;111;gfbca5de124_0_31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gfbca5de124_0_31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gfbca5de124_0_314"/>
          <p:cNvSpPr txBox="1"/>
          <p:nvPr>
            <p:ph type="title"/>
          </p:nvPr>
        </p:nvSpPr>
        <p:spPr>
          <a:xfrm>
            <a:off x="1738400" y="798100"/>
            <a:ext cx="4416000" cy="212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4" name="Google Shape;114;gfbca5de124_0_314"/>
          <p:cNvSpPr txBox="1"/>
          <p:nvPr>
            <p:ph idx="1" type="body"/>
          </p:nvPr>
        </p:nvSpPr>
        <p:spPr>
          <a:xfrm>
            <a:off x="1738400" y="3079567"/>
            <a:ext cx="4416000" cy="2962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15" name="Google Shape;115;gfbca5de124_0_314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gfbca5de124_0_321"/>
          <p:cNvGrpSpPr/>
          <p:nvPr/>
        </p:nvGrpSpPr>
        <p:grpSpPr>
          <a:xfrm>
            <a:off x="9155392" y="1742"/>
            <a:ext cx="3023192" cy="3468833"/>
            <a:chOff x="6790514" y="1306"/>
            <a:chExt cx="2267451" cy="2601690"/>
          </a:xfrm>
        </p:grpSpPr>
        <p:grpSp>
          <p:nvGrpSpPr>
            <p:cNvPr id="118" name="Google Shape;118;gfbca5de124_0_321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9" name="Google Shape;119;gfbca5de124_0_321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gfbca5de124_0_321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gfbca5de124_0_321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gfbca5de124_0_321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23" name="Google Shape;123;gfbca5de124_0_321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gfbca5de124_0_3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gfbca5de124_0_3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6" name="Google Shape;126;gfbca5de124_0_321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7" name="Google Shape;127;gfbca5de124_0_321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gfbca5de124_0_321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9" name="Google Shape;129;gfbca5de124_0_321"/>
          <p:cNvSpPr txBox="1"/>
          <p:nvPr>
            <p:ph type="title"/>
          </p:nvPr>
        </p:nvSpPr>
        <p:spPr>
          <a:xfrm>
            <a:off x="1098667" y="1018133"/>
            <a:ext cx="7810500" cy="476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0" name="Google Shape;130;gfbca5de124_0_321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gfbca5de124_0_336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33" name="Google Shape;133;gfbca5de124_0_33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gfbca5de124_0_33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" name="Google Shape;135;gfbca5de124_0_336"/>
          <p:cNvSpPr txBox="1"/>
          <p:nvPr>
            <p:ph type="title"/>
          </p:nvPr>
        </p:nvSpPr>
        <p:spPr>
          <a:xfrm>
            <a:off x="1738400" y="798100"/>
            <a:ext cx="4574100" cy="26535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36" name="Google Shape;136;gfbca5de124_0_336"/>
          <p:cNvSpPr txBox="1"/>
          <p:nvPr>
            <p:ph idx="1" type="subTitle"/>
          </p:nvPr>
        </p:nvSpPr>
        <p:spPr>
          <a:xfrm>
            <a:off x="1738400" y="3657604"/>
            <a:ext cx="4574100" cy="9681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gfbca5de124_0_336"/>
          <p:cNvSpPr txBox="1"/>
          <p:nvPr>
            <p:ph idx="2" type="body"/>
          </p:nvPr>
        </p:nvSpPr>
        <p:spPr>
          <a:xfrm>
            <a:off x="6538267" y="881333"/>
            <a:ext cx="4574100" cy="51609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38" name="Google Shape;138;gfbca5de124_0_336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gfbca5de124_0_344"/>
          <p:cNvGrpSpPr/>
          <p:nvPr/>
        </p:nvGrpSpPr>
        <p:grpSpPr>
          <a:xfrm>
            <a:off x="951176" y="5129497"/>
            <a:ext cx="1100560" cy="1100560"/>
            <a:chOff x="348199" y="179450"/>
            <a:chExt cx="1116300" cy="1116300"/>
          </a:xfrm>
        </p:grpSpPr>
        <p:sp>
          <p:nvSpPr>
            <p:cNvPr id="141" name="Google Shape;141;gfbca5de124_0_34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gfbca5de124_0_34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" name="Google Shape;143;gfbca5de124_0_344"/>
          <p:cNvSpPr txBox="1"/>
          <p:nvPr>
            <p:ph idx="1" type="body"/>
          </p:nvPr>
        </p:nvSpPr>
        <p:spPr>
          <a:xfrm>
            <a:off x="1738400" y="5518633"/>
            <a:ext cx="7790700" cy="71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144" name="Google Shape;144;gfbca5de124_0_344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fbca5de124_0_2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11" name="Google Shape;11;gfbca5de124_0_21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"/>
              <a:buChar char="●"/>
              <a:defRPr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238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238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238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238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238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238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238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2" name="Google Shape;12;gfbca5de124_0_214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Relationship Id="rId4" Type="http://schemas.openxmlformats.org/officeDocument/2006/relationships/hyperlink" Target="https://oec.world/en/profile/country/chl" TargetMode="External"/><Relationship Id="rId5" Type="http://schemas.openxmlformats.org/officeDocument/2006/relationships/hyperlink" Target="https://oec.world/en/profile/country/chl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Relationship Id="rId4" Type="http://schemas.openxmlformats.org/officeDocument/2006/relationships/hyperlink" Target="https://www.odepa.gob.cl/wp-content/uploads/2019/09/panorama2019Final.pdf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Relationship Id="rId4" Type="http://schemas.openxmlformats.org/officeDocument/2006/relationships/hyperlink" Target="https://www.trademap.org/Index.aspx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www.odepa.gob.cl/wp-content/uploads/2019/09/panorama2019Final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"/>
          <p:cNvSpPr/>
          <p:nvPr/>
        </p:nvSpPr>
        <p:spPr>
          <a:xfrm>
            <a:off x="0" y="5448626"/>
            <a:ext cx="6738450" cy="1409374"/>
          </a:xfrm>
          <a:custGeom>
            <a:rect b="b" l="l" r="r" t="t"/>
            <a:pathLst>
              <a:path extrusionOk="0" h="1409374" w="6738450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"/>
          <p:cNvSpPr/>
          <p:nvPr/>
        </p:nvSpPr>
        <p:spPr>
          <a:xfrm flipH="1">
            <a:off x="6102096" y="3608996"/>
            <a:ext cx="4522796" cy="3249004"/>
          </a:xfrm>
          <a:custGeom>
            <a:rect b="b" l="l" r="r" t="t"/>
            <a:pathLst>
              <a:path extrusionOk="0" h="3249004" w="4522796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"/>
          <p:cNvSpPr/>
          <p:nvPr/>
        </p:nvSpPr>
        <p:spPr>
          <a:xfrm>
            <a:off x="6266810" y="5448626"/>
            <a:ext cx="5925190" cy="1409374"/>
          </a:xfrm>
          <a:custGeom>
            <a:rect b="b" l="l" r="r" t="t"/>
            <a:pathLst>
              <a:path extrusionOk="0" h="1409374" w="5925190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"/>
          <p:cNvSpPr/>
          <p:nvPr/>
        </p:nvSpPr>
        <p:spPr>
          <a:xfrm>
            <a:off x="0" y="0"/>
            <a:ext cx="5920618" cy="2896258"/>
          </a:xfrm>
          <a:custGeom>
            <a:rect b="b" l="l" r="r" t="t"/>
            <a:pathLst>
              <a:path extrusionOk="0" h="2896258" w="592061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"/>
          <p:cNvSpPr txBox="1"/>
          <p:nvPr>
            <p:ph type="ctrTitle"/>
          </p:nvPr>
        </p:nvSpPr>
        <p:spPr>
          <a:xfrm>
            <a:off x="-4" y="3428994"/>
            <a:ext cx="121920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s-EC" sz="6600">
                <a:solidFill>
                  <a:schemeClr val="dk2"/>
                </a:solidFill>
              </a:rPr>
              <a:t>¿Qué es la Macroeconomía?</a:t>
            </a:r>
            <a:br>
              <a:rPr b="1" lang="es-EC" sz="3600">
                <a:latin typeface="Calibri"/>
                <a:ea typeface="Calibri"/>
                <a:cs typeface="Calibri"/>
                <a:sym typeface="Calibri"/>
              </a:rPr>
            </a:b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"/>
          <p:cNvSpPr txBox="1"/>
          <p:nvPr>
            <p:ph idx="1" type="subTitle"/>
          </p:nvPr>
        </p:nvSpPr>
        <p:spPr>
          <a:xfrm>
            <a:off x="120399" y="5697754"/>
            <a:ext cx="66180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s-EC" sz="3600">
                <a:solidFill>
                  <a:srgbClr val="595959"/>
                </a:solidFill>
              </a:rPr>
              <a:t>Javiera Aguila</a:t>
            </a:r>
            <a:endParaRPr b="1" sz="36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s-EC" sz="3600">
                <a:solidFill>
                  <a:srgbClr val="595959"/>
                </a:solidFill>
              </a:rPr>
              <a:t>Ivette Colima</a:t>
            </a:r>
            <a:endParaRPr b="1" sz="3600">
              <a:solidFill>
                <a:srgbClr val="595959"/>
              </a:solidFill>
            </a:endParaRPr>
          </a:p>
        </p:txBody>
      </p:sp>
      <p:sp>
        <p:nvSpPr>
          <p:cNvPr id="310" name="Google Shape;310;p1"/>
          <p:cNvSpPr txBox="1"/>
          <p:nvPr/>
        </p:nvSpPr>
        <p:spPr>
          <a:xfrm>
            <a:off x="60199" y="576039"/>
            <a:ext cx="620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9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C"/>
              <a:t>Eso nos lleva a la distinción entre el PIB nominal y el PIB real…</a:t>
            </a:r>
            <a:endParaRPr/>
          </a:p>
        </p:txBody>
      </p:sp>
      <p:grpSp>
        <p:nvGrpSpPr>
          <p:cNvPr id="394" name="Google Shape;394;p9"/>
          <p:cNvGrpSpPr/>
          <p:nvPr/>
        </p:nvGrpSpPr>
        <p:grpSpPr>
          <a:xfrm>
            <a:off x="1448824" y="1953202"/>
            <a:ext cx="8965488" cy="4482744"/>
            <a:chOff x="1280382" y="3035"/>
            <a:chExt cx="8965488" cy="4482744"/>
          </a:xfrm>
        </p:grpSpPr>
        <p:sp>
          <p:nvSpPr>
            <p:cNvPr id="395" name="Google Shape;395;p9"/>
            <p:cNvSpPr/>
            <p:nvPr/>
          </p:nvSpPr>
          <p:spPr>
            <a:xfrm>
              <a:off x="1280382" y="3035"/>
              <a:ext cx="3984661" cy="1992330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40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9"/>
            <p:cNvSpPr txBox="1"/>
            <p:nvPr/>
          </p:nvSpPr>
          <p:spPr>
            <a:xfrm>
              <a:off x="1338735" y="61388"/>
              <a:ext cx="3867955" cy="18756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68575" lIns="102850" spcFirstLastPara="1" rIns="102850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Calibri"/>
                <a:buNone/>
              </a:pPr>
              <a:r>
                <a:rPr lang="es-EC" sz="5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PIB nominal</a:t>
              </a: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1678848" y="1995366"/>
              <a:ext cx="398466" cy="149424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400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8" name="Google Shape;398;p9"/>
            <p:cNvSpPr/>
            <p:nvPr/>
          </p:nvSpPr>
          <p:spPr>
            <a:xfrm>
              <a:off x="2077314" y="2493449"/>
              <a:ext cx="3563371" cy="199233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40000">
              <a:solidFill>
                <a:srgbClr val="4372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9"/>
            <p:cNvSpPr txBox="1"/>
            <p:nvPr/>
          </p:nvSpPr>
          <p:spPr>
            <a:xfrm>
              <a:off x="2135667" y="2551802"/>
              <a:ext cx="3446665" cy="1875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57150" spcFirstLastPara="1" rIns="5715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b="1" lang="es-EC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 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rgbClr val="FF0000"/>
                </a:buClr>
                <a:buSzPts val="3000"/>
                <a:buFont typeface="Calibri"/>
                <a:buNone/>
              </a:pPr>
              <a:r>
                <a:rPr b="1" lang="es-EC" sz="3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b="1" lang="es-EC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b="1" lang="es-EC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precio corriente</a:t>
              </a: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6261209" y="3035"/>
              <a:ext cx="3984661" cy="1992330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40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9"/>
            <p:cNvSpPr txBox="1"/>
            <p:nvPr/>
          </p:nvSpPr>
          <p:spPr>
            <a:xfrm>
              <a:off x="6319562" y="61388"/>
              <a:ext cx="3867955" cy="1875624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68575" lIns="102850" spcFirstLastPara="1" rIns="102850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Calibri"/>
                <a:buNone/>
              </a:pPr>
              <a:r>
                <a:rPr lang="es-EC" sz="5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PIB real</a:t>
              </a: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6659675" y="1995366"/>
              <a:ext cx="398466" cy="149424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400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3" name="Google Shape;403;p9"/>
            <p:cNvSpPr/>
            <p:nvPr/>
          </p:nvSpPr>
          <p:spPr>
            <a:xfrm>
              <a:off x="7058141" y="2493449"/>
              <a:ext cx="3187729" cy="199233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40000">
              <a:solidFill>
                <a:srgbClr val="4372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9"/>
            <p:cNvSpPr txBox="1"/>
            <p:nvPr/>
          </p:nvSpPr>
          <p:spPr>
            <a:xfrm>
              <a:off x="7116494" y="2551802"/>
              <a:ext cx="3071023" cy="1875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57150" spcFirstLastPara="1" rIns="5715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b="1" lang="es-EC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rgbClr val="FF0000"/>
                </a:buClr>
                <a:buSzPts val="3000"/>
                <a:buFont typeface="Calibri"/>
                <a:buNone/>
              </a:pPr>
              <a:r>
                <a:rPr b="1" lang="es-EC" sz="3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b="1" lang="es-EC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precios constantes</a:t>
              </a:r>
              <a:endParaRPr/>
            </a:p>
          </p:txBody>
        </p:sp>
      </p:grpSp>
      <p:sp>
        <p:nvSpPr>
          <p:cNvPr id="405" name="Google Shape;405;p9"/>
          <p:cNvSpPr txBox="1"/>
          <p:nvPr/>
        </p:nvSpPr>
        <p:spPr>
          <a:xfrm rot="-5400000">
            <a:off x="-1098521" y="3841720"/>
            <a:ext cx="421105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Precios actuales</a:t>
            </a:r>
            <a:endParaRPr/>
          </a:p>
        </p:txBody>
      </p:sp>
      <p:sp>
        <p:nvSpPr>
          <p:cNvPr id="406" name="Google Shape;406;p9"/>
          <p:cNvSpPr txBox="1"/>
          <p:nvPr/>
        </p:nvSpPr>
        <p:spPr>
          <a:xfrm rot="-5400000">
            <a:off x="8971899" y="3589382"/>
            <a:ext cx="477765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Precios de un año base</a:t>
            </a:r>
            <a:endParaRPr/>
          </a:p>
        </p:txBody>
      </p:sp>
      <p:sp>
        <p:nvSpPr>
          <p:cNvPr id="407" name="Google Shape;407;p9"/>
          <p:cNvSpPr txBox="1"/>
          <p:nvPr/>
        </p:nvSpPr>
        <p:spPr>
          <a:xfrm>
            <a:off x="7086600" y="6545179"/>
            <a:ext cx="35252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PIB ajustado por inflación…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fbca5de124_1_0"/>
          <p:cNvSpPr txBox="1"/>
          <p:nvPr/>
        </p:nvSpPr>
        <p:spPr>
          <a:xfrm>
            <a:off x="1560475" y="1038700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EJERCICIO 1</a:t>
            </a:r>
            <a:endParaRPr b="1" sz="3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14" name="Google Shape;414;gfbca5de124_1_0"/>
          <p:cNvSpPr txBox="1"/>
          <p:nvPr/>
        </p:nvSpPr>
        <p:spPr>
          <a:xfrm>
            <a:off x="1003100" y="1807900"/>
            <a:ext cx="10641000" cy="43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s-EC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Suponga que una economía se caracteriza en el corto plazo por las siguientes ecuaciones, calcule:</a:t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400">
                <a:solidFill>
                  <a:srgbClr val="000000"/>
                </a:solidFill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 = 180 + 0,8 (Y</a:t>
            </a:r>
            <a:r>
              <a:rPr b="1" lang="es-EC" sz="1900">
                <a:solidFill>
                  <a:srgbClr val="000000"/>
                </a:solidFill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="1" lang="es-EC" sz="2400">
                <a:solidFill>
                  <a:srgbClr val="000000"/>
                </a:solidFill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  --&gt;Consumo</a:t>
            </a:r>
            <a:endParaRPr b="1" sz="2400">
              <a:solidFill>
                <a:srgbClr val="000000"/>
              </a:solidFill>
              <a:highlight>
                <a:schemeClr val="accent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400">
                <a:solidFill>
                  <a:srgbClr val="000000"/>
                </a:solidFill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 = 160 ---&gt; </a:t>
            </a:r>
            <a:r>
              <a:rPr b="1" lang="es-EC" sz="2400"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Inversión</a:t>
            </a:r>
            <a:r>
              <a:rPr b="1" lang="es-EC" sz="2400">
                <a:solidFill>
                  <a:srgbClr val="000000"/>
                </a:solidFill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400">
              <a:solidFill>
                <a:srgbClr val="000000"/>
              </a:solidFill>
              <a:highlight>
                <a:schemeClr val="accent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400">
                <a:solidFill>
                  <a:srgbClr val="000000"/>
                </a:solidFill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 = 160---&gt; Ga</a:t>
            </a:r>
            <a:r>
              <a:rPr b="1" lang="es-EC" sz="2400"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sto Público</a:t>
            </a:r>
            <a:endParaRPr b="1" sz="2400">
              <a:solidFill>
                <a:srgbClr val="000000"/>
              </a:solidFill>
              <a:highlight>
                <a:schemeClr val="accent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400">
                <a:solidFill>
                  <a:srgbClr val="000000"/>
                </a:solidFill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 = 120---&gt;Impuesto</a:t>
            </a:r>
            <a:endParaRPr b="1" sz="2400">
              <a:solidFill>
                <a:srgbClr val="000000"/>
              </a:solidFill>
              <a:highlight>
                <a:schemeClr val="accent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lphaLcPeriod"/>
            </a:pPr>
            <a:r>
              <a:rPr b="1" lang="es-EC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PIB (Y) de equilibrio</a:t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lphaLcPeriod"/>
            </a:pPr>
            <a:r>
              <a:rPr b="1" lang="es-EC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renta disponible  (Y</a:t>
            </a:r>
            <a:r>
              <a:rPr b="1" lang="es-EC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="1" lang="es-EC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1"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lphaLcPeriod"/>
            </a:pPr>
            <a:r>
              <a:rPr b="1" lang="es-EC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consumo (C)</a:t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fbca5de124_1_8"/>
          <p:cNvSpPr txBox="1"/>
          <p:nvPr/>
        </p:nvSpPr>
        <p:spPr>
          <a:xfrm>
            <a:off x="1540000" y="1222950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FÓRMULAS</a:t>
            </a:r>
            <a:endParaRPr b="1" sz="30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21" name="Google Shape;421;gfbca5de124_1_8"/>
          <p:cNvSpPr txBox="1"/>
          <p:nvPr/>
        </p:nvSpPr>
        <p:spPr>
          <a:xfrm>
            <a:off x="866625" y="2498575"/>
            <a:ext cx="7389900" cy="25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EC" sz="2400">
                <a:solidFill>
                  <a:srgbClr val="0000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PIB de equilibrio:   Y = 1 / (1-c1) * (C0 + I + G- c1* T)</a:t>
            </a:r>
            <a:endParaRPr b="1" sz="2400">
              <a:solidFill>
                <a:srgbClr val="0000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EC" sz="2400">
                <a:solidFill>
                  <a:srgbClr val="0000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Renta Disponible:   Yd = Y – T</a:t>
            </a:r>
            <a:endParaRPr b="1" sz="2400">
              <a:solidFill>
                <a:srgbClr val="0000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EC" sz="2400">
                <a:solidFill>
                  <a:srgbClr val="0000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Consumo:    C = C0 + c1* Yd</a:t>
            </a:r>
            <a:endParaRPr b="1" sz="2400">
              <a:solidFill>
                <a:srgbClr val="0000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2" name="Google Shape;422;gfbca5de124_1_8"/>
          <p:cNvSpPr txBox="1"/>
          <p:nvPr/>
        </p:nvSpPr>
        <p:spPr>
          <a:xfrm>
            <a:off x="8010850" y="808725"/>
            <a:ext cx="3713400" cy="224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C" sz="2200" u="none" cap="none" strike="noStrike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T: impuestos</a:t>
            </a:r>
            <a:endParaRPr b="0" i="0" sz="22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C" sz="2200" u="none" cap="none" strike="noStrike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I: inversión</a:t>
            </a:r>
            <a:endParaRPr b="0" i="0" sz="22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C" sz="2200" u="none" cap="none" strike="noStrike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G: Gasto público</a:t>
            </a:r>
            <a:endParaRPr b="0" i="0" sz="22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C" sz="2200">
                <a:latin typeface="Old Standard TT"/>
                <a:ea typeface="Old Standard TT"/>
                <a:cs typeface="Old Standard TT"/>
                <a:sym typeface="Old Standard TT"/>
              </a:rPr>
              <a:t>cl: propensión marginal del consumo (multiplicador)</a:t>
            </a:r>
            <a:endParaRPr sz="22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fbca5de124_1_17"/>
          <p:cNvSpPr txBox="1"/>
          <p:nvPr/>
        </p:nvSpPr>
        <p:spPr>
          <a:xfrm>
            <a:off x="1794775" y="972950"/>
            <a:ext cx="49905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LcPeriod"/>
            </a:pPr>
            <a:r>
              <a:rPr lang="es-EC" sz="260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es-EC" sz="2600">
                <a:solidFill>
                  <a:srgbClr val="0000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= 1 / (1-0,8) * (180 + 160 + 160- 0,8*120)</a:t>
            </a:r>
            <a:endParaRPr sz="2600">
              <a:solidFill>
                <a:srgbClr val="0000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-EC" sz="2600">
                <a:solidFill>
                  <a:srgbClr val="0000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= 5 * (404)</a:t>
            </a:r>
            <a:endParaRPr sz="2600">
              <a:solidFill>
                <a:srgbClr val="0000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EC" sz="2600">
                <a:solidFill>
                  <a:srgbClr val="0000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Yeq = 2020</a:t>
            </a:r>
            <a:endParaRPr b="1" sz="2600">
              <a:solidFill>
                <a:srgbClr val="0000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0000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EC" sz="2600">
                <a:solidFill>
                  <a:srgbClr val="0000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Yd </a:t>
            </a:r>
            <a:r>
              <a:rPr lang="es-EC" sz="2600">
                <a:solidFill>
                  <a:srgbClr val="0000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2020 - 120 = </a:t>
            </a:r>
            <a:r>
              <a:rPr b="1" lang="es-EC" sz="2600">
                <a:solidFill>
                  <a:srgbClr val="0000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1900</a:t>
            </a:r>
            <a:endParaRPr b="1" sz="2600">
              <a:solidFill>
                <a:srgbClr val="0000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0000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600">
                <a:solidFill>
                  <a:srgbClr val="0000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C </a:t>
            </a:r>
            <a:r>
              <a:rPr lang="es-EC" sz="2600">
                <a:solidFill>
                  <a:srgbClr val="0000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180 + 0,8 * 1900 = 1700</a:t>
            </a:r>
            <a:endParaRPr b="1" sz="2600">
              <a:solidFill>
                <a:srgbClr val="0000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29" name="Google Shape;429;gfbca5de124_1_17"/>
          <p:cNvSpPr txBox="1"/>
          <p:nvPr/>
        </p:nvSpPr>
        <p:spPr>
          <a:xfrm>
            <a:off x="7750825" y="2819475"/>
            <a:ext cx="2953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C" sz="2700">
                <a:solidFill>
                  <a:srgbClr val="000000"/>
                </a:solidFill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 = 180 + 0,8 (Y</a:t>
            </a:r>
            <a:r>
              <a:rPr lang="es-EC" sz="2200">
                <a:solidFill>
                  <a:srgbClr val="000000"/>
                </a:solidFill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s-EC" sz="2700">
                <a:solidFill>
                  <a:srgbClr val="000000"/>
                </a:solidFill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700">
              <a:solidFill>
                <a:srgbClr val="000000"/>
              </a:solidFill>
              <a:highlight>
                <a:schemeClr val="accent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C" sz="2700">
                <a:solidFill>
                  <a:srgbClr val="000000"/>
                </a:solidFill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 = 160</a:t>
            </a:r>
            <a:endParaRPr sz="2700">
              <a:solidFill>
                <a:srgbClr val="000000"/>
              </a:solidFill>
              <a:highlight>
                <a:schemeClr val="accent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C" sz="2700">
                <a:solidFill>
                  <a:srgbClr val="000000"/>
                </a:solidFill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 = 160</a:t>
            </a:r>
            <a:endParaRPr sz="2700">
              <a:solidFill>
                <a:srgbClr val="000000"/>
              </a:solidFill>
              <a:highlight>
                <a:schemeClr val="accent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C" sz="2700">
                <a:solidFill>
                  <a:srgbClr val="000000"/>
                </a:solidFill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 = 120</a:t>
            </a:r>
            <a:endParaRPr sz="2700">
              <a:highlight>
                <a:schemeClr val="accent4"/>
              </a:highlight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fbca5de124_0_143"/>
          <p:cNvSpPr txBox="1"/>
          <p:nvPr>
            <p:ph type="title"/>
          </p:nvPr>
        </p:nvSpPr>
        <p:spPr>
          <a:xfrm>
            <a:off x="1621200" y="872117"/>
            <a:ext cx="11360700" cy="8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s-EC">
                <a:solidFill>
                  <a:schemeClr val="accent1"/>
                </a:solidFill>
              </a:rPr>
              <a:t>Economía a largo plazo	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35" name="Google Shape;435;gfbca5de124_0_143"/>
          <p:cNvSpPr txBox="1"/>
          <p:nvPr>
            <p:ph idx="1" type="body"/>
          </p:nvPr>
        </p:nvSpPr>
        <p:spPr>
          <a:xfrm>
            <a:off x="415650" y="1689633"/>
            <a:ext cx="11360700" cy="45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381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s-EC" sz="2500"/>
              <a:t>Producción de bienes y servicios (la productividad de los factores resulta una variable tan definitoria del nivel de vida de los países). Queda determinada por:</a:t>
            </a:r>
            <a:endParaRPr sz="2500"/>
          </a:p>
          <a:p>
            <a:pPr indent="-406400" lvl="1" marL="1219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s-EC" sz="2100"/>
              <a:t>Capital físico</a:t>
            </a:r>
            <a:r>
              <a:rPr lang="es-EC" sz="2100"/>
              <a:t>: Cantidad de equipo e infraestructuras para la producción de bienes y servicios.</a:t>
            </a:r>
            <a:endParaRPr sz="2100"/>
          </a:p>
          <a:p>
            <a:pPr indent="-406400" lvl="1" marL="1219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s-EC" sz="2100"/>
              <a:t>Capital humano:</a:t>
            </a:r>
            <a:r>
              <a:rPr lang="es-EC" sz="2100"/>
              <a:t> Conocimientos</a:t>
            </a:r>
            <a:endParaRPr sz="2100"/>
          </a:p>
          <a:p>
            <a:pPr indent="-406400" lvl="1" marL="1219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s-EC" sz="2100"/>
              <a:t>Recursos Naturales</a:t>
            </a:r>
            <a:r>
              <a:rPr lang="es-EC" sz="2100"/>
              <a:t>: Bienes y servicios que proporciona la naturaleza sin intervención del ser humano </a:t>
            </a:r>
            <a:endParaRPr sz="2100"/>
          </a:p>
          <a:p>
            <a:pPr indent="-406400" lvl="1" marL="1219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s-EC" sz="2100"/>
              <a:t>Conocimiento tecnológico:</a:t>
            </a:r>
            <a:r>
              <a:rPr lang="es-EC" sz="2100"/>
              <a:t> Comprensión por parte de una sociedad de las mejores formas de producir bienes y servicios</a:t>
            </a:r>
            <a:endParaRPr sz="2100"/>
          </a:p>
          <a:p>
            <a:pPr indent="0" lvl="0" marL="0" rtl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None/>
            </a:pPr>
            <a:r>
              <a:rPr b="1" lang="es-EC"/>
              <a:t>“Cuanto mayor sea el capital físico y humano por trabajador, así como la provisión de recursos naturales y el nivel tecnológico del país mayor será su productividad y, por tanto,su potencial económico y su nivel de bienestar.”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fbca5de124_0_148"/>
          <p:cNvSpPr txBox="1"/>
          <p:nvPr>
            <p:ph type="title"/>
          </p:nvPr>
        </p:nvSpPr>
        <p:spPr>
          <a:xfrm>
            <a:off x="1418725" y="643058"/>
            <a:ext cx="11360700" cy="17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s-EC" sz="3500">
                <a:solidFill>
                  <a:schemeClr val="accent1"/>
                </a:solidFill>
              </a:rPr>
              <a:t>¿Qué pueden hacer los gobiernos para mejorar la productividad de un país?</a:t>
            </a:r>
            <a:endParaRPr sz="3500">
              <a:solidFill>
                <a:schemeClr val="accent1"/>
              </a:solidFill>
            </a:endParaRPr>
          </a:p>
        </p:txBody>
      </p:sp>
      <p:sp>
        <p:nvSpPr>
          <p:cNvPr id="441" name="Google Shape;441;gfbca5de124_0_148"/>
          <p:cNvSpPr txBox="1"/>
          <p:nvPr>
            <p:ph idx="1" type="body"/>
          </p:nvPr>
        </p:nvSpPr>
        <p:spPr>
          <a:xfrm>
            <a:off x="579375" y="1959658"/>
            <a:ext cx="11360700" cy="48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318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es-EC" sz="2000"/>
              <a:t>Ahorro e inversión</a:t>
            </a:r>
            <a:r>
              <a:rPr lang="es-EC" sz="2000"/>
              <a:t>: se puede contribuir a un aumento de la cantidad de capital si la economía produce (o compra) una gran cantidad de maquinaria e infraestructuras (Inversión extranjera directa, Inversión extranjera en cartera).</a:t>
            </a:r>
            <a:endParaRPr sz="2000"/>
          </a:p>
          <a:p>
            <a:pPr indent="-4318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es-EC" sz="2000"/>
              <a:t>Nivel de educación</a:t>
            </a:r>
            <a:r>
              <a:rPr lang="es-EC" sz="2000"/>
              <a:t>.</a:t>
            </a:r>
            <a:endParaRPr sz="2000"/>
          </a:p>
          <a:p>
            <a:pPr indent="-4318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es-EC" sz="2000"/>
              <a:t>Estabilidad sociopolítica: </a:t>
            </a:r>
            <a:r>
              <a:rPr lang="es-EC" sz="2000"/>
              <a:t>un país tiene instituciones sólidas y confiables la inversión se siente más atraída dado que supone una mayor estabilidad al retorno de sus rendimientos.</a:t>
            </a:r>
            <a:endParaRPr sz="2000"/>
          </a:p>
          <a:p>
            <a:pPr indent="-4318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es-EC" sz="2000"/>
              <a:t>Política comercial: </a:t>
            </a:r>
            <a:r>
              <a:rPr lang="es-EC" sz="2000"/>
              <a:t>un país se cierra al comercio internacional tendrá que producir todos los bienes que su población demanda, lo cual generaría un descenso del bienestar en el largo plazo. </a:t>
            </a:r>
            <a:endParaRPr sz="2000"/>
          </a:p>
          <a:p>
            <a:pPr indent="-4318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es-EC" sz="2000"/>
              <a:t>Investigación y desarrollo: </a:t>
            </a:r>
            <a:r>
              <a:rPr lang="es-EC" sz="2000"/>
              <a:t>el conocimiento genera externalidades positivas</a:t>
            </a:r>
            <a:endParaRPr sz="2000"/>
          </a:p>
          <a:p>
            <a:pPr indent="-4318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es-EC" sz="2000"/>
              <a:t>Crecimiento de la población: </a:t>
            </a:r>
            <a:r>
              <a:rPr lang="es-EC" sz="2000"/>
              <a:t>Presión sobre los recursos naturales y dilución del stock de capital.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fbca5de124_0_153"/>
          <p:cNvSpPr txBox="1"/>
          <p:nvPr>
            <p:ph type="ctrTitle"/>
          </p:nvPr>
        </p:nvSpPr>
        <p:spPr>
          <a:xfrm>
            <a:off x="1098667" y="2151750"/>
            <a:ext cx="5673900" cy="24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447" name="Google Shape;447;gfbca5de124_0_153"/>
          <p:cNvSpPr txBox="1"/>
          <p:nvPr>
            <p:ph idx="1" type="subTitle"/>
          </p:nvPr>
        </p:nvSpPr>
        <p:spPr>
          <a:xfrm>
            <a:off x="1098667" y="4795067"/>
            <a:ext cx="5673900" cy="9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48" name="Google Shape;448;gfbca5de124_0_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6043" y="0"/>
            <a:ext cx="1039991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5" name="Google Shape;455;p13"/>
          <p:cNvCxnSpPr/>
          <p:nvPr/>
        </p:nvCxnSpPr>
        <p:spPr>
          <a:xfrm>
            <a:off x="7800392" y="4525347"/>
            <a:ext cx="0" cy="1737360"/>
          </a:xfrm>
          <a:prstGeom prst="straightConnector1">
            <a:avLst/>
          </a:prstGeom>
          <a:noFill/>
          <a:ln cap="sq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6" name="Google Shape;456;p13"/>
          <p:cNvSpPr/>
          <p:nvPr/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3"/>
          <p:cNvSpPr/>
          <p:nvPr/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3"/>
          <p:cNvSpPr/>
          <p:nvPr/>
        </p:nvSpPr>
        <p:spPr>
          <a:xfrm>
            <a:off x="6492113" y="0"/>
            <a:ext cx="5699887" cy="4059244"/>
          </a:xfrm>
          <a:custGeom>
            <a:rect b="b" l="l" r="r" t="t"/>
            <a:pathLst>
              <a:path extrusionOk="0" h="4059244" w="5699887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3"/>
          <p:cNvSpPr/>
          <p:nvPr/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3"/>
          <p:cNvSpPr txBox="1"/>
          <p:nvPr>
            <p:ph type="title"/>
          </p:nvPr>
        </p:nvSpPr>
        <p:spPr>
          <a:xfrm>
            <a:off x="642257" y="4525347"/>
            <a:ext cx="6939722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C" sz="6600"/>
              <a:t>PIB y el sector agropecuario de Chile</a:t>
            </a:r>
            <a:endParaRPr sz="6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a de pantalla de un celular&#10;&#10;Descripción generada automáticamente" id="466" name="Google Shape;466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0463"/>
            <a:ext cx="11950800" cy="55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14"/>
          <p:cNvSpPr/>
          <p:nvPr/>
        </p:nvSpPr>
        <p:spPr>
          <a:xfrm>
            <a:off x="10358203" y="5051685"/>
            <a:ext cx="794479" cy="599607"/>
          </a:xfrm>
          <a:prstGeom prst="rect">
            <a:avLst/>
          </a:prstGeom>
          <a:noFill/>
          <a:ln cap="flat" cmpd="sng" w="400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50" y="829724"/>
            <a:ext cx="11950700" cy="5198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-EC"/>
              <a:t>Macroeconomía</a:t>
            </a:r>
            <a:br>
              <a:rPr b="1" lang="es-EC"/>
            </a:br>
            <a:endParaRPr/>
          </a:p>
        </p:txBody>
      </p:sp>
      <p:grpSp>
        <p:nvGrpSpPr>
          <p:cNvPr id="316" name="Google Shape;316;p4"/>
          <p:cNvGrpSpPr/>
          <p:nvPr/>
        </p:nvGrpSpPr>
        <p:grpSpPr>
          <a:xfrm>
            <a:off x="894908" y="2123511"/>
            <a:ext cx="10297545" cy="3466127"/>
            <a:chOff x="621" y="0"/>
            <a:chExt cx="10297545" cy="3466127"/>
          </a:xfrm>
        </p:grpSpPr>
        <p:sp>
          <p:nvSpPr>
            <p:cNvPr id="317" name="Google Shape;317;p4"/>
            <p:cNvSpPr/>
            <p:nvPr/>
          </p:nvSpPr>
          <p:spPr>
            <a:xfrm>
              <a:off x="621" y="0"/>
              <a:ext cx="5223696" cy="3466127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40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"/>
            <p:cNvSpPr txBox="1"/>
            <p:nvPr/>
          </p:nvSpPr>
          <p:spPr>
            <a:xfrm>
              <a:off x="102140" y="101519"/>
              <a:ext cx="5020658" cy="32630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b="0" i="0" lang="es-EC" sz="3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Estudio de la economía como</a:t>
              </a:r>
              <a:endParaRPr b="0" i="0" sz="3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1085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b="0" i="0" lang="es-EC" sz="3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 todo. </a:t>
              </a: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 rot="38182">
              <a:off x="5547997" y="1300878"/>
              <a:ext cx="686289" cy="93720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4"/>
            <p:cNvSpPr txBox="1"/>
            <p:nvPr/>
          </p:nvSpPr>
          <p:spPr>
            <a:xfrm rot="38182">
              <a:off x="5548003" y="1487175"/>
              <a:ext cx="480402" cy="5623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t/>
              </a:r>
              <a:endParaRPr b="0" i="0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6519123" y="754370"/>
              <a:ext cx="3779043" cy="2086143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40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4"/>
            <p:cNvSpPr txBox="1"/>
            <p:nvPr/>
          </p:nvSpPr>
          <p:spPr>
            <a:xfrm>
              <a:off x="6580224" y="815471"/>
              <a:ext cx="3656841" cy="19639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b="0" i="0" lang="es-EC" sz="3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Por ejemplo:</a:t>
              </a:r>
              <a:endParaRPr b="0" i="0" sz="3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1085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b="0" i="0" lang="es-EC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crecimiento económico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b="0" i="0" lang="es-EC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inflación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b="0" i="0" lang="es-EC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desempleo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6994" y="68263"/>
            <a:ext cx="7978012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16"/>
          <p:cNvSpPr/>
          <p:nvPr/>
        </p:nvSpPr>
        <p:spPr>
          <a:xfrm>
            <a:off x="5336498" y="3458980"/>
            <a:ext cx="654570" cy="333531"/>
          </a:xfrm>
          <a:prstGeom prst="rect">
            <a:avLst/>
          </a:prstGeom>
          <a:noFill/>
          <a:ln cap="flat" cmpd="sng" w="400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6"/>
          <p:cNvSpPr/>
          <p:nvPr/>
        </p:nvSpPr>
        <p:spPr>
          <a:xfrm>
            <a:off x="7857344" y="3262234"/>
            <a:ext cx="654570" cy="1249805"/>
          </a:xfrm>
          <a:prstGeom prst="rect">
            <a:avLst/>
          </a:prstGeom>
          <a:noFill/>
          <a:ln cap="flat" cmpd="sng" w="400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6" name="Google Shape;486;p17"/>
          <p:cNvCxnSpPr/>
          <p:nvPr/>
        </p:nvCxnSpPr>
        <p:spPr>
          <a:xfrm>
            <a:off x="7800392" y="4525347"/>
            <a:ext cx="0" cy="1737360"/>
          </a:xfrm>
          <a:prstGeom prst="straightConnector1">
            <a:avLst/>
          </a:prstGeom>
          <a:noFill/>
          <a:ln cap="sq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7" name="Google Shape;487;p17"/>
          <p:cNvSpPr/>
          <p:nvPr/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7"/>
          <p:cNvSpPr/>
          <p:nvPr/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7"/>
          <p:cNvSpPr/>
          <p:nvPr/>
        </p:nvSpPr>
        <p:spPr>
          <a:xfrm>
            <a:off x="6492113" y="0"/>
            <a:ext cx="5699887" cy="4059244"/>
          </a:xfrm>
          <a:custGeom>
            <a:rect b="b" l="l" r="r" t="t"/>
            <a:pathLst>
              <a:path extrusionOk="0" h="4059244" w="5699887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17"/>
          <p:cNvSpPr/>
          <p:nvPr/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7"/>
          <p:cNvSpPr txBox="1"/>
          <p:nvPr>
            <p:ph type="title"/>
          </p:nvPr>
        </p:nvSpPr>
        <p:spPr>
          <a:xfrm>
            <a:off x="642257" y="4525347"/>
            <a:ext cx="6939722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C" sz="6600"/>
              <a:t>Exportaciones, Importaciones, Balanza Comercial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18"/>
          <p:cNvGrpSpPr/>
          <p:nvPr/>
        </p:nvGrpSpPr>
        <p:grpSpPr>
          <a:xfrm>
            <a:off x="3731341" y="368710"/>
            <a:ext cx="4483515" cy="4793225"/>
            <a:chOff x="3082412" y="0"/>
            <a:chExt cx="4483515" cy="4793225"/>
          </a:xfrm>
        </p:grpSpPr>
        <p:sp>
          <p:nvSpPr>
            <p:cNvPr id="497" name="Google Shape;497;p18"/>
            <p:cNvSpPr/>
            <p:nvPr/>
          </p:nvSpPr>
          <p:spPr>
            <a:xfrm>
              <a:off x="3128501" y="0"/>
              <a:ext cx="1858291" cy="958645"/>
            </a:xfrm>
            <a:prstGeom prst="roundRect">
              <a:avLst>
                <a:gd fmla="val 10000" name="adj"/>
              </a:avLst>
            </a:prstGeom>
            <a:solidFill>
              <a:srgbClr val="CCD3EA">
                <a:alpha val="89803"/>
              </a:srgbClr>
            </a:solidFill>
            <a:ln cap="flat" cmpd="sng" w="40000">
              <a:solidFill>
                <a:srgbClr val="CCD3E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8"/>
            <p:cNvSpPr txBox="1"/>
            <p:nvPr/>
          </p:nvSpPr>
          <p:spPr>
            <a:xfrm>
              <a:off x="3156579" y="28078"/>
              <a:ext cx="1802135" cy="9024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1" lang="es-EC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Importaciones</a:t>
              </a: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595164" y="0"/>
              <a:ext cx="1909920" cy="958645"/>
            </a:xfrm>
            <a:prstGeom prst="roundRect">
              <a:avLst>
                <a:gd fmla="val 10000" name="adj"/>
              </a:avLst>
            </a:prstGeom>
            <a:solidFill>
              <a:srgbClr val="CCD3EA">
                <a:alpha val="89803"/>
              </a:srgbClr>
            </a:solidFill>
            <a:ln cap="flat" cmpd="sng" w="40000">
              <a:solidFill>
                <a:srgbClr val="CCD3E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8"/>
            <p:cNvSpPr txBox="1"/>
            <p:nvPr/>
          </p:nvSpPr>
          <p:spPr>
            <a:xfrm>
              <a:off x="5623242" y="28078"/>
              <a:ext cx="1853764" cy="9024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1" lang="es-EC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Exportaciones</a:t>
              </a: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4957301" y="4074242"/>
              <a:ext cx="718983" cy="718983"/>
            </a:xfrm>
            <a:prstGeom prst="triangle">
              <a:avLst>
                <a:gd fmla="val 50000" name="adj"/>
              </a:avLst>
            </a:prstGeom>
            <a:solidFill>
              <a:srgbClr val="CCD3EA">
                <a:alpha val="89803"/>
              </a:srgbClr>
            </a:solidFill>
            <a:ln cap="flat" cmpd="sng" w="40000">
              <a:solidFill>
                <a:srgbClr val="CCD3E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3159841" y="3773227"/>
              <a:ext cx="4313903" cy="291428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cap="flat" cmpd="sng" w="40000">
              <a:solidFill>
                <a:srgbClr val="CCD3E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3082412" y="1169547"/>
              <a:ext cx="1976285" cy="2569169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40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8"/>
            <p:cNvSpPr txBox="1"/>
            <p:nvPr/>
          </p:nvSpPr>
          <p:spPr>
            <a:xfrm>
              <a:off x="3178886" y="1266021"/>
              <a:ext cx="1783337" cy="237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s-EC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Bienes y servicios que se producen en el extranjero y que se venden en la economía doméstica.</a:t>
              </a: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5560135" y="1169547"/>
              <a:ext cx="2005792" cy="2569169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40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8"/>
            <p:cNvSpPr txBox="1"/>
            <p:nvPr/>
          </p:nvSpPr>
          <p:spPr>
            <a:xfrm>
              <a:off x="5658050" y="1267462"/>
              <a:ext cx="1809962" cy="2373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s-EC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Bienes y servicios que se producen en la economía doméstica y que se venden en el extranjero</a:t>
              </a:r>
              <a:endParaRPr/>
            </a:p>
          </p:txBody>
        </p:sp>
      </p:grpSp>
      <p:sp>
        <p:nvSpPr>
          <p:cNvPr id="507" name="Google Shape;507;p18"/>
          <p:cNvSpPr txBox="1"/>
          <p:nvPr/>
        </p:nvSpPr>
        <p:spPr>
          <a:xfrm>
            <a:off x="9822426" y="4761826"/>
            <a:ext cx="362810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Superávit comercial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8"/>
          <p:cNvSpPr/>
          <p:nvPr/>
        </p:nvSpPr>
        <p:spPr>
          <a:xfrm>
            <a:off x="3023419" y="5347590"/>
            <a:ext cx="605175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Balanza comercial o Exportaciones netas =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 de las exportaciones – Valor de las importaciones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8"/>
          <p:cNvSpPr/>
          <p:nvPr/>
        </p:nvSpPr>
        <p:spPr>
          <a:xfrm>
            <a:off x="9320981" y="4792604"/>
            <a:ext cx="501445" cy="369332"/>
          </a:xfrm>
          <a:prstGeom prst="mathPlus">
            <a:avLst>
              <a:gd fmla="val 23520" name="adj1"/>
            </a:avLst>
          </a:prstGeom>
          <a:solidFill>
            <a:schemeClr val="accent2"/>
          </a:solidFill>
          <a:ln cap="flat" cmpd="sng" w="40000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8"/>
          <p:cNvSpPr txBox="1"/>
          <p:nvPr/>
        </p:nvSpPr>
        <p:spPr>
          <a:xfrm>
            <a:off x="9822426" y="5793866"/>
            <a:ext cx="362810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Déficit comercial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8"/>
          <p:cNvSpPr/>
          <p:nvPr/>
        </p:nvSpPr>
        <p:spPr>
          <a:xfrm>
            <a:off x="9438968" y="5929466"/>
            <a:ext cx="383458" cy="200055"/>
          </a:xfrm>
          <a:prstGeom prst="mathMinus">
            <a:avLst>
              <a:gd fmla="val 23520" name="adj1"/>
            </a:avLst>
          </a:prstGeom>
          <a:solidFill>
            <a:schemeClr val="accent5"/>
          </a:solidFill>
          <a:ln cap="flat" cmpd="sng" w="400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50" y="217250"/>
            <a:ext cx="11950700" cy="642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19"/>
          <p:cNvSpPr/>
          <p:nvPr/>
        </p:nvSpPr>
        <p:spPr>
          <a:xfrm>
            <a:off x="4257206" y="3252866"/>
            <a:ext cx="824459" cy="584616"/>
          </a:xfrm>
          <a:prstGeom prst="rect">
            <a:avLst/>
          </a:prstGeom>
          <a:noFill/>
          <a:ln cap="flat" cmpd="sng" w="400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9"/>
          <p:cNvSpPr/>
          <p:nvPr/>
        </p:nvSpPr>
        <p:spPr>
          <a:xfrm>
            <a:off x="8007245" y="2550827"/>
            <a:ext cx="824459" cy="3370288"/>
          </a:xfrm>
          <a:prstGeom prst="rect">
            <a:avLst/>
          </a:prstGeom>
          <a:noFill/>
          <a:ln cap="flat" cmpd="sng" w="400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a de pantalla de un celular con letras&#10;&#10;Descripción generada automáticamente" id="523" name="Google Shape;523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624" y="68263"/>
            <a:ext cx="11588752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20"/>
          <p:cNvSpPr/>
          <p:nvPr/>
        </p:nvSpPr>
        <p:spPr>
          <a:xfrm>
            <a:off x="10762938" y="5066675"/>
            <a:ext cx="854439" cy="1019332"/>
          </a:xfrm>
          <a:prstGeom prst="rect">
            <a:avLst/>
          </a:prstGeom>
          <a:noFill/>
          <a:ln cap="flat" cmpd="sng" w="400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1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C"/>
              <a:t>Matriz exportadora de Chile</a:t>
            </a:r>
            <a:endParaRPr/>
          </a:p>
        </p:txBody>
      </p:sp>
      <p:pic>
        <p:nvPicPr>
          <p:cNvPr id="530" name="Google Shape;530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4893" y="1474838"/>
            <a:ext cx="8956067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21"/>
          <p:cNvSpPr txBox="1"/>
          <p:nvPr/>
        </p:nvSpPr>
        <p:spPr>
          <a:xfrm>
            <a:off x="1624893" y="5965411"/>
            <a:ext cx="80500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OEC- MIT</a:t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https://oec.world/en/profile/country/chl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8" name="Google Shape;538;p28"/>
          <p:cNvCxnSpPr/>
          <p:nvPr/>
        </p:nvCxnSpPr>
        <p:spPr>
          <a:xfrm>
            <a:off x="7800392" y="4525347"/>
            <a:ext cx="0" cy="1737360"/>
          </a:xfrm>
          <a:prstGeom prst="straightConnector1">
            <a:avLst/>
          </a:prstGeom>
          <a:noFill/>
          <a:ln cap="sq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9" name="Google Shape;539;p28"/>
          <p:cNvSpPr/>
          <p:nvPr/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28"/>
          <p:cNvSpPr/>
          <p:nvPr/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28"/>
          <p:cNvSpPr/>
          <p:nvPr/>
        </p:nvSpPr>
        <p:spPr>
          <a:xfrm>
            <a:off x="6492113" y="0"/>
            <a:ext cx="5699887" cy="4059244"/>
          </a:xfrm>
          <a:custGeom>
            <a:rect b="b" l="l" r="r" t="t"/>
            <a:pathLst>
              <a:path extrusionOk="0" h="4059244" w="5699887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28"/>
          <p:cNvSpPr/>
          <p:nvPr/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28"/>
          <p:cNvSpPr txBox="1"/>
          <p:nvPr>
            <p:ph type="title"/>
          </p:nvPr>
        </p:nvSpPr>
        <p:spPr>
          <a:xfrm>
            <a:off x="642257" y="4525347"/>
            <a:ext cx="6939722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C"/>
              <a:t>Principales fuentes de información de comercio internacional: ODEPA, Trademap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C"/>
              <a:t>Cálculo de Tasa de variación: </a:t>
            </a:r>
            <a:endParaRPr/>
          </a:p>
        </p:txBody>
      </p:sp>
      <p:pic>
        <p:nvPicPr>
          <p:cNvPr id="549" name="Google Shape;549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3852" l="2894" r="53859" t="20671"/>
          <a:stretch/>
        </p:blipFill>
        <p:spPr>
          <a:xfrm>
            <a:off x="959370" y="1496501"/>
            <a:ext cx="5490437" cy="3864998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29"/>
          <p:cNvSpPr txBox="1"/>
          <p:nvPr/>
        </p:nvSpPr>
        <p:spPr>
          <a:xfrm>
            <a:off x="6895477" y="2040285"/>
            <a:ext cx="43471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9"/>
          <p:cNvSpPr txBox="1"/>
          <p:nvPr/>
        </p:nvSpPr>
        <p:spPr>
          <a:xfrm>
            <a:off x="7330190" y="1965412"/>
            <a:ext cx="2855627" cy="81208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-2196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2" name="Google Shape;552;p29"/>
          <p:cNvSpPr txBox="1"/>
          <p:nvPr/>
        </p:nvSpPr>
        <p:spPr>
          <a:xfrm>
            <a:off x="10847881" y="2147279"/>
            <a:ext cx="11742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100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29"/>
          <p:cNvSpPr txBox="1"/>
          <p:nvPr/>
        </p:nvSpPr>
        <p:spPr>
          <a:xfrm>
            <a:off x="7330190" y="3358285"/>
            <a:ext cx="2855627" cy="81208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4" name="Google Shape;554;p29"/>
          <p:cNvSpPr txBox="1"/>
          <p:nvPr/>
        </p:nvSpPr>
        <p:spPr>
          <a:xfrm>
            <a:off x="10058400" y="3533929"/>
            <a:ext cx="11742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100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29"/>
          <p:cNvSpPr txBox="1"/>
          <p:nvPr/>
        </p:nvSpPr>
        <p:spPr>
          <a:xfrm>
            <a:off x="6895477" y="3456984"/>
            <a:ext cx="43471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29"/>
          <p:cNvSpPr txBox="1"/>
          <p:nvPr/>
        </p:nvSpPr>
        <p:spPr>
          <a:xfrm>
            <a:off x="6895476" y="4715168"/>
            <a:ext cx="285562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4,0%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29"/>
          <p:cNvSpPr txBox="1"/>
          <p:nvPr/>
        </p:nvSpPr>
        <p:spPr>
          <a:xfrm>
            <a:off x="8964118" y="4885942"/>
            <a:ext cx="285562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PIB del 2018 creció en un </a:t>
            </a:r>
            <a:r>
              <a:rPr b="1" lang="es-EC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4%, </a:t>
            </a:r>
            <a:r>
              <a:rPr lang="es-EC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respecto al año 2017.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29"/>
          <p:cNvSpPr/>
          <p:nvPr/>
        </p:nvSpPr>
        <p:spPr>
          <a:xfrm>
            <a:off x="959369" y="4057149"/>
            <a:ext cx="5490437" cy="828793"/>
          </a:xfrm>
          <a:prstGeom prst="rect">
            <a:avLst/>
          </a:prstGeom>
          <a:noFill/>
          <a:ln cap="flat" cmpd="sng" w="400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0"/>
          <p:cNvSpPr txBox="1"/>
          <p:nvPr>
            <p:ph type="title"/>
          </p:nvPr>
        </p:nvSpPr>
        <p:spPr>
          <a:xfrm>
            <a:off x="579656" y="13526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-EC"/>
              <a:t>Informes-ODEPA </a:t>
            </a:r>
            <a:endParaRPr/>
          </a:p>
        </p:txBody>
      </p:sp>
      <p:pic>
        <p:nvPicPr>
          <p:cNvPr id="564" name="Google Shape;564;p30"/>
          <p:cNvPicPr preferRelativeResize="0"/>
          <p:nvPr/>
        </p:nvPicPr>
        <p:blipFill rotWithShape="1">
          <a:blip r:embed="rId3">
            <a:alphaModFix/>
          </a:blip>
          <a:srcRect b="4571" l="0" r="0" t="0"/>
          <a:stretch/>
        </p:blipFill>
        <p:spPr>
          <a:xfrm>
            <a:off x="579656" y="1238865"/>
            <a:ext cx="6499570" cy="5458125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30"/>
          <p:cNvSpPr txBox="1"/>
          <p:nvPr>
            <p:ph idx="2" type="body"/>
          </p:nvPr>
        </p:nvSpPr>
        <p:spPr>
          <a:xfrm>
            <a:off x="7079226" y="6034209"/>
            <a:ext cx="5442155" cy="1325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r>
              <a:rPr lang="es-EC" sz="1800" u="sng">
                <a:solidFill>
                  <a:schemeClr val="hlink"/>
                </a:solidFill>
                <a:hlinkClick r:id="rId4"/>
              </a:rPr>
              <a:t>https://www.odepa.gob.cl/wp-content/uploads/2019/09/panorama2019Final.pdf</a:t>
            </a:r>
            <a:endParaRPr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1"/>
          <p:cNvSpPr txBox="1"/>
          <p:nvPr>
            <p:ph type="title"/>
          </p:nvPr>
        </p:nvSpPr>
        <p:spPr>
          <a:xfrm>
            <a:off x="838199" y="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-EC"/>
              <a:t>Trademap-ITC</a:t>
            </a:r>
            <a:endParaRPr b="1"/>
          </a:p>
        </p:txBody>
      </p:sp>
      <p:pic>
        <p:nvPicPr>
          <p:cNvPr id="571" name="Google Shape;571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8182" y="1095055"/>
            <a:ext cx="8663522" cy="4890436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31"/>
          <p:cNvSpPr txBox="1"/>
          <p:nvPr>
            <p:ph idx="2" type="body"/>
          </p:nvPr>
        </p:nvSpPr>
        <p:spPr>
          <a:xfrm>
            <a:off x="3142635" y="5957786"/>
            <a:ext cx="5906729" cy="900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es-EC" u="sng">
                <a:solidFill>
                  <a:schemeClr val="hlink"/>
                </a:solidFill>
                <a:hlinkClick r:id="rId4"/>
              </a:rPr>
              <a:t>https://www.trademap.org/Index.aspx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"/>
          <p:cNvSpPr txBox="1"/>
          <p:nvPr>
            <p:ph type="title"/>
          </p:nvPr>
        </p:nvSpPr>
        <p:spPr>
          <a:xfrm>
            <a:off x="280219" y="276726"/>
            <a:ext cx="11911781" cy="211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-EC"/>
              <a:t>Producto Interno Bruto (PIB) </a:t>
            </a:r>
            <a:r>
              <a:rPr lang="es-EC"/>
              <a:t>es el valor de mercado de todos los bienes y servicios finales producidos dentro de un país en un periodo determinado.</a:t>
            </a:r>
            <a:endParaRPr/>
          </a:p>
        </p:txBody>
      </p:sp>
      <p:grpSp>
        <p:nvGrpSpPr>
          <p:cNvPr id="329" name="Google Shape;329;p5"/>
          <p:cNvGrpSpPr/>
          <p:nvPr/>
        </p:nvGrpSpPr>
        <p:grpSpPr>
          <a:xfrm>
            <a:off x="1241250" y="2754801"/>
            <a:ext cx="9709483" cy="3969426"/>
            <a:chOff x="0" y="1491"/>
            <a:chExt cx="9709483" cy="4220100"/>
          </a:xfrm>
        </p:grpSpPr>
        <p:sp>
          <p:nvSpPr>
            <p:cNvPr id="330" name="Google Shape;330;p5"/>
            <p:cNvSpPr/>
            <p:nvPr/>
          </p:nvSpPr>
          <p:spPr>
            <a:xfrm>
              <a:off x="0" y="1491"/>
              <a:ext cx="9709483" cy="4797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40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5"/>
            <p:cNvSpPr txBox="1"/>
            <p:nvPr/>
          </p:nvSpPr>
          <p:spPr>
            <a:xfrm>
              <a:off x="23417" y="24908"/>
              <a:ext cx="9662649" cy="432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es-EC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“El PIB es el valor de mercado . . .”</a:t>
              </a: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0" y="481191"/>
              <a:ext cx="9709483" cy="3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5"/>
            <p:cNvSpPr txBox="1"/>
            <p:nvPr/>
          </p:nvSpPr>
          <p:spPr>
            <a:xfrm>
              <a:off x="0" y="481191"/>
              <a:ext cx="9709483" cy="3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300" lIns="308275" spcFirstLastPara="1" rIns="113775" wrap="square" tIns="203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s-EC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miden la cantidad monetaria que las personas están dispuestas a pagar</a:t>
              </a: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0" y="812391"/>
              <a:ext cx="9709483" cy="4797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40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5"/>
            <p:cNvSpPr txBox="1"/>
            <p:nvPr/>
          </p:nvSpPr>
          <p:spPr>
            <a:xfrm>
              <a:off x="23417" y="835808"/>
              <a:ext cx="9662649" cy="432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es-EC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“. . . de todos . . .”</a:t>
              </a: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0" y="1292091"/>
              <a:ext cx="9709483" cy="49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5"/>
            <p:cNvSpPr txBox="1"/>
            <p:nvPr/>
          </p:nvSpPr>
          <p:spPr>
            <a:xfrm>
              <a:off x="0" y="1292091"/>
              <a:ext cx="9709483" cy="49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300" lIns="308275" spcFirstLastPara="1" rIns="113775" wrap="square" tIns="203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s-EC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 PIB trata de ser amplio. Incluye todos los artículos producidos en la economía y vendidos legalmente en los mercados.</a:t>
              </a: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0" y="1788891"/>
              <a:ext cx="9709483" cy="479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40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5"/>
            <p:cNvSpPr txBox="1"/>
            <p:nvPr/>
          </p:nvSpPr>
          <p:spPr>
            <a:xfrm>
              <a:off x="23417" y="1812308"/>
              <a:ext cx="9662649" cy="432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es-EC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“. . . los bienes y servicios .. .”</a:t>
              </a: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0" y="2268591"/>
              <a:ext cx="9709483" cy="3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5"/>
            <p:cNvSpPr txBox="1"/>
            <p:nvPr/>
          </p:nvSpPr>
          <p:spPr>
            <a:xfrm>
              <a:off x="0" y="2268591"/>
              <a:ext cx="9709483" cy="3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300" lIns="308275" spcFirstLastPara="1" rIns="113775" wrap="square" tIns="203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s-EC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 disco y un concierto</a:t>
              </a: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0" y="2599791"/>
              <a:ext cx="9709483" cy="479700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40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5"/>
            <p:cNvSpPr txBox="1"/>
            <p:nvPr/>
          </p:nvSpPr>
          <p:spPr>
            <a:xfrm>
              <a:off x="23417" y="2623208"/>
              <a:ext cx="9662649" cy="432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es-EC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“. . . finales . . .”</a:t>
              </a: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0" y="3079491"/>
              <a:ext cx="9709483" cy="3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5"/>
            <p:cNvSpPr txBox="1"/>
            <p:nvPr/>
          </p:nvSpPr>
          <p:spPr>
            <a:xfrm>
              <a:off x="0" y="3079491"/>
              <a:ext cx="9709483" cy="3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300" lIns="308275" spcFirstLastPara="1" rIns="113775" wrap="square" tIns="203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s-EC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Excluye los bienes intermedios, evitar doble contabilidad. Excepción exportación de commodities</a:t>
              </a: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0" y="3410691"/>
              <a:ext cx="9709483" cy="4797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40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5"/>
            <p:cNvSpPr txBox="1"/>
            <p:nvPr/>
          </p:nvSpPr>
          <p:spPr>
            <a:xfrm>
              <a:off x="23417" y="3434108"/>
              <a:ext cx="9662649" cy="432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es-EC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“. . . en un periodo determinado.”</a:t>
              </a: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0" y="3890391"/>
              <a:ext cx="9709483" cy="3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5"/>
            <p:cNvSpPr txBox="1"/>
            <p:nvPr/>
          </p:nvSpPr>
          <p:spPr>
            <a:xfrm>
              <a:off x="0" y="3890391"/>
              <a:ext cx="9709483" cy="3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300" lIns="308275" spcFirstLastPara="1" rIns="113775" wrap="square" tIns="203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s-EC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Normalmente, un año</a:t>
              </a: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32"/>
          <p:cNvPicPr preferRelativeResize="0"/>
          <p:nvPr/>
        </p:nvPicPr>
        <p:blipFill rotWithShape="1">
          <a:blip r:embed="rId3">
            <a:alphaModFix/>
          </a:blip>
          <a:srcRect b="17049" l="0" r="0" t="0"/>
          <a:stretch/>
        </p:blipFill>
        <p:spPr>
          <a:xfrm>
            <a:off x="1722867" y="2068881"/>
            <a:ext cx="8746266" cy="359344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32"/>
          <p:cNvSpPr txBox="1"/>
          <p:nvPr>
            <p:ph idx="1" type="body"/>
          </p:nvPr>
        </p:nvSpPr>
        <p:spPr>
          <a:xfrm>
            <a:off x="7719216" y="1195679"/>
            <a:ext cx="4062127" cy="419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s-EC" sz="1200">
                <a:solidFill>
                  <a:schemeClr val="lt1"/>
                </a:solidFill>
              </a:rPr>
              <a:t>21 secciones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s-EC" sz="1200">
                <a:solidFill>
                  <a:schemeClr val="lt1"/>
                </a:solidFill>
              </a:rPr>
              <a:t>98 capítulos (dos dígitos)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s-EC" sz="1200">
                <a:solidFill>
                  <a:schemeClr val="lt1"/>
                </a:solidFill>
              </a:rPr>
              <a:t>1221 partidas (cuatro dígitos)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s-EC" sz="1200">
                <a:solidFill>
                  <a:schemeClr val="lt1"/>
                </a:solidFill>
              </a:rPr>
              <a:t>5052 subpartidas (seis dígitos)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580" name="Google Shape;580;p32"/>
          <p:cNvSpPr txBox="1"/>
          <p:nvPr>
            <p:ph type="title"/>
          </p:nvPr>
        </p:nvSpPr>
        <p:spPr>
          <a:xfrm>
            <a:off x="829899" y="532898"/>
            <a:ext cx="1045261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s-EC" sz="3200"/>
              <a:t>Buscador: subpartida arancelaria</a:t>
            </a:r>
            <a:endParaRPr/>
          </a:p>
        </p:txBody>
      </p:sp>
      <p:sp>
        <p:nvSpPr>
          <p:cNvPr id="581" name="Google Shape;581;p32"/>
          <p:cNvSpPr/>
          <p:nvPr/>
        </p:nvSpPr>
        <p:spPr>
          <a:xfrm>
            <a:off x="1312606" y="4778477"/>
            <a:ext cx="9807678" cy="1325562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3"/>
          <p:cNvSpPr txBox="1"/>
          <p:nvPr>
            <p:ph type="title"/>
          </p:nvPr>
        </p:nvSpPr>
        <p:spPr>
          <a:xfrm>
            <a:off x="8296275" y="1419225"/>
            <a:ext cx="3081576" cy="20858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s-EC" sz="3600">
                <a:solidFill>
                  <a:srgbClr val="FFFFFF"/>
                </a:solidFill>
              </a:rPr>
              <a:t>Trademap</a:t>
            </a:r>
            <a:endParaRPr/>
          </a:p>
        </p:txBody>
      </p:sp>
      <p:sp>
        <p:nvSpPr>
          <p:cNvPr id="587" name="Google Shape;587;p33"/>
          <p:cNvSpPr/>
          <p:nvPr/>
        </p:nvSpPr>
        <p:spPr>
          <a:xfrm>
            <a:off x="8235773" y="3505094"/>
            <a:ext cx="32025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https://www.trademap.org/Index.aspx</a:t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88" name="Google Shape;588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8487" l="11361" r="12222" t="13219"/>
          <a:stretch/>
        </p:blipFill>
        <p:spPr>
          <a:xfrm>
            <a:off x="814149" y="435129"/>
            <a:ext cx="10658491" cy="6139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4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C"/>
              <a:t>Varios indicadores además de exportaciones e importaciones</a:t>
            </a:r>
            <a:endParaRPr/>
          </a:p>
        </p:txBody>
      </p:sp>
      <p:pic>
        <p:nvPicPr>
          <p:cNvPr id="594" name="Google Shape;594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729" l="0" r="0" t="0"/>
          <a:stretch/>
        </p:blipFill>
        <p:spPr>
          <a:xfrm>
            <a:off x="4670077" y="2078116"/>
            <a:ext cx="694073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34"/>
          <p:cNvSpPr txBox="1"/>
          <p:nvPr/>
        </p:nvSpPr>
        <p:spPr>
          <a:xfrm>
            <a:off x="581192" y="2551837"/>
            <a:ext cx="407434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 anual en miles US$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Tasa de crecimiento anual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Participación de las importaciones totales %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Arancel equivalente Advalorem aplicado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5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C"/>
              <a:t>Empresas exportadoras de cítricos de chile </a:t>
            </a:r>
            <a:endParaRPr/>
          </a:p>
        </p:txBody>
      </p:sp>
      <p:pic>
        <p:nvPicPr>
          <p:cNvPr id="601" name="Google Shape;601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9225" y="2763044"/>
            <a:ext cx="9353550" cy="251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2" name="Google Shape;602;p35"/>
          <p:cNvCxnSpPr/>
          <p:nvPr/>
        </p:nvCxnSpPr>
        <p:spPr>
          <a:xfrm flipH="1">
            <a:off x="9692640" y="5036106"/>
            <a:ext cx="914399" cy="6157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9000" rotWithShape="0" dir="5400000" dist="25400">
              <a:srgbClr val="000000"/>
            </a:outerShdw>
          </a:effectLst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6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-EC"/>
              <a:t>Fuente bibliográfica </a:t>
            </a:r>
            <a:endParaRPr b="1"/>
          </a:p>
        </p:txBody>
      </p:sp>
      <p:sp>
        <p:nvSpPr>
          <p:cNvPr id="608" name="Google Shape;608;p36"/>
          <p:cNvSpPr txBox="1"/>
          <p:nvPr>
            <p:ph idx="1" type="body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s-EC"/>
              <a:t>MANKIW, G. 2012. Principios de Economía. Sexta edición. Cencage Learning. 857 p.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C" sz="2800"/>
              <a:t>Capítulo 23 Medición del ingreso de una nación.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C" sz="2800"/>
              <a:t>Capítulo 31 Macroeconomía de una economía abierta: conceptos básicos</a:t>
            </a:r>
            <a:endParaRPr sz="2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s-EC"/>
              <a:t>PANORAMA DE LA AGRICULTURA CHILENA CHILEAN AGRICULTURE OVERVIEW 2019- ODEPA.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es-EC" sz="2800"/>
              <a:t>Disponible en </a:t>
            </a:r>
            <a:r>
              <a:rPr lang="es-EC" sz="3200" u="sng">
                <a:solidFill>
                  <a:schemeClr val="hlink"/>
                </a:solidFill>
                <a:hlinkClick r:id="rId3"/>
              </a:rPr>
              <a:t>https://www.odepa.gob.cl/wp-content/uploads/2019/09/panorama2019Final.pdf</a:t>
            </a:r>
            <a:endParaRPr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8918"/>
              <a:buFont typeface="Calibri"/>
              <a:buNone/>
            </a:pPr>
            <a:r>
              <a:rPr b="1" lang="es-EC"/>
              <a:t>El ingreso y el gasto: Flujo circular de la economía</a:t>
            </a:r>
            <a:br>
              <a:rPr b="1" lang="es-EC"/>
            </a:br>
            <a:endParaRPr b="1"/>
          </a:p>
        </p:txBody>
      </p:sp>
      <p:pic>
        <p:nvPicPr>
          <p:cNvPr id="355" name="Google Shape;355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041" l="2119" r="2274" t="0"/>
          <a:stretch/>
        </p:blipFill>
        <p:spPr>
          <a:xfrm>
            <a:off x="2982048" y="1146475"/>
            <a:ext cx="6429238" cy="5518581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6"/>
          <p:cNvSpPr txBox="1"/>
          <p:nvPr/>
        </p:nvSpPr>
        <p:spPr>
          <a:xfrm>
            <a:off x="10135612" y="6621495"/>
            <a:ext cx="245023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C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Mankiw. Pag 493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fbca5de124_0_0"/>
          <p:cNvSpPr txBox="1"/>
          <p:nvPr>
            <p:ph type="ctrTitle"/>
          </p:nvPr>
        </p:nvSpPr>
        <p:spPr>
          <a:xfrm>
            <a:off x="2382799" y="161800"/>
            <a:ext cx="8422500" cy="19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s-EC"/>
              <a:t>PIB (Producto Interno Bruto)</a:t>
            </a:r>
            <a:endParaRPr/>
          </a:p>
        </p:txBody>
      </p:sp>
      <p:sp>
        <p:nvSpPr>
          <p:cNvPr id="362" name="Google Shape;362;gfbca5de124_0_0"/>
          <p:cNvSpPr txBox="1"/>
          <p:nvPr/>
        </p:nvSpPr>
        <p:spPr>
          <a:xfrm>
            <a:off x="215100" y="1429042"/>
            <a:ext cx="103737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3683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s-EC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Componentes del PIB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727CA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8300" marR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s-EC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PIB = C + I + G + NX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727CA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s-EC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Consumo (C)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s-EC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Inversión (I)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s-EC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Compras del Estado (G)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s-EC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Exportaciones Netas (NX)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n que contiene texto, señal, firmar, rojo&#10;&#10;Descripción generada automáticamente" id="363" name="Google Shape;363;gfbca5de12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6101" y="2507524"/>
            <a:ext cx="3844947" cy="368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fbca5de124_0_0"/>
          <p:cNvSpPr txBox="1"/>
          <p:nvPr/>
        </p:nvSpPr>
        <p:spPr>
          <a:xfrm>
            <a:off x="8660550" y="1990325"/>
            <a:ext cx="30000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s-EC"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Intervenciones: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fbca5de124_0_5"/>
          <p:cNvSpPr txBox="1"/>
          <p:nvPr>
            <p:ph type="ctrTitle"/>
          </p:nvPr>
        </p:nvSpPr>
        <p:spPr>
          <a:xfrm>
            <a:off x="2727071" y="381377"/>
            <a:ext cx="7148400" cy="19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s-EC"/>
              <a:t>¿Qué es el consumo?</a:t>
            </a:r>
            <a:endParaRPr/>
          </a:p>
        </p:txBody>
      </p:sp>
      <p:sp>
        <p:nvSpPr>
          <p:cNvPr id="370" name="Google Shape;370;gfbca5de124_0_5"/>
          <p:cNvSpPr txBox="1"/>
          <p:nvPr/>
        </p:nvSpPr>
        <p:spPr>
          <a:xfrm>
            <a:off x="748467" y="1756333"/>
            <a:ext cx="11105700" cy="5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-EC" sz="2700" u="none" cap="none" strike="noStrike">
                <a:solidFill>
                  <a:srgbClr val="000000"/>
                </a:solidFill>
              </a:rPr>
              <a:t>Bienes y servicios adquiridos por los consumidores.</a:t>
            </a:r>
            <a:endParaRPr b="0" i="0" sz="2000" u="none" cap="none" strike="noStrike">
              <a:solidFill>
                <a:srgbClr val="727CA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s-EC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Depende de diversos factores, pero el principal es la renta disponible.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8300" marR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s-EC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 = C(Y</a:t>
            </a:r>
            <a:r>
              <a:rPr b="0" baseline="-25000" i="0" lang="es-EC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i="0" lang="es-EC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----</a:t>
            </a:r>
            <a:r>
              <a:rPr lang="es-EC" sz="2700"/>
              <a:t>&gt;</a:t>
            </a:r>
            <a:r>
              <a:rPr b="0" i="0" lang="es-EC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FUNCIÓN DE CONSUMO</a:t>
            </a:r>
            <a:endParaRPr b="0" i="0" sz="2000" u="none" cap="none" strike="noStrike">
              <a:solidFill>
                <a:srgbClr val="727CA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s-EC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Cuando nos referimos a la renta disponible hablamos de la renta total menos la diferencia entre los impuestos pagados por el gobierno y las transferencias recibidas.	Y</a:t>
            </a:r>
            <a:r>
              <a:rPr b="0" baseline="-25000" i="0" lang="es-EC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i="0" lang="es-EC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Y – T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fbca5de124_0_10"/>
          <p:cNvSpPr txBox="1"/>
          <p:nvPr/>
        </p:nvSpPr>
        <p:spPr>
          <a:xfrm>
            <a:off x="439067" y="787767"/>
            <a:ext cx="11237100" cy="54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368300" marR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s-EC" sz="2700" u="none" cap="none" strike="noStrike">
                <a:solidFill>
                  <a:srgbClr val="000000"/>
                </a:solidFill>
                <a:highlight>
                  <a:schemeClr val="lt2"/>
                </a:highlight>
              </a:rPr>
              <a:t>C = c</a:t>
            </a:r>
            <a:r>
              <a:rPr b="1" baseline="-25000" i="0" lang="es-EC" sz="3700" u="none" cap="none" strike="noStrike">
                <a:solidFill>
                  <a:srgbClr val="000000"/>
                </a:solidFill>
                <a:highlight>
                  <a:schemeClr val="lt2"/>
                </a:highlight>
              </a:rPr>
              <a:t>0</a:t>
            </a:r>
            <a:r>
              <a:rPr b="1" i="0" lang="es-EC" sz="2700" u="none" cap="none" strike="noStrike">
                <a:solidFill>
                  <a:srgbClr val="000000"/>
                </a:solidFill>
                <a:highlight>
                  <a:schemeClr val="lt2"/>
                </a:highlight>
              </a:rPr>
              <a:t> + c</a:t>
            </a:r>
            <a:r>
              <a:rPr baseline="-25000" i="0" lang="es-EC" sz="4900" u="none" cap="none" strike="noStrike">
                <a:solidFill>
                  <a:srgbClr val="000000"/>
                </a:solidFill>
                <a:highlight>
                  <a:schemeClr val="lt2"/>
                </a:highlight>
              </a:rPr>
              <a:t>1</a:t>
            </a:r>
            <a:r>
              <a:rPr b="1" i="0" lang="es-EC" sz="2700" u="none" cap="none" strike="noStrike">
                <a:solidFill>
                  <a:srgbClr val="000000"/>
                </a:solidFill>
                <a:highlight>
                  <a:schemeClr val="lt2"/>
                </a:highlight>
              </a:rPr>
              <a:t>(Y – T)</a:t>
            </a:r>
            <a:endParaRPr b="1" i="0" sz="2700" u="none" cap="none" strike="noStrike">
              <a:solidFill>
                <a:srgbClr val="000000"/>
              </a:solidFill>
              <a:highlight>
                <a:schemeClr val="lt2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s-EC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baseline="-25000" i="0" lang="es-EC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s-EC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--- Propensión marginal al consumo. Expresa el efecto de una unidad monetaria adicional de renta disponible en el consumo (0 &lt; c</a:t>
            </a:r>
            <a:r>
              <a:rPr b="0" baseline="-25000" i="0" lang="es-EC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s-EC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&lt; </a:t>
            </a:r>
            <a:r>
              <a:rPr b="0" i="0" lang="es-EC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es-EC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s-EC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baseline="-25000" i="0" lang="es-EC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0" i="0" lang="es-EC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--- Consumo aunque la renta disponible en el periodo sea nula (Y</a:t>
            </a:r>
            <a:r>
              <a:rPr b="0" baseline="-25000" i="0" lang="es-EC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i="0" lang="es-EC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0 --- C = c</a:t>
            </a:r>
            <a:r>
              <a:rPr b="0" baseline="-25000" i="0" lang="es-EC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0" i="0" lang="es-EC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727CA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727CA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s-EC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tanto el consumo es función de la renta (+) y de los impuestos (-), dependiendo del valor de c</a:t>
            </a:r>
            <a:r>
              <a:rPr b="0" baseline="-25000" i="0" lang="es-EC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s-EC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fbca5de124_0_14"/>
          <p:cNvSpPr txBox="1"/>
          <p:nvPr>
            <p:ph type="ctrTitle"/>
          </p:nvPr>
        </p:nvSpPr>
        <p:spPr>
          <a:xfrm>
            <a:off x="2683204" y="513077"/>
            <a:ext cx="7148400" cy="19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s-EC"/>
              <a:t>¿Qué es la inversión?</a:t>
            </a:r>
            <a:endParaRPr/>
          </a:p>
        </p:txBody>
      </p:sp>
      <p:sp>
        <p:nvSpPr>
          <p:cNvPr id="381" name="Google Shape;381;gfbca5de124_0_14"/>
          <p:cNvSpPr txBox="1"/>
          <p:nvPr/>
        </p:nvSpPr>
        <p:spPr>
          <a:xfrm>
            <a:off x="382200" y="1771000"/>
            <a:ext cx="11427600" cy="58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76250" lvl="0" marL="609600" marR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-"/>
            </a:pPr>
            <a:r>
              <a:rPr lang="es-EC" sz="2700"/>
              <a:t>I</a:t>
            </a:r>
            <a:r>
              <a:rPr b="0" i="0" lang="es-EC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nversión de capital por parte de las empresas y a la inversión residencial (inmuebles).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727CA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6250" lvl="0" marL="609600" marR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-"/>
            </a:pPr>
            <a:r>
              <a:rPr b="0" i="0" lang="es-EC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principio, trataremos la inversión como una variable exógena, es decir, no explicada por el propio modelo y considerado su valor como dado.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8300" marR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s-EC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= I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fbca5de124_0_19"/>
          <p:cNvSpPr txBox="1"/>
          <p:nvPr>
            <p:ph type="ctrTitle"/>
          </p:nvPr>
        </p:nvSpPr>
        <p:spPr>
          <a:xfrm>
            <a:off x="2521804" y="322844"/>
            <a:ext cx="7148400" cy="19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s-EC"/>
              <a:t>¿Qué es el gasto público?</a:t>
            </a:r>
            <a:endParaRPr/>
          </a:p>
        </p:txBody>
      </p:sp>
      <p:sp>
        <p:nvSpPr>
          <p:cNvPr id="387" name="Google Shape;387;gfbca5de124_0_19"/>
          <p:cNvSpPr txBox="1"/>
          <p:nvPr/>
        </p:nvSpPr>
        <p:spPr>
          <a:xfrm>
            <a:off x="1035733" y="2180800"/>
            <a:ext cx="94404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C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Comprende la compra de bienes y servicios (incluido pago a funcionarios) por parte del sector público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27CA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C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Junto con los impuestos (T) el gasto público (G) describe la política fiscal (elección de tasas y gasto del gobierno).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27CA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C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gasto público se toma como exógeno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2020-06-09T03:24:36Z</dcterms:created>
  <dc:creator>Ara</dc:creator>
</cp:coreProperties>
</file>