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355"/>
    <p:restoredTop sz="94607"/>
  </p:normalViewPr>
  <p:slideViewPr>
    <p:cSldViewPr snapToGrid="0" snapToObjects="1">
      <p:cViewPr varScale="1">
        <p:scale>
          <a:sx n="74" d="100"/>
          <a:sy n="74" d="100"/>
        </p:scale>
        <p:origin x="7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508000" y="51816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54001" y="8763000"/>
            <a:ext cx="342901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– Juan Pérez"/>
          <p:cNvSpPr txBox="1">
            <a:spLocks noGrp="1"/>
          </p:cNvSpPr>
          <p:nvPr>
            <p:ph type="body" sz="quarter" idx="13"/>
          </p:nvPr>
        </p:nvSpPr>
        <p:spPr>
          <a:xfrm>
            <a:off x="508000" y="5918200"/>
            <a:ext cx="11988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sz="3000" i="1">
                <a:solidFill>
                  <a:srgbClr val="9D9D9D"/>
                </a:solidFill>
              </a:defRPr>
            </a:lvl1pPr>
          </a:lstStyle>
          <a:p>
            <a:r>
              <a:t>– Juan Pérez</a:t>
            </a:r>
          </a:p>
        </p:txBody>
      </p:sp>
      <p:sp>
        <p:nvSpPr>
          <p:cNvPr id="106" name="“Escribe una cita aquí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9895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/>
            </a:lvl1pPr>
          </a:lstStyle>
          <a:p>
            <a:r>
              <a:t>“Escribe una cita aquí” 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142761833_2880x1921.jpeg"/>
          <p:cNvSpPr>
            <a:spLocks noGrp="1"/>
          </p:cNvSpPr>
          <p:nvPr>
            <p:ph type="pic" idx="13"/>
          </p:nvPr>
        </p:nvSpPr>
        <p:spPr>
          <a:xfrm>
            <a:off x="-114300" y="0"/>
            <a:ext cx="14622784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mage"/>
          <p:cNvSpPr>
            <a:spLocks noGrp="1"/>
          </p:cNvSpPr>
          <p:nvPr>
            <p:ph type="pic" idx="13"/>
          </p:nvPr>
        </p:nvSpPr>
        <p:spPr>
          <a:xfrm>
            <a:off x="622300" y="101600"/>
            <a:ext cx="11760200" cy="78401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mage"/>
          <p:cNvSpPr>
            <a:spLocks noGrp="1"/>
          </p:cNvSpPr>
          <p:nvPr>
            <p:ph type="pic" sz="half" idx="13"/>
          </p:nvPr>
        </p:nvSpPr>
        <p:spPr>
          <a:xfrm>
            <a:off x="6807200" y="596900"/>
            <a:ext cx="5575300" cy="832560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>
            <a:off x="508000" y="25781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Line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Line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3" name="Line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" name="Line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Line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Line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6" name="Line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7" name="Image"/>
          <p:cNvSpPr>
            <a:spLocks noGrp="1"/>
          </p:cNvSpPr>
          <p:nvPr>
            <p:ph type="pic" sz="half" idx="13"/>
          </p:nvPr>
        </p:nvSpPr>
        <p:spPr>
          <a:xfrm>
            <a:off x="-838200" y="2997200"/>
            <a:ext cx="8286750" cy="5524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Image"/>
          <p:cNvSpPr>
            <a:spLocks noGrp="1"/>
          </p:cNvSpPr>
          <p:nvPr>
            <p:ph type="pic" sz="quarter" idx="13"/>
          </p:nvPr>
        </p:nvSpPr>
        <p:spPr>
          <a:xfrm>
            <a:off x="6642100" y="914400"/>
            <a:ext cx="5727700" cy="382045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Image"/>
          <p:cNvSpPr>
            <a:spLocks noGrp="1"/>
          </p:cNvSpPr>
          <p:nvPr>
            <p:ph type="pic" sz="quarter" idx="14"/>
          </p:nvPr>
        </p:nvSpPr>
        <p:spPr>
          <a:xfrm>
            <a:off x="6654800" y="4851400"/>
            <a:ext cx="5753100" cy="3835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Image"/>
          <p:cNvSpPr>
            <a:spLocks noGrp="1"/>
          </p:cNvSpPr>
          <p:nvPr>
            <p:ph type="pic" sz="half" idx="15"/>
          </p:nvPr>
        </p:nvSpPr>
        <p:spPr>
          <a:xfrm>
            <a:off x="622300" y="584200"/>
            <a:ext cx="5575300" cy="832560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Line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8382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12573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16764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20955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25146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29337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33528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37719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Meristemas Apicales y laterales Sistemas de tejidos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600"/>
            </a:pPr>
            <a:r>
              <a:t>Meristemas Apicales y laterales</a:t>
            </a:r>
            <a:br/>
            <a:r>
              <a:t>Sistemas de tejidos</a:t>
            </a:r>
          </a:p>
        </p:txBody>
      </p:sp>
      <p:pic>
        <p:nvPicPr>
          <p:cNvPr id="167" name="np010" descr="np0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853" y="2709333"/>
            <a:ext cx="5831841" cy="6588196"/>
          </a:xfrm>
          <a:prstGeom prst="rect">
            <a:avLst/>
          </a:prstGeom>
          <a:ln w="12700">
            <a:solidFill>
              <a:srgbClr val="666600"/>
            </a:solidFill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025meristemos florales en desarrollo iii" descr="025meristemos florales en desarrollo ii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107" y="3793066"/>
            <a:ext cx="3472463" cy="5732499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200" name="024meristemos florales en desarrollo i y ii" descr="024meristemos florales en desarrollo i y ii"/>
          <p:cNvPicPr>
            <a:picLocks noChangeAspect="1"/>
          </p:cNvPicPr>
          <p:nvPr/>
        </p:nvPicPr>
        <p:blipFill>
          <a:blip r:embed="rId3"/>
          <a:srcRect l="53726" b="9434"/>
          <a:stretch>
            <a:fillRect/>
          </a:stretch>
        </p:blipFill>
        <p:spPr>
          <a:xfrm>
            <a:off x="4660053" y="2709333"/>
            <a:ext cx="4106898" cy="5418668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201" name="024meristemos florales en desarrollo i y ii" descr="024meristemos florales en desarrollo i y ii"/>
          <p:cNvPicPr>
            <a:picLocks noChangeAspect="1"/>
          </p:cNvPicPr>
          <p:nvPr/>
        </p:nvPicPr>
        <p:blipFill>
          <a:blip r:embed="rId3"/>
          <a:srcRect t="3622" r="54820" b="9434"/>
          <a:stretch>
            <a:fillRect/>
          </a:stretch>
        </p:blipFill>
        <p:spPr>
          <a:xfrm>
            <a:off x="325119" y="650239"/>
            <a:ext cx="4009815" cy="5201921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202" name="Desarrollo de flores"/>
          <p:cNvSpPr txBox="1">
            <a:spLocks noGrp="1"/>
          </p:cNvSpPr>
          <p:nvPr>
            <p:ph type="title" idx="4294967295"/>
          </p:nvPr>
        </p:nvSpPr>
        <p:spPr>
          <a:xfrm>
            <a:off x="4445564" y="524651"/>
            <a:ext cx="8339597" cy="1905001"/>
          </a:xfrm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r>
              <a:t>Desarrollo de flores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Meristema Apical de Raíz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Meristema Apical de Raíz</a:t>
            </a:r>
          </a:p>
        </p:txBody>
      </p:sp>
      <p:sp>
        <p:nvSpPr>
          <p:cNvPr id="205" name="Más simple que el ápice de brote…"/>
          <p:cNvSpPr txBox="1">
            <a:spLocks noGrp="1"/>
          </p:cNvSpPr>
          <p:nvPr>
            <p:ph type="body" idx="4294967295"/>
          </p:nvPr>
        </p:nvSpPr>
        <p:spPr>
          <a:xfrm>
            <a:off x="363502" y="1267883"/>
            <a:ext cx="11988801" cy="5727701"/>
          </a:xfrm>
          <a:prstGeom prst="rect">
            <a:avLst/>
          </a:prstGeom>
        </p:spPr>
        <p:txBody>
          <a:bodyPr/>
          <a:lstStyle/>
          <a:p>
            <a:pPr marL="485775" indent="-485775">
              <a:lnSpc>
                <a:spcPct val="90000"/>
              </a:lnSpc>
              <a:spcBef>
                <a:spcPts val="800"/>
              </a:spcBef>
              <a:buBlip>
                <a:blip r:embed="rId2"/>
              </a:buBlip>
            </a:pPr>
            <a:r>
              <a:t>Más simple que el ápice de brote</a:t>
            </a:r>
          </a:p>
          <a:p>
            <a:pPr marL="485775" indent="-485775">
              <a:lnSpc>
                <a:spcPct val="90000"/>
              </a:lnSpc>
              <a:spcBef>
                <a:spcPts val="800"/>
              </a:spcBef>
              <a:buBlip>
                <a:blip r:embed="rId2"/>
              </a:buBlip>
            </a:pPr>
            <a:r>
              <a:t>No diferencia órganos laterales</a:t>
            </a:r>
          </a:p>
          <a:p>
            <a:pPr marL="485775" indent="-485775">
              <a:lnSpc>
                <a:spcPct val="90000"/>
              </a:lnSpc>
              <a:spcBef>
                <a:spcPts val="800"/>
              </a:spcBef>
              <a:buBlip>
                <a:blip r:embed="rId2"/>
              </a:buBlip>
            </a:pPr>
            <a:r>
              <a:t>Su ubicación no es terminal (cubierto por caliptra)</a:t>
            </a:r>
          </a:p>
          <a:p>
            <a:pPr marL="485775" indent="-485775">
              <a:lnSpc>
                <a:spcPct val="90000"/>
              </a:lnSpc>
              <a:spcBef>
                <a:spcPts val="800"/>
              </a:spcBef>
              <a:buBlip>
                <a:blip r:embed="rId2"/>
              </a:buBlip>
            </a:pPr>
            <a:r>
              <a:t>Difícil de delimitar</a:t>
            </a:r>
          </a:p>
          <a:p>
            <a:pPr marL="485775" indent="-485775">
              <a:lnSpc>
                <a:spcPct val="90000"/>
              </a:lnSpc>
              <a:spcBef>
                <a:spcPts val="800"/>
              </a:spcBef>
              <a:buBlip>
                <a:blip r:embed="rId2"/>
              </a:buBlip>
            </a:pPr>
            <a:r>
              <a:t>No existen cambios regulares de forma o tamaño</a:t>
            </a:r>
          </a:p>
        </p:txBody>
      </p:sp>
      <p:pic>
        <p:nvPicPr>
          <p:cNvPr id="206" name="onioncap" descr="onionca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937" y="5967543"/>
            <a:ext cx="4136043" cy="3569311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Meristemos…"/>
          <p:cNvSpPr txBox="1">
            <a:spLocks noGrp="1"/>
          </p:cNvSpPr>
          <p:nvPr>
            <p:ph type="body" sz="quarter" idx="4294967295"/>
          </p:nvPr>
        </p:nvSpPr>
        <p:spPr>
          <a:xfrm>
            <a:off x="865347" y="1542661"/>
            <a:ext cx="2515095" cy="1801355"/>
          </a:xfrm>
          <a:prstGeom prst="rect">
            <a:avLst/>
          </a:prstGeom>
        </p:spPr>
        <p:txBody>
          <a:bodyPr/>
          <a:lstStyle/>
          <a:p>
            <a:pPr marL="487680" indent="-487680" algn="ctr">
              <a:buSzTx/>
              <a:buNone/>
              <a:defRPr sz="3600" b="1"/>
            </a:pPr>
            <a:endParaRPr/>
          </a:p>
          <a:p>
            <a:pPr marL="487680" indent="-487680" algn="ctr">
              <a:spcBef>
                <a:spcPts val="500"/>
              </a:spcBef>
              <a:buSzTx/>
              <a:buNone/>
              <a:defRPr sz="3600"/>
            </a:pPr>
            <a:r>
              <a:t>Meristemos</a:t>
            </a:r>
          </a:p>
          <a:p>
            <a:pPr marL="487680" indent="-487680" algn="ctr">
              <a:spcBef>
                <a:spcPts val="500"/>
              </a:spcBef>
              <a:buSzTx/>
              <a:buNone/>
              <a:defRPr sz="3600"/>
            </a:pPr>
            <a:r>
              <a:t>Apicales</a:t>
            </a:r>
          </a:p>
        </p:txBody>
      </p:sp>
      <p:sp>
        <p:nvSpPr>
          <p:cNvPr id="209" name="Protodermis…"/>
          <p:cNvSpPr txBox="1"/>
          <p:nvPr/>
        </p:nvSpPr>
        <p:spPr>
          <a:xfrm>
            <a:off x="1153186" y="3233815"/>
            <a:ext cx="2037419" cy="4225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1500"/>
              </a:spcBef>
              <a:defRPr sz="2800"/>
            </a:pPr>
            <a:endParaRPr/>
          </a:p>
          <a:p>
            <a:pPr>
              <a:spcBef>
                <a:spcPts val="1500"/>
              </a:spcBef>
              <a:defRPr sz="2800"/>
            </a:pPr>
            <a:r>
              <a:t>Protodermis</a:t>
            </a:r>
          </a:p>
          <a:p>
            <a:pPr>
              <a:spcBef>
                <a:spcPts val="2300"/>
              </a:spcBef>
              <a:defRPr sz="2800"/>
            </a:pPr>
            <a:endParaRPr/>
          </a:p>
          <a:p>
            <a:pPr>
              <a:spcBef>
                <a:spcPts val="1500"/>
              </a:spcBef>
              <a:defRPr sz="2800"/>
            </a:pPr>
            <a:r>
              <a:t>Meristema</a:t>
            </a:r>
          </a:p>
          <a:p>
            <a:pPr>
              <a:spcBef>
                <a:spcPts val="1500"/>
              </a:spcBef>
              <a:defRPr sz="2800"/>
            </a:pPr>
            <a:r>
              <a:t>Fundamental</a:t>
            </a:r>
          </a:p>
          <a:p>
            <a:pPr>
              <a:spcBef>
                <a:spcPts val="1500"/>
              </a:spcBef>
              <a:defRPr sz="2800"/>
            </a:pPr>
            <a:endParaRPr/>
          </a:p>
          <a:p>
            <a:pPr>
              <a:spcBef>
                <a:spcPts val="1500"/>
              </a:spcBef>
              <a:defRPr sz="2800"/>
            </a:pPr>
            <a:r>
              <a:t>Procambium</a:t>
            </a:r>
          </a:p>
        </p:txBody>
      </p:sp>
      <p:sp>
        <p:nvSpPr>
          <p:cNvPr id="210" name="Epidermis…"/>
          <p:cNvSpPr txBox="1"/>
          <p:nvPr/>
        </p:nvSpPr>
        <p:spPr>
          <a:xfrm>
            <a:off x="8053128" y="2846211"/>
            <a:ext cx="2362540" cy="5000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50000"/>
              </a:lnSpc>
              <a:spcBef>
                <a:spcPts val="2300"/>
              </a:spcBef>
              <a:defRPr sz="2700">
                <a:solidFill>
                  <a:schemeClr val="accent3">
                    <a:hueOff val="929958"/>
                    <a:satOff val="10247"/>
                    <a:lumOff val="-24509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lnSpc>
                <a:spcPct val="50000"/>
              </a:lnSpc>
              <a:spcBef>
                <a:spcPts val="1500"/>
              </a:spcBef>
              <a:defRPr sz="2700">
                <a:solidFill>
                  <a:schemeClr val="accent3">
                    <a:hueOff val="929958"/>
                    <a:satOff val="10247"/>
                    <a:lumOff val="-24509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Epidermis</a:t>
            </a:r>
          </a:p>
          <a:p>
            <a:pPr>
              <a:lnSpc>
                <a:spcPct val="50000"/>
              </a:lnSpc>
              <a:spcBef>
                <a:spcPts val="2300"/>
              </a:spcBef>
              <a:defRPr sz="2700">
                <a:solidFill>
                  <a:schemeClr val="accent3">
                    <a:hueOff val="929958"/>
                    <a:satOff val="10247"/>
                    <a:lumOff val="-24509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lnSpc>
                <a:spcPct val="50000"/>
              </a:lnSpc>
              <a:spcBef>
                <a:spcPts val="2300"/>
              </a:spcBef>
              <a:defRPr sz="2700">
                <a:solidFill>
                  <a:schemeClr val="accent3">
                    <a:hueOff val="929958"/>
                    <a:satOff val="10247"/>
                    <a:lumOff val="-24509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lnSpc>
                <a:spcPct val="50000"/>
              </a:lnSpc>
              <a:spcBef>
                <a:spcPts val="1500"/>
              </a:spcBef>
              <a:defRPr sz="2700">
                <a:solidFill>
                  <a:schemeClr val="accent3">
                    <a:hueOff val="929958"/>
                    <a:satOff val="10247"/>
                    <a:lumOff val="-24509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Parénquima</a:t>
            </a:r>
          </a:p>
          <a:p>
            <a:pPr>
              <a:lnSpc>
                <a:spcPct val="50000"/>
              </a:lnSpc>
              <a:spcBef>
                <a:spcPts val="1500"/>
              </a:spcBef>
              <a:defRPr sz="2700">
                <a:solidFill>
                  <a:schemeClr val="accent3">
                    <a:hueOff val="929958"/>
                    <a:satOff val="10247"/>
                    <a:lumOff val="-24509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Esclerénquima</a:t>
            </a:r>
          </a:p>
          <a:p>
            <a:pPr>
              <a:lnSpc>
                <a:spcPct val="50000"/>
              </a:lnSpc>
              <a:spcBef>
                <a:spcPts val="1500"/>
              </a:spcBef>
              <a:defRPr sz="2700">
                <a:solidFill>
                  <a:schemeClr val="accent3">
                    <a:hueOff val="929958"/>
                    <a:satOff val="10247"/>
                    <a:lumOff val="-24509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Colénquima</a:t>
            </a:r>
          </a:p>
          <a:p>
            <a:pPr>
              <a:lnSpc>
                <a:spcPct val="50000"/>
              </a:lnSpc>
              <a:spcBef>
                <a:spcPts val="2300"/>
              </a:spcBef>
              <a:defRPr sz="2700">
                <a:solidFill>
                  <a:schemeClr val="accent3">
                    <a:hueOff val="929958"/>
                    <a:satOff val="10247"/>
                    <a:lumOff val="-24509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lnSpc>
                <a:spcPct val="50000"/>
              </a:lnSpc>
              <a:spcBef>
                <a:spcPts val="2300"/>
              </a:spcBef>
              <a:defRPr sz="2700">
                <a:solidFill>
                  <a:schemeClr val="accent3">
                    <a:hueOff val="929958"/>
                    <a:satOff val="10247"/>
                    <a:lumOff val="-24509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  <a:p>
            <a:pPr>
              <a:lnSpc>
                <a:spcPct val="50000"/>
              </a:lnSpc>
              <a:spcBef>
                <a:spcPts val="1500"/>
              </a:spcBef>
              <a:defRPr sz="2700">
                <a:solidFill>
                  <a:schemeClr val="accent3">
                    <a:hueOff val="929958"/>
                    <a:satOff val="10247"/>
                    <a:lumOff val="-24509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Xilema 1rio</a:t>
            </a:r>
          </a:p>
          <a:p>
            <a:pPr>
              <a:lnSpc>
                <a:spcPct val="50000"/>
              </a:lnSpc>
              <a:spcBef>
                <a:spcPts val="1500"/>
              </a:spcBef>
              <a:defRPr sz="2700">
                <a:solidFill>
                  <a:schemeClr val="accent3">
                    <a:hueOff val="929958"/>
                    <a:satOff val="10247"/>
                    <a:lumOff val="-24509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Floema 1rio</a:t>
            </a:r>
          </a:p>
        </p:txBody>
      </p:sp>
      <p:sp>
        <p:nvSpPr>
          <p:cNvPr id="211" name="Sistema dermal…"/>
          <p:cNvSpPr txBox="1"/>
          <p:nvPr/>
        </p:nvSpPr>
        <p:spPr>
          <a:xfrm>
            <a:off x="3882926" y="3409018"/>
            <a:ext cx="3044388" cy="4127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50000"/>
              </a:lnSpc>
              <a:spcBef>
                <a:spcPts val="2300"/>
              </a:spcBef>
              <a:defRPr sz="2800">
                <a:solidFill>
                  <a:srgbClr val="FF2600"/>
                </a:solidFill>
              </a:defRPr>
            </a:pPr>
            <a:endParaRPr/>
          </a:p>
          <a:p>
            <a:pPr>
              <a:lnSpc>
                <a:spcPct val="50000"/>
              </a:lnSpc>
              <a:spcBef>
                <a:spcPts val="1500"/>
              </a:spcBef>
              <a:defRPr sz="2800">
                <a:solidFill>
                  <a:srgbClr val="FF2600"/>
                </a:solidFill>
              </a:defRPr>
            </a:pPr>
            <a:r>
              <a:t>Sistema dermal</a:t>
            </a:r>
          </a:p>
          <a:p>
            <a:pPr>
              <a:lnSpc>
                <a:spcPct val="50000"/>
              </a:lnSpc>
              <a:spcBef>
                <a:spcPts val="2300"/>
              </a:spcBef>
              <a:defRPr sz="2800">
                <a:solidFill>
                  <a:srgbClr val="FF2600"/>
                </a:solidFill>
              </a:defRPr>
            </a:pPr>
            <a:endParaRPr/>
          </a:p>
          <a:p>
            <a:pPr>
              <a:lnSpc>
                <a:spcPct val="50000"/>
              </a:lnSpc>
              <a:spcBef>
                <a:spcPts val="2300"/>
              </a:spcBef>
              <a:defRPr sz="2800">
                <a:solidFill>
                  <a:srgbClr val="FF2600"/>
                </a:solidFill>
              </a:defRPr>
            </a:pPr>
            <a:endParaRPr/>
          </a:p>
          <a:p>
            <a:pPr>
              <a:lnSpc>
                <a:spcPct val="50000"/>
              </a:lnSpc>
              <a:spcBef>
                <a:spcPts val="1500"/>
              </a:spcBef>
              <a:defRPr sz="2800">
                <a:solidFill>
                  <a:srgbClr val="FF2600"/>
                </a:solidFill>
              </a:defRPr>
            </a:pPr>
            <a:r>
              <a:t>Sistema fundamental</a:t>
            </a:r>
          </a:p>
          <a:p>
            <a:pPr>
              <a:lnSpc>
                <a:spcPct val="50000"/>
              </a:lnSpc>
              <a:spcBef>
                <a:spcPts val="2300"/>
              </a:spcBef>
              <a:defRPr sz="2800">
                <a:solidFill>
                  <a:srgbClr val="FF2600"/>
                </a:solidFill>
              </a:defRPr>
            </a:pPr>
            <a:endParaRPr/>
          </a:p>
          <a:p>
            <a:pPr>
              <a:lnSpc>
                <a:spcPct val="50000"/>
              </a:lnSpc>
              <a:spcBef>
                <a:spcPts val="2300"/>
              </a:spcBef>
              <a:defRPr sz="2800">
                <a:solidFill>
                  <a:srgbClr val="FF2600"/>
                </a:solidFill>
              </a:defRPr>
            </a:pPr>
            <a:endParaRPr/>
          </a:p>
          <a:p>
            <a:pPr>
              <a:lnSpc>
                <a:spcPct val="50000"/>
              </a:lnSpc>
              <a:spcBef>
                <a:spcPts val="1500"/>
              </a:spcBef>
              <a:defRPr sz="2800">
                <a:solidFill>
                  <a:srgbClr val="FF2600"/>
                </a:solidFill>
              </a:defRPr>
            </a:pPr>
            <a:endParaRPr/>
          </a:p>
          <a:p>
            <a:pPr>
              <a:lnSpc>
                <a:spcPct val="50000"/>
              </a:lnSpc>
              <a:spcBef>
                <a:spcPts val="1500"/>
              </a:spcBef>
              <a:defRPr sz="2800">
                <a:solidFill>
                  <a:srgbClr val="FF2600"/>
                </a:solidFill>
              </a:defRPr>
            </a:pPr>
            <a:r>
              <a:t>Sistema vascular</a:t>
            </a:r>
          </a:p>
        </p:txBody>
      </p:sp>
      <p:sp>
        <p:nvSpPr>
          <p:cNvPr id="212" name="Tejidos"/>
          <p:cNvSpPr txBox="1"/>
          <p:nvPr/>
        </p:nvSpPr>
        <p:spPr>
          <a:xfrm>
            <a:off x="8224719" y="2304764"/>
            <a:ext cx="201935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1500"/>
              </a:spcBef>
              <a:defRPr>
                <a:solidFill>
                  <a:schemeClr val="accent3">
                    <a:hueOff val="929958"/>
                    <a:satOff val="10247"/>
                    <a:lumOff val="-24509"/>
                  </a:schemeClr>
                </a:solidFill>
              </a:defRPr>
            </a:lvl1pPr>
          </a:lstStyle>
          <a:p>
            <a:r>
              <a:t>Tejidos</a:t>
            </a:r>
          </a:p>
        </p:txBody>
      </p:sp>
      <p:sp>
        <p:nvSpPr>
          <p:cNvPr id="213" name="Line"/>
          <p:cNvSpPr/>
          <p:nvPr/>
        </p:nvSpPr>
        <p:spPr>
          <a:xfrm flipV="1">
            <a:off x="6837302" y="3512708"/>
            <a:ext cx="1489312" cy="573729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  <a:endParaRPr/>
          </a:p>
        </p:txBody>
      </p:sp>
      <p:sp>
        <p:nvSpPr>
          <p:cNvPr id="214" name="Line"/>
          <p:cNvSpPr/>
          <p:nvPr/>
        </p:nvSpPr>
        <p:spPr>
          <a:xfrm flipV="1">
            <a:off x="7065589" y="4971584"/>
            <a:ext cx="1033947" cy="482491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  <a:endParaRPr/>
          </a:p>
        </p:txBody>
      </p:sp>
      <p:sp>
        <p:nvSpPr>
          <p:cNvPr id="215" name="Line"/>
          <p:cNvSpPr/>
          <p:nvPr/>
        </p:nvSpPr>
        <p:spPr>
          <a:xfrm>
            <a:off x="7065588" y="5472853"/>
            <a:ext cx="1025892" cy="1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  <a:endParaRPr/>
          </a:p>
        </p:txBody>
      </p:sp>
      <p:sp>
        <p:nvSpPr>
          <p:cNvPr id="216" name="Line"/>
          <p:cNvSpPr/>
          <p:nvPr/>
        </p:nvSpPr>
        <p:spPr>
          <a:xfrm>
            <a:off x="7065958" y="5510795"/>
            <a:ext cx="1031239" cy="347682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  <a:endParaRPr/>
          </a:p>
        </p:txBody>
      </p:sp>
      <p:sp>
        <p:nvSpPr>
          <p:cNvPr id="217" name="Line"/>
          <p:cNvSpPr/>
          <p:nvPr/>
        </p:nvSpPr>
        <p:spPr>
          <a:xfrm flipV="1">
            <a:off x="6884044" y="7140980"/>
            <a:ext cx="1391982" cy="268163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  <a:endParaRPr/>
          </a:p>
        </p:txBody>
      </p:sp>
      <p:sp>
        <p:nvSpPr>
          <p:cNvPr id="218" name="Line"/>
          <p:cNvSpPr/>
          <p:nvPr/>
        </p:nvSpPr>
        <p:spPr>
          <a:xfrm>
            <a:off x="6884528" y="7414737"/>
            <a:ext cx="1391057" cy="225228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  <a:endParaRPr/>
          </a:p>
        </p:txBody>
      </p:sp>
      <p:sp>
        <p:nvSpPr>
          <p:cNvPr id="219" name="Line"/>
          <p:cNvSpPr/>
          <p:nvPr/>
        </p:nvSpPr>
        <p:spPr>
          <a:xfrm>
            <a:off x="2020146" y="3488831"/>
            <a:ext cx="1" cy="348185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  <a:endParaRPr/>
          </a:p>
        </p:txBody>
      </p:sp>
      <p:sp>
        <p:nvSpPr>
          <p:cNvPr id="220" name="Line"/>
          <p:cNvSpPr/>
          <p:nvPr/>
        </p:nvSpPr>
        <p:spPr>
          <a:xfrm>
            <a:off x="9234397" y="2893342"/>
            <a:ext cx="1" cy="348185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Desarrollo y crecimiento de las plantas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5312">
                <a:solidFill>
                  <a:srgbClr val="6666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Desarrollo y crecimiento de las plantas</a:t>
            </a:r>
          </a:p>
        </p:txBody>
      </p:sp>
      <p:sp>
        <p:nvSpPr>
          <p:cNvPr id="170" name="Animales con crecimiento cerrado o determinado…"/>
          <p:cNvSpPr txBox="1">
            <a:spLocks noGrp="1"/>
          </p:cNvSpPr>
          <p:nvPr>
            <p:ph type="body" idx="4294967295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/>
          <a:p>
            <a:pPr marL="485775" indent="-485775">
              <a:lnSpc>
                <a:spcPct val="90000"/>
              </a:lnSpc>
              <a:spcBef>
                <a:spcPts val="800"/>
              </a:spcBef>
              <a:buBlip>
                <a:blip r:embed="rId2"/>
              </a:buBlip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Animales con crecimiento cerrado o determinado </a:t>
            </a:r>
          </a:p>
          <a:p>
            <a:pPr marL="485775" indent="-485775">
              <a:lnSpc>
                <a:spcPct val="90000"/>
              </a:lnSpc>
              <a:buBlip>
                <a:blip r:embed="rId2"/>
              </a:buBlip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marL="485775" indent="-485775">
              <a:lnSpc>
                <a:spcPct val="90000"/>
              </a:lnSpc>
              <a:spcBef>
                <a:spcPts val="800"/>
              </a:spcBef>
              <a:buBlip>
                <a:blip r:embed="rId2"/>
              </a:buBlip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Plantas (peces) con crecimiento abierto o indeterminado (limitado por factores ambientales).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999900"/>
              </a:buClr>
              <a:buBlip>
                <a:blip r:embed="rId2"/>
              </a:buBlip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El crecimiento de las plantas esta restringido a regiones “perpetuamente embriónicas” llamadas meristemas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pos de meristemas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Tipos de meristemas</a:t>
            </a:r>
          </a:p>
        </p:txBody>
      </p:sp>
      <p:sp>
        <p:nvSpPr>
          <p:cNvPr id="173" name="Meristemas apicales (de posición terminal o axilar) ……..CRECIMIENTO PRIMARIO…"/>
          <p:cNvSpPr txBox="1">
            <a:spLocks noGrp="1"/>
          </p:cNvSpPr>
          <p:nvPr>
            <p:ph type="body" idx="4294967295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/>
          <a:p>
            <a:pPr marL="485775" indent="-485775">
              <a:lnSpc>
                <a:spcPct val="90000"/>
              </a:lnSpc>
              <a:spcBef>
                <a:spcPts val="800"/>
              </a:spcBef>
              <a:buBlip>
                <a:blip r:embed="rId2"/>
              </a:buBlip>
            </a:pPr>
            <a:r>
              <a:t>Meristemas apicales (de posición terminal o axilar) ……..CRECIMIENTO PRIMARIO</a:t>
            </a:r>
          </a:p>
          <a:p>
            <a:pPr marL="487680" indent="-487680">
              <a:lnSpc>
                <a:spcPct val="90000"/>
              </a:lnSpc>
              <a:buSzTx/>
              <a:buNone/>
            </a:pPr>
            <a:endParaRPr/>
          </a:p>
          <a:p>
            <a:pPr marL="485775" indent="-485775">
              <a:lnSpc>
                <a:spcPct val="90000"/>
              </a:lnSpc>
              <a:spcBef>
                <a:spcPts val="800"/>
              </a:spcBef>
              <a:buBlip>
                <a:blip r:embed="rId2"/>
              </a:buBlip>
            </a:pPr>
            <a:r>
              <a:t>Meristemas laterales …….. CRECIMIENTO SECUNDARIO (grosor)</a:t>
            </a:r>
          </a:p>
          <a:p>
            <a:pPr marL="485775" indent="-485775">
              <a:lnSpc>
                <a:spcPct val="90000"/>
              </a:lnSpc>
              <a:buBlip>
                <a:blip r:embed="rId2"/>
              </a:buBlip>
            </a:pPr>
            <a:endParaRPr/>
          </a:p>
          <a:p>
            <a:pPr marL="485775" indent="-485775">
              <a:lnSpc>
                <a:spcPct val="90000"/>
              </a:lnSpc>
              <a:spcBef>
                <a:spcPts val="800"/>
              </a:spcBef>
              <a:buBlip>
                <a:blip r:embed="rId2"/>
              </a:buBlip>
            </a:pPr>
            <a:r>
              <a:t> (Meristemas intercalares)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aracterísticas de células meristemáticas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666600"/>
                </a:solidFill>
              </a:defRPr>
            </a:lvl1pPr>
          </a:lstStyle>
          <a:p>
            <a:r>
              <a:t>Características de células meristemáticas</a:t>
            </a:r>
          </a:p>
        </p:txBody>
      </p:sp>
      <p:sp>
        <p:nvSpPr>
          <p:cNvPr id="176" name="Células en constante división celular, núcleo y nucleolo prominente…"/>
          <p:cNvSpPr txBox="1">
            <a:spLocks noGrp="1"/>
          </p:cNvSpPr>
          <p:nvPr>
            <p:ph type="body" idx="4294967295"/>
          </p:nvPr>
        </p:nvSpPr>
        <p:spPr>
          <a:xfrm>
            <a:off x="2257" y="2012950"/>
            <a:ext cx="11988801" cy="5727700"/>
          </a:xfrm>
          <a:prstGeom prst="rect">
            <a:avLst/>
          </a:prstGeom>
        </p:spPr>
        <p:txBody>
          <a:bodyPr/>
          <a:lstStyle/>
          <a:p>
            <a:pPr marL="582929" indent="-582929">
              <a:lnSpc>
                <a:spcPct val="90000"/>
              </a:lnSpc>
              <a:spcBef>
                <a:spcPts val="600"/>
              </a:spcBef>
              <a:buBlip>
                <a:blip r:embed="rId2"/>
              </a:buBlip>
              <a:defRPr sz="3200">
                <a:solidFill>
                  <a:srgbClr val="000000"/>
                </a:solidFill>
              </a:defRPr>
            </a:pPr>
            <a:r>
              <a:rPr dirty="0" err="1"/>
              <a:t>Células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constante</a:t>
            </a:r>
            <a:r>
              <a:rPr dirty="0"/>
              <a:t> </a:t>
            </a:r>
            <a:r>
              <a:rPr dirty="0" err="1"/>
              <a:t>división</a:t>
            </a:r>
            <a:r>
              <a:rPr dirty="0"/>
              <a:t> </a:t>
            </a:r>
            <a:r>
              <a:rPr dirty="0" err="1"/>
              <a:t>celular</a:t>
            </a:r>
            <a:r>
              <a:rPr dirty="0"/>
              <a:t>, </a:t>
            </a:r>
            <a:r>
              <a:rPr dirty="0" err="1"/>
              <a:t>núcleo</a:t>
            </a:r>
            <a:r>
              <a:rPr dirty="0"/>
              <a:t> y </a:t>
            </a:r>
            <a:r>
              <a:rPr dirty="0" err="1"/>
              <a:t>nucleolo</a:t>
            </a:r>
            <a:r>
              <a:rPr dirty="0"/>
              <a:t> </a:t>
            </a:r>
            <a:r>
              <a:rPr dirty="0" err="1"/>
              <a:t>prominente</a:t>
            </a:r>
            <a:endParaRPr dirty="0"/>
          </a:p>
          <a:p>
            <a:pPr marL="582929" indent="-582929">
              <a:lnSpc>
                <a:spcPct val="90000"/>
              </a:lnSpc>
              <a:spcBef>
                <a:spcPts val="600"/>
              </a:spcBef>
              <a:buBlip>
                <a:blip r:embed="rId2"/>
              </a:buBlip>
              <a:defRPr sz="3200">
                <a:solidFill>
                  <a:srgbClr val="000000"/>
                </a:solidFill>
              </a:defRPr>
            </a:pPr>
            <a:r>
              <a:rPr dirty="0" err="1"/>
              <a:t>Citoplasma</a:t>
            </a:r>
            <a:r>
              <a:rPr dirty="0"/>
              <a:t> </a:t>
            </a:r>
            <a:r>
              <a:rPr dirty="0" err="1"/>
              <a:t>denso</a:t>
            </a:r>
            <a:r>
              <a:rPr dirty="0"/>
              <a:t> y </a:t>
            </a:r>
            <a:r>
              <a:rPr dirty="0" err="1"/>
              <a:t>muy</a:t>
            </a:r>
            <a:r>
              <a:rPr dirty="0"/>
              <a:t> </a:t>
            </a:r>
            <a:r>
              <a:rPr dirty="0" err="1"/>
              <a:t>activo</a:t>
            </a:r>
            <a:endParaRPr dirty="0"/>
          </a:p>
          <a:p>
            <a:pPr marL="582929" indent="-582929">
              <a:lnSpc>
                <a:spcPct val="90000"/>
              </a:lnSpc>
              <a:spcBef>
                <a:spcPts val="600"/>
              </a:spcBef>
              <a:buBlip>
                <a:blip r:embed="rId2"/>
              </a:buBlip>
              <a:defRPr sz="3200">
                <a:solidFill>
                  <a:srgbClr val="000000"/>
                </a:solidFill>
              </a:defRPr>
            </a:pPr>
            <a:r>
              <a:rPr dirty="0" err="1"/>
              <a:t>Sólo</a:t>
            </a:r>
            <a:r>
              <a:rPr dirty="0"/>
              <a:t> </a:t>
            </a:r>
            <a:r>
              <a:rPr dirty="0" err="1"/>
              <a:t>provacuolas</a:t>
            </a:r>
            <a:endParaRPr dirty="0"/>
          </a:p>
          <a:p>
            <a:pPr marL="582929" indent="-582929">
              <a:lnSpc>
                <a:spcPct val="90000"/>
              </a:lnSpc>
              <a:spcBef>
                <a:spcPts val="600"/>
              </a:spcBef>
              <a:buBlip>
                <a:blip r:embed="rId2"/>
              </a:buBlip>
              <a:defRPr sz="3200">
                <a:solidFill>
                  <a:srgbClr val="000000"/>
                </a:solidFill>
              </a:defRPr>
            </a:pPr>
            <a:r>
              <a:rPr dirty="0"/>
              <a:t>Sin </a:t>
            </a:r>
            <a:r>
              <a:rPr dirty="0" err="1"/>
              <a:t>cloroplastidios</a:t>
            </a:r>
            <a:r>
              <a:rPr dirty="0"/>
              <a:t>, a lo </a:t>
            </a:r>
            <a:r>
              <a:rPr dirty="0" err="1"/>
              <a:t>más</a:t>
            </a:r>
            <a:r>
              <a:rPr dirty="0"/>
              <a:t> </a:t>
            </a:r>
            <a:r>
              <a:rPr dirty="0" err="1"/>
              <a:t>proplastidios</a:t>
            </a:r>
            <a:endParaRPr dirty="0"/>
          </a:p>
          <a:p>
            <a:pPr marL="582929" indent="-582929">
              <a:lnSpc>
                <a:spcPct val="90000"/>
              </a:lnSpc>
              <a:spcBef>
                <a:spcPts val="600"/>
              </a:spcBef>
              <a:buBlip>
                <a:blip r:embed="rId2"/>
              </a:buBlip>
              <a:defRPr sz="3200">
                <a:solidFill>
                  <a:srgbClr val="000000"/>
                </a:solidFill>
              </a:defRPr>
            </a:pPr>
            <a:r>
              <a:rPr dirty="0" err="1"/>
              <a:t>Células</a:t>
            </a:r>
            <a:r>
              <a:rPr dirty="0"/>
              <a:t> </a:t>
            </a:r>
            <a:r>
              <a:rPr dirty="0" err="1"/>
              <a:t>pequ</a:t>
            </a:r>
            <a:r>
              <a:rPr lang="es-ES" dirty="0" err="1"/>
              <a:t>eñas</a:t>
            </a:r>
            <a:r>
              <a:rPr dirty="0"/>
              <a:t>, sin </a:t>
            </a:r>
            <a:r>
              <a:rPr dirty="0" err="1"/>
              <a:t>espacios</a:t>
            </a:r>
            <a:r>
              <a:rPr dirty="0"/>
              <a:t> </a:t>
            </a:r>
            <a:r>
              <a:rPr dirty="0" err="1"/>
              <a:t>intercelulares</a:t>
            </a:r>
            <a:endParaRPr dirty="0"/>
          </a:p>
          <a:p>
            <a:pPr marL="582929" indent="-582929">
              <a:lnSpc>
                <a:spcPct val="90000"/>
              </a:lnSpc>
              <a:spcBef>
                <a:spcPts val="600"/>
              </a:spcBef>
              <a:buBlip>
                <a:blip r:embed="rId2"/>
              </a:buBlip>
              <a:defRPr sz="3200">
                <a:solidFill>
                  <a:srgbClr val="000000"/>
                </a:solidFill>
              </a:defRPr>
            </a:pPr>
            <a:r>
              <a:rPr dirty="0"/>
              <a:t>Solo pared </a:t>
            </a:r>
            <a:r>
              <a:rPr dirty="0" err="1"/>
              <a:t>primaria</a:t>
            </a:r>
            <a:r>
              <a:rPr dirty="0"/>
              <a:t> </a:t>
            </a:r>
            <a:r>
              <a:rPr dirty="0" err="1"/>
              <a:t>muy</a:t>
            </a:r>
            <a:r>
              <a:rPr dirty="0"/>
              <a:t> </a:t>
            </a:r>
            <a:r>
              <a:rPr dirty="0" err="1"/>
              <a:t>delgada</a:t>
            </a:r>
            <a:endParaRPr dirty="0"/>
          </a:p>
          <a:p>
            <a:pPr marL="582929" indent="-582929">
              <a:lnSpc>
                <a:spcPct val="90000"/>
              </a:lnSpc>
              <a:spcBef>
                <a:spcPts val="600"/>
              </a:spcBef>
              <a:buBlip>
                <a:blip r:embed="rId2"/>
              </a:buBlip>
              <a:defRPr sz="3200">
                <a:solidFill>
                  <a:srgbClr val="000000"/>
                </a:solidFill>
              </a:defRPr>
            </a:pPr>
            <a:r>
              <a:rPr dirty="0" err="1"/>
              <a:t>Muchos</a:t>
            </a:r>
            <a:r>
              <a:rPr dirty="0"/>
              <a:t> </a:t>
            </a:r>
            <a:r>
              <a:rPr dirty="0" err="1"/>
              <a:t>plasmodesmos</a:t>
            </a:r>
            <a:endParaRPr dirty="0"/>
          </a:p>
        </p:txBody>
      </p:sp>
      <p:pic>
        <p:nvPicPr>
          <p:cNvPr id="177" name="005células meristemáticas ápice raíz" descr="005células meristemáticas ápice raíz"/>
          <p:cNvPicPr>
            <a:picLocks noChangeAspect="1"/>
          </p:cNvPicPr>
          <p:nvPr/>
        </p:nvPicPr>
        <p:blipFill>
          <a:blip r:embed="rId3"/>
          <a:srcRect t="8332"/>
          <a:stretch>
            <a:fillRect/>
          </a:stretch>
        </p:blipFill>
        <p:spPr>
          <a:xfrm>
            <a:off x="8344746" y="5761848"/>
            <a:ext cx="4660054" cy="375017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Origen del tejido meristemático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Origen del tejido meristemático</a:t>
            </a:r>
          </a:p>
        </p:txBody>
      </p:sp>
      <p:sp>
        <p:nvSpPr>
          <p:cNvPr id="180" name="Body"/>
          <p:cNvSpPr txBox="1">
            <a:spLocks noGrp="1"/>
          </p:cNvSpPr>
          <p:nvPr>
            <p:ph type="body" idx="4294967295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81" name="embrion" descr="embrion"/>
          <p:cNvPicPr>
            <a:picLocks noChangeAspect="1"/>
          </p:cNvPicPr>
          <p:nvPr/>
        </p:nvPicPr>
        <p:blipFill>
          <a:blip r:embed="rId3"/>
          <a:srcRect l="2563" t="10966" r="1708" b="18675"/>
          <a:stretch>
            <a:fillRect/>
          </a:stretch>
        </p:blipFill>
        <p:spPr>
          <a:xfrm>
            <a:off x="866986" y="2709333"/>
            <a:ext cx="11162454" cy="6394028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lantula" descr="plantula"/>
          <p:cNvPicPr>
            <a:picLocks noChangeAspect="1"/>
          </p:cNvPicPr>
          <p:nvPr/>
        </p:nvPicPr>
        <p:blipFill>
          <a:blip r:embed="rId2"/>
          <a:srcRect t="1875" b="34374"/>
          <a:stretch>
            <a:fillRect/>
          </a:stretch>
        </p:blipFill>
        <p:spPr>
          <a:xfrm>
            <a:off x="2384213" y="1408853"/>
            <a:ext cx="7410027" cy="7586135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2cortes" descr="2cortes"/>
          <p:cNvPicPr>
            <a:picLocks noChangeAspect="1"/>
          </p:cNvPicPr>
          <p:nvPr/>
        </p:nvPicPr>
        <p:blipFill>
          <a:blip r:embed="rId2"/>
          <a:srcRect l="10528" t="3125" b="48957"/>
          <a:stretch>
            <a:fillRect/>
          </a:stretch>
        </p:blipFill>
        <p:spPr>
          <a:xfrm>
            <a:off x="758613" y="975359"/>
            <a:ext cx="5698632" cy="4985175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186" name="2cortes" descr="2cortes"/>
          <p:cNvPicPr>
            <a:picLocks noChangeAspect="1"/>
          </p:cNvPicPr>
          <p:nvPr/>
        </p:nvPicPr>
        <p:blipFill>
          <a:blip r:embed="rId2"/>
          <a:srcRect l="8827" t="53125"/>
          <a:stretch>
            <a:fillRect/>
          </a:stretch>
        </p:blipFill>
        <p:spPr>
          <a:xfrm>
            <a:off x="6827519" y="4443306"/>
            <a:ext cx="5807006" cy="4876801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187" name="Meristema Apical de Brote"/>
          <p:cNvSpPr txBox="1"/>
          <p:nvPr/>
        </p:nvSpPr>
        <p:spPr>
          <a:xfrm>
            <a:off x="7326037" y="1097703"/>
            <a:ext cx="528861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2000"/>
              </a:spcBef>
              <a:defRPr sz="3400">
                <a:solidFill>
                  <a:srgbClr val="9999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Meristema Apical de Brote</a:t>
            </a:r>
          </a:p>
        </p:txBody>
      </p:sp>
      <p:sp>
        <p:nvSpPr>
          <p:cNvPr id="188" name="Meristema Apical de Raíz"/>
          <p:cNvSpPr txBox="1"/>
          <p:nvPr/>
        </p:nvSpPr>
        <p:spPr>
          <a:xfrm>
            <a:off x="932010" y="7166609"/>
            <a:ext cx="528862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2000"/>
              </a:spcBef>
              <a:defRPr sz="3400">
                <a:solidFill>
                  <a:srgbClr val="9999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Meristema Apical de Raíz</a:t>
            </a:r>
          </a:p>
        </p:txBody>
      </p:sp>
      <p:sp>
        <p:nvSpPr>
          <p:cNvPr id="189" name="Arrow"/>
          <p:cNvSpPr/>
          <p:nvPr/>
        </p:nvSpPr>
        <p:spPr>
          <a:xfrm>
            <a:off x="4985173" y="8236373"/>
            <a:ext cx="1388534" cy="325121"/>
          </a:xfrm>
          <a:prstGeom prst="rightArrow">
            <a:avLst>
              <a:gd name="adj1" fmla="val 50000"/>
              <a:gd name="adj2" fmla="val 106771"/>
            </a:avLst>
          </a:prstGeom>
          <a:solidFill>
            <a:srgbClr val="9999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999900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90" name="Arrow"/>
          <p:cNvSpPr/>
          <p:nvPr/>
        </p:nvSpPr>
        <p:spPr>
          <a:xfrm>
            <a:off x="7369386" y="2384213"/>
            <a:ext cx="1388534" cy="325121"/>
          </a:xfrm>
          <a:prstGeom prst="leftArrow">
            <a:avLst>
              <a:gd name="adj1" fmla="val 50000"/>
              <a:gd name="adj2" fmla="val 106771"/>
            </a:avLst>
          </a:prstGeom>
          <a:solidFill>
            <a:srgbClr val="9999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mauseth6" descr="mauseth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0" y="975359"/>
            <a:ext cx="5847645" cy="7748695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026primordios foliares en formación" descr="026primordios foliares en formación"/>
          <p:cNvPicPr>
            <a:picLocks noChangeAspect="1"/>
          </p:cNvPicPr>
          <p:nvPr/>
        </p:nvPicPr>
        <p:blipFill>
          <a:blip r:embed="rId2"/>
          <a:srcRect l="53424"/>
          <a:stretch>
            <a:fillRect/>
          </a:stretch>
        </p:blipFill>
        <p:spPr>
          <a:xfrm>
            <a:off x="4443306" y="3684693"/>
            <a:ext cx="4346223" cy="4779716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195" name="Desarrollo de una hoja (Coleus sp)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000"/>
            </a:pPr>
            <a:r>
              <a:t>Desarrollo de una hoja (</a:t>
            </a:r>
            <a:r>
              <a:rPr i="1">
                <a:latin typeface="Garamond"/>
                <a:ea typeface="Garamond"/>
                <a:cs typeface="Garamond"/>
                <a:sym typeface="Garamond"/>
              </a:rPr>
              <a:t>Coleus sp)</a:t>
            </a:r>
          </a:p>
        </p:txBody>
      </p:sp>
      <p:pic>
        <p:nvPicPr>
          <p:cNvPr id="196" name="026primordios foliares en formación" descr="026primordios foliares en formación"/>
          <p:cNvPicPr>
            <a:picLocks noChangeAspect="1"/>
          </p:cNvPicPr>
          <p:nvPr/>
        </p:nvPicPr>
        <p:blipFill>
          <a:blip r:embed="rId2"/>
          <a:srcRect r="57028"/>
          <a:stretch>
            <a:fillRect/>
          </a:stretch>
        </p:blipFill>
        <p:spPr>
          <a:xfrm>
            <a:off x="325119" y="2384213"/>
            <a:ext cx="4009815" cy="4779716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197" name="apice1" descr="apice1"/>
          <p:cNvPicPr>
            <a:picLocks noChangeAspect="1"/>
          </p:cNvPicPr>
          <p:nvPr/>
        </p:nvPicPr>
        <p:blipFill>
          <a:blip r:embed="rId3"/>
          <a:srcRect l="57994" r="3689" b="39613"/>
          <a:stretch>
            <a:fillRect/>
          </a:stretch>
        </p:blipFill>
        <p:spPr>
          <a:xfrm>
            <a:off x="8994986" y="5201920"/>
            <a:ext cx="4009815" cy="4226561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200</Words>
  <Application>Microsoft Macintosh PowerPoint</Application>
  <PresentationFormat>Personalizado</PresentationFormat>
  <Paragraphs>62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Comic Sans MS</vt:lpstr>
      <vt:lpstr>Garamond</vt:lpstr>
      <vt:lpstr>Gill Sans</vt:lpstr>
      <vt:lpstr>Gill Sans Light</vt:lpstr>
      <vt:lpstr>Helvetica</vt:lpstr>
      <vt:lpstr>Helvetica Neue</vt:lpstr>
      <vt:lpstr>Tahoma</vt:lpstr>
      <vt:lpstr>Times New Roman</vt:lpstr>
      <vt:lpstr>New_Template3</vt:lpstr>
      <vt:lpstr>Meristemas Apicales y laterales Sistemas de tejidos</vt:lpstr>
      <vt:lpstr>Desarrollo y crecimiento de las plantas</vt:lpstr>
      <vt:lpstr>Tipos de meristemas</vt:lpstr>
      <vt:lpstr>Características de células meristemáticas</vt:lpstr>
      <vt:lpstr>Origen del tejido meristemático</vt:lpstr>
      <vt:lpstr>Presentación de PowerPoint</vt:lpstr>
      <vt:lpstr>Presentación de PowerPoint</vt:lpstr>
      <vt:lpstr>Presentación de PowerPoint</vt:lpstr>
      <vt:lpstr>Desarrollo de una hoja (Coleus sp)</vt:lpstr>
      <vt:lpstr>Desarrollo de flores</vt:lpstr>
      <vt:lpstr>Meristema Apical de Raíz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introductoria Célula- meristemos</dc:title>
  <cp:lastModifiedBy>Maria Loreto Prat Del Rio (mlprat)</cp:lastModifiedBy>
  <cp:revision>3</cp:revision>
  <dcterms:modified xsi:type="dcterms:W3CDTF">2021-01-20T12:02:46Z</dcterms:modified>
</cp:coreProperties>
</file>