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74" d="100"/>
          <a:sy n="74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ínea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exto del título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 Juan Pérez</a:t>
            </a:r>
          </a:p>
        </p:txBody>
      </p:sp>
      <p:sp>
        <p:nvSpPr>
          <p:cNvPr id="106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“Escribe una cita aquí” </a:t>
            </a:r>
          </a:p>
        </p:txBody>
      </p:sp>
      <p:sp>
        <p:nvSpPr>
          <p:cNvPr id="10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n"/>
          <p:cNvSpPr>
            <a:spLocks noGrp="1"/>
          </p:cNvSpPr>
          <p:nvPr>
            <p:ph type="pic" idx="13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n"/>
          <p:cNvSpPr>
            <a:spLocks noGrp="1"/>
          </p:cNvSpPr>
          <p:nvPr>
            <p:ph type="pic" sz="half" idx="13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exto del título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Texto del título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ínea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í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ivel de texto 1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ínea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n"/>
          <p:cNvSpPr>
            <a:spLocks noGrp="1"/>
          </p:cNvSpPr>
          <p:nvPr>
            <p:ph type="pic" sz="half" idx="13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n"/>
          <p:cNvSpPr>
            <a:spLocks noGrp="1"/>
          </p:cNvSpPr>
          <p:nvPr>
            <p:ph type="pic" sz="quarter" idx="13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n"/>
          <p:cNvSpPr>
            <a:spLocks noGrp="1"/>
          </p:cNvSpPr>
          <p:nvPr>
            <p:ph type="pic" sz="quarter" idx="14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n"/>
          <p:cNvSpPr>
            <a:spLocks noGrp="1"/>
          </p:cNvSpPr>
          <p:nvPr>
            <p:ph type="pic" sz="half" idx="15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ínea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pidermis"/>
          <p:cNvSpPr txBox="1">
            <a:spLocks noGrp="1"/>
          </p:cNvSpPr>
          <p:nvPr>
            <p:ph type="title" idx="4294967295"/>
          </p:nvPr>
        </p:nvSpPr>
        <p:spPr>
          <a:xfrm>
            <a:off x="508000" y="596900"/>
            <a:ext cx="5798987" cy="1905000"/>
          </a:xfrm>
          <a:prstGeom prst="rect">
            <a:avLst/>
          </a:prstGeom>
        </p:spPr>
        <p:txBody>
          <a:bodyPr/>
          <a:lstStyle/>
          <a:p>
            <a:r>
              <a:t>Epidermis</a:t>
            </a:r>
          </a:p>
        </p:txBody>
      </p:sp>
      <p:sp>
        <p:nvSpPr>
          <p:cNvPr id="134" name="Tejido que cubre el cuerpo primario del vegetal…"/>
          <p:cNvSpPr txBox="1">
            <a:spLocks noGrp="1"/>
          </p:cNvSpPr>
          <p:nvPr>
            <p:ph type="body" idx="4294967295"/>
          </p:nvPr>
        </p:nvSpPr>
        <p:spPr>
          <a:xfrm>
            <a:off x="348104" y="1884055"/>
            <a:ext cx="11988801" cy="6458846"/>
          </a:xfrm>
          <a:prstGeom prst="rect">
            <a:avLst/>
          </a:prstGeom>
        </p:spPr>
        <p:txBody>
          <a:bodyPr/>
          <a:lstStyle/>
          <a:p>
            <a:pPr marL="485775" indent="-485775">
              <a:spcBef>
                <a:spcPts val="800"/>
              </a:spcBef>
              <a:buBlip>
                <a:blip r:embed="rId2"/>
              </a:buBlip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Tejido que cubre el cuerpo primario del vegetal</a:t>
            </a:r>
          </a:p>
          <a:p>
            <a:pPr marL="485775" indent="-485775">
              <a:spcBef>
                <a:spcPts val="800"/>
              </a:spcBef>
              <a:buBlip>
                <a:blip r:embed="rId2"/>
              </a:buBlip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Funciones: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Protección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Impedir pérdidas de agua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Secreción de cutícula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Protección contra insectos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Control del intercambio gaseoso a través de estomas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4" name="039epidermis esclerificada" descr="039epidermis esclerifica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6" y="1059954"/>
            <a:ext cx="7044268" cy="7601939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ricomas"/>
          <p:cNvSpPr txBox="1">
            <a:spLocks noGrp="1"/>
          </p:cNvSpPr>
          <p:nvPr>
            <p:ph type="title" idx="4294967295"/>
          </p:nvPr>
        </p:nvSpPr>
        <p:spPr>
          <a:xfrm>
            <a:off x="667895" y="685802"/>
            <a:ext cx="11988801" cy="1905001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>
              <a:defRPr sz="5600"/>
            </a:pPr>
            <a:r>
              <a:rPr sz="6200"/>
              <a:t>Tricomas</a:t>
            </a:r>
          </a:p>
        </p:txBody>
      </p:sp>
      <p:sp>
        <p:nvSpPr>
          <p:cNvPr id="167" name="Pelos glandulares, colectores…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Pelos glandulares, colectores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Pelos no glandulares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Pelos unicelulares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Pelos multicelulares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Escamas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Pelos radiculares</a:t>
            </a:r>
          </a:p>
          <a:p>
            <a:pPr marL="465364" indent="-465364">
              <a:spcBef>
                <a:spcPts val="900"/>
              </a:spcBef>
              <a:buBlip>
                <a:blip r:embed="rId2"/>
              </a:buBlip>
              <a:defRPr sz="3800"/>
            </a:pPr>
            <a:r>
              <a:t>Vesículas de agua</a:t>
            </a:r>
          </a:p>
        </p:txBody>
      </p:sp>
      <p:pic>
        <p:nvPicPr>
          <p:cNvPr id="168" name="tipospelos" descr="tipospelos"/>
          <p:cNvPicPr>
            <a:picLocks noChangeAspect="1"/>
          </p:cNvPicPr>
          <p:nvPr/>
        </p:nvPicPr>
        <p:blipFill>
          <a:blip r:embed="rId3"/>
          <a:srcRect r="33695"/>
          <a:stretch>
            <a:fillRect/>
          </a:stretch>
        </p:blipFill>
        <p:spPr>
          <a:xfrm>
            <a:off x="7104671" y="2140817"/>
            <a:ext cx="5147735" cy="6303717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agina292" descr="pagina292"/>
          <p:cNvPicPr>
            <a:picLocks noChangeAspect="1"/>
          </p:cNvPicPr>
          <p:nvPr/>
        </p:nvPicPr>
        <p:blipFill>
          <a:blip r:embed="rId2"/>
          <a:srcRect l="50515" t="5702" r="4124" b="1148"/>
          <a:stretch>
            <a:fillRect/>
          </a:stretch>
        </p:blipFill>
        <p:spPr>
          <a:xfrm>
            <a:off x="7261013" y="866986"/>
            <a:ext cx="4768427" cy="5310294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71" name="pagina292" descr="pagina292"/>
          <p:cNvPicPr>
            <a:picLocks noChangeAspect="1"/>
          </p:cNvPicPr>
          <p:nvPr/>
        </p:nvPicPr>
        <p:blipFill>
          <a:blip r:embed="rId2"/>
          <a:srcRect t="5966" r="55361"/>
          <a:stretch>
            <a:fillRect/>
          </a:stretch>
        </p:blipFill>
        <p:spPr>
          <a:xfrm>
            <a:off x="1408853" y="2600960"/>
            <a:ext cx="4226561" cy="4824872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  <p:sp>
        <p:nvSpPr>
          <p:cNvPr id="172" name="Tricomas que secreta enzimas y otros componentes que atrapan y digieren insectos"/>
          <p:cNvSpPr txBox="1"/>
          <p:nvPr/>
        </p:nvSpPr>
        <p:spPr>
          <a:xfrm>
            <a:off x="1040383" y="385233"/>
            <a:ext cx="507187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300"/>
              </a:spcBef>
              <a:defRPr sz="2900">
                <a:solidFill>
                  <a:srgbClr val="000000"/>
                </a:solidFill>
              </a:defRPr>
            </a:lvl1pPr>
          </a:lstStyle>
          <a:p>
            <a:r>
              <a:t>Tricomas que secreta enzimas y otros componentes que atrapan y digieren insectos</a:t>
            </a:r>
          </a:p>
        </p:txBody>
      </p:sp>
      <p:sp>
        <p:nvSpPr>
          <p:cNvPr id="173" name="Pelos radicales absorben agua y minerales, por lo que aumentan la capacidad de captar agua de la raiz"/>
          <p:cNvSpPr txBox="1"/>
          <p:nvPr/>
        </p:nvSpPr>
        <p:spPr>
          <a:xfrm>
            <a:off x="6784170" y="6096846"/>
            <a:ext cx="539699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300"/>
              </a:spcBef>
              <a:defRPr sz="2600">
                <a:solidFill>
                  <a:srgbClr val="000000"/>
                </a:solidFill>
              </a:defRPr>
            </a:lvl1pPr>
          </a:lstStyle>
          <a:p>
            <a:r>
              <a:t>Pelos radicales absorben agua y minerales, por lo que aumentan la capacidad de captar agua de la raiz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035colector" descr="035colec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79" y="758613"/>
            <a:ext cx="5608321" cy="5082259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76" name="036colector" descr="036colector"/>
          <p:cNvPicPr>
            <a:picLocks noChangeAspect="1"/>
          </p:cNvPicPr>
          <p:nvPr/>
        </p:nvPicPr>
        <p:blipFill>
          <a:blip r:embed="rId3"/>
          <a:srcRect l="21359" b="27066"/>
          <a:stretch>
            <a:fillRect/>
          </a:stretch>
        </p:blipFill>
        <p:spPr>
          <a:xfrm>
            <a:off x="7477759" y="5635413"/>
            <a:ext cx="4389122" cy="3467948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  <a:defRPr sz="3800"/>
            </a:pPr>
            <a:endParaRPr/>
          </a:p>
        </p:txBody>
      </p:sp>
      <p:pic>
        <p:nvPicPr>
          <p:cNvPr id="179" name="048escamas" descr="048escam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92" y="1462151"/>
            <a:ext cx="6563361" cy="3910472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80" name="064tricomas" descr="064tricom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906" y="4876800"/>
            <a:ext cx="5960535" cy="4400409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3" name="057gran tricoma multicelular" descr="057gran tricoma multicelul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" y="433493"/>
            <a:ext cx="6105033" cy="4795521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  <p:pic>
        <p:nvPicPr>
          <p:cNvPr id="184" name="062pelos ramificados" descr="062pelos ramificad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46" y="3467946"/>
            <a:ext cx="5867966" cy="4386863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85" name="063pelos" descr="063pelo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26" y="5418666"/>
            <a:ext cx="3583094" cy="4334934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élulas buliformes"/>
          <p:cNvSpPr txBox="1">
            <a:spLocks noGrp="1"/>
          </p:cNvSpPr>
          <p:nvPr>
            <p:ph type="title" idx="4294967295"/>
          </p:nvPr>
        </p:nvSpPr>
        <p:spPr>
          <a:xfrm>
            <a:off x="508000" y="229141"/>
            <a:ext cx="11988800" cy="19050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Células buliformes</a:t>
            </a:r>
          </a:p>
        </p:txBody>
      </p:sp>
      <p:sp>
        <p:nvSpPr>
          <p:cNvPr id="188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9" name="033células buliformes" descr="033células buliformes"/>
          <p:cNvPicPr>
            <a:picLocks noChangeAspect="1"/>
          </p:cNvPicPr>
          <p:nvPr/>
        </p:nvPicPr>
        <p:blipFill>
          <a:blip r:embed="rId3"/>
          <a:srcRect t="13081" r="1531" b="12213"/>
          <a:stretch>
            <a:fillRect/>
          </a:stretch>
        </p:blipFill>
        <p:spPr>
          <a:xfrm>
            <a:off x="3576320" y="1625599"/>
            <a:ext cx="8994987" cy="5441246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90" name="032células buliformes detalle" descr="032células buliformes detalle"/>
          <p:cNvPicPr>
            <a:picLocks noChangeAspect="1"/>
          </p:cNvPicPr>
          <p:nvPr/>
        </p:nvPicPr>
        <p:blipFill>
          <a:blip r:embed="rId4"/>
          <a:srcRect l="5267" t="25830" r="9971" b="31800"/>
          <a:stretch>
            <a:fillRect/>
          </a:stretch>
        </p:blipFill>
        <p:spPr>
          <a:xfrm>
            <a:off x="325119" y="5310293"/>
            <a:ext cx="6502401" cy="4039165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élulas acumuladoras de agua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Células acumuladoras de agua</a:t>
            </a:r>
          </a:p>
        </p:txBody>
      </p:sp>
      <p:pic>
        <p:nvPicPr>
          <p:cNvPr id="193" name="037epidermis acumuladora de agua" descr="037epidermis acumuladora de ag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2600960"/>
            <a:ext cx="7954152" cy="6396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élulas de guarda (estoma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>
              <a:defRPr sz="5600"/>
            </a:pPr>
            <a:r>
              <a:rPr sz="6200"/>
              <a:t>Células de guarda (estoma)</a:t>
            </a:r>
          </a:p>
        </p:txBody>
      </p:sp>
      <p:pic>
        <p:nvPicPr>
          <p:cNvPr id="196" name="24-27" descr="24-27"/>
          <p:cNvPicPr>
            <a:picLocks noChangeAspect="1"/>
          </p:cNvPicPr>
          <p:nvPr/>
        </p:nvPicPr>
        <p:blipFill>
          <a:blip r:embed="rId2"/>
          <a:srcRect r="18867"/>
          <a:stretch>
            <a:fillRect/>
          </a:stretch>
        </p:blipFill>
        <p:spPr>
          <a:xfrm>
            <a:off x="866986" y="2384213"/>
            <a:ext cx="7477761" cy="4892605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sp>
        <p:nvSpPr>
          <p:cNvPr id="197" name="Función: regular el intercambio gaseoso abriendo y cerrando el estoma"/>
          <p:cNvSpPr txBox="1"/>
          <p:nvPr/>
        </p:nvSpPr>
        <p:spPr>
          <a:xfrm>
            <a:off x="1175406" y="7838968"/>
            <a:ext cx="97319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500"/>
              </a:spcBef>
              <a:defRPr sz="2400" b="1">
                <a:solidFill>
                  <a:srgbClr val="5B5854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Función: regular el intercambio gaseoso abriendo y cerrando el estoma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pic>
        <p:nvPicPr>
          <p:cNvPr id="200" name="pagina291a" descr="pagina291a"/>
          <p:cNvPicPr>
            <a:picLocks noChangeAspect="1"/>
          </p:cNvPicPr>
          <p:nvPr/>
        </p:nvPicPr>
        <p:blipFill>
          <a:blip r:embed="rId2"/>
          <a:srcRect l="2380" r="51586" b="2644"/>
          <a:stretch>
            <a:fillRect/>
          </a:stretch>
        </p:blipFill>
        <p:spPr>
          <a:xfrm>
            <a:off x="6719146" y="1950719"/>
            <a:ext cx="5147735" cy="6610775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  <p:sp>
        <p:nvSpPr>
          <p:cNvPr id="201" name="Estomas en todas las partes aéreas, más abundantes en hojas…"/>
          <p:cNvSpPr txBox="1">
            <a:spLocks noGrp="1"/>
          </p:cNvSpPr>
          <p:nvPr>
            <p:ph type="body" sz="half" idx="4294967295"/>
          </p:nvPr>
        </p:nvSpPr>
        <p:spPr>
          <a:xfrm>
            <a:off x="539979" y="1580254"/>
            <a:ext cx="5782310" cy="5727701"/>
          </a:xfrm>
          <a:prstGeom prst="rect">
            <a:avLst/>
          </a:prstGeom>
        </p:spPr>
        <p:txBody>
          <a:bodyPr/>
          <a:lstStyle/>
          <a:p>
            <a:pPr marL="461486" indent="-461486" defTabSz="554990">
              <a:spcBef>
                <a:spcPts val="700"/>
              </a:spcBef>
              <a:buBlip>
                <a:blip r:embed="rId3"/>
              </a:buBlip>
              <a:defRPr sz="3230"/>
            </a:pPr>
            <a:r>
              <a:t>Estomas en todas las partes aéreas, más abundantes en hojas</a:t>
            </a:r>
          </a:p>
          <a:p>
            <a:pPr marL="461486" indent="-461486" defTabSz="554990">
              <a:spcBef>
                <a:spcPts val="700"/>
              </a:spcBef>
              <a:buBlip>
                <a:blip r:embed="rId3"/>
              </a:buBlip>
              <a:defRPr sz="3230"/>
            </a:pPr>
            <a:r>
              <a:t>Raíces, comúnmente sin estomas</a:t>
            </a:r>
          </a:p>
          <a:p>
            <a:pPr marL="461486" indent="-461486" defTabSz="554990">
              <a:spcBef>
                <a:spcPts val="700"/>
              </a:spcBef>
              <a:buBlip>
                <a:blip r:embed="rId3"/>
              </a:buBlip>
              <a:defRPr sz="3230"/>
            </a:pPr>
            <a:r>
              <a:t>Cantidad influenciada por condiciones ambientales</a:t>
            </a:r>
          </a:p>
          <a:p>
            <a:pPr marL="461486" indent="-461486" defTabSz="554990">
              <a:spcBef>
                <a:spcPts val="700"/>
              </a:spcBef>
              <a:buBlip>
                <a:blip r:embed="rId3"/>
              </a:buBlip>
              <a:defRPr sz="3230"/>
            </a:pPr>
            <a:r>
              <a:t>En hojas en ambas caras, o sólo en cara abaxial (cara de abajo)</a:t>
            </a:r>
          </a:p>
          <a:p>
            <a:pPr marL="461486" indent="-461486" defTabSz="554990">
              <a:spcBef>
                <a:spcPts val="700"/>
              </a:spcBef>
              <a:buBlip>
                <a:blip r:embed="rId3"/>
              </a:buBlip>
              <a:defRPr sz="3230"/>
            </a:pPr>
            <a:r>
              <a:t>Al mismo nivel, hundidos o sobresalientes en la epidermis</a:t>
            </a:r>
          </a:p>
        </p:txBody>
      </p:sp>
      <p:sp>
        <p:nvSpPr>
          <p:cNvPr id="202" name="Estoma de dicotiledonea"/>
          <p:cNvSpPr txBox="1"/>
          <p:nvPr/>
        </p:nvSpPr>
        <p:spPr>
          <a:xfrm>
            <a:off x="7434410" y="8587740"/>
            <a:ext cx="46383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100"/>
              </a:spcBef>
              <a:defRPr sz="1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Estoma de dicotiledonea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aracterísticas:…"/>
          <p:cNvSpPr txBox="1">
            <a:spLocks noGrp="1"/>
          </p:cNvSpPr>
          <p:nvPr>
            <p:ph type="body" idx="4294967295"/>
          </p:nvPr>
        </p:nvSpPr>
        <p:spPr>
          <a:xfrm>
            <a:off x="508000" y="1294754"/>
            <a:ext cx="11988800" cy="7468246"/>
          </a:xfrm>
          <a:prstGeom prst="rect">
            <a:avLst/>
          </a:prstGeom>
        </p:spPr>
        <p:txBody>
          <a:bodyPr/>
          <a:lstStyle/>
          <a:p>
            <a:pPr marL="487680" indent="-487680">
              <a:spcBef>
                <a:spcPts val="800"/>
              </a:spcBef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Características: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Presencia de cutina (sustancia grasosa, en pared externa o en su superficie) También pueden presentar ceras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Pocos o nulos espacios intercelulares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Presencia de tricomas</a:t>
            </a:r>
            <a:endParaRPr sz="3400"/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Células vivas (se puede esclerificar)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Poco diferenciadas, pueden revertirse a meristemática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1 corrida de células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En corte transversal forma cuadrada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Pared tangencial externa más gruesa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Sin cloroplastos</a:t>
            </a:r>
          </a:p>
          <a:p>
            <a:pPr marL="487680" indent="-487680">
              <a:spcBef>
                <a:spcPts val="800"/>
              </a:spcBef>
              <a:buSzTx/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Origen </a:t>
            </a:r>
          </a:p>
          <a:p>
            <a:pPr marL="819150" lvl="1" indent="-400050">
              <a:spcBef>
                <a:spcPts val="0"/>
              </a:spcBef>
              <a:buBlip>
                <a:blip r:embed="rId2"/>
              </a:buBlip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Protodermis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5" name="pagina290b" descr="pagina290b"/>
          <p:cNvPicPr>
            <a:picLocks noChangeAspect="1"/>
          </p:cNvPicPr>
          <p:nvPr/>
        </p:nvPicPr>
        <p:blipFill>
          <a:blip r:embed="rId3"/>
          <a:srcRect l="59448" b="2348"/>
          <a:stretch>
            <a:fillRect/>
          </a:stretch>
        </p:blipFill>
        <p:spPr>
          <a:xfrm>
            <a:off x="7152639" y="1950719"/>
            <a:ext cx="5355450" cy="6346615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206" name="pagina290b" descr="pagina290b"/>
          <p:cNvPicPr>
            <a:picLocks noChangeAspect="1"/>
          </p:cNvPicPr>
          <p:nvPr/>
        </p:nvPicPr>
        <p:blipFill>
          <a:blip r:embed="rId3"/>
          <a:srcRect l="1466" r="47236" b="1736"/>
          <a:stretch>
            <a:fillRect/>
          </a:stretch>
        </p:blipFill>
        <p:spPr>
          <a:xfrm>
            <a:off x="541866" y="3402470"/>
            <a:ext cx="5418668" cy="5109353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  <p:sp>
        <p:nvSpPr>
          <p:cNvPr id="207" name="Estomas en hoja de Cucumber sp"/>
          <p:cNvSpPr txBox="1"/>
          <p:nvPr/>
        </p:nvSpPr>
        <p:spPr>
          <a:xfrm>
            <a:off x="932010" y="1065529"/>
            <a:ext cx="615560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50240">
              <a:spcBef>
                <a:spcPts val="1500"/>
              </a:spcBef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Estomas en hoja de </a:t>
            </a:r>
            <a:r>
              <a:rPr b="0" i="1"/>
              <a:t>Cucumber sp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1" name="044epidermis y estoma en corte transv" descr="044epidermis y estoma en corte trans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26" y="2167466"/>
            <a:ext cx="6730437" cy="627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tomas en cripta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Estomas en cripta </a:t>
            </a:r>
          </a:p>
        </p:txBody>
      </p:sp>
      <p:sp>
        <p:nvSpPr>
          <p:cNvPr id="214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5" name="049estoma en cripta" descr="049estoma en crip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1" y="2160360"/>
            <a:ext cx="9477309" cy="6869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stoma de monocotiledonea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Estoma de monocotiledonea</a:t>
            </a:r>
          </a:p>
        </p:txBody>
      </p:sp>
      <p:pic>
        <p:nvPicPr>
          <p:cNvPr id="218" name="pagina291a" descr="pagina291a"/>
          <p:cNvPicPr>
            <a:picLocks noChangeAspect="1"/>
          </p:cNvPicPr>
          <p:nvPr/>
        </p:nvPicPr>
        <p:blipFill>
          <a:blip r:embed="rId2"/>
          <a:srcRect l="53205" t="16534" r="11312" b="12367"/>
          <a:stretch>
            <a:fillRect/>
          </a:stretch>
        </p:blipFill>
        <p:spPr>
          <a:xfrm>
            <a:off x="541866" y="1950719"/>
            <a:ext cx="5310295" cy="4124962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sp>
        <p:nvSpPr>
          <p:cNvPr id="219" name="Células de guarda"/>
          <p:cNvSpPr txBox="1"/>
          <p:nvPr/>
        </p:nvSpPr>
        <p:spPr>
          <a:xfrm>
            <a:off x="6025557" y="1639569"/>
            <a:ext cx="182067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50240">
              <a:spcBef>
                <a:spcPts val="1100"/>
              </a:spcBef>
              <a:defRPr sz="1600" b="1">
                <a:latin typeface="Verdana"/>
                <a:ea typeface="Verdana"/>
                <a:cs typeface="Verdana"/>
                <a:sym typeface="Verdana"/>
              </a:defRPr>
            </a:pPr>
            <a:r>
              <a:t>Células</a:t>
            </a:r>
            <a:r>
              <a:rPr sz="1800"/>
              <a:t> de </a:t>
            </a:r>
            <a:r>
              <a:t>guarda</a:t>
            </a:r>
          </a:p>
        </p:txBody>
      </p:sp>
      <p:sp>
        <p:nvSpPr>
          <p:cNvPr id="220" name="Células subsidiarias"/>
          <p:cNvSpPr txBox="1"/>
          <p:nvPr/>
        </p:nvSpPr>
        <p:spPr>
          <a:xfrm>
            <a:off x="6025557" y="4693073"/>
            <a:ext cx="160392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000"/>
              </a:spcBef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Células subsidiarias</a:t>
            </a:r>
          </a:p>
        </p:txBody>
      </p:sp>
      <p:pic>
        <p:nvPicPr>
          <p:cNvPr id="221" name="pagina290a" descr="pagina290a"/>
          <p:cNvPicPr>
            <a:picLocks noChangeAspect="1"/>
          </p:cNvPicPr>
          <p:nvPr/>
        </p:nvPicPr>
        <p:blipFill>
          <a:blip r:embed="rId3"/>
          <a:srcRect l="4933" r="25747" b="3117"/>
          <a:stretch>
            <a:fillRect/>
          </a:stretch>
        </p:blipFill>
        <p:spPr>
          <a:xfrm>
            <a:off x="8019626" y="2059093"/>
            <a:ext cx="4443308" cy="7369387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24-25a" descr="24-25a"/>
          <p:cNvPicPr>
            <a:picLocks noChangeAspect="1"/>
          </p:cNvPicPr>
          <p:nvPr/>
        </p:nvPicPr>
        <p:blipFill>
          <a:blip r:embed="rId2"/>
          <a:srcRect l="2000" r="2000" b="6097"/>
          <a:stretch>
            <a:fillRect/>
          </a:stretch>
        </p:blipFill>
        <p:spPr>
          <a:xfrm>
            <a:off x="541866" y="1842346"/>
            <a:ext cx="5405121" cy="6935895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224" name="estomaraven" descr="estomaraven"/>
          <p:cNvPicPr>
            <a:picLocks noChangeAspect="1"/>
          </p:cNvPicPr>
          <p:nvPr/>
        </p:nvPicPr>
        <p:blipFill>
          <a:blip r:embed="rId3"/>
          <a:srcRect l="3828" t="6398" r="16078"/>
          <a:stretch>
            <a:fillRect/>
          </a:stretch>
        </p:blipFill>
        <p:spPr>
          <a:xfrm>
            <a:off x="6716889" y="4657795"/>
            <a:ext cx="5637672" cy="3899183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  <p:sp>
        <p:nvSpPr>
          <p:cNvPr id="225" name="Estoma en maíz (Zea mays)"/>
          <p:cNvSpPr txBox="1"/>
          <p:nvPr/>
        </p:nvSpPr>
        <p:spPr>
          <a:xfrm>
            <a:off x="6675797" y="1065529"/>
            <a:ext cx="528861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650240">
              <a:spcBef>
                <a:spcPts val="1500"/>
              </a:spcBef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Estoma en maíz (</a:t>
            </a:r>
            <a:r>
              <a:rPr b="0" i="1"/>
              <a:t>Zea mays</a:t>
            </a:r>
            <a:r>
              <a:t>)</a:t>
            </a:r>
          </a:p>
        </p:txBody>
      </p:sp>
      <p:sp>
        <p:nvSpPr>
          <p:cNvPr id="226" name="Línea"/>
          <p:cNvSpPr/>
          <p:nvPr/>
        </p:nvSpPr>
        <p:spPr>
          <a:xfrm flipV="1">
            <a:off x="8236373" y="3576319"/>
            <a:ext cx="1517227" cy="205909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27" name="Línea"/>
          <p:cNvSpPr/>
          <p:nvPr/>
        </p:nvSpPr>
        <p:spPr>
          <a:xfrm>
            <a:off x="9753600" y="3576319"/>
            <a:ext cx="1842347" cy="205909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28" name="Células subsidiarias"/>
          <p:cNvSpPr txBox="1"/>
          <p:nvPr/>
        </p:nvSpPr>
        <p:spPr>
          <a:xfrm>
            <a:off x="9493503" y="2525606"/>
            <a:ext cx="203742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650240">
              <a:spcBef>
                <a:spcPts val="1000"/>
              </a:spcBef>
              <a:defRPr sz="1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Células subsidiarias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2" name="050estoma hoja" descr="050estoma hoj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6" y="1517226"/>
            <a:ext cx="9591041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gulación de apertura y cierre del estoma"/>
          <p:cNvSpPr txBox="1">
            <a:spLocks noGrp="1"/>
          </p:cNvSpPr>
          <p:nvPr>
            <p:ph type="title" idx="4294967295"/>
          </p:nvPr>
        </p:nvSpPr>
        <p:spPr>
          <a:xfrm>
            <a:off x="508000" y="85235"/>
            <a:ext cx="11988800" cy="1905001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r>
              <a:t>Regulación de apertura y cierre del estoma</a:t>
            </a:r>
          </a:p>
        </p:txBody>
      </p:sp>
      <p:sp>
        <p:nvSpPr>
          <p:cNvPr id="235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6" name="pagina291b" descr="pagina291b"/>
          <p:cNvPicPr>
            <a:picLocks noChangeAspect="1"/>
          </p:cNvPicPr>
          <p:nvPr/>
        </p:nvPicPr>
        <p:blipFill>
          <a:blip r:embed="rId3"/>
          <a:srcRect l="48718" t="2558" r="3419"/>
          <a:stretch>
            <a:fillRect/>
          </a:stretch>
        </p:blipFill>
        <p:spPr>
          <a:xfrm>
            <a:off x="6935893" y="5310293"/>
            <a:ext cx="6068908" cy="4127219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237" name="pagina291b" descr="pagina291b"/>
          <p:cNvPicPr>
            <a:picLocks noChangeAspect="1"/>
          </p:cNvPicPr>
          <p:nvPr/>
        </p:nvPicPr>
        <p:blipFill>
          <a:blip r:embed="rId3"/>
          <a:srcRect t="17910" r="55555" b="2772"/>
          <a:stretch>
            <a:fillRect/>
          </a:stretch>
        </p:blipFill>
        <p:spPr>
          <a:xfrm>
            <a:off x="975359" y="2167466"/>
            <a:ext cx="5635415" cy="3359574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élulas especializadas o modificaciones epidermales…"/>
          <p:cNvSpPr txBox="1">
            <a:spLocks noGrp="1"/>
          </p:cNvSpPr>
          <p:nvPr>
            <p:ph type="body" idx="4294967295"/>
          </p:nvPr>
        </p:nvSpPr>
        <p:spPr>
          <a:xfrm>
            <a:off x="508000" y="1487315"/>
            <a:ext cx="11988800" cy="7275685"/>
          </a:xfrm>
          <a:prstGeom prst="rect">
            <a:avLst/>
          </a:prstGeom>
        </p:spPr>
        <p:txBody>
          <a:bodyPr/>
          <a:lstStyle/>
          <a:p>
            <a:pPr marL="406400" lvl="1" indent="12700">
              <a:lnSpc>
                <a:spcPct val="90000"/>
              </a:lnSpc>
              <a:spcBef>
                <a:spcPts val="0"/>
              </a:spcBef>
              <a:buSzTx/>
              <a:buNone/>
              <a:defRPr sz="2800"/>
            </a:pPr>
            <a:r>
              <a:t>Células especializadas o modificaciones epidermales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endParaRPr/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Células de guarda (estoma)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Tricomas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Idioblastos (taninos, cristales)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Células buliformes (monocot.)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Células secretoras</a:t>
            </a:r>
          </a:p>
          <a:p>
            <a:pPr marL="819150" lvl="1" indent="-40005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  <a:defRPr sz="2800"/>
            </a:pPr>
            <a:r>
              <a:t>Pelos radicales</a:t>
            </a:r>
          </a:p>
          <a:p>
            <a:pPr marL="485775" indent="-485775">
              <a:lnSpc>
                <a:spcPct val="90000"/>
              </a:lnSpc>
              <a:spcBef>
                <a:spcPts val="900"/>
              </a:spcBef>
              <a:buBlip>
                <a:blip r:embed="rId2"/>
              </a:buBlip>
            </a:pPr>
            <a:endParaRPr/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Los únicos que no poseen epidermis; gametos, meristemos y punta de raíz</a:t>
            </a:r>
          </a:p>
        </p:txBody>
      </p:sp>
      <p:pic>
        <p:nvPicPr>
          <p:cNvPr id="139" name="046epidermis" descr="046epiderm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50" y="1021551"/>
            <a:ext cx="3531162" cy="5167038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pidermis múltiples (casos excepcionales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Epidermis múltiples (casos excepcionales)</a:t>
            </a:r>
          </a:p>
        </p:txBody>
      </p:sp>
      <p:sp>
        <p:nvSpPr>
          <p:cNvPr id="142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43" name="045epidermis, cutícula y cistolito" descr="045epidermis, cutícula y cistoli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26" y="3576320"/>
            <a:ext cx="5136446" cy="4851965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  <p:pic>
        <p:nvPicPr>
          <p:cNvPr id="144" name="065velamen de raíz orquídea" descr="065velamen de raíz orquíd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46" y="3570990"/>
            <a:ext cx="4357512" cy="4064001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nos de divisió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Planos de división</a:t>
            </a:r>
          </a:p>
        </p:txBody>
      </p:sp>
      <p:sp>
        <p:nvSpPr>
          <p:cNvPr id="147" name="Anticlinal, las células se dividen en forma perpendicular a la superficie (generación de epidermis a partir de la protodermis)…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Anticlinal, las células se dividen en forma perpendicular a la superficie (generación de epidermis a partir de la protodermis)</a:t>
            </a:r>
          </a:p>
          <a:p>
            <a:pPr>
              <a:buBlip>
                <a:blip r:embed="rId2"/>
              </a:buBlip>
            </a:pPr>
            <a:endParaRPr/>
          </a:p>
          <a:p>
            <a:pPr>
              <a:buBlip>
                <a:blip r:embed="rId2"/>
              </a:buBlip>
            </a:pPr>
            <a:r>
              <a:t>Periclinal, las células se dividen en forma paralela a la superficie mas cercana (generación de epidermis múltiple =&gt; divisiones anticlinales y periclinales)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0" name="042epidermis vista de planta" descr="042epidermis vista de plan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22" y="2275839"/>
            <a:ext cx="8974668" cy="6436926"/>
          </a:xfrm>
          <a:prstGeom prst="rect">
            <a:avLst/>
          </a:prstGeom>
          <a:ln w="12700">
            <a:solidFill>
              <a:srgbClr val="79751B"/>
            </a:solidFill>
            <a:miter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4" name="043epidermis vista de planta" descr="043epidermis vista de plan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706" y="1950719"/>
            <a:ext cx="7911255" cy="6543042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tina  (sustancia grasa, resistente al agua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defTabSz="508254">
              <a:defRPr sz="4872"/>
            </a:pPr>
            <a:r>
              <a:t>  Cutina</a:t>
            </a:r>
            <a:br/>
            <a:r>
              <a:t> (sustancia grasa, resistente al agua)</a:t>
            </a:r>
          </a:p>
        </p:txBody>
      </p:sp>
      <p:sp>
        <p:nvSpPr>
          <p:cNvPr id="157" name="Se encuentra en todas las partes aéreas de la planta…"/>
          <p:cNvSpPr txBox="1">
            <a:spLocks noGrp="1"/>
          </p:cNvSpPr>
          <p:nvPr>
            <p:ph type="body" idx="4294967295"/>
          </p:nvPr>
        </p:nvSpPr>
        <p:spPr>
          <a:xfrm>
            <a:off x="508000" y="2990848"/>
            <a:ext cx="11988800" cy="5727701"/>
          </a:xfrm>
          <a:prstGeom prst="rect">
            <a:avLst/>
          </a:prstGeom>
        </p:spPr>
        <p:txBody>
          <a:bodyPr/>
          <a:lstStyle/>
          <a:p>
            <a:pPr marL="485775" indent="-485775">
              <a:spcBef>
                <a:spcPts val="800"/>
              </a:spcBef>
              <a:buBlip>
                <a:blip r:embed="rId2"/>
              </a:buBlip>
            </a:pPr>
            <a:r>
              <a:t>Se encuentra en todas las partes aéreas de la planta</a:t>
            </a:r>
          </a:p>
          <a:p>
            <a:pPr marL="485775" indent="-485775">
              <a:spcBef>
                <a:spcPts val="800"/>
              </a:spcBef>
              <a:buBlip>
                <a:blip r:embed="rId2"/>
              </a:buBlip>
            </a:pPr>
            <a:r>
              <a:t>Ocurre como incrustaciones en la pared externa  y como una capa separada.</a:t>
            </a:r>
          </a:p>
          <a:p>
            <a:pPr marL="485775" indent="-485775">
              <a:spcBef>
                <a:spcPts val="800"/>
              </a:spcBef>
              <a:buBlip>
                <a:blip r:embed="rId2"/>
              </a:buBlip>
            </a:pPr>
            <a:r>
              <a:t>Desarrollo de más o menos cutícula, responde a condiciones ambientales</a:t>
            </a:r>
          </a:p>
          <a:p>
            <a:pPr marL="485775" indent="-485775">
              <a:spcBef>
                <a:spcPts val="800"/>
              </a:spcBef>
              <a:buBlip>
                <a:blip r:embed="rId2"/>
              </a:buBlip>
            </a:pPr>
            <a:r>
              <a:t>Protege a la planta de estreses como; desecación, micro-organismos, viento, abrasión</a:t>
            </a:r>
          </a:p>
          <a:p>
            <a:pPr marL="485775" indent="-485775">
              <a:spcBef>
                <a:spcPts val="800"/>
              </a:spcBef>
              <a:buBlip>
                <a:blip r:embed="rId2"/>
              </a:buBlip>
            </a:pPr>
            <a:r>
              <a:t>Puede poseer ceras epicuticulares que le dan un color blanquecino a hojas o frutos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Cuerpo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61" name="cuticula" descr="cuticula"/>
          <p:cNvPicPr>
            <a:picLocks noChangeAspect="1"/>
          </p:cNvPicPr>
          <p:nvPr/>
        </p:nvPicPr>
        <p:blipFill>
          <a:blip r:embed="rId3"/>
          <a:srcRect l="4496" b="10975"/>
          <a:stretch>
            <a:fillRect/>
          </a:stretch>
        </p:blipFill>
        <p:spPr>
          <a:xfrm>
            <a:off x="1612106" y="1910159"/>
            <a:ext cx="9780694" cy="5933441"/>
          </a:xfrm>
          <a:prstGeom prst="rect">
            <a:avLst/>
          </a:prstGeom>
          <a:ln w="12700">
            <a:solidFill>
              <a:srgbClr val="79751B"/>
            </a:solidFill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Macintosh PowerPoint</Application>
  <PresentationFormat>Personalizado</PresentationFormat>
  <Paragraphs>70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Gill Sans</vt:lpstr>
      <vt:lpstr>Gill Sans Light</vt:lpstr>
      <vt:lpstr>Helvetica</vt:lpstr>
      <vt:lpstr>Helvetica Neue</vt:lpstr>
      <vt:lpstr>Verdana</vt:lpstr>
      <vt:lpstr>New_Template3</vt:lpstr>
      <vt:lpstr>Epidermis</vt:lpstr>
      <vt:lpstr>Presentación de PowerPoint</vt:lpstr>
      <vt:lpstr>Presentación de PowerPoint</vt:lpstr>
      <vt:lpstr>Epidermis múltiples (casos excepcionales)</vt:lpstr>
      <vt:lpstr>Planos de división</vt:lpstr>
      <vt:lpstr>Presentación de PowerPoint</vt:lpstr>
      <vt:lpstr>Presentación de PowerPoint</vt:lpstr>
      <vt:lpstr>  Cutina  (sustancia grasa, resistente al agua)</vt:lpstr>
      <vt:lpstr>Presentación de PowerPoint</vt:lpstr>
      <vt:lpstr>Presentación de PowerPoint</vt:lpstr>
      <vt:lpstr>Tricomas</vt:lpstr>
      <vt:lpstr>Presentación de PowerPoint</vt:lpstr>
      <vt:lpstr>Presentación de PowerPoint</vt:lpstr>
      <vt:lpstr>Presentación de PowerPoint</vt:lpstr>
      <vt:lpstr>Presentación de PowerPoint</vt:lpstr>
      <vt:lpstr>Células buliformes</vt:lpstr>
      <vt:lpstr>Células acumuladoras de agua</vt:lpstr>
      <vt:lpstr>Células de guarda (estoma)</vt:lpstr>
      <vt:lpstr> </vt:lpstr>
      <vt:lpstr>Presentación de PowerPoint</vt:lpstr>
      <vt:lpstr>Presentación de PowerPoint</vt:lpstr>
      <vt:lpstr>Estomas en cripta </vt:lpstr>
      <vt:lpstr>Estoma de monocotiledonea</vt:lpstr>
      <vt:lpstr>Presentación de PowerPoint</vt:lpstr>
      <vt:lpstr>Presentación de PowerPoint</vt:lpstr>
      <vt:lpstr>Regulación de apertura y cierre del estoma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Epidermis</dc:title>
  <cp:lastModifiedBy>Maria Loreto Prat Del Rio (mlprat)</cp:lastModifiedBy>
  <cp:revision>1</cp:revision>
  <dcterms:modified xsi:type="dcterms:W3CDTF">2021-01-20T14:25:49Z</dcterms:modified>
</cp:coreProperties>
</file>