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9" r:id="rId4"/>
    <p:sldId id="272" r:id="rId5"/>
    <p:sldId id="270" r:id="rId6"/>
    <p:sldId id="273" r:id="rId7"/>
    <p:sldId id="271" r:id="rId8"/>
    <p:sldId id="260" r:id="rId9"/>
    <p:sldId id="274" r:id="rId10"/>
    <p:sldId id="261" r:id="rId11"/>
    <p:sldId id="275" r:id="rId12"/>
    <p:sldId id="262" r:id="rId13"/>
    <p:sldId id="278" r:id="rId14"/>
    <p:sldId id="279" r:id="rId15"/>
    <p:sldId id="280" r:id="rId16"/>
    <p:sldId id="281" r:id="rId17"/>
    <p:sldId id="263" r:id="rId18"/>
    <p:sldId id="276" r:id="rId19"/>
    <p:sldId id="264" r:id="rId20"/>
    <p:sldId id="282" r:id="rId21"/>
    <p:sldId id="277" r:id="rId22"/>
    <p:sldId id="283" r:id="rId23"/>
    <p:sldId id="284" r:id="rId24"/>
    <p:sldId id="285" r:id="rId25"/>
    <p:sldId id="286" r:id="rId26"/>
    <p:sldId id="291" r:id="rId27"/>
    <p:sldId id="292" r:id="rId28"/>
    <p:sldId id="293" r:id="rId29"/>
    <p:sldId id="304" r:id="rId30"/>
    <p:sldId id="294" r:id="rId31"/>
    <p:sldId id="266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265" r:id="rId40"/>
    <p:sldId id="302" r:id="rId4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55"/>
    <p:restoredTop sz="94684"/>
  </p:normalViewPr>
  <p:slideViewPr>
    <p:cSldViewPr snapToGrid="0" snapToObjects="1">
      <p:cViewPr varScale="1">
        <p:scale>
          <a:sx n="76" d="100"/>
          <a:sy n="76" d="100"/>
        </p:scale>
        <p:origin x="232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476250" y="3643313"/>
            <a:ext cx="112395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476250" y="2116336"/>
            <a:ext cx="11239500" cy="142875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3911203"/>
            <a:ext cx="11239500" cy="5804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94376" y="6161484"/>
            <a:ext cx="391133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50774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 Juan Pérez"/>
          <p:cNvSpPr txBox="1">
            <a:spLocks noGrp="1"/>
          </p:cNvSpPr>
          <p:nvPr>
            <p:ph type="body" sz="quarter" idx="13"/>
          </p:nvPr>
        </p:nvSpPr>
        <p:spPr>
          <a:xfrm>
            <a:off x="476250" y="4161234"/>
            <a:ext cx="11239500" cy="50898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2109" i="1">
                <a:solidFill>
                  <a:srgbClr val="9D9D9D"/>
                </a:solidFill>
              </a:defRPr>
            </a:lvl1pPr>
          </a:lstStyle>
          <a:p>
            <a:r>
              <a:t>– Juan Pérez</a:t>
            </a:r>
          </a:p>
        </p:txBody>
      </p:sp>
      <p:sp>
        <p:nvSpPr>
          <p:cNvPr id="106" name="“Escribe una cita aquí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2975827"/>
            <a:ext cx="9810750" cy="5312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2531"/>
            </a:lvl1pPr>
          </a:lstStyle>
          <a:p>
            <a:r>
              <a:t>“Escribe una cita aquí”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9760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42761833_2880x1921.jpeg"/>
          <p:cNvSpPr>
            <a:spLocks noGrp="1"/>
          </p:cNvSpPr>
          <p:nvPr>
            <p:ph type="pic" idx="13"/>
          </p:nvPr>
        </p:nvSpPr>
        <p:spPr>
          <a:xfrm>
            <a:off x="-107156" y="0"/>
            <a:ext cx="1370886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48239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4409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583406" y="71438"/>
            <a:ext cx="11025188" cy="55125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476250" y="4991695"/>
            <a:ext cx="11239500" cy="78581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5813227"/>
            <a:ext cx="11239500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9384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476250" y="2714625"/>
            <a:ext cx="11239500" cy="1428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403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sz="half" idx="13"/>
          </p:nvPr>
        </p:nvSpPr>
        <p:spPr>
          <a:xfrm>
            <a:off x="6381750" y="419695"/>
            <a:ext cx="5226844" cy="58539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476250" y="1687711"/>
            <a:ext cx="5464969" cy="426839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6250" y="821531"/>
            <a:ext cx="5464969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62679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476250" y="1812727"/>
            <a:ext cx="11247461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2" name="Line"/>
          <p:cNvSpPr/>
          <p:nvPr/>
        </p:nvSpPr>
        <p:spPr>
          <a:xfrm flipV="1">
            <a:off x="476250" y="6500811"/>
            <a:ext cx="11239500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3" name="Line"/>
          <p:cNvSpPr/>
          <p:nvPr/>
        </p:nvSpPr>
        <p:spPr>
          <a:xfrm flipV="1">
            <a:off x="476250" y="357188"/>
            <a:ext cx="112395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38994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"/>
          <p:cNvSpPr/>
          <p:nvPr/>
        </p:nvSpPr>
        <p:spPr>
          <a:xfrm>
            <a:off x="476250" y="1812727"/>
            <a:ext cx="112395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3" name="Line"/>
          <p:cNvSpPr/>
          <p:nvPr/>
        </p:nvSpPr>
        <p:spPr>
          <a:xfrm flipV="1">
            <a:off x="476250" y="6500811"/>
            <a:ext cx="11239500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4" name="Line"/>
          <p:cNvSpPr/>
          <p:nvPr/>
        </p:nvSpPr>
        <p:spPr>
          <a:xfrm flipV="1">
            <a:off x="476250" y="357188"/>
            <a:ext cx="112395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xfrm>
            <a:off x="476250" y="2134195"/>
            <a:ext cx="11239500" cy="40272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5094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"/>
          <p:cNvSpPr/>
          <p:nvPr/>
        </p:nvSpPr>
        <p:spPr>
          <a:xfrm>
            <a:off x="476250" y="1812727"/>
            <a:ext cx="112395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5" name="Line"/>
          <p:cNvSpPr/>
          <p:nvPr/>
        </p:nvSpPr>
        <p:spPr>
          <a:xfrm flipV="1">
            <a:off x="476250" y="6500811"/>
            <a:ext cx="11239500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6" name="Line"/>
          <p:cNvSpPr/>
          <p:nvPr/>
        </p:nvSpPr>
        <p:spPr>
          <a:xfrm flipV="1">
            <a:off x="476250" y="357188"/>
            <a:ext cx="112395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7" name="Image"/>
          <p:cNvSpPr>
            <a:spLocks noGrp="1"/>
          </p:cNvSpPr>
          <p:nvPr>
            <p:ph type="pic" sz="half" idx="13"/>
          </p:nvPr>
        </p:nvSpPr>
        <p:spPr>
          <a:xfrm>
            <a:off x="-785812" y="2107406"/>
            <a:ext cx="7768828" cy="38844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57937" y="2089547"/>
            <a:ext cx="5369719" cy="3884414"/>
          </a:xfrm>
          <a:prstGeom prst="rect">
            <a:avLst/>
          </a:prstGeom>
        </p:spPr>
        <p:txBody>
          <a:bodyPr/>
          <a:lstStyle>
            <a:lvl1pPr marL="258952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1pPr>
            <a:lvl2pPr marL="517903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2pPr>
            <a:lvl3pPr marL="776855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3pPr>
            <a:lvl4pPr marL="1035807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4pPr>
            <a:lvl5pPr marL="1294759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98235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74496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sz="quarter" idx="13"/>
          </p:nvPr>
        </p:nvSpPr>
        <p:spPr>
          <a:xfrm>
            <a:off x="6226969" y="642938"/>
            <a:ext cx="5369719" cy="26862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quarter" idx="14"/>
          </p:nvPr>
        </p:nvSpPr>
        <p:spPr>
          <a:xfrm>
            <a:off x="6238875" y="3411140"/>
            <a:ext cx="5393531" cy="269676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sz="half" idx="15"/>
          </p:nvPr>
        </p:nvSpPr>
        <p:spPr>
          <a:xfrm>
            <a:off x="583406" y="410765"/>
            <a:ext cx="5226844" cy="58539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9283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476250" y="6500811"/>
            <a:ext cx="11239500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Line"/>
          <p:cNvSpPr/>
          <p:nvPr/>
        </p:nvSpPr>
        <p:spPr>
          <a:xfrm flipV="1">
            <a:off x="476250" y="357188"/>
            <a:ext cx="112395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76250" y="687586"/>
            <a:ext cx="11239500" cy="547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76250" y="419695"/>
            <a:ext cx="11239500" cy="133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6283" y="6161484"/>
            <a:ext cx="391133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84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294669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589338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884008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178677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1473346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1768015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062684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2357354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2652023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391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lase introductoria Célula- meristemos"/>
          <p:cNvSpPr txBox="1">
            <a:spLocks noGrp="1"/>
          </p:cNvSpPr>
          <p:nvPr>
            <p:ph type="title" idx="4294967295"/>
          </p:nvPr>
        </p:nvSpPr>
        <p:spPr>
          <a:xfrm>
            <a:off x="1995487" y="2007195"/>
            <a:ext cx="8429626" cy="133945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dirty="0" err="1"/>
              <a:t>Clase</a:t>
            </a:r>
            <a:r>
              <a:rPr dirty="0"/>
              <a:t> </a:t>
            </a:r>
            <a:r>
              <a:rPr dirty="0" err="1"/>
              <a:t>introductoria</a:t>
            </a:r>
            <a:r>
              <a:rPr dirty="0"/>
              <a:t> </a:t>
            </a:r>
            <a:r>
              <a:rPr dirty="0" err="1"/>
              <a:t>Célula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567713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cleo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Núcleo</a:t>
            </a:r>
          </a:p>
        </p:txBody>
      </p:sp>
      <p:sp>
        <p:nvSpPr>
          <p:cNvPr id="143" name="Genoma nuclear 1,2 x 108 pb (A.t) y 1 x 1011 pb lileaceas…"/>
          <p:cNvSpPr txBox="1">
            <a:spLocks noGrp="1"/>
          </p:cNvSpPr>
          <p:nvPr>
            <p:ph type="body" idx="4294967295"/>
          </p:nvPr>
        </p:nvSpPr>
        <p:spPr>
          <a:xfrm>
            <a:off x="1881188" y="2134195"/>
            <a:ext cx="8429625" cy="402728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Blip>
                <a:blip r:embed="rId2"/>
              </a:buBlip>
            </a:pPr>
            <a:r>
              <a:t>Genoma nuclear 1,2 x 10</a:t>
            </a:r>
            <a:r>
              <a:rPr baseline="30352"/>
              <a:t>8</a:t>
            </a:r>
            <a:r>
              <a:t> pb (A.t) y 1 x 10</a:t>
            </a:r>
            <a:r>
              <a:rPr baseline="30352"/>
              <a:t>11</a:t>
            </a:r>
            <a:r>
              <a:t> pb lileaceas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Cubierta nuclear doble membrana (espacio perinuclear)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Poro nuclear, 100 proteínas, pasan hasta ribosomas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Para que proteína entre debe contener señal de localización nuclear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Cromatina, DNA + proteína</a:t>
            </a:r>
          </a:p>
        </p:txBody>
      </p:sp>
    </p:spTree>
    <p:extLst>
      <p:ext uri="{BB962C8B-B14F-4D97-AF65-F5344CB8AC3E}">
        <p14:creationId xmlns:p14="http://schemas.microsoft.com/office/powerpoint/2010/main" val="24853755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7670DEBF-05D5-0B45-8A76-03415FB95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28" y="425450"/>
            <a:ext cx="8705943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40696623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Vacuola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Vacuolas</a:t>
            </a:r>
          </a:p>
        </p:txBody>
      </p:sp>
      <p:sp>
        <p:nvSpPr>
          <p:cNvPr id="146" name="80-90% volumen total…"/>
          <p:cNvSpPr txBox="1">
            <a:spLocks noGrp="1"/>
          </p:cNvSpPr>
          <p:nvPr>
            <p:ph type="body" idx="4294967295"/>
          </p:nvPr>
        </p:nvSpPr>
        <p:spPr>
          <a:xfrm>
            <a:off x="1881188" y="2134195"/>
            <a:ext cx="8429625" cy="402728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74042" indent="-274042" defTabSz="381998">
              <a:lnSpc>
                <a:spcPct val="90000"/>
              </a:lnSpc>
              <a:spcBef>
                <a:spcPts val="2742"/>
              </a:spcBef>
              <a:defRPr sz="3162"/>
            </a:pPr>
            <a:r>
              <a:t>80-90% volumen total</a:t>
            </a:r>
          </a:p>
          <a:p>
            <a:pPr marL="274042" indent="-274042" defTabSz="381998">
              <a:lnSpc>
                <a:spcPct val="90000"/>
              </a:lnSpc>
              <a:spcBef>
                <a:spcPts val="2742"/>
              </a:spcBef>
              <a:defRPr sz="3162"/>
            </a:pPr>
            <a:r>
              <a:t>membrana vacuolar o tonoplasto</a:t>
            </a:r>
          </a:p>
          <a:p>
            <a:pPr marL="274042" indent="-274042" defTabSz="381998">
              <a:lnSpc>
                <a:spcPct val="90000"/>
              </a:lnSpc>
              <a:spcBef>
                <a:spcPts val="2742"/>
              </a:spcBef>
              <a:defRPr sz="3162"/>
            </a:pPr>
            <a:r>
              <a:t>provacuolas en meristemos (trans golgi)</a:t>
            </a:r>
          </a:p>
          <a:p>
            <a:pPr marL="274042" indent="-274042" defTabSz="381998">
              <a:lnSpc>
                <a:spcPct val="90000"/>
              </a:lnSpc>
              <a:spcBef>
                <a:spcPts val="2742"/>
              </a:spcBef>
              <a:defRPr sz="3162"/>
            </a:pPr>
            <a:r>
              <a:t>Contienen: agua, iones, ácidos orgánicos, azúcares, enzimas (lisosomas), metabolitos secundarios, producen presión osmótica … crecimiento</a:t>
            </a:r>
          </a:p>
          <a:p>
            <a:pPr marL="274042" indent="-274042" defTabSz="381998">
              <a:lnSpc>
                <a:spcPct val="90000"/>
              </a:lnSpc>
              <a:spcBef>
                <a:spcPts val="2742"/>
              </a:spcBef>
              <a:defRPr sz="3162"/>
            </a:pPr>
            <a:r>
              <a:t>Vacuolas especiales (cuerpos proteicos)</a:t>
            </a:r>
          </a:p>
          <a:p>
            <a:pPr marL="274042" indent="-274042" defTabSz="381998">
              <a:lnSpc>
                <a:spcPct val="90000"/>
              </a:lnSpc>
              <a:spcBef>
                <a:spcPts val="2742"/>
              </a:spcBef>
              <a:defRPr sz="3162"/>
            </a:pPr>
            <a:r>
              <a:t>Vacuolas líticas( se unen para tener aminoácidos que reciclar)</a:t>
            </a:r>
          </a:p>
        </p:txBody>
      </p:sp>
    </p:spTree>
    <p:extLst>
      <p:ext uri="{BB962C8B-B14F-4D97-AF65-F5344CB8AC3E}">
        <p14:creationId xmlns:p14="http://schemas.microsoft.com/office/powerpoint/2010/main" val="14725996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7918C956-C614-3145-AD59-487E8F39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633"/>
            <a:ext cx="12192000" cy="591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894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571EA7E5-59A0-034D-BB78-6C913159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7" y="425450"/>
            <a:ext cx="11496845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20462748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A2163B0-1A85-1A46-B067-B155397BDB3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3488" b="3488"/>
          <a:stretch/>
        </p:blipFill>
        <p:spPr>
          <a:xfrm>
            <a:off x="583447" y="672703"/>
            <a:ext cx="11025105" cy="5512594"/>
          </a:xfr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01BDC0C-70EB-499A-B47F-7E095280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4991695"/>
            <a:ext cx="11239500" cy="78581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80080C1-CF17-4528-9078-63835F52289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76250" y="5813227"/>
            <a:ext cx="11239500" cy="5893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879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297F921D-187F-FF42-9FB5-DD21371E787A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3CD9B93-D09F-A343-8620-04BAA8E0F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CA0BC3-45EB-8147-A12C-FBE8DDFA131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1A7EF7-9E31-8540-9234-4F34F8ECD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533"/>
            <a:ext cx="12192000" cy="63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111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itocondria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Mitocondrias</a:t>
            </a:r>
          </a:p>
        </p:txBody>
      </p:sp>
      <p:sp>
        <p:nvSpPr>
          <p:cNvPr id="149" name="2 membranas…"/>
          <p:cNvSpPr txBox="1">
            <a:spLocks noGrp="1"/>
          </p:cNvSpPr>
          <p:nvPr>
            <p:ph type="body" idx="4294967295"/>
          </p:nvPr>
        </p:nvSpPr>
        <p:spPr>
          <a:xfrm>
            <a:off x="1881188" y="2134195"/>
            <a:ext cx="8429625" cy="402728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2 membranas</a:t>
            </a:r>
          </a:p>
          <a:p>
            <a:pPr>
              <a:buBlip>
                <a:blip r:embed="rId2"/>
              </a:buBlip>
            </a:pPr>
            <a:r>
              <a:t>respiración (ATP + ADP + fosfato inorgánicos)</a:t>
            </a:r>
          </a:p>
          <a:p>
            <a:pPr>
              <a:buBlip>
                <a:blip r:embed="rId2"/>
              </a:buBlip>
            </a:pPr>
            <a:r>
              <a:t>Membrana externa lisa</a:t>
            </a:r>
          </a:p>
          <a:p>
            <a:pPr>
              <a:buBlip>
                <a:blip r:embed="rId2"/>
              </a:buBlip>
            </a:pPr>
            <a:r>
              <a:t>Membrana interna crestas</a:t>
            </a:r>
          </a:p>
          <a:p>
            <a:pPr>
              <a:buBlip>
                <a:blip r:embed="rId2"/>
              </a:buBlip>
            </a:pPr>
            <a:r>
              <a:t>Matrix (ciclo Krebs)</a:t>
            </a:r>
          </a:p>
        </p:txBody>
      </p:sp>
    </p:spTree>
    <p:extLst>
      <p:ext uri="{BB962C8B-B14F-4D97-AF65-F5344CB8AC3E}">
        <p14:creationId xmlns:p14="http://schemas.microsoft.com/office/powerpoint/2010/main" val="282860058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DB78F4EB-120C-3C4B-B065-730E4E23C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57" y="425450"/>
            <a:ext cx="9206286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390006695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loroplasto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Cloroplastos</a:t>
            </a:r>
          </a:p>
        </p:txBody>
      </p:sp>
      <p:sp>
        <p:nvSpPr>
          <p:cNvPr id="152" name="2 membranas…"/>
          <p:cNvSpPr txBox="1">
            <a:spLocks noGrp="1"/>
          </p:cNvSpPr>
          <p:nvPr>
            <p:ph type="body" idx="4294967295"/>
          </p:nvPr>
        </p:nvSpPr>
        <p:spPr>
          <a:xfrm>
            <a:off x="1881188" y="2134195"/>
            <a:ext cx="8429625" cy="402728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2 membranas</a:t>
            </a:r>
          </a:p>
          <a:p>
            <a:pPr>
              <a:buBlip>
                <a:blip r:embed="rId2"/>
              </a:buBlip>
            </a:pPr>
            <a:r>
              <a:t>Tercera membrana Tilacoides (U forman granas)</a:t>
            </a:r>
          </a:p>
          <a:p>
            <a:pPr>
              <a:buBlip>
                <a:blip r:embed="rId2"/>
              </a:buBlip>
            </a:pPr>
            <a:r>
              <a:t>Estroma</a:t>
            </a:r>
          </a:p>
          <a:p>
            <a:pPr>
              <a:buBlip>
                <a:blip r:embed="rId2"/>
              </a:buBlip>
            </a:pPr>
            <a:r>
              <a:t>Tipos de plastidios: </a:t>
            </a:r>
          </a:p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t>Cromoplastidio</a:t>
            </a:r>
          </a:p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t>Leucoplastidios</a:t>
            </a:r>
          </a:p>
        </p:txBody>
      </p:sp>
    </p:spTree>
    <p:extLst>
      <p:ext uri="{BB962C8B-B14F-4D97-AF65-F5344CB8AC3E}">
        <p14:creationId xmlns:p14="http://schemas.microsoft.com/office/powerpoint/2010/main" val="37288625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a vida de las plantas, sus principio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600"/>
            </a:lvl1pPr>
          </a:lstStyle>
          <a:p>
            <a:r>
              <a:t>La vida de las plantas, sus principios</a:t>
            </a:r>
          </a:p>
        </p:txBody>
      </p:sp>
      <p:sp>
        <p:nvSpPr>
          <p:cNvPr id="134" name="Colectores de luz solar…"/>
          <p:cNvSpPr txBox="1">
            <a:spLocks noGrp="1"/>
          </p:cNvSpPr>
          <p:nvPr>
            <p:ph type="body" idx="4294967295"/>
          </p:nvPr>
        </p:nvSpPr>
        <p:spPr>
          <a:xfrm>
            <a:off x="1881188" y="2134195"/>
            <a:ext cx="8429625" cy="4027289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rPr dirty="0" err="1"/>
              <a:t>Colectores</a:t>
            </a:r>
            <a:r>
              <a:rPr dirty="0"/>
              <a:t> de luz solar</a:t>
            </a:r>
          </a:p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rPr dirty="0"/>
              <a:t>No </a:t>
            </a:r>
            <a:r>
              <a:rPr dirty="0" err="1"/>
              <a:t>móviles</a:t>
            </a:r>
            <a:r>
              <a:rPr dirty="0"/>
              <a:t>, </a:t>
            </a:r>
            <a:r>
              <a:rPr dirty="0" err="1"/>
              <a:t>crecen</a:t>
            </a:r>
            <a:r>
              <a:rPr dirty="0"/>
              <a:t> </a:t>
            </a:r>
            <a:r>
              <a:rPr dirty="0" err="1"/>
              <a:t>buscando</a:t>
            </a:r>
            <a:r>
              <a:rPr dirty="0"/>
              <a:t> </a:t>
            </a:r>
            <a:r>
              <a:rPr dirty="0" err="1"/>
              <a:t>sus</a:t>
            </a:r>
            <a:r>
              <a:rPr dirty="0"/>
              <a:t> </a:t>
            </a:r>
            <a:r>
              <a:rPr dirty="0" err="1"/>
              <a:t>propios</a:t>
            </a:r>
            <a:r>
              <a:rPr dirty="0"/>
              <a:t> </a:t>
            </a:r>
            <a:r>
              <a:rPr dirty="0" err="1"/>
              <a:t>recursos</a:t>
            </a:r>
            <a:endParaRPr dirty="0"/>
          </a:p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aérea</a:t>
            </a:r>
            <a:r>
              <a:rPr dirty="0"/>
              <a:t> </a:t>
            </a:r>
            <a:r>
              <a:rPr dirty="0" err="1"/>
              <a:t>crece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contra de la </a:t>
            </a:r>
            <a:r>
              <a:rPr dirty="0" err="1"/>
              <a:t>gravedad</a:t>
            </a:r>
            <a:endParaRPr dirty="0"/>
          </a:p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rPr dirty="0" err="1"/>
              <a:t>Pierden</a:t>
            </a:r>
            <a:r>
              <a:rPr dirty="0"/>
              <a:t> </a:t>
            </a:r>
            <a:r>
              <a:rPr dirty="0" err="1"/>
              <a:t>agua</a:t>
            </a:r>
            <a:r>
              <a:rPr dirty="0"/>
              <a:t> </a:t>
            </a:r>
            <a:r>
              <a:rPr dirty="0" err="1"/>
              <a:t>continuamente</a:t>
            </a:r>
            <a:r>
              <a:rPr dirty="0"/>
              <a:t>, </a:t>
            </a:r>
            <a:r>
              <a:rPr dirty="0" err="1"/>
              <a:t>evitan</a:t>
            </a:r>
            <a:r>
              <a:rPr dirty="0"/>
              <a:t> </a:t>
            </a:r>
            <a:r>
              <a:rPr dirty="0" err="1"/>
              <a:t>desecación</a:t>
            </a:r>
            <a:endParaRPr dirty="0"/>
          </a:p>
          <a:p>
            <a:pPr lvl="1">
              <a:spcBef>
                <a:spcPts val="0"/>
              </a:spcBef>
              <a:buClr>
                <a:srgbClr val="999900"/>
              </a:buClr>
            </a:pPr>
            <a:r>
              <a:rPr dirty="0" err="1"/>
              <a:t>Mueven</a:t>
            </a:r>
            <a:r>
              <a:rPr dirty="0"/>
              <a:t> </a:t>
            </a:r>
            <a:r>
              <a:rPr dirty="0" err="1"/>
              <a:t>agua</a:t>
            </a:r>
            <a:r>
              <a:rPr dirty="0"/>
              <a:t> y </a:t>
            </a:r>
            <a:r>
              <a:rPr dirty="0" err="1"/>
              <a:t>nutrientes</a:t>
            </a:r>
            <a:r>
              <a:rPr dirty="0"/>
              <a:t> a </a:t>
            </a:r>
            <a:r>
              <a:rPr dirty="0" err="1"/>
              <a:t>lugares</a:t>
            </a:r>
            <a:r>
              <a:rPr dirty="0"/>
              <a:t> de </a:t>
            </a:r>
            <a:r>
              <a:rPr dirty="0" err="1"/>
              <a:t>fotosíntesis</a:t>
            </a:r>
            <a:r>
              <a:rPr dirty="0"/>
              <a:t> y </a:t>
            </a:r>
            <a:r>
              <a:rPr dirty="0" err="1"/>
              <a:t>crecimiento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742513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5C6B57-CF0F-544E-906D-B56686877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546100"/>
            <a:ext cx="90424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47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410809D-8F66-1E48-86AD-ED6741E88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48" y="425450"/>
            <a:ext cx="9847704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98564064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6F2F379-8DD0-4148-B28F-D1FB3B830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561" y="425450"/>
            <a:ext cx="7508877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21601160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C6554138-C5A0-BD4A-B867-B0EF4052D3A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5357" b="5357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518457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B373F0DE-E5D1-E844-BE21-EFCE2D25D54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t="9514" b="9514"/>
          <a:stretch/>
        </p:blipFill>
        <p:spPr>
          <a:xfrm>
            <a:off x="120650" y="441314"/>
            <a:ext cx="11950700" cy="5975371"/>
          </a:xfrm>
          <a:noFill/>
        </p:spPr>
      </p:pic>
    </p:spTree>
    <p:extLst>
      <p:ext uri="{BB962C8B-B14F-4D97-AF65-F5344CB8AC3E}">
        <p14:creationId xmlns:p14="http://schemas.microsoft.com/office/powerpoint/2010/main" val="101920094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E1AE888F-0AF5-CF4A-BC6F-003846359E85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2"/>
          <a:srcRect l="9014" r="7946" b="-3"/>
          <a:stretch/>
        </p:blipFill>
        <p:spPr>
          <a:xfrm>
            <a:off x="1977628" y="502029"/>
            <a:ext cx="8236744" cy="5853942"/>
          </a:xfrm>
          <a:noFill/>
        </p:spPr>
      </p:pic>
    </p:spTree>
    <p:extLst>
      <p:ext uri="{BB962C8B-B14F-4D97-AF65-F5344CB8AC3E}">
        <p14:creationId xmlns:p14="http://schemas.microsoft.com/office/powerpoint/2010/main" val="5370798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37B2D42-5E2F-B446-BAE3-30E16DB81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565150"/>
            <a:ext cx="77851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6972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E0ED3D-1B50-F243-A78A-44ABD67E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412750"/>
            <a:ext cx="82169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2044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33E775-25A3-0545-83BC-13649D24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717550"/>
            <a:ext cx="76835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60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0DF422-1372-6F41-B248-6D6B7CEA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Pared Celular</a:t>
            </a:r>
          </a:p>
        </p:txBody>
      </p:sp>
    </p:spTree>
    <p:extLst>
      <p:ext uri="{BB962C8B-B14F-4D97-AF65-F5344CB8AC3E}">
        <p14:creationId xmlns:p14="http://schemas.microsoft.com/office/powerpoint/2010/main" val="23929238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np010" descr="np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910590"/>
            <a:ext cx="4100513" cy="4632325"/>
          </a:xfrm>
          <a:prstGeom prst="rect">
            <a:avLst/>
          </a:prstGeom>
          <a:ln w="12700">
            <a:solidFill>
              <a:srgbClr val="666600"/>
            </a:solidFill>
          </a:ln>
        </p:spPr>
      </p:pic>
    </p:spTree>
    <p:extLst>
      <p:ext uri="{BB962C8B-B14F-4D97-AF65-F5344CB8AC3E}">
        <p14:creationId xmlns:p14="http://schemas.microsoft.com/office/powerpoint/2010/main" val="152340547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BBC93B8-C37C-D748-9E34-E6373747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2400"/>
            <a:ext cx="9804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8949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lgunas de las funciones de la pared celular:…"/>
          <p:cNvSpPr txBox="1"/>
          <p:nvPr/>
        </p:nvSpPr>
        <p:spPr>
          <a:xfrm>
            <a:off x="1997923" y="767697"/>
            <a:ext cx="8196154" cy="342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just" defTabSz="410751" hangingPunct="0">
              <a:defRPr sz="3100" u="sng">
                <a:solidFill>
                  <a:srgbClr val="000000"/>
                </a:solidFill>
              </a:defRPr>
            </a:pPr>
            <a:r>
              <a:rPr sz="2180" u="sng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Algunas de las funciones de la pared celular</a:t>
            </a: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: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endParaRPr sz="2180" kern="0">
              <a:solidFill>
                <a:srgbClr val="000000"/>
              </a:solidFill>
              <a:latin typeface="Gill Sans"/>
              <a:cs typeface="Gill Sans"/>
              <a:sym typeface="Gill Sans"/>
            </a:endParaRP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-Soporte estructural y mecánico.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-Mantención y determinación (especialización) de la forma celular.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-Resistencia a la presión de turgor celular.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-Regula la difusión del material a través del apoplasto.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-Pared celular de semillas almacenan carbohidratos que pueden ser metabolizados.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-Protección contra patógenos y deshidratación .</a:t>
            </a:r>
          </a:p>
          <a:p>
            <a:pPr algn="just" defTabSz="410751" hangingPunct="0">
              <a:defRPr sz="3100">
                <a:solidFill>
                  <a:srgbClr val="000000"/>
                </a:solidFill>
              </a:defRPr>
            </a:pPr>
            <a:r>
              <a:rPr sz="2180" kern="0">
                <a:solidFill>
                  <a:srgbClr val="000000"/>
                </a:solidFill>
                <a:latin typeface="Gill Sans"/>
                <a:cs typeface="Gill Sans"/>
                <a:sym typeface="Gill Sans"/>
              </a:rPr>
              <a:t>-Interacción célula – célula.</a:t>
            </a:r>
          </a:p>
        </p:txBody>
      </p:sp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12" y="4233862"/>
            <a:ext cx="2118023" cy="20271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95484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3DFF03C-314A-4F46-8ED9-B46B855C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476250"/>
            <a:ext cx="93218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270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51EDFB8-4BA3-3342-84FE-3EF1BE5A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323850"/>
            <a:ext cx="94107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484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470BC94C-EE9B-194D-83E2-391085F4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431800"/>
            <a:ext cx="97028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078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BC9908BA-6D62-384A-9C6B-13C55556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304800"/>
            <a:ext cx="9766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085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95C18DDE-D69A-B948-83DB-E0A15A2AA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85750"/>
            <a:ext cx="91186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2511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9ADEE7F-9007-4D40-A3F1-E2EB7EABA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482600"/>
            <a:ext cx="93853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3076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Correo electrónico&#10;&#10;Descripción generada automáticamente">
            <a:extLst>
              <a:ext uri="{FF2B5EF4-FFF2-40B4-BE49-F238E27FC236}">
                <a16:creationId xmlns:a16="http://schemas.microsoft.com/office/drawing/2014/main" id="{B001F5AF-D092-6E47-BE65-C0D606C3D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660400"/>
            <a:ext cx="117983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9743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smodesmos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Plasmodesmos</a:t>
            </a:r>
          </a:p>
        </p:txBody>
      </p:sp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2"/>
          <a:srcRect l="34648" t="43374" r="32278" b="20709"/>
          <a:stretch>
            <a:fillRect/>
          </a:stretch>
        </p:blipFill>
        <p:spPr>
          <a:xfrm>
            <a:off x="3000375" y="2093913"/>
            <a:ext cx="5256213" cy="356711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Rectangle"/>
          <p:cNvSpPr/>
          <p:nvPr/>
        </p:nvSpPr>
        <p:spPr>
          <a:xfrm>
            <a:off x="3071812" y="4292600"/>
            <a:ext cx="2519363" cy="129698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6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 defTabSz="410751" hangingPunct="0">
              <a:defRPr sz="3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 kern="0">
              <a:solidFill>
                <a:srgbClr val="FFFFFF"/>
              </a:solidFill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07678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41C6259-0B0A-4A47-9424-F621BB8C0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2" y="425450"/>
            <a:ext cx="10538776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19432348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84A6F25A-D6AF-8C4D-AA85-91F0351D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222250"/>
            <a:ext cx="96901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445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8207A-4818-DF4A-9A3F-6DE66DDC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CONSTITICIÓN General DE UN VEGETAL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798F5-51A1-EE48-BC11-8CECB285F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Célula</a:t>
            </a:r>
          </a:p>
          <a:p>
            <a:r>
              <a:rPr lang="es-CL" dirty="0"/>
              <a:t>Tejido</a:t>
            </a:r>
          </a:p>
          <a:p>
            <a:r>
              <a:rPr lang="es-CL" dirty="0"/>
              <a:t>Órganos</a:t>
            </a:r>
          </a:p>
          <a:p>
            <a:r>
              <a:rPr lang="es-CL" dirty="0"/>
              <a:t>Estructuras</a:t>
            </a:r>
          </a:p>
        </p:txBody>
      </p:sp>
    </p:spTree>
    <p:extLst>
      <p:ext uri="{BB962C8B-B14F-4D97-AF65-F5344CB8AC3E}">
        <p14:creationId xmlns:p14="http://schemas.microsoft.com/office/powerpoint/2010/main" val="11809317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C618A4A-C682-ED45-A1B0-2239D3CB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66" y="425450"/>
            <a:ext cx="10775067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17735822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0BB08BE3-BCED-CE46-B1CC-B3048AAA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4" y="425450"/>
            <a:ext cx="11721171" cy="6007100"/>
          </a:xfrm>
          <a:prstGeom prst="rect">
            <a:avLst/>
          </a:prstGeom>
          <a:noFill/>
          <a:ln w="9525">
            <a:round/>
          </a:ln>
        </p:spPr>
      </p:pic>
    </p:spTree>
    <p:extLst>
      <p:ext uri="{BB962C8B-B14F-4D97-AF65-F5344CB8AC3E}">
        <p14:creationId xmlns:p14="http://schemas.microsoft.com/office/powerpoint/2010/main" val="302443523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embrana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Membrana</a:t>
            </a:r>
          </a:p>
        </p:txBody>
      </p:sp>
      <p:sp>
        <p:nvSpPr>
          <p:cNvPr id="140" name="Plasma membrana…"/>
          <p:cNvSpPr txBox="1">
            <a:spLocks noGrp="1"/>
          </p:cNvSpPr>
          <p:nvPr>
            <p:ph type="body" idx="4294967295"/>
          </p:nvPr>
        </p:nvSpPr>
        <p:spPr>
          <a:xfrm>
            <a:off x="1881188" y="2134195"/>
            <a:ext cx="8429625" cy="402728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85829" indent="-285829" defTabSz="398428">
              <a:spcBef>
                <a:spcPts val="2812"/>
              </a:spcBef>
              <a:defRPr sz="3298"/>
            </a:pPr>
            <a:r>
              <a:t>Plasma membrana</a:t>
            </a:r>
          </a:p>
          <a:p>
            <a:pPr marL="285829" indent="-285829" defTabSz="398428">
              <a:spcBef>
                <a:spcPts val="2812"/>
              </a:spcBef>
              <a:defRPr sz="3298"/>
            </a:pPr>
            <a:r>
              <a:t>Intercambio de sustancias</a:t>
            </a:r>
          </a:p>
          <a:p>
            <a:pPr marL="285829" indent="-285829" defTabSz="398428">
              <a:spcBef>
                <a:spcPts val="2812"/>
              </a:spcBef>
              <a:defRPr sz="3298"/>
            </a:pPr>
            <a:r>
              <a:t>Proteínas incluidas (trafico selectivo)</a:t>
            </a:r>
          </a:p>
          <a:p>
            <a:pPr marL="285829" indent="-285829" defTabSz="398428">
              <a:spcBef>
                <a:spcPts val="2812"/>
              </a:spcBef>
              <a:defRPr sz="3298"/>
            </a:pPr>
            <a:r>
              <a:t>Modelo del mosaico fluido (todas las membranas con misma organización molecular)</a:t>
            </a:r>
          </a:p>
          <a:p>
            <a:pPr marL="285829" indent="-285829" defTabSz="398428">
              <a:spcBef>
                <a:spcPts val="2812"/>
              </a:spcBef>
              <a:defRPr sz="3298"/>
            </a:pPr>
            <a:r>
              <a:t>Doble capa fosfolipídica con proteínas (50%), cambios en la composición de los lípidos da diferentes características funcionales.</a:t>
            </a:r>
          </a:p>
        </p:txBody>
      </p:sp>
    </p:spTree>
    <p:extLst>
      <p:ext uri="{BB962C8B-B14F-4D97-AF65-F5344CB8AC3E}">
        <p14:creationId xmlns:p14="http://schemas.microsoft.com/office/powerpoint/2010/main" val="7065956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9BA097EC-9E0C-2B4D-A7BE-09B215F98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400"/>
            <a:ext cx="11430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2302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323</Words>
  <Application>Microsoft Macintosh PowerPoint</Application>
  <PresentationFormat>Panorámica</PresentationFormat>
  <Paragraphs>55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Gill Sans</vt:lpstr>
      <vt:lpstr>Gill Sans Light</vt:lpstr>
      <vt:lpstr>Helvetica</vt:lpstr>
      <vt:lpstr>New_Template3</vt:lpstr>
      <vt:lpstr>Clase introductoria Célula</vt:lpstr>
      <vt:lpstr>La vida de las plantas, sus principios</vt:lpstr>
      <vt:lpstr>Presentación de PowerPoint</vt:lpstr>
      <vt:lpstr>Presentación de PowerPoint</vt:lpstr>
      <vt:lpstr>CONSTITICIÓN General DE UN VEGETAL</vt:lpstr>
      <vt:lpstr>Presentación de PowerPoint</vt:lpstr>
      <vt:lpstr>Presentación de PowerPoint</vt:lpstr>
      <vt:lpstr>Membrana</vt:lpstr>
      <vt:lpstr>Presentación de PowerPoint</vt:lpstr>
      <vt:lpstr>Núcleo</vt:lpstr>
      <vt:lpstr>Presentación de PowerPoint</vt:lpstr>
      <vt:lpstr>Vacuolas</vt:lpstr>
      <vt:lpstr>Presentación de PowerPoint</vt:lpstr>
      <vt:lpstr>Presentación de PowerPoint</vt:lpstr>
      <vt:lpstr>Presentación de PowerPoint</vt:lpstr>
      <vt:lpstr>Presentación de PowerPoint</vt:lpstr>
      <vt:lpstr>Mitocondrias</vt:lpstr>
      <vt:lpstr>Presentación de PowerPoint</vt:lpstr>
      <vt:lpstr>Cloroplastos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Pared Celular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Plasmodesmos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introductoria Célula</dc:title>
  <dc:creator>Maria Loreto Prat Del Rio (mlprat)</dc:creator>
  <cp:lastModifiedBy>Maria Loreto Prat Del Rio (mlprat)</cp:lastModifiedBy>
  <cp:revision>4</cp:revision>
  <dcterms:created xsi:type="dcterms:W3CDTF">2021-01-19T12:14:41Z</dcterms:created>
  <dcterms:modified xsi:type="dcterms:W3CDTF">2021-01-19T12:43:58Z</dcterms:modified>
</cp:coreProperties>
</file>