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69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9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3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85818" autoAdjust="0"/>
  </p:normalViewPr>
  <p:slideViewPr>
    <p:cSldViewPr snapToGrid="0">
      <p:cViewPr varScale="1">
        <p:scale>
          <a:sx n="73" d="100"/>
          <a:sy n="73" d="100"/>
        </p:scale>
        <p:origin x="102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80410-E671-4061-B321-6E162DE572A7}" type="datetimeFigureOut">
              <a:rPr lang="es-CL" smtClean="0"/>
              <a:t>04-06-2019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CL"/>
              <a:t>Práctico de Cálculo Numérico - Ayudante: Alexis Medina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3636E-4A23-4D74-B86B-7CC800D93D3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328299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29521-1968-43DB-AF14-08E164ED4093}" type="datetimeFigureOut">
              <a:rPr lang="es-CL" smtClean="0"/>
              <a:t>04-06-2019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CL"/>
              <a:t>Práctico de Cálculo Numérico - Ayudante: Alexis Medina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660F4-50A3-4BC1-BCEE-B12CE6E03EC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99735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660F4-50A3-4BC1-BCEE-B12CE6E03ECD}" type="slidenum">
              <a:rPr lang="es-CL" smtClean="0"/>
              <a:t>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Práctico de Cálculo Numérico - Ayudante: Alexis Medina</a:t>
            </a:r>
          </a:p>
        </p:txBody>
      </p:sp>
    </p:spTree>
    <p:extLst>
      <p:ext uri="{BB962C8B-B14F-4D97-AF65-F5344CB8AC3E}">
        <p14:creationId xmlns:p14="http://schemas.microsoft.com/office/powerpoint/2010/main" val="2517516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Sirven</a:t>
            </a:r>
            <a:r>
              <a:rPr lang="es-CL" baseline="0" dirty="0"/>
              <a:t> para obtener en un corto tiempo la solución a problemas que de otro modo resultaban ser muy complejos y con gran probabilidad de error debido al número de operaciones necesarias para hacerlos.</a:t>
            </a: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CL"/>
              <a:t>Práctico de Cálculo Numérico - Ayudante: Alexis Medina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8660F4-50A3-4BC1-BCEE-B12CE6E03ECD}" type="slidenum">
              <a:rPr lang="es-CL" smtClean="0"/>
              <a:t>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9500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CL"/>
              <a:t>Práctico de Cálculo Numérico - Ayudante: Alexis Medina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8660F4-50A3-4BC1-BCEE-B12CE6E03ECD}" type="slidenum">
              <a:rPr lang="es-CL" smtClean="0"/>
              <a:t>15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0974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AAD347D-5ACD-4C99-B74B-A9C85AD731AF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94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678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465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5873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462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65148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02123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643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55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3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96027F-7875-4030-9381-8BD8C4F21935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34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8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6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27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012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470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53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976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Caja_de_texto" TargetMode="External"/><Relationship Id="rId2" Type="http://schemas.openxmlformats.org/officeDocument/2006/relationships/hyperlink" Target="https://es.wikipedia.org/wiki/Etiqueta_(lenguaje_de_marcado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Temporizador" TargetMode="External"/><Relationship Id="rId5" Type="http://schemas.openxmlformats.org/officeDocument/2006/relationships/hyperlink" Target="https://es.wikipedia.org/wiki/Bot%C3%B3n_de_opci%C3%B3n" TargetMode="External"/><Relationship Id="rId4" Type="http://schemas.openxmlformats.org/officeDocument/2006/relationships/hyperlink" Target="https://es.wikipedia.org/wiki/Casilla_de_verificaci%C3%B3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21811" y="2548269"/>
            <a:ext cx="9404723" cy="1400530"/>
          </a:xfrm>
        </p:spPr>
        <p:txBody>
          <a:bodyPr/>
          <a:lstStyle/>
          <a:p>
            <a:pPr algn="ctr"/>
            <a:r>
              <a:rPr lang="es-CL" dirty="0">
                <a:solidFill>
                  <a:srgbClr val="FF0000"/>
                </a:solidFill>
              </a:rPr>
              <a:t>Elementos de programación y Visual Basic – Excel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16784" y="3948800"/>
            <a:ext cx="9299471" cy="159697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CL" dirty="0">
                <a:solidFill>
                  <a:srgbClr val="FF0000"/>
                </a:solidFill>
              </a:rPr>
              <a:t>Introducción – lectura/escritura/asignación – funciones – condicionamientos lógicos - bucles</a:t>
            </a:r>
          </a:p>
        </p:txBody>
      </p:sp>
    </p:spTree>
    <p:extLst>
      <p:ext uri="{BB962C8B-B14F-4D97-AF65-F5344CB8AC3E}">
        <p14:creationId xmlns:p14="http://schemas.microsoft.com/office/powerpoint/2010/main" val="2740197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792352"/>
            <a:ext cx="9404723" cy="889194"/>
          </a:xfrm>
        </p:spPr>
        <p:txBody>
          <a:bodyPr/>
          <a:lstStyle/>
          <a:p>
            <a:pPr algn="ctr"/>
            <a:r>
              <a:rPr lang="es-CL" dirty="0"/>
              <a:t>Variables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6111" y="2226299"/>
            <a:ext cx="9827925" cy="4858520"/>
          </a:xfrm>
        </p:spPr>
        <p:txBody>
          <a:bodyPr>
            <a:normAutofit/>
          </a:bodyPr>
          <a:lstStyle/>
          <a:p>
            <a:r>
              <a:rPr lang="es-CL" sz="2400" dirty="0"/>
              <a:t>Para denominar un espacio físico en la memoria del ordenador existen las </a:t>
            </a:r>
            <a:r>
              <a:rPr lang="es-CL" sz="2400" dirty="0">
                <a:solidFill>
                  <a:srgbClr val="0505BB"/>
                </a:solidFill>
              </a:rPr>
              <a:t>direcciones</a:t>
            </a:r>
            <a:r>
              <a:rPr lang="es-CL" sz="2400" dirty="0"/>
              <a:t>; que VBA designa </a:t>
            </a:r>
            <a:r>
              <a:rPr lang="es-CL" sz="2400" dirty="0">
                <a:solidFill>
                  <a:srgbClr val="0505BB"/>
                </a:solidFill>
              </a:rPr>
              <a:t>variables</a:t>
            </a:r>
          </a:p>
          <a:p>
            <a:r>
              <a:rPr lang="es-CL" sz="2400" dirty="0"/>
              <a:t>Características: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400" dirty="0"/>
              <a:t>NO </a:t>
            </a:r>
            <a:r>
              <a:rPr lang="es-CL" sz="2400" dirty="0" err="1"/>
              <a:t>Keyworks</a:t>
            </a:r>
            <a:r>
              <a:rPr lang="es-CL" sz="2400" dirty="0"/>
              <a:t> (palabras en </a:t>
            </a:r>
            <a:r>
              <a:rPr lang="es-CL" sz="2400" dirty="0">
                <a:solidFill>
                  <a:srgbClr val="0505BB"/>
                </a:solidFill>
              </a:rPr>
              <a:t>azul</a:t>
            </a:r>
            <a:r>
              <a:rPr lang="es-CL" sz="2400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400" dirty="0"/>
              <a:t>Debe comenzar con una letra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400" dirty="0"/>
              <a:t>Máximo 255 caracteres.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400" dirty="0"/>
              <a:t>NO espacios, NO puntos.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400" dirty="0"/>
              <a:t>VBA no distingue entre mayúsculas y minúsculas.</a:t>
            </a:r>
          </a:p>
        </p:txBody>
      </p:sp>
    </p:spTree>
    <p:extLst>
      <p:ext uri="{BB962C8B-B14F-4D97-AF65-F5344CB8AC3E}">
        <p14:creationId xmlns:p14="http://schemas.microsoft.com/office/powerpoint/2010/main" val="1230194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1" y="597013"/>
            <a:ext cx="9613861" cy="1080938"/>
          </a:xfrm>
        </p:spPr>
        <p:txBody>
          <a:bodyPr/>
          <a:lstStyle/>
          <a:p>
            <a:pPr algn="ctr"/>
            <a:r>
              <a:rPr lang="es-CL" dirty="0"/>
              <a:t>Tipo de Variables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144" y="1677951"/>
            <a:ext cx="8388496" cy="518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81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1319" y="664665"/>
            <a:ext cx="8534400" cy="975318"/>
          </a:xfrm>
        </p:spPr>
        <p:txBody>
          <a:bodyPr/>
          <a:lstStyle/>
          <a:p>
            <a:pPr algn="ctr"/>
            <a:r>
              <a:rPr lang="es-CL" dirty="0"/>
              <a:t>Declaración Variables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5475" y="2123310"/>
            <a:ext cx="11146087" cy="5427022"/>
          </a:xfrm>
        </p:spPr>
        <p:txBody>
          <a:bodyPr>
            <a:normAutofit/>
          </a:bodyPr>
          <a:lstStyle/>
          <a:p>
            <a:r>
              <a:rPr lang="es-CL" sz="2400" dirty="0"/>
              <a:t>Función:		</a:t>
            </a:r>
            <a:r>
              <a:rPr lang="es-CL" sz="2400" dirty="0" err="1"/>
              <a:t>Dim</a:t>
            </a:r>
            <a:r>
              <a:rPr lang="es-CL" sz="2400" dirty="0"/>
              <a:t>.. As…</a:t>
            </a:r>
          </a:p>
          <a:p>
            <a:endParaRPr lang="es-CL" sz="2400" dirty="0"/>
          </a:p>
          <a:p>
            <a:r>
              <a:rPr lang="es-CL" sz="2400" dirty="0"/>
              <a:t>Semántica: 	Declara (define) una variable en alguno de los tipos antes mencionados.</a:t>
            </a:r>
          </a:p>
          <a:p>
            <a:pPr marL="0" indent="0">
              <a:buNone/>
            </a:pPr>
            <a:endParaRPr lang="es-CL" sz="2400" dirty="0"/>
          </a:p>
          <a:p>
            <a:r>
              <a:rPr lang="es-CL" sz="2400" dirty="0"/>
              <a:t>Sintaxis: 		</a:t>
            </a:r>
            <a:r>
              <a:rPr lang="es-CL" sz="2400" dirty="0" err="1">
                <a:solidFill>
                  <a:srgbClr val="0505BB"/>
                </a:solidFill>
              </a:rPr>
              <a:t>Dim</a:t>
            </a:r>
            <a:r>
              <a:rPr lang="es-CL" sz="2400" dirty="0"/>
              <a:t> </a:t>
            </a:r>
            <a:r>
              <a:rPr lang="es-CL" sz="2400" dirty="0" err="1"/>
              <a:t>nombrevariable</a:t>
            </a:r>
            <a:r>
              <a:rPr lang="es-CL" sz="2400" dirty="0"/>
              <a:t> </a:t>
            </a:r>
            <a:r>
              <a:rPr lang="es-CL" sz="2400" dirty="0">
                <a:solidFill>
                  <a:srgbClr val="0505BB"/>
                </a:solidFill>
              </a:rPr>
              <a:t>As</a:t>
            </a:r>
            <a:r>
              <a:rPr lang="es-CL" sz="2400" dirty="0">
                <a:solidFill>
                  <a:srgbClr val="0070C0"/>
                </a:solidFill>
              </a:rPr>
              <a:t> </a:t>
            </a:r>
            <a:r>
              <a:rPr lang="es-CL" sz="2400" dirty="0" err="1">
                <a:solidFill>
                  <a:srgbClr val="0505BB"/>
                </a:solidFill>
              </a:rPr>
              <a:t>tipovariable</a:t>
            </a:r>
            <a:endParaRPr lang="es-CL" sz="2400" dirty="0">
              <a:solidFill>
                <a:srgbClr val="0505BB"/>
              </a:solidFill>
            </a:endParaRPr>
          </a:p>
          <a:p>
            <a:pPr marL="0" indent="0">
              <a:buNone/>
            </a:pPr>
            <a:endParaRPr lang="es-CL" sz="2400" dirty="0"/>
          </a:p>
          <a:p>
            <a:r>
              <a:rPr lang="es-CL" sz="2400" dirty="0"/>
              <a:t>Ejemplo:		</a:t>
            </a:r>
            <a:r>
              <a:rPr lang="es-CL" sz="2400" dirty="0" err="1">
                <a:solidFill>
                  <a:srgbClr val="0505BB"/>
                </a:solidFill>
              </a:rPr>
              <a:t>Dim</a:t>
            </a:r>
            <a:r>
              <a:rPr lang="es-CL" sz="2400" dirty="0"/>
              <a:t> altura </a:t>
            </a:r>
            <a:r>
              <a:rPr lang="es-CL" sz="2400" dirty="0">
                <a:solidFill>
                  <a:srgbClr val="0505BB"/>
                </a:solidFill>
              </a:rPr>
              <a:t>As </a:t>
            </a:r>
            <a:r>
              <a:rPr lang="es-CL" sz="2400" dirty="0" err="1">
                <a:solidFill>
                  <a:srgbClr val="0505BB"/>
                </a:solidFill>
              </a:rPr>
              <a:t>Double</a:t>
            </a:r>
            <a:endParaRPr lang="es-CL" sz="2400" dirty="0">
              <a:solidFill>
                <a:srgbClr val="0505BB"/>
              </a:solidFill>
            </a:endParaRPr>
          </a:p>
          <a:p>
            <a:pPr marL="0" indent="0">
              <a:buNone/>
            </a:pPr>
            <a:r>
              <a:rPr lang="es-CL" sz="2400" dirty="0">
                <a:solidFill>
                  <a:srgbClr val="0505BB"/>
                </a:solidFill>
              </a:rPr>
              <a:t>			</a:t>
            </a:r>
            <a:r>
              <a:rPr lang="es-CL" sz="2400" dirty="0" err="1">
                <a:solidFill>
                  <a:srgbClr val="0505BB"/>
                </a:solidFill>
              </a:rPr>
              <a:t>Dim</a:t>
            </a:r>
            <a:r>
              <a:rPr lang="es-CL" sz="2400" dirty="0">
                <a:solidFill>
                  <a:srgbClr val="0505BB"/>
                </a:solidFill>
              </a:rPr>
              <a:t> </a:t>
            </a:r>
            <a:r>
              <a:rPr lang="es-CL" sz="2400" dirty="0"/>
              <a:t>distancia </a:t>
            </a:r>
            <a:r>
              <a:rPr lang="es-CL" sz="2400" dirty="0">
                <a:solidFill>
                  <a:srgbClr val="0505BB"/>
                </a:solidFill>
              </a:rPr>
              <a:t>As </a:t>
            </a:r>
            <a:r>
              <a:rPr lang="es-CL" sz="2400" dirty="0" err="1">
                <a:solidFill>
                  <a:srgbClr val="0505BB"/>
                </a:solidFill>
              </a:rPr>
              <a:t>Integer</a:t>
            </a:r>
            <a:endParaRPr lang="es-CL" sz="2400" dirty="0">
              <a:solidFill>
                <a:srgbClr val="0505BB"/>
              </a:solidFill>
            </a:endParaRPr>
          </a:p>
          <a:p>
            <a:pPr marL="0" indent="0">
              <a:buNone/>
            </a:pPr>
            <a:r>
              <a:rPr lang="es-CL" sz="2400" dirty="0">
                <a:solidFill>
                  <a:srgbClr val="0505BB"/>
                </a:solidFill>
              </a:rPr>
              <a:t>			</a:t>
            </a:r>
            <a:r>
              <a:rPr lang="es-CL" sz="2400" dirty="0" err="1">
                <a:solidFill>
                  <a:srgbClr val="0505BB"/>
                </a:solidFill>
              </a:rPr>
              <a:t>Dim</a:t>
            </a:r>
            <a:r>
              <a:rPr lang="es-CL" sz="2400" dirty="0">
                <a:solidFill>
                  <a:srgbClr val="0505BB"/>
                </a:solidFill>
              </a:rPr>
              <a:t> </a:t>
            </a:r>
            <a:r>
              <a:rPr lang="es-CL" sz="2400" dirty="0"/>
              <a:t>palabra</a:t>
            </a:r>
            <a:r>
              <a:rPr lang="es-CL" sz="2400" dirty="0">
                <a:solidFill>
                  <a:srgbClr val="0505BB"/>
                </a:solidFill>
              </a:rPr>
              <a:t> As </a:t>
            </a:r>
            <a:r>
              <a:rPr lang="es-CL" sz="2400" dirty="0" err="1">
                <a:solidFill>
                  <a:srgbClr val="0505BB"/>
                </a:solidFill>
              </a:rPr>
              <a:t>String</a:t>
            </a:r>
            <a:endParaRPr lang="es-CL" sz="2400" dirty="0">
              <a:solidFill>
                <a:srgbClr val="0505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041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60446"/>
          </a:xfrm>
        </p:spPr>
        <p:txBody>
          <a:bodyPr/>
          <a:lstStyle/>
          <a:p>
            <a:pPr algn="ctr"/>
            <a:r>
              <a:rPr lang="es-CL" dirty="0"/>
              <a:t>Operadores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423" y="1413164"/>
            <a:ext cx="7188097" cy="500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237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792352"/>
            <a:ext cx="9404723" cy="853568"/>
          </a:xfrm>
        </p:spPr>
        <p:txBody>
          <a:bodyPr/>
          <a:lstStyle/>
          <a:p>
            <a:pPr algn="ctr"/>
            <a:r>
              <a:rPr lang="es-CL" dirty="0" err="1"/>
              <a:t>Cells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6111" y="1951979"/>
            <a:ext cx="10029806" cy="4906021"/>
          </a:xfrm>
        </p:spPr>
        <p:txBody>
          <a:bodyPr>
            <a:normAutofit/>
          </a:bodyPr>
          <a:lstStyle/>
          <a:p>
            <a:r>
              <a:rPr lang="es-CL" sz="2400" dirty="0"/>
              <a:t>Función:		</a:t>
            </a:r>
            <a:r>
              <a:rPr lang="es-CL" sz="2400" dirty="0" err="1">
                <a:solidFill>
                  <a:srgbClr val="0505BB"/>
                </a:solidFill>
              </a:rPr>
              <a:t>expresion.Cells</a:t>
            </a:r>
            <a:r>
              <a:rPr lang="es-CL" sz="2400" dirty="0">
                <a:solidFill>
                  <a:srgbClr val="0505BB"/>
                </a:solidFill>
              </a:rPr>
              <a:t>()</a:t>
            </a:r>
          </a:p>
          <a:p>
            <a:endParaRPr lang="es-CL" sz="2400" dirty="0"/>
          </a:p>
          <a:p>
            <a:r>
              <a:rPr lang="es-CL" sz="2400" dirty="0"/>
              <a:t>Semántica:		Devuelve un objeto </a:t>
            </a:r>
            <a:r>
              <a:rPr lang="es-CL" sz="2400" dirty="0" err="1"/>
              <a:t>Range</a:t>
            </a:r>
            <a:r>
              <a:rPr lang="es-CL" sz="2400" dirty="0"/>
              <a:t> que representa las celdas del rango definido.</a:t>
            </a:r>
          </a:p>
          <a:p>
            <a:endParaRPr lang="es-CL" sz="2400" dirty="0"/>
          </a:p>
          <a:p>
            <a:r>
              <a:rPr lang="es-CL" sz="2400" dirty="0"/>
              <a:t>Sintaxis:		</a:t>
            </a:r>
            <a:r>
              <a:rPr lang="es-CL" sz="2400" dirty="0" err="1">
                <a:solidFill>
                  <a:srgbClr val="0505BB"/>
                </a:solidFill>
              </a:rPr>
              <a:t>expresión.Cells</a:t>
            </a:r>
            <a:r>
              <a:rPr lang="es-CL" sz="2400" dirty="0"/>
              <a:t>(</a:t>
            </a:r>
            <a:r>
              <a:rPr lang="es-CL" sz="2400" dirty="0" err="1"/>
              <a:t>fila,columna</a:t>
            </a:r>
            <a:r>
              <a:rPr lang="es-CL" sz="2400" dirty="0"/>
              <a:t>)</a:t>
            </a:r>
          </a:p>
          <a:p>
            <a:endParaRPr lang="es-CL" sz="2400" dirty="0"/>
          </a:p>
          <a:p>
            <a:r>
              <a:rPr lang="es-CL" sz="2400" dirty="0"/>
              <a:t>Ejemplos:		Hoja1.</a:t>
            </a:r>
            <a:r>
              <a:rPr lang="es-CL" sz="2400" dirty="0">
                <a:solidFill>
                  <a:srgbClr val="0505BB"/>
                </a:solidFill>
              </a:rPr>
              <a:t>Cells</a:t>
            </a:r>
            <a:r>
              <a:rPr lang="es-CL" sz="2400" dirty="0"/>
              <a:t>(1,2)=altura</a:t>
            </a:r>
          </a:p>
          <a:p>
            <a:pPr marL="0" indent="0">
              <a:buNone/>
            </a:pPr>
            <a:r>
              <a:rPr lang="es-CL" sz="2400" dirty="0"/>
              <a:t>			</a:t>
            </a:r>
            <a:r>
              <a:rPr lang="es-CL" sz="2400" dirty="0" err="1">
                <a:solidFill>
                  <a:srgbClr val="0505BB"/>
                </a:solidFill>
              </a:rPr>
              <a:t>Cells</a:t>
            </a:r>
            <a:r>
              <a:rPr lang="es-CL" sz="2400" dirty="0"/>
              <a:t>(1,1)=distancia</a:t>
            </a:r>
          </a:p>
          <a:p>
            <a:pPr marL="0" indent="0">
              <a:buNone/>
            </a:pPr>
            <a:r>
              <a:rPr lang="es-CL" sz="2400" dirty="0"/>
              <a:t>			palabra=</a:t>
            </a:r>
            <a:r>
              <a:rPr lang="es-CL" sz="2400" dirty="0" err="1">
                <a:solidFill>
                  <a:srgbClr val="0505BB"/>
                </a:solidFill>
              </a:rPr>
              <a:t>Cells</a:t>
            </a:r>
            <a:r>
              <a:rPr lang="es-CL" sz="2400" dirty="0"/>
              <a:t>(2,2)</a:t>
            </a:r>
          </a:p>
        </p:txBody>
      </p:sp>
    </p:spTree>
    <p:extLst>
      <p:ext uri="{BB962C8B-B14F-4D97-AF65-F5344CB8AC3E}">
        <p14:creationId xmlns:p14="http://schemas.microsoft.com/office/powerpoint/2010/main" val="2892533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805415"/>
            <a:ext cx="9404723" cy="877318"/>
          </a:xfrm>
        </p:spPr>
        <p:txBody>
          <a:bodyPr/>
          <a:lstStyle/>
          <a:p>
            <a:pPr algn="ctr"/>
            <a:r>
              <a:rPr lang="es-CL" dirty="0" err="1"/>
              <a:t>Msg.Box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2103" y="2077856"/>
            <a:ext cx="10629509" cy="5084152"/>
          </a:xfrm>
        </p:spPr>
        <p:txBody>
          <a:bodyPr>
            <a:noAutofit/>
          </a:bodyPr>
          <a:lstStyle/>
          <a:p>
            <a:r>
              <a:rPr lang="es-CL" sz="2400" dirty="0"/>
              <a:t>Función:		</a:t>
            </a:r>
            <a:r>
              <a:rPr lang="es-CL" sz="2400" dirty="0" err="1">
                <a:solidFill>
                  <a:srgbClr val="0505BB"/>
                </a:solidFill>
              </a:rPr>
              <a:t>MsgBox</a:t>
            </a:r>
            <a:r>
              <a:rPr lang="es-CL" sz="2400" dirty="0"/>
              <a:t>(“expresión”)</a:t>
            </a:r>
          </a:p>
          <a:p>
            <a:endParaRPr lang="es-CL" sz="2400" dirty="0"/>
          </a:p>
          <a:p>
            <a:r>
              <a:rPr lang="es-CL" sz="2400" dirty="0"/>
              <a:t>Semántica:		Muestra un mensaje un mensaje en un cuadro de diálogo, también entrega la opción de interactuar con el usuario.</a:t>
            </a:r>
          </a:p>
          <a:p>
            <a:endParaRPr lang="es-CL" sz="2400" dirty="0"/>
          </a:p>
          <a:p>
            <a:r>
              <a:rPr lang="es-CL" sz="2400" dirty="0"/>
              <a:t>Sintaxis:		</a:t>
            </a:r>
            <a:r>
              <a:rPr lang="es-CL" sz="2400" dirty="0" err="1">
                <a:solidFill>
                  <a:srgbClr val="0505BB"/>
                </a:solidFill>
              </a:rPr>
              <a:t>MsgBox</a:t>
            </a:r>
            <a:r>
              <a:rPr lang="es-CL" sz="2400" dirty="0"/>
              <a:t>(“expresión1” &amp; variable1)</a:t>
            </a:r>
          </a:p>
          <a:p>
            <a:endParaRPr lang="es-CL" sz="2400" dirty="0"/>
          </a:p>
          <a:p>
            <a:r>
              <a:rPr lang="es-CL" sz="2400" dirty="0"/>
              <a:t>Ejemplo:		</a:t>
            </a:r>
            <a:r>
              <a:rPr lang="es-CL" sz="2400" dirty="0" err="1">
                <a:solidFill>
                  <a:srgbClr val="0505BB"/>
                </a:solidFill>
              </a:rPr>
              <a:t>MsgBox</a:t>
            </a:r>
            <a:r>
              <a:rPr lang="es-CL" sz="2400" dirty="0"/>
              <a:t>(“La altura es: “ &amp; altura)</a:t>
            </a:r>
          </a:p>
          <a:p>
            <a:pPr marL="0" indent="0">
              <a:buNone/>
            </a:pPr>
            <a:r>
              <a:rPr lang="es-CL" sz="2400" dirty="0"/>
              <a:t>			</a:t>
            </a:r>
            <a:r>
              <a:rPr lang="es-CL" sz="2400" dirty="0" err="1">
                <a:solidFill>
                  <a:srgbClr val="0505BB"/>
                </a:solidFill>
              </a:rPr>
              <a:t>MsgBox</a:t>
            </a:r>
            <a:r>
              <a:rPr lang="es-CL" sz="2400" dirty="0"/>
              <a:t>(“La distancia debe ser menor a “ &amp; distancia)</a:t>
            </a:r>
          </a:p>
        </p:txBody>
      </p:sp>
    </p:spTree>
    <p:extLst>
      <p:ext uri="{BB962C8B-B14F-4D97-AF65-F5344CB8AC3E}">
        <p14:creationId xmlns:p14="http://schemas.microsoft.com/office/powerpoint/2010/main" val="1830465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7697" y="702665"/>
            <a:ext cx="8534400" cy="939691"/>
          </a:xfrm>
        </p:spPr>
        <p:txBody>
          <a:bodyPr/>
          <a:lstStyle/>
          <a:p>
            <a:pPr algn="ctr"/>
            <a:r>
              <a:rPr lang="es-CL" dirty="0"/>
              <a:t>Condicionamientos Lógicos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888" y="1972491"/>
            <a:ext cx="12077112" cy="5019699"/>
          </a:xfrm>
        </p:spPr>
        <p:txBody>
          <a:bodyPr>
            <a:normAutofit lnSpcReduction="10000"/>
          </a:bodyPr>
          <a:lstStyle/>
          <a:p>
            <a:r>
              <a:rPr lang="es-CL" dirty="0"/>
              <a:t>Función:			</a:t>
            </a:r>
            <a:r>
              <a:rPr lang="es-CL" dirty="0" err="1">
                <a:solidFill>
                  <a:srgbClr val="0505BB"/>
                </a:solidFill>
              </a:rPr>
              <a:t>If</a:t>
            </a:r>
            <a:r>
              <a:rPr lang="es-CL" dirty="0">
                <a:solidFill>
                  <a:srgbClr val="0505BB"/>
                </a:solidFill>
              </a:rPr>
              <a:t> ()… </a:t>
            </a:r>
            <a:r>
              <a:rPr lang="es-CL" dirty="0" err="1">
                <a:solidFill>
                  <a:srgbClr val="0505BB"/>
                </a:solidFill>
              </a:rPr>
              <a:t>Then</a:t>
            </a:r>
            <a:r>
              <a:rPr lang="es-CL" dirty="0">
                <a:solidFill>
                  <a:srgbClr val="0505BB"/>
                </a:solidFill>
              </a:rPr>
              <a:t>…</a:t>
            </a:r>
          </a:p>
          <a:p>
            <a:pPr marL="0" indent="0">
              <a:buNone/>
            </a:pPr>
            <a:r>
              <a:rPr lang="es-CL" dirty="0">
                <a:solidFill>
                  <a:srgbClr val="0505BB"/>
                </a:solidFill>
              </a:rPr>
              <a:t>				</a:t>
            </a:r>
            <a:r>
              <a:rPr lang="es-CL" dirty="0" err="1">
                <a:solidFill>
                  <a:srgbClr val="0505BB"/>
                </a:solidFill>
              </a:rPr>
              <a:t>Select</a:t>
            </a:r>
            <a:r>
              <a:rPr lang="es-CL" dirty="0">
                <a:solidFill>
                  <a:srgbClr val="0505BB"/>
                </a:solidFill>
              </a:rPr>
              <a:t>… Case…</a:t>
            </a:r>
            <a:endParaRPr lang="es-CL" dirty="0"/>
          </a:p>
          <a:p>
            <a:pPr algn="just"/>
            <a:r>
              <a:rPr lang="es-CL" dirty="0"/>
              <a:t>Semántica:			En caso de cumplirse la condición </a:t>
            </a:r>
            <a:r>
              <a:rPr lang="es-CL" dirty="0" err="1"/>
              <a:t>If</a:t>
            </a:r>
            <a:r>
              <a:rPr lang="es-CL" dirty="0"/>
              <a:t>, se genera la acción definida posteriormente al </a:t>
            </a:r>
            <a:r>
              <a:rPr lang="es-CL" dirty="0" err="1"/>
              <a:t>Then</a:t>
            </a:r>
            <a:r>
              <a:rPr lang="es-CL" dirty="0"/>
              <a:t>. En el caso de </a:t>
            </a:r>
            <a:r>
              <a:rPr lang="es-CL" dirty="0" err="1"/>
              <a:t>Select</a:t>
            </a:r>
            <a:r>
              <a:rPr lang="es-CL" dirty="0"/>
              <a:t>, de un grupo de condiciones, se selecciona el caso adecuado (esta función se utiliza principalmente cuando se deben dar 3 o más condicionamientos).</a:t>
            </a:r>
          </a:p>
          <a:p>
            <a:r>
              <a:rPr lang="es-CL" dirty="0"/>
              <a:t>Sintaxis:			</a:t>
            </a:r>
            <a:r>
              <a:rPr lang="es-CL" dirty="0" err="1">
                <a:solidFill>
                  <a:srgbClr val="0505BB"/>
                </a:solidFill>
              </a:rPr>
              <a:t>If</a:t>
            </a:r>
            <a:r>
              <a:rPr lang="es-CL" dirty="0">
                <a:solidFill>
                  <a:srgbClr val="0505BB"/>
                </a:solidFill>
              </a:rPr>
              <a:t> </a:t>
            </a:r>
            <a:r>
              <a:rPr lang="es-CL" dirty="0"/>
              <a:t>(condición lógica) </a:t>
            </a:r>
            <a:r>
              <a:rPr lang="es-CL" dirty="0" err="1">
                <a:solidFill>
                  <a:srgbClr val="0505BB"/>
                </a:solidFill>
              </a:rPr>
              <a:t>Then</a:t>
            </a:r>
            <a:r>
              <a:rPr lang="es-CL" dirty="0"/>
              <a:t> instrucción</a:t>
            </a:r>
          </a:p>
          <a:p>
            <a:endParaRPr lang="es-CL" dirty="0"/>
          </a:p>
          <a:p>
            <a:r>
              <a:rPr lang="es-CL" dirty="0"/>
              <a:t>Ejemplo:			</a:t>
            </a:r>
            <a:r>
              <a:rPr lang="es-CL" dirty="0" err="1">
                <a:solidFill>
                  <a:srgbClr val="0505BB"/>
                </a:solidFill>
              </a:rPr>
              <a:t>If</a:t>
            </a:r>
            <a:r>
              <a:rPr lang="es-CL" dirty="0"/>
              <a:t> (altura&lt;180) </a:t>
            </a:r>
            <a:r>
              <a:rPr lang="es-CL" dirty="0" err="1">
                <a:solidFill>
                  <a:srgbClr val="0505BB"/>
                </a:solidFill>
              </a:rPr>
              <a:t>Then</a:t>
            </a:r>
            <a:r>
              <a:rPr lang="es-CL" dirty="0"/>
              <a:t> altos=altos+1</a:t>
            </a:r>
          </a:p>
          <a:p>
            <a:pPr marL="0" indent="0">
              <a:buNone/>
            </a:pPr>
            <a:r>
              <a:rPr lang="es-CL" dirty="0"/>
              <a:t>				</a:t>
            </a:r>
            <a:r>
              <a:rPr lang="es-CL" dirty="0" err="1">
                <a:solidFill>
                  <a:srgbClr val="0505BB"/>
                </a:solidFill>
              </a:rPr>
              <a:t>If</a:t>
            </a:r>
            <a:r>
              <a:rPr lang="es-CL" dirty="0"/>
              <a:t>(distancia&gt;100) </a:t>
            </a:r>
            <a:r>
              <a:rPr lang="es-CL" dirty="0" err="1">
                <a:solidFill>
                  <a:srgbClr val="0505BB"/>
                </a:solidFill>
              </a:rPr>
              <a:t>Then</a:t>
            </a:r>
            <a:r>
              <a:rPr lang="es-CL" dirty="0">
                <a:solidFill>
                  <a:srgbClr val="0505BB"/>
                </a:solidFill>
              </a:rPr>
              <a:t> </a:t>
            </a:r>
            <a:r>
              <a:rPr lang="es-CL" dirty="0" err="1">
                <a:solidFill>
                  <a:srgbClr val="0505BB"/>
                </a:solidFill>
              </a:rPr>
              <a:t>Msg.Box</a:t>
            </a:r>
            <a:r>
              <a:rPr lang="es-CL" dirty="0"/>
              <a:t>(“no se puede cruzar”)</a:t>
            </a:r>
          </a:p>
          <a:p>
            <a:pPr marL="0" indent="0">
              <a:buNone/>
            </a:pPr>
            <a:r>
              <a:rPr lang="es-CL" dirty="0"/>
              <a:t>				</a:t>
            </a:r>
            <a:r>
              <a:rPr lang="es-CL" dirty="0" err="1">
                <a:solidFill>
                  <a:srgbClr val="0505BB"/>
                </a:solidFill>
              </a:rPr>
              <a:t>Else</a:t>
            </a:r>
            <a:r>
              <a:rPr lang="es-CL" dirty="0">
                <a:solidFill>
                  <a:srgbClr val="0505BB"/>
                </a:solidFill>
              </a:rPr>
              <a:t> </a:t>
            </a:r>
            <a:r>
              <a:rPr lang="es-CL" dirty="0" err="1">
                <a:solidFill>
                  <a:srgbClr val="0505BB"/>
                </a:solidFill>
              </a:rPr>
              <a:t>if</a:t>
            </a:r>
            <a:r>
              <a:rPr lang="es-CL" dirty="0">
                <a:solidFill>
                  <a:srgbClr val="0505BB"/>
                </a:solidFill>
              </a:rPr>
              <a:t> </a:t>
            </a:r>
            <a:r>
              <a:rPr lang="es-CL" dirty="0"/>
              <a:t>(distancia&gt;50) </a:t>
            </a:r>
            <a:r>
              <a:rPr lang="es-CL" dirty="0" err="1">
                <a:solidFill>
                  <a:srgbClr val="0505BB"/>
                </a:solidFill>
              </a:rPr>
              <a:t>Then</a:t>
            </a:r>
            <a:r>
              <a:rPr lang="es-CL" dirty="0">
                <a:solidFill>
                  <a:srgbClr val="0505BB"/>
                </a:solidFill>
              </a:rPr>
              <a:t> </a:t>
            </a:r>
            <a:r>
              <a:rPr lang="es-CL" dirty="0" err="1">
                <a:solidFill>
                  <a:srgbClr val="0505BB"/>
                </a:solidFill>
              </a:rPr>
              <a:t>Msg.Box</a:t>
            </a:r>
            <a:r>
              <a:rPr lang="es-CL" dirty="0"/>
              <a:t>(“se puede cruzar en bote”)</a:t>
            </a:r>
          </a:p>
          <a:p>
            <a:pPr marL="0" indent="0">
              <a:buNone/>
            </a:pPr>
            <a:r>
              <a:rPr lang="es-CL" dirty="0"/>
              <a:t>				</a:t>
            </a:r>
            <a:r>
              <a:rPr lang="es-CL" dirty="0" err="1">
                <a:solidFill>
                  <a:srgbClr val="0505BB"/>
                </a:solidFill>
              </a:rPr>
              <a:t>Else</a:t>
            </a:r>
            <a:r>
              <a:rPr lang="es-CL" dirty="0">
                <a:solidFill>
                  <a:srgbClr val="0505BB"/>
                </a:solidFill>
              </a:rPr>
              <a:t> </a:t>
            </a:r>
            <a:r>
              <a:rPr lang="es-CL" dirty="0" err="1">
                <a:solidFill>
                  <a:srgbClr val="0505BB"/>
                </a:solidFill>
              </a:rPr>
              <a:t>Msg.Box</a:t>
            </a:r>
            <a:r>
              <a:rPr lang="es-CL" dirty="0"/>
              <a:t>(“se puede cruzar a </a:t>
            </a:r>
            <a:r>
              <a:rPr lang="es-CL" dirty="0" err="1"/>
              <a:t>pié</a:t>
            </a:r>
            <a:r>
              <a:rPr lang="es-CL" dirty="0"/>
              <a:t>”)</a:t>
            </a:r>
          </a:p>
          <a:p>
            <a:pPr marL="0" indent="0">
              <a:buNone/>
            </a:pPr>
            <a:r>
              <a:rPr lang="es-CL" dirty="0"/>
              <a:t>						</a:t>
            </a:r>
            <a:r>
              <a:rPr lang="es-CL" dirty="0" err="1">
                <a:solidFill>
                  <a:srgbClr val="0505BB"/>
                </a:solidFill>
              </a:rPr>
              <a:t>End</a:t>
            </a:r>
            <a:r>
              <a:rPr lang="es-CL" dirty="0">
                <a:solidFill>
                  <a:srgbClr val="0505BB"/>
                </a:solidFill>
              </a:rPr>
              <a:t> </a:t>
            </a:r>
            <a:r>
              <a:rPr lang="es-CL" dirty="0" err="1">
                <a:solidFill>
                  <a:srgbClr val="0505BB"/>
                </a:solidFill>
              </a:rPr>
              <a:t>If</a:t>
            </a:r>
            <a:endParaRPr lang="es-CL" dirty="0">
              <a:solidFill>
                <a:srgbClr val="0505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788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3803" y="792352"/>
            <a:ext cx="9404723" cy="901069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/>
              <a:t>Bucles y Bucles anidados (ciclos)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3296" y="2168434"/>
            <a:ext cx="9845738" cy="4220490"/>
          </a:xfrm>
        </p:spPr>
        <p:txBody>
          <a:bodyPr>
            <a:normAutofit fontScale="92500" lnSpcReduction="10000"/>
          </a:bodyPr>
          <a:lstStyle/>
          <a:p>
            <a:r>
              <a:rPr lang="es-CL" sz="1800" dirty="0"/>
              <a:t>Función:		</a:t>
            </a:r>
            <a:r>
              <a:rPr lang="es-CL" sz="1800" dirty="0" err="1">
                <a:solidFill>
                  <a:srgbClr val="0505BB"/>
                </a:solidFill>
              </a:rPr>
              <a:t>For</a:t>
            </a:r>
            <a:r>
              <a:rPr lang="es-CL" sz="1800" dirty="0"/>
              <a:t>… </a:t>
            </a:r>
            <a:r>
              <a:rPr lang="es-CL" sz="1800" dirty="0" err="1">
                <a:solidFill>
                  <a:srgbClr val="0505BB"/>
                </a:solidFill>
              </a:rPr>
              <a:t>Next</a:t>
            </a:r>
            <a:endParaRPr lang="es-CL" sz="1800" dirty="0">
              <a:solidFill>
                <a:srgbClr val="0505BB"/>
              </a:solidFill>
            </a:endParaRPr>
          </a:p>
          <a:p>
            <a:pPr marL="0" indent="0">
              <a:buNone/>
            </a:pPr>
            <a:r>
              <a:rPr lang="es-CL" sz="1800" dirty="0"/>
              <a:t>					</a:t>
            </a:r>
            <a:r>
              <a:rPr lang="es-CL" sz="1800" dirty="0">
                <a:solidFill>
                  <a:srgbClr val="0505BB"/>
                </a:solidFill>
              </a:rPr>
              <a:t>Do</a:t>
            </a:r>
            <a:r>
              <a:rPr lang="es-CL" sz="1800" dirty="0"/>
              <a:t>… </a:t>
            </a:r>
            <a:r>
              <a:rPr lang="es-CL" sz="1800" dirty="0" err="1">
                <a:solidFill>
                  <a:srgbClr val="0505BB"/>
                </a:solidFill>
              </a:rPr>
              <a:t>Loop</a:t>
            </a:r>
            <a:endParaRPr lang="es-CL" sz="1800" dirty="0">
              <a:solidFill>
                <a:srgbClr val="0505BB"/>
              </a:solidFill>
            </a:endParaRPr>
          </a:p>
          <a:p>
            <a:pPr marL="0" indent="0">
              <a:buNone/>
            </a:pPr>
            <a:endParaRPr lang="es-CL" sz="1800" dirty="0"/>
          </a:p>
          <a:p>
            <a:r>
              <a:rPr lang="es-CL" sz="1800" dirty="0"/>
              <a:t>Semántica:		Repite una declaración un número específico de veces, mientras se cumpla cierta condición definida.</a:t>
            </a:r>
          </a:p>
          <a:p>
            <a:endParaRPr lang="es-CL" sz="1800" dirty="0"/>
          </a:p>
          <a:p>
            <a:r>
              <a:rPr lang="es-CL" sz="1800" dirty="0"/>
              <a:t>Sintaxis:		</a:t>
            </a:r>
            <a:r>
              <a:rPr lang="es-CL" sz="1800" dirty="0" err="1">
                <a:solidFill>
                  <a:srgbClr val="0505BB"/>
                </a:solidFill>
              </a:rPr>
              <a:t>For</a:t>
            </a:r>
            <a:r>
              <a:rPr lang="es-CL" sz="1800" dirty="0"/>
              <a:t> n=x </a:t>
            </a:r>
            <a:r>
              <a:rPr lang="es-CL" sz="1800" dirty="0">
                <a:solidFill>
                  <a:srgbClr val="0505BB"/>
                </a:solidFill>
              </a:rPr>
              <a:t>to</a:t>
            </a:r>
            <a:r>
              <a:rPr lang="es-CL" sz="1800" dirty="0"/>
              <a:t> y</a:t>
            </a:r>
          </a:p>
          <a:p>
            <a:pPr marL="0" indent="0">
              <a:buNone/>
            </a:pPr>
            <a:r>
              <a:rPr lang="es-CL" sz="1800" dirty="0"/>
              <a:t>			  	declaración</a:t>
            </a:r>
          </a:p>
          <a:p>
            <a:pPr marL="0" indent="0">
              <a:buNone/>
            </a:pPr>
            <a:r>
              <a:rPr lang="es-CL" sz="1800" dirty="0"/>
              <a:t>			</a:t>
            </a:r>
            <a:r>
              <a:rPr lang="es-CL" sz="1800" dirty="0" err="1">
                <a:solidFill>
                  <a:srgbClr val="0505BB"/>
                </a:solidFill>
              </a:rPr>
              <a:t>next</a:t>
            </a:r>
            <a:r>
              <a:rPr lang="es-CL" sz="1800" dirty="0"/>
              <a:t> n</a:t>
            </a:r>
          </a:p>
          <a:p>
            <a:pPr marL="0" indent="0">
              <a:buNone/>
            </a:pPr>
            <a:endParaRPr lang="es-CL" sz="1800" dirty="0"/>
          </a:p>
          <a:p>
            <a:r>
              <a:rPr lang="es-CL" sz="1800" dirty="0"/>
              <a:t>Ejemplo:		</a:t>
            </a:r>
            <a:r>
              <a:rPr lang="es-CL" sz="1800" dirty="0" err="1">
                <a:solidFill>
                  <a:srgbClr val="0505BB"/>
                </a:solidFill>
              </a:rPr>
              <a:t>For</a:t>
            </a:r>
            <a:r>
              <a:rPr lang="es-CL" sz="1800" dirty="0"/>
              <a:t> n=1 </a:t>
            </a:r>
            <a:r>
              <a:rPr lang="es-CL" sz="1800" dirty="0">
                <a:solidFill>
                  <a:srgbClr val="0505BB"/>
                </a:solidFill>
              </a:rPr>
              <a:t>to</a:t>
            </a:r>
            <a:r>
              <a:rPr lang="es-CL" sz="1800" dirty="0"/>
              <a:t> 100</a:t>
            </a:r>
          </a:p>
          <a:p>
            <a:pPr marL="0" indent="0">
              <a:buNone/>
            </a:pPr>
            <a:r>
              <a:rPr lang="es-CL" sz="1800" dirty="0"/>
              <a:t>				n=n+1</a:t>
            </a:r>
          </a:p>
          <a:p>
            <a:pPr marL="0" indent="0">
              <a:buNone/>
            </a:pPr>
            <a:r>
              <a:rPr lang="es-CL" sz="1800" dirty="0"/>
              <a:t>			</a:t>
            </a:r>
            <a:r>
              <a:rPr lang="es-CL" sz="1800" dirty="0" err="1">
                <a:solidFill>
                  <a:srgbClr val="0505BB"/>
                </a:solidFill>
              </a:rPr>
              <a:t>next</a:t>
            </a:r>
            <a:r>
              <a:rPr lang="es-CL" sz="1800" dirty="0"/>
              <a:t> n</a:t>
            </a:r>
          </a:p>
        </p:txBody>
      </p:sp>
    </p:spTree>
    <p:extLst>
      <p:ext uri="{BB962C8B-B14F-4D97-AF65-F5344CB8AC3E}">
        <p14:creationId xmlns:p14="http://schemas.microsoft.com/office/powerpoint/2010/main" val="44616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740101"/>
            <a:ext cx="9404723" cy="984196"/>
          </a:xfrm>
        </p:spPr>
        <p:txBody>
          <a:bodyPr/>
          <a:lstStyle/>
          <a:p>
            <a:pPr algn="ctr"/>
            <a:r>
              <a:rPr lang="es-CL" dirty="0"/>
              <a:t>Lenguajes de programación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6111" y="2299063"/>
            <a:ext cx="10184185" cy="3892731"/>
          </a:xfrm>
        </p:spPr>
        <p:txBody>
          <a:bodyPr>
            <a:normAutofit/>
          </a:bodyPr>
          <a:lstStyle/>
          <a:p>
            <a:r>
              <a:rPr lang="es-CL" sz="2800" dirty="0"/>
              <a:t>Qué son?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000" dirty="0"/>
              <a:t>Lenguaje artificial comprensible por ordenadores.</a:t>
            </a:r>
            <a:endParaRPr lang="es-CL" dirty="0"/>
          </a:p>
          <a:p>
            <a:r>
              <a:rPr lang="es-CL" sz="2800" dirty="0"/>
              <a:t>Para qué sirven?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000" dirty="0"/>
              <a:t>Controlar comportamiento físico y lógico de un ordenador, expresar algoritmos de precisión.</a:t>
            </a:r>
          </a:p>
          <a:p>
            <a:r>
              <a:rPr lang="es-CL" sz="2800" dirty="0"/>
              <a:t>Qué hacen y como?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000" dirty="0"/>
              <a:t>Reglas sintácticas y semánticas.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2000" dirty="0"/>
              <a:t>Código fuente → prueba → depuración → compilación</a:t>
            </a:r>
          </a:p>
        </p:txBody>
      </p:sp>
    </p:spTree>
    <p:extLst>
      <p:ext uri="{BB962C8B-B14F-4D97-AF65-F5344CB8AC3E}">
        <p14:creationId xmlns:p14="http://schemas.microsoft.com/office/powerpoint/2010/main" val="350649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61704" y="610040"/>
            <a:ext cx="8534400" cy="1177198"/>
          </a:xfrm>
        </p:spPr>
        <p:txBody>
          <a:bodyPr/>
          <a:lstStyle/>
          <a:p>
            <a:pPr algn="ctr"/>
            <a:r>
              <a:rPr lang="es-CL" dirty="0"/>
              <a:t>Lenguajes de programación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0184" y="2145290"/>
            <a:ext cx="5915005" cy="1584027"/>
          </a:xfrm>
        </p:spPr>
        <p:txBody>
          <a:bodyPr>
            <a:normAutofit/>
          </a:bodyPr>
          <a:lstStyle/>
          <a:p>
            <a:r>
              <a:rPr lang="es-CL" sz="2400" dirty="0"/>
              <a:t>Lenguaje Máquina</a:t>
            </a:r>
          </a:p>
          <a:p>
            <a:r>
              <a:rPr lang="es-CL" sz="2400" dirty="0"/>
              <a:t>Lenguaje Ensamblador</a:t>
            </a:r>
          </a:p>
          <a:p>
            <a:r>
              <a:rPr lang="es-CL" sz="2400" dirty="0"/>
              <a:t>Lenguaje Alto Nivel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791" y="3729317"/>
            <a:ext cx="6631368" cy="282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317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87791" y="581537"/>
            <a:ext cx="8534400" cy="1117821"/>
          </a:xfrm>
        </p:spPr>
        <p:txBody>
          <a:bodyPr/>
          <a:lstStyle/>
          <a:p>
            <a:pPr algn="ctr"/>
            <a:r>
              <a:rPr lang="es-CL" dirty="0"/>
              <a:t>Lenguajes de programación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984" y="1853248"/>
            <a:ext cx="7178015" cy="446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58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844604"/>
            <a:ext cx="9404723" cy="865443"/>
          </a:xfrm>
        </p:spPr>
        <p:txBody>
          <a:bodyPr/>
          <a:lstStyle/>
          <a:p>
            <a:pPr algn="ctr"/>
            <a:r>
              <a:rPr lang="es-CL" dirty="0"/>
              <a:t>Visual Basic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6111" y="1928227"/>
            <a:ext cx="8946541" cy="4929773"/>
          </a:xfrm>
        </p:spPr>
        <p:txBody>
          <a:bodyPr/>
          <a:lstStyle/>
          <a:p>
            <a:r>
              <a:rPr lang="es-CL" dirty="0"/>
              <a:t>Desarrolladores: Microsoft</a:t>
            </a:r>
          </a:p>
          <a:p>
            <a:r>
              <a:rPr lang="es-CL" dirty="0"/>
              <a:t>Paradigma: Dirigida por Eventos</a:t>
            </a:r>
          </a:p>
          <a:p>
            <a:r>
              <a:rPr lang="es-CL" dirty="0"/>
              <a:t>Diseñador: Alan Cooper</a:t>
            </a:r>
          </a:p>
          <a:p>
            <a:r>
              <a:rPr lang="es-CL" dirty="0"/>
              <a:t>S.O.: Microsoft Windows, MS-DOS</a:t>
            </a:r>
          </a:p>
          <a:p>
            <a:r>
              <a:rPr lang="es-CL" dirty="0"/>
              <a:t>Entorno de Desarrollo Integrado (IDE)</a:t>
            </a:r>
          </a:p>
          <a:p>
            <a:r>
              <a:rPr lang="es-CL" dirty="0"/>
              <a:t>Objetos y Eventos</a:t>
            </a:r>
          </a:p>
          <a:p>
            <a:r>
              <a:rPr lang="es-CL" dirty="0"/>
              <a:t>Ventajas: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dirty="0"/>
              <a:t>Curva de aprendizaje rápida, sintaxis intuitiva.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dirty="0"/>
              <a:t>Plataforma fácil, acceso total a la API de Windows.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dirty="0"/>
              <a:t>Uso extendido a nivel profesional.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dirty="0"/>
              <a:t>VBA integrado en Microsoft Office.</a:t>
            </a:r>
          </a:p>
        </p:txBody>
      </p:sp>
      <p:pic>
        <p:nvPicPr>
          <p:cNvPr id="4098" name="Picture 2" descr="Resultado de imagen para visual basic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302" y="2398540"/>
            <a:ext cx="4538700" cy="270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613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65443"/>
          </a:xfrm>
        </p:spPr>
        <p:txBody>
          <a:bodyPr/>
          <a:lstStyle/>
          <a:p>
            <a:pPr algn="ctr"/>
            <a:r>
              <a:rPr lang="es-CL" dirty="0"/>
              <a:t>Reconocimiento de VBA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6111" y="1318161"/>
            <a:ext cx="8946541" cy="809036"/>
          </a:xfrm>
        </p:spPr>
        <p:txBody>
          <a:bodyPr/>
          <a:lstStyle/>
          <a:p>
            <a:r>
              <a:rPr lang="es-CL" dirty="0"/>
              <a:t>1° Configuración Regional y de Idioma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098" y="2135890"/>
            <a:ext cx="4061165" cy="450241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740" y="2135890"/>
            <a:ext cx="3933031" cy="450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09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0174" y="631116"/>
            <a:ext cx="9655732" cy="1189046"/>
          </a:xfrm>
        </p:spPr>
        <p:txBody>
          <a:bodyPr>
            <a:noAutofit/>
          </a:bodyPr>
          <a:lstStyle/>
          <a:p>
            <a:r>
              <a:rPr lang="es-CL" dirty="0"/>
              <a:t>2° Abrir Microsoft Excel</a:t>
            </a:r>
          </a:p>
          <a:p>
            <a:r>
              <a:rPr lang="es-CL" dirty="0"/>
              <a:t>3° Cambiar seguridad de la Macros (</a:t>
            </a:r>
            <a:r>
              <a:rPr lang="es-CL" i="1" dirty="0"/>
              <a:t>Opciones → Centro de Confianza → Configuración del Centro de Confianza → Configuración de Macros</a:t>
            </a:r>
            <a:r>
              <a:rPr lang="es-CL" dirty="0"/>
              <a:t>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14" y="2414686"/>
            <a:ext cx="5687334" cy="409655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908" y="2414685"/>
            <a:ext cx="5687334" cy="409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765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5170" y="733691"/>
            <a:ext cx="9715109" cy="951538"/>
          </a:xfrm>
        </p:spPr>
        <p:txBody>
          <a:bodyPr>
            <a:normAutofit lnSpcReduction="10000"/>
          </a:bodyPr>
          <a:lstStyle/>
          <a:p>
            <a:r>
              <a:rPr lang="es-CL" dirty="0"/>
              <a:t>4° En caso, de que no aparezca la opción Desarrollador en la Cinta de Opciones, se debe activar. (</a:t>
            </a:r>
            <a:r>
              <a:rPr lang="es-CL" i="1" dirty="0"/>
              <a:t>Opciones → Personalizar cinta de opciones)</a:t>
            </a:r>
            <a:endParaRPr lang="es-C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484" y="1685229"/>
            <a:ext cx="7770483" cy="517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4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4489" y="779290"/>
            <a:ext cx="9404723" cy="853568"/>
          </a:xfrm>
        </p:spPr>
        <p:txBody>
          <a:bodyPr/>
          <a:lstStyle/>
          <a:p>
            <a:pPr algn="ctr"/>
            <a:r>
              <a:rPr lang="es-CL" dirty="0"/>
              <a:t>Entorno de Desarrollo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4671" y="2060043"/>
            <a:ext cx="10374190" cy="4929773"/>
          </a:xfrm>
        </p:spPr>
        <p:txBody>
          <a:bodyPr>
            <a:noAutofit/>
          </a:bodyPr>
          <a:lstStyle/>
          <a:p>
            <a:r>
              <a:rPr lang="es-CL" sz="2400" dirty="0"/>
              <a:t>Controles:</a:t>
            </a:r>
          </a:p>
          <a:p>
            <a:r>
              <a:rPr lang="es-CL" sz="1600" dirty="0" err="1"/>
              <a:t>PictureBox</a:t>
            </a:r>
            <a:r>
              <a:rPr lang="es-CL" sz="1600" dirty="0"/>
              <a:t>: Caja de imágenes			</a:t>
            </a:r>
            <a:r>
              <a:rPr lang="es-CL" sz="1600" dirty="0" err="1"/>
              <a:t>Label</a:t>
            </a:r>
            <a:r>
              <a:rPr lang="es-CL" sz="1600" dirty="0"/>
              <a:t>: </a:t>
            </a:r>
            <a:r>
              <a:rPr lang="es-CL" sz="1600" dirty="0">
                <a:hlinkClick r:id="rId2" tooltip="Etiqueta (lenguaje de marcado)"/>
              </a:rPr>
              <a:t>Etiqueta</a:t>
            </a:r>
            <a:endParaRPr lang="es-CL" sz="1600" dirty="0"/>
          </a:p>
          <a:p>
            <a:r>
              <a:rPr lang="es-CL" sz="1600" dirty="0" err="1"/>
              <a:t>TextBox</a:t>
            </a:r>
            <a:r>
              <a:rPr lang="es-CL" sz="1600" dirty="0"/>
              <a:t>: </a:t>
            </a:r>
            <a:r>
              <a:rPr lang="es-CL" sz="1600" dirty="0">
                <a:hlinkClick r:id="rId3" tooltip="Caja de texto"/>
              </a:rPr>
              <a:t>Caja de texto</a:t>
            </a:r>
            <a:r>
              <a:rPr lang="es-CL" sz="1600" dirty="0"/>
              <a:t>				</a:t>
            </a:r>
            <a:r>
              <a:rPr lang="es-CL" sz="1600" dirty="0" err="1"/>
              <a:t>Frame</a:t>
            </a:r>
            <a:r>
              <a:rPr lang="es-CL" sz="1600" dirty="0"/>
              <a:t>: Marco</a:t>
            </a:r>
          </a:p>
          <a:p>
            <a:r>
              <a:rPr lang="es-CL" sz="1600" dirty="0" err="1"/>
              <a:t>CommandButton</a:t>
            </a:r>
            <a:r>
              <a:rPr lang="es-CL" sz="1600" dirty="0"/>
              <a:t>: Botón de comando			</a:t>
            </a:r>
            <a:r>
              <a:rPr lang="es-CL" sz="1600" dirty="0" err="1"/>
              <a:t>CheckBox</a:t>
            </a:r>
            <a:r>
              <a:rPr lang="es-CL" sz="1600" dirty="0"/>
              <a:t>: </a:t>
            </a:r>
            <a:r>
              <a:rPr lang="es-CL" sz="1600" dirty="0">
                <a:hlinkClick r:id="rId4" tooltip="Casilla de verificación"/>
              </a:rPr>
              <a:t>Casilla de verificación</a:t>
            </a:r>
            <a:endParaRPr lang="es-CL" sz="1600" dirty="0"/>
          </a:p>
          <a:p>
            <a:r>
              <a:rPr lang="es-CL" sz="1600" dirty="0" err="1"/>
              <a:t>OptionButton</a:t>
            </a:r>
            <a:r>
              <a:rPr lang="es-CL" sz="1600" dirty="0"/>
              <a:t>: </a:t>
            </a:r>
            <a:r>
              <a:rPr lang="es-CL" sz="1600" dirty="0">
                <a:hlinkClick r:id="rId5" tooltip="Botón de opción"/>
              </a:rPr>
              <a:t>Botón de opción</a:t>
            </a:r>
            <a:r>
              <a:rPr lang="es-CL" sz="1600" dirty="0"/>
              <a:t>			</a:t>
            </a:r>
            <a:r>
              <a:rPr lang="es-CL" sz="1600" dirty="0" err="1"/>
              <a:t>ComboBox</a:t>
            </a:r>
            <a:r>
              <a:rPr lang="es-CL" sz="1600" dirty="0"/>
              <a:t>: Lista desplegable</a:t>
            </a:r>
          </a:p>
          <a:p>
            <a:r>
              <a:rPr lang="es-CL" sz="1600" dirty="0" err="1"/>
              <a:t>ListBox</a:t>
            </a:r>
            <a:r>
              <a:rPr lang="es-CL" sz="1600" dirty="0"/>
              <a:t>: Lista					</a:t>
            </a:r>
            <a:r>
              <a:rPr lang="es-CL" sz="1600" dirty="0" err="1"/>
              <a:t>HScrollBar</a:t>
            </a:r>
            <a:r>
              <a:rPr lang="es-CL" sz="1600" dirty="0"/>
              <a:t>: Barra de desplazamiento horizontal</a:t>
            </a:r>
          </a:p>
          <a:p>
            <a:r>
              <a:rPr lang="es-CL" sz="1600" dirty="0" err="1"/>
              <a:t>VScrollBar</a:t>
            </a:r>
            <a:r>
              <a:rPr lang="es-CL" sz="1600" dirty="0"/>
              <a:t>: Barra de desplazamiento vertical		</a:t>
            </a:r>
            <a:r>
              <a:rPr lang="es-CL" sz="1600" dirty="0" err="1"/>
              <a:t>Timer</a:t>
            </a:r>
            <a:r>
              <a:rPr lang="es-CL" sz="1600" dirty="0"/>
              <a:t>: </a:t>
            </a:r>
            <a:r>
              <a:rPr lang="es-CL" sz="1600" dirty="0">
                <a:hlinkClick r:id="rId6" tooltip="Temporizador"/>
              </a:rPr>
              <a:t>Temporizador</a:t>
            </a:r>
            <a:endParaRPr lang="es-CL" sz="1600" dirty="0"/>
          </a:p>
          <a:p>
            <a:r>
              <a:rPr lang="es-CL" sz="1600" dirty="0" err="1"/>
              <a:t>DriveListBox</a:t>
            </a:r>
            <a:r>
              <a:rPr lang="es-CL" sz="1600" dirty="0"/>
              <a:t>: Lista de unidades de disco		</a:t>
            </a:r>
            <a:r>
              <a:rPr lang="es-CL" sz="1600" dirty="0" err="1"/>
              <a:t>DirListBox</a:t>
            </a:r>
            <a:r>
              <a:rPr lang="es-CL" sz="1600" dirty="0"/>
              <a:t>: Lista de directorios</a:t>
            </a:r>
          </a:p>
          <a:p>
            <a:r>
              <a:rPr lang="es-CL" sz="1600" dirty="0" err="1"/>
              <a:t>FileListBox</a:t>
            </a:r>
            <a:r>
              <a:rPr lang="es-CL" sz="1600" dirty="0"/>
              <a:t>: Lista de archivos			</a:t>
            </a:r>
            <a:r>
              <a:rPr lang="es-CL" sz="1600" dirty="0" err="1"/>
              <a:t>Shape</a:t>
            </a:r>
            <a:r>
              <a:rPr lang="es-CL" sz="1600" dirty="0"/>
              <a:t>: Figura</a:t>
            </a:r>
          </a:p>
          <a:p>
            <a:r>
              <a:rPr lang="es-CL" sz="1600" dirty="0"/>
              <a:t>Line: Línea					</a:t>
            </a:r>
            <a:r>
              <a:rPr lang="es-CL" sz="1600" dirty="0" err="1"/>
              <a:t>Image</a:t>
            </a:r>
            <a:r>
              <a:rPr lang="es-CL" sz="1600" dirty="0"/>
              <a:t>: Imagen</a:t>
            </a:r>
          </a:p>
          <a:p>
            <a:r>
              <a:rPr lang="es-CL" sz="1600" dirty="0"/>
              <a:t>Data: Conexión a origen de datos</a:t>
            </a:r>
          </a:p>
        </p:txBody>
      </p:sp>
    </p:spTree>
    <p:extLst>
      <p:ext uri="{BB962C8B-B14F-4D97-AF65-F5344CB8AC3E}">
        <p14:creationId xmlns:p14="http://schemas.microsoft.com/office/powerpoint/2010/main" val="2541622104"/>
      </p:ext>
    </p:extLst>
  </p:cSld>
  <p:clrMapOvr>
    <a:masterClrMapping/>
  </p:clrMapOvr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TM04033937[[fn=Estela de condensación]]</Template>
  <TotalTime>842</TotalTime>
  <Words>371</Words>
  <Application>Microsoft Office PowerPoint</Application>
  <PresentationFormat>Panorámica</PresentationFormat>
  <Paragraphs>114</Paragraphs>
  <Slides>17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Century Gothic</vt:lpstr>
      <vt:lpstr>Estela de condensación</vt:lpstr>
      <vt:lpstr>Elementos de programación y Visual Basic – Excel</vt:lpstr>
      <vt:lpstr>Lenguajes de programación</vt:lpstr>
      <vt:lpstr>Lenguajes de programación</vt:lpstr>
      <vt:lpstr>Lenguajes de programación</vt:lpstr>
      <vt:lpstr>Visual Basic</vt:lpstr>
      <vt:lpstr>Reconocimiento de VBA</vt:lpstr>
      <vt:lpstr>Presentación de PowerPoint</vt:lpstr>
      <vt:lpstr>Presentación de PowerPoint</vt:lpstr>
      <vt:lpstr>Entorno de Desarrollo</vt:lpstr>
      <vt:lpstr>Variables</vt:lpstr>
      <vt:lpstr>Tipo de Variables</vt:lpstr>
      <vt:lpstr>Declaración Variables</vt:lpstr>
      <vt:lpstr>Operadores</vt:lpstr>
      <vt:lpstr>Cells</vt:lpstr>
      <vt:lpstr>Msg.Box</vt:lpstr>
      <vt:lpstr>Condicionamientos Lógicos</vt:lpstr>
      <vt:lpstr>Bucles y Bucles anidados (ciclos)</vt:lpstr>
    </vt:vector>
  </TitlesOfParts>
  <Company>Universidad de Chile - Facultad de Agronomía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Cálculo Numérico</dc:title>
  <dc:creator>Alexis Medina</dc:creator>
  <cp:lastModifiedBy>Cristian Andre Reyes Andrade (cristian.reyes.a)</cp:lastModifiedBy>
  <cp:revision>40</cp:revision>
  <dcterms:created xsi:type="dcterms:W3CDTF">2016-09-22T22:27:54Z</dcterms:created>
  <dcterms:modified xsi:type="dcterms:W3CDTF">2019-06-05T00:59:36Z</dcterms:modified>
</cp:coreProperties>
</file>