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7"/>
  </p:notesMasterIdLst>
  <p:handoutMasterIdLst>
    <p:handoutMasterId r:id="rId18"/>
  </p:handoutMasterIdLst>
  <p:sldIdLst>
    <p:sldId id="257" r:id="rId5"/>
    <p:sldId id="268" r:id="rId6"/>
    <p:sldId id="272" r:id="rId7"/>
    <p:sldId id="267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</p:sldIdLst>
  <p:sldSz cx="12188825" cy="6858000"/>
  <p:notesSz cx="6858000" cy="9144000"/>
  <p:defaultTextStyle>
    <a:defPPr rtl="0">
      <a:defRPr lang="es-es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5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94404"/>
    <a:srgbClr val="5F6F0F"/>
    <a:srgbClr val="718412"/>
    <a:srgbClr val="65741A"/>
    <a:srgbClr val="70811D"/>
    <a:srgbClr val="7B8D1F"/>
    <a:srgbClr val="839721"/>
    <a:srgbClr val="95AB25"/>
    <a:srgbClr val="BC5500"/>
    <a:srgbClr val="C45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6395" autoAdjust="0"/>
  </p:normalViewPr>
  <p:slideViewPr>
    <p:cSldViewPr>
      <p:cViewPr varScale="1">
        <p:scale>
          <a:sx n="72" d="100"/>
          <a:sy n="72" d="100"/>
        </p:scale>
        <p:origin x="618" y="72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8" d="100"/>
          <a:sy n="88" d="100"/>
        </p:scale>
        <p:origin x="2478" y="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algn="r" rtl="0"/>
            <a:fld id="{C8F1D84B-F747-4821-8617-FBD61E8F4308}" type="datetime1">
              <a:rPr lang="es-ES" smtClean="0"/>
              <a:t>30/08/2017</a:t>
            </a:fld>
            <a:endParaRPr lang="es-ES" dirty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es-ES" dirty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algn="r" rtl="0"/>
            <a:fld id="{79429053-DC2A-4342-ADD4-2FD729D91E2C}" type="slidenum">
              <a:rPr lang="es-ES" smtClean="0"/>
              <a:pPr algn="r" rtl="0"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320457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rtl="0">
              <a:defRPr sz="1200"/>
            </a:lvl1pPr>
          </a:lstStyle>
          <a:p>
            <a:fld id="{DA87C823-BB9F-45DA-99AB-416A32E1B948}" type="datetime1">
              <a:rPr lang="es-ES" noProof="0" smtClean="0"/>
              <a:pPr/>
              <a:t>30/08/2017</a:t>
            </a:fld>
            <a:endParaRPr lang="es-ES" noProof="0" dirty="0"/>
          </a:p>
        </p:txBody>
      </p:sp>
      <p:sp>
        <p:nvSpPr>
          <p:cNvPr id="4" name="Marcador de posición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s-ES" noProof="0" dirty="0"/>
          </a:p>
        </p:txBody>
      </p:sp>
      <p:sp>
        <p:nvSpPr>
          <p:cNvPr id="5" name="Marcador de posición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es-ES" noProof="0" dirty="0"/>
              <a:t>Haga clic para modificar el estilo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rtl="0">
              <a:defRPr sz="1200"/>
            </a:lvl1pPr>
          </a:lstStyle>
          <a:p>
            <a:fld id="{3EBA5BD7-F043-4D1B-AA17-CD412FC534DE}" type="slidenum">
              <a:rPr lang="es-ES" noProof="0" smtClean="0"/>
              <a:pPr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76705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A5BD7-F043-4D1B-AA17-CD412FC534DE}" type="slidenum">
              <a:rPr lang="es-ES" smtClean="0"/>
              <a:pPr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88672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A5BD7-F043-4D1B-AA17-CD412FC534DE}" type="slidenum">
              <a:rPr lang="es-ES" smtClean="0"/>
              <a:pPr/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74516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BA5BD7-F043-4D1B-AA17-CD412FC534DE}" type="slidenum">
              <a:rPr lang="es-ES" smtClean="0"/>
              <a:pPr/>
              <a:t>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21317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diagonales"/>
          <p:cNvGrpSpPr/>
          <p:nvPr/>
        </p:nvGrpSpPr>
        <p:grpSpPr>
          <a:xfrm>
            <a:off x="7516443" y="4145281"/>
            <a:ext cx="4686117" cy="2731407"/>
            <a:chOff x="5638800" y="3108960"/>
            <a:chExt cx="3515503" cy="2048555"/>
          </a:xfrm>
        </p:grpSpPr>
        <p:cxnSp>
          <p:nvCxnSpPr>
            <p:cNvPr id="14" name="Conector recto 13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Conector recto 16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9" name="Conector recto 18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2" name="líneas inferiores"/>
          <p:cNvGrpSpPr/>
          <p:nvPr/>
        </p:nvGrpSpPr>
        <p:grpSpPr>
          <a:xfrm>
            <a:off x="-8916" y="6057149"/>
            <a:ext cx="5498726" cy="820207"/>
            <a:chOff x="-6689" y="4553748"/>
            <a:chExt cx="4125119" cy="615155"/>
          </a:xfrm>
        </p:grpSpPr>
        <p:sp>
          <p:nvSpPr>
            <p:cNvPr id="9" name="Forma libre 8"/>
            <p:cNvSpPr/>
            <p:nvPr/>
          </p:nvSpPr>
          <p:spPr>
            <a:xfrm rot="16200000">
              <a:off x="1754302" y="2802395"/>
              <a:ext cx="612775" cy="411548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4115481 h 4115481"/>
                <a:gd name="connsiteX1" fmla="*/ 612775 w 612775"/>
                <a:gd name="connsiteY1" fmla="*/ 3180443 h 4115481"/>
                <a:gd name="connsiteX2" fmla="*/ 612775 w 612775"/>
                <a:gd name="connsiteY2" fmla="*/ 0 h 4115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4115481">
                  <a:moveTo>
                    <a:pt x="0" y="4115481"/>
                  </a:moveTo>
                  <a:lnTo>
                    <a:pt x="612775" y="3180443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es-ES" noProof="0" dirty="0"/>
            </a:p>
          </p:txBody>
        </p:sp>
        <p:sp>
          <p:nvSpPr>
            <p:cNvPr id="10" name="Forma libre 9"/>
            <p:cNvSpPr/>
            <p:nvPr/>
          </p:nvSpPr>
          <p:spPr>
            <a:xfrm rot="16200000">
              <a:off x="1604659" y="3152814"/>
              <a:ext cx="410751" cy="3621427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  <a:gd name="connsiteX0" fmla="*/ 0 w 410751"/>
                <a:gd name="connsiteY0" fmla="*/ 3614170 h 3614170"/>
                <a:gd name="connsiteX1" fmla="*/ 410751 w 410751"/>
                <a:gd name="connsiteY1" fmla="*/ 2990994 h 3614170"/>
                <a:gd name="connsiteX2" fmla="*/ 405947 w 410751"/>
                <a:gd name="connsiteY2" fmla="*/ 0 h 3614170"/>
                <a:gd name="connsiteX0" fmla="*/ 0 w 410751"/>
                <a:gd name="connsiteY0" fmla="*/ 3621427 h 3621427"/>
                <a:gd name="connsiteX1" fmla="*/ 410751 w 410751"/>
                <a:gd name="connsiteY1" fmla="*/ 2998251 h 3621427"/>
                <a:gd name="connsiteX2" fmla="*/ 405947 w 410751"/>
                <a:gd name="connsiteY2" fmla="*/ 0 h 3621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621427">
                  <a:moveTo>
                    <a:pt x="0" y="3621427"/>
                  </a:moveTo>
                  <a:lnTo>
                    <a:pt x="410751" y="2998251"/>
                  </a:lnTo>
                  <a:cubicBezTo>
                    <a:pt x="410359" y="2065358"/>
                    <a:pt x="406339" y="932893"/>
                    <a:pt x="405947" y="0"/>
                  </a:cubicBez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es-ES" noProof="0" dirty="0"/>
            </a:p>
          </p:txBody>
        </p:sp>
        <p:sp>
          <p:nvSpPr>
            <p:cNvPr id="11" name="Forma libre 10"/>
            <p:cNvSpPr/>
            <p:nvPr/>
          </p:nvSpPr>
          <p:spPr>
            <a:xfrm rot="16200000">
              <a:off x="1462308" y="3453376"/>
              <a:ext cx="241768" cy="31797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  <a:gd name="connsiteX0" fmla="*/ 0 w 241768"/>
                <a:gd name="connsiteY0" fmla="*/ 3179761 h 3179761"/>
                <a:gd name="connsiteX1" fmla="*/ 238919 w 241768"/>
                <a:gd name="connsiteY1" fmla="*/ 2819370 h 3179761"/>
                <a:gd name="connsiteX2" fmla="*/ 241754 w 241768"/>
                <a:gd name="connsiteY2" fmla="*/ 0 h 3179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768" h="3179761">
                  <a:moveTo>
                    <a:pt x="0" y="3179761"/>
                  </a:moveTo>
                  <a:lnTo>
                    <a:pt x="238919" y="2819370"/>
                  </a:lnTo>
                  <a:cubicBezTo>
                    <a:pt x="238654" y="1947313"/>
                    <a:pt x="242019" y="872057"/>
                    <a:pt x="241754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 rtl="0"/>
              <a:endParaRPr lang="es-ES" noProof="0" dirty="0"/>
            </a:p>
          </p:txBody>
        </p:sp>
      </p:grpSp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625176" y="584200"/>
            <a:ext cx="8735325" cy="2000251"/>
          </a:xfrm>
        </p:spPr>
        <p:txBody>
          <a:bodyPr rtlCol="0">
            <a:normAutofit/>
          </a:bodyPr>
          <a:lstStyle>
            <a:lvl1pPr algn="l" rtl="0">
              <a:defRPr sz="540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25176" y="2616200"/>
            <a:ext cx="8735325" cy="1752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cap="all" spc="200" baseline="0">
                <a:solidFill>
                  <a:schemeClr val="accent1"/>
                </a:solidFill>
              </a:defRPr>
            </a:lvl1pPr>
            <a:lvl2pPr marL="60949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es-ES" noProof="0"/>
              <a:t>Haga clic para editar el estilo de subtítulo del patrón</a:t>
            </a:r>
            <a:endParaRPr lang="es-ES" noProof="0" dirty="0"/>
          </a:p>
        </p:txBody>
      </p:sp>
      <p:sp>
        <p:nvSpPr>
          <p:cNvPr id="22" name="Marcador de posición de fecha 2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042E67D-14C0-4ED9-A218-9C14494A6A84}" type="datetime1">
              <a:rPr lang="es-ES" noProof="0" smtClean="0"/>
              <a:pPr/>
              <a:t>30/08/2017</a:t>
            </a:fld>
            <a:endParaRPr lang="es-ES" noProof="0" dirty="0"/>
          </a:p>
        </p:txBody>
      </p:sp>
      <p:sp>
        <p:nvSpPr>
          <p:cNvPr id="23" name="Marcador de posición de pie de página 2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24" name="Marcador de posición de número de diapositiva 2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847488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 baseline="0"/>
            </a:lvl8pPr>
            <a:lvl9pPr algn="l" rtl="0">
              <a:defRPr baseline="0"/>
            </a:lvl9pPr>
          </a:lstStyle>
          <a:p>
            <a:pPr lvl="0" rtl="0"/>
            <a:r>
              <a:rPr lang="es-ES" noProof="0"/>
              <a:t>Editar el estilo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0A1DB83-C382-4684-8887-65A03EA4FFF0}" type="datetime1">
              <a:rPr lang="es-ES" noProof="0" smtClean="0"/>
              <a:pPr/>
              <a:t>30/08/2017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996675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6898" y="584200"/>
            <a:ext cx="2742486" cy="5588000"/>
          </a:xfrm>
        </p:spPr>
        <p:txBody>
          <a:bodyPr vert="eaVert" rtlCol="0"/>
          <a:lstStyle/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vertical 2"/>
          <p:cNvSpPr>
            <a:spLocks noGrp="1"/>
          </p:cNvSpPr>
          <p:nvPr>
            <p:ph type="body" orient="vert" idx="1"/>
          </p:nvPr>
        </p:nvSpPr>
        <p:spPr>
          <a:xfrm>
            <a:off x="1218882" y="584200"/>
            <a:ext cx="7414869" cy="5588000"/>
          </a:xfrm>
        </p:spPr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es-ES" noProof="0"/>
              <a:t>Editar el estilo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C60E81D3-9B82-44CA-B1F9-FCEFDC87935B}" type="datetime1">
              <a:rPr lang="es-ES" noProof="0" smtClean="0"/>
              <a:pPr/>
              <a:t>30/08/2017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59588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es-ES" noProof="0"/>
              <a:t>Editar el estilo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2E48AAE-5AE8-418A-A225-B506C222F2F9}" type="datetime1">
              <a:rPr lang="es-ES" noProof="0" smtClean="0"/>
              <a:pPr/>
              <a:t>30/08/2017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40676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diagonales"/>
          <p:cNvGrpSpPr/>
          <p:nvPr/>
        </p:nvGrpSpPr>
        <p:grpSpPr>
          <a:xfrm>
            <a:off x="7516443" y="4145281"/>
            <a:ext cx="4686117" cy="2731407"/>
            <a:chOff x="5638800" y="3108960"/>
            <a:chExt cx="3515503" cy="2048555"/>
          </a:xfrm>
        </p:grpSpPr>
        <p:cxnSp>
          <p:nvCxnSpPr>
            <p:cNvPr id="12" name="Conector recto 11"/>
            <p:cNvCxnSpPr/>
            <p:nvPr/>
          </p:nvCxnSpPr>
          <p:spPr>
            <a:xfrm flipV="1">
              <a:off x="5638800" y="3108960"/>
              <a:ext cx="3515503" cy="2037116"/>
            </a:xfrm>
            <a:prstGeom prst="line">
              <a:avLst/>
            </a:pr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3" name="Conector recto 12"/>
            <p:cNvCxnSpPr/>
            <p:nvPr/>
          </p:nvCxnSpPr>
          <p:spPr>
            <a:xfrm flipV="1">
              <a:off x="6004643" y="3333750"/>
              <a:ext cx="3149660" cy="1823765"/>
            </a:xfrm>
            <a:prstGeom prst="line">
              <a:avLst/>
            </a:pr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4" name="Conector recto 13"/>
            <p:cNvCxnSpPr/>
            <p:nvPr/>
          </p:nvCxnSpPr>
          <p:spPr>
            <a:xfrm flipV="1">
              <a:off x="6388342" y="3549891"/>
              <a:ext cx="2765961" cy="1600149"/>
            </a:xfrm>
            <a:prstGeom prst="line">
              <a:avLst/>
            </a:pr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25177" y="2209801"/>
            <a:ext cx="8938472" cy="2764335"/>
          </a:xfrm>
        </p:spPr>
        <p:txBody>
          <a:bodyPr rtlCol="0" anchor="b">
            <a:normAutofit/>
          </a:bodyPr>
          <a:lstStyle>
            <a:lvl1pPr algn="l" rtl="0">
              <a:defRPr sz="5400" b="0" cap="none" baseline="0"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625176" y="4951266"/>
            <a:ext cx="7069519" cy="1220933"/>
          </a:xfrm>
        </p:spPr>
        <p:txBody>
          <a:bodyPr rtlCol="0" anchor="t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cap="all" spc="200" baseline="0">
                <a:solidFill>
                  <a:schemeClr val="accent1"/>
                </a:solidFill>
              </a:defRPr>
            </a:lvl1pPr>
            <a:lvl2pPr marL="609493" indent="0" algn="l" rtl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l" rtl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l" rtl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es-ES" noProof="0"/>
              <a:t>Editar el estilo de texto del patrón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AA1D35CA-82F5-4AD4-B9EC-66E805B73542}" type="datetime1">
              <a:rPr lang="es-ES" noProof="0" smtClean="0"/>
              <a:pPr/>
              <a:t>30/08/2017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61633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contenido 2"/>
          <p:cNvSpPr>
            <a:spLocks noGrp="1"/>
          </p:cNvSpPr>
          <p:nvPr>
            <p:ph sz="half" idx="1"/>
          </p:nvPr>
        </p:nvSpPr>
        <p:spPr>
          <a:xfrm>
            <a:off x="1218883" y="1706880"/>
            <a:ext cx="5078677" cy="4465320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 rtl="0"/>
            <a:r>
              <a:rPr lang="es-ES" noProof="0"/>
              <a:t>Editar el estilo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/>
          </p:nvPr>
        </p:nvSpPr>
        <p:spPr>
          <a:xfrm>
            <a:off x="6500707" y="1706880"/>
            <a:ext cx="5078677" cy="4465320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/>
            </a:lvl8pPr>
            <a:lvl9pPr algn="l" rtl="0">
              <a:defRPr sz="2000"/>
            </a:lvl9pPr>
          </a:lstStyle>
          <a:p>
            <a:pPr lvl="0" rtl="0"/>
            <a:r>
              <a:rPr lang="es-ES" noProof="0"/>
              <a:t>Editar el estilo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34CCE92-710B-4678-B1B1-EFCAA5CDF075}" type="datetime1">
              <a:rPr lang="es-ES" noProof="0" smtClean="0"/>
              <a:pPr/>
              <a:t>30/08/2017</a:t>
            </a:fld>
            <a:endParaRPr lang="es-ES" noProof="0" dirty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355764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218883" y="1701800"/>
            <a:ext cx="5082740" cy="914400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 cap="all" spc="200" baseline="0">
                <a:solidFill>
                  <a:schemeClr val="accent1"/>
                </a:solidFill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es-ES" noProof="0"/>
              <a:t>Editar el estilo de texto del patrón</a:t>
            </a:r>
          </a:p>
        </p:txBody>
      </p:sp>
      <p:sp>
        <p:nvSpPr>
          <p:cNvPr id="4" name="Marcador de posición de contenido 3"/>
          <p:cNvSpPr>
            <a:spLocks noGrp="1"/>
          </p:cNvSpPr>
          <p:nvPr>
            <p:ph sz="half" idx="2"/>
          </p:nvPr>
        </p:nvSpPr>
        <p:spPr>
          <a:xfrm>
            <a:off x="1218883" y="2717800"/>
            <a:ext cx="5078677" cy="3454400"/>
          </a:xfrm>
        </p:spPr>
        <p:txBody>
          <a:bodyPr rtlCol="0">
            <a:no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 baseline="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 rtl="0"/>
            <a:r>
              <a:rPr lang="es-ES" noProof="0"/>
              <a:t>Editar el estilo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5" name="Marcador de posición de texto 4"/>
          <p:cNvSpPr>
            <a:spLocks noGrp="1"/>
          </p:cNvSpPr>
          <p:nvPr>
            <p:ph type="body" sz="quarter" idx="3"/>
          </p:nvPr>
        </p:nvSpPr>
        <p:spPr>
          <a:xfrm>
            <a:off x="6496644" y="1701800"/>
            <a:ext cx="5082740" cy="914400"/>
          </a:xfrm>
        </p:spPr>
        <p:txBody>
          <a:bodyPr rtlCol="0" anchor="b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800" b="0" cap="all" spc="200" baseline="0">
                <a:solidFill>
                  <a:schemeClr val="accent1"/>
                </a:solidFill>
              </a:defRPr>
            </a:lvl1pPr>
            <a:lvl2pPr marL="609493" indent="0" algn="l" rtl="0">
              <a:buNone/>
              <a:defRPr sz="2700" b="1"/>
            </a:lvl2pPr>
            <a:lvl3pPr marL="1218987" indent="0" algn="l" rtl="0">
              <a:buNone/>
              <a:defRPr sz="2400" b="1"/>
            </a:lvl3pPr>
            <a:lvl4pPr marL="1828480" indent="0" algn="l" rtl="0">
              <a:buNone/>
              <a:defRPr sz="2100" b="1"/>
            </a:lvl4pPr>
            <a:lvl5pPr marL="2437973" indent="0" algn="l" rtl="0">
              <a:buNone/>
              <a:defRPr sz="2100" b="1"/>
            </a:lvl5pPr>
            <a:lvl6pPr marL="3047467" indent="0" algn="l" rtl="0">
              <a:buNone/>
              <a:defRPr sz="2100" b="1"/>
            </a:lvl6pPr>
            <a:lvl7pPr marL="3656960" indent="0" algn="l" rtl="0">
              <a:buNone/>
              <a:defRPr sz="2100" b="1"/>
            </a:lvl7pPr>
            <a:lvl8pPr marL="4266453" indent="0" algn="l" rtl="0">
              <a:buNone/>
              <a:defRPr sz="2100" b="1"/>
            </a:lvl8pPr>
            <a:lvl9pPr marL="4875947" indent="0" algn="l" rtl="0">
              <a:buNone/>
              <a:defRPr sz="2100" b="1"/>
            </a:lvl9pPr>
          </a:lstStyle>
          <a:p>
            <a:pPr lvl="0" rtl="0"/>
            <a:r>
              <a:rPr lang="es-ES" noProof="0"/>
              <a:t>Editar el estilo de texto del patrón</a:t>
            </a:r>
          </a:p>
        </p:txBody>
      </p:sp>
      <p:sp>
        <p:nvSpPr>
          <p:cNvPr id="6" name="Marcador de posición de contenido 5"/>
          <p:cNvSpPr>
            <a:spLocks noGrp="1"/>
          </p:cNvSpPr>
          <p:nvPr>
            <p:ph sz="quarter" idx="4"/>
          </p:nvPr>
        </p:nvSpPr>
        <p:spPr>
          <a:xfrm>
            <a:off x="6500707" y="2717800"/>
            <a:ext cx="5078677" cy="3454400"/>
          </a:xfrm>
        </p:spPr>
        <p:txBody>
          <a:bodyPr rtlCol="0">
            <a:no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 baseline="0"/>
            </a:lvl6pPr>
            <a:lvl7pPr algn="l" rtl="0">
              <a:defRPr sz="2000" baseline="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 rtl="0"/>
            <a:r>
              <a:rPr lang="es-ES" noProof="0"/>
              <a:t>Editar el estilo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7" name="Marcador de posición de fecha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83FB0F2C-25D9-4D7E-B43A-29A2E16C960D}" type="datetime1">
              <a:rPr lang="es-ES" noProof="0" smtClean="0"/>
              <a:pPr/>
              <a:t>30/08/2017</a:t>
            </a:fld>
            <a:endParaRPr lang="es-ES" noProof="0" dirty="0"/>
          </a:p>
        </p:txBody>
      </p:sp>
      <p:sp>
        <p:nvSpPr>
          <p:cNvPr id="8" name="Marcador de posición de pie de página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9" name="Marcador de posición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595381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3" name="Marcador de posición de fecha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FD34687D-B11B-47A5-95F6-B79DA932A6DF}" type="datetime1">
              <a:rPr lang="es-ES" noProof="0" smtClean="0"/>
              <a:pPr/>
              <a:t>30/08/2017</a:t>
            </a:fld>
            <a:endParaRPr lang="es-ES" noProof="0" dirty="0"/>
          </a:p>
        </p:txBody>
      </p:sp>
      <p:sp>
        <p:nvSpPr>
          <p:cNvPr id="4" name="Marcador de posición de pie de página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5" name="Marcador de posición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51522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ción de fecha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93C656DE-1E46-4450-9484-A739B4FADFBC}" type="datetime1">
              <a:rPr lang="es-ES" noProof="0" smtClean="0"/>
              <a:pPr/>
              <a:t>30/08/2017</a:t>
            </a:fld>
            <a:endParaRPr lang="es-ES" noProof="0" dirty="0"/>
          </a:p>
        </p:txBody>
      </p:sp>
      <p:sp>
        <p:nvSpPr>
          <p:cNvPr id="3" name="Marcador de posición de pie de página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4" name="Marcador de posición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2172478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8882" y="1701800"/>
            <a:ext cx="4062942" cy="2438400"/>
          </a:xfrm>
        </p:spPr>
        <p:txBody>
          <a:bodyPr rtlCol="0" anchor="b">
            <a:normAutofit/>
          </a:bodyPr>
          <a:lstStyle>
            <a:lvl1pPr algn="l" rtl="0">
              <a:defRPr sz="2800" b="0" cap="all" spc="200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1218882" y="4241800"/>
            <a:ext cx="4062942" cy="1930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es-ES" noProof="0"/>
              <a:t>Editar el estilo de texto del patrón</a:t>
            </a:r>
          </a:p>
        </p:txBody>
      </p:sp>
      <p:sp>
        <p:nvSpPr>
          <p:cNvPr id="3" name="Marcador de posición de contenido 2"/>
          <p:cNvSpPr>
            <a:spLocks noGrp="1"/>
          </p:cNvSpPr>
          <p:nvPr>
            <p:ph idx="1"/>
          </p:nvPr>
        </p:nvSpPr>
        <p:spPr>
          <a:xfrm>
            <a:off x="5484971" y="584200"/>
            <a:ext cx="6094413" cy="5588000"/>
          </a:xfrm>
        </p:spPr>
        <p:txBody>
          <a:bodyPr rtlCol="0">
            <a:normAutofit/>
          </a:bodyPr>
          <a:lstStyle>
            <a:lvl1pPr algn="l" rtl="0">
              <a:defRPr sz="2800"/>
            </a:lvl1pPr>
            <a:lvl2pPr algn="l" rtl="0">
              <a:defRPr sz="2400"/>
            </a:lvl2pPr>
            <a:lvl3pPr algn="l" rtl="0">
              <a:defRPr sz="2000"/>
            </a:lvl3pPr>
            <a:lvl4pPr algn="l" rtl="0">
              <a:defRPr sz="2000"/>
            </a:lvl4pPr>
            <a:lvl5pPr algn="l" rtl="0">
              <a:defRPr sz="2000"/>
            </a:lvl5pPr>
            <a:lvl6pPr algn="l" rtl="0">
              <a:defRPr sz="2000"/>
            </a:lvl6pPr>
            <a:lvl7pPr algn="l" rtl="0">
              <a:defRPr sz="2000"/>
            </a:lvl7pPr>
            <a:lvl8pPr algn="l" rtl="0">
              <a:defRPr sz="2000" baseline="0"/>
            </a:lvl8pPr>
            <a:lvl9pPr algn="l" rtl="0">
              <a:defRPr sz="2000" baseline="0"/>
            </a:lvl9pPr>
          </a:lstStyle>
          <a:p>
            <a:pPr lvl="0" rtl="0"/>
            <a:r>
              <a:rPr lang="es-ES" noProof="0"/>
              <a:t>Editar el estilo de texto del patrón</a:t>
            </a:r>
          </a:p>
          <a:p>
            <a:pPr lvl="1" rtl="0"/>
            <a:r>
              <a:rPr lang="es-ES" noProof="0"/>
              <a:t>Segundo nivel</a:t>
            </a:r>
          </a:p>
          <a:p>
            <a:pPr lvl="2" rtl="0"/>
            <a:r>
              <a:rPr lang="es-ES" noProof="0"/>
              <a:t>Tercer nivel</a:t>
            </a:r>
          </a:p>
          <a:p>
            <a:pPr lvl="3" rtl="0"/>
            <a:r>
              <a:rPr lang="es-ES" noProof="0"/>
              <a:t>Cuarto nivel</a:t>
            </a:r>
          </a:p>
          <a:p>
            <a:pPr lvl="4" rtl="0"/>
            <a:r>
              <a:rPr lang="es-ES" noProof="0"/>
              <a:t>Quinto nivel</a:t>
            </a:r>
            <a:endParaRPr lang="es-ES" noProof="0" dirty="0"/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EEA77F8B-D469-4ECD-B91E-3B01AD692331}" type="datetime1">
              <a:rPr lang="es-ES" noProof="0" smtClean="0"/>
              <a:pPr/>
              <a:t>30/08/2017</a:t>
            </a:fld>
            <a:endParaRPr lang="es-ES" noProof="0" dirty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1618139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ley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218882" y="1701800"/>
            <a:ext cx="4062942" cy="2438400"/>
          </a:xfrm>
        </p:spPr>
        <p:txBody>
          <a:bodyPr rtlCol="0" anchor="b">
            <a:normAutofit/>
          </a:bodyPr>
          <a:lstStyle>
            <a:lvl1pPr algn="l" rtl="0">
              <a:defRPr sz="2800" b="0" cap="all" spc="200" baseline="0">
                <a:solidFill>
                  <a:schemeClr val="accent1"/>
                </a:solidFill>
              </a:defRPr>
            </a:lvl1pPr>
          </a:lstStyle>
          <a:p>
            <a:pPr rtl="0"/>
            <a:r>
              <a:rPr lang="es-ES" noProof="0"/>
              <a:t>Haga clic para modificar el estilo de título del patrón</a:t>
            </a:r>
            <a:endParaRPr lang="es-ES" noProof="0" dirty="0"/>
          </a:p>
        </p:txBody>
      </p:sp>
      <p:sp>
        <p:nvSpPr>
          <p:cNvPr id="4" name="Marcador de posición de texto 3"/>
          <p:cNvSpPr>
            <a:spLocks noGrp="1"/>
          </p:cNvSpPr>
          <p:nvPr>
            <p:ph type="body" sz="half" idx="2"/>
          </p:nvPr>
        </p:nvSpPr>
        <p:spPr>
          <a:xfrm>
            <a:off x="1218882" y="4241800"/>
            <a:ext cx="4062942" cy="19304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2000"/>
            </a:lvl1pPr>
            <a:lvl2pPr marL="609493" indent="0" algn="l" rtl="0">
              <a:buNone/>
              <a:defRPr sz="1600"/>
            </a:lvl2pPr>
            <a:lvl3pPr marL="1218987" indent="0" algn="l" rtl="0">
              <a:buNone/>
              <a:defRPr sz="1300"/>
            </a:lvl3pPr>
            <a:lvl4pPr marL="1828480" indent="0" algn="l" rtl="0">
              <a:buNone/>
              <a:defRPr sz="1200"/>
            </a:lvl4pPr>
            <a:lvl5pPr marL="2437973" indent="0" algn="l" rtl="0">
              <a:buNone/>
              <a:defRPr sz="1200"/>
            </a:lvl5pPr>
            <a:lvl6pPr marL="3047467" indent="0" algn="l" rtl="0">
              <a:buNone/>
              <a:defRPr sz="1200"/>
            </a:lvl6pPr>
            <a:lvl7pPr marL="3656960" indent="0" algn="l" rtl="0">
              <a:buNone/>
              <a:defRPr sz="1200"/>
            </a:lvl7pPr>
            <a:lvl8pPr marL="4266453" indent="0" algn="l" rtl="0">
              <a:buNone/>
              <a:defRPr sz="1200"/>
            </a:lvl8pPr>
            <a:lvl9pPr marL="4875947" indent="0" algn="l" rtl="0">
              <a:buNone/>
              <a:defRPr sz="1200"/>
            </a:lvl9pPr>
          </a:lstStyle>
          <a:p>
            <a:pPr lvl="0" rtl="0"/>
            <a:r>
              <a:rPr lang="es-ES" noProof="0"/>
              <a:t>Editar el estilo de texto del patrón</a:t>
            </a:r>
          </a:p>
        </p:txBody>
      </p:sp>
      <p:sp>
        <p:nvSpPr>
          <p:cNvPr id="3" name="Marcador de posición de imagen 2" descr="Marcador de posición vacío para agregar una imagen. Haga clic en el marcador de posición y seleccione la imagen que desee agregar."/>
          <p:cNvSpPr>
            <a:spLocks noGrp="1"/>
          </p:cNvSpPr>
          <p:nvPr>
            <p:ph type="pic" idx="1"/>
          </p:nvPr>
        </p:nvSpPr>
        <p:spPr>
          <a:xfrm>
            <a:off x="5484971" y="584200"/>
            <a:ext cx="6094413" cy="5588000"/>
          </a:xfrm>
          <a:ln w="12700">
            <a:solidFill>
              <a:schemeClr val="bg1">
                <a:lumMod val="75000"/>
                <a:lumOff val="25000"/>
              </a:schemeClr>
            </a:solidFill>
            <a:miter lim="800000"/>
          </a:ln>
        </p:spPr>
        <p:txBody>
          <a:bodyPr rtlCol="0">
            <a:normAutofit/>
          </a:bodyPr>
          <a:lstStyle>
            <a:lvl1pPr marL="0" indent="0" algn="l" rtl="0">
              <a:buNone/>
              <a:defRPr sz="2800"/>
            </a:lvl1pPr>
            <a:lvl2pPr marL="609493" indent="0" algn="l" rtl="0">
              <a:buNone/>
              <a:defRPr sz="3700"/>
            </a:lvl2pPr>
            <a:lvl3pPr marL="1218987" indent="0" algn="l" rtl="0">
              <a:buNone/>
              <a:defRPr sz="3200"/>
            </a:lvl3pPr>
            <a:lvl4pPr marL="1828480" indent="0" algn="l" rtl="0">
              <a:buNone/>
              <a:defRPr sz="2700"/>
            </a:lvl4pPr>
            <a:lvl5pPr marL="2437973" indent="0" algn="l" rtl="0">
              <a:buNone/>
              <a:defRPr sz="2700"/>
            </a:lvl5pPr>
            <a:lvl6pPr marL="3047467" indent="0" algn="l" rtl="0">
              <a:buNone/>
              <a:defRPr sz="2700"/>
            </a:lvl6pPr>
            <a:lvl7pPr marL="3656960" indent="0" algn="l" rtl="0">
              <a:buNone/>
              <a:defRPr sz="2700"/>
            </a:lvl7pPr>
            <a:lvl8pPr marL="4266453" indent="0" algn="l" rtl="0">
              <a:buNone/>
              <a:defRPr sz="2700"/>
            </a:lvl8pPr>
            <a:lvl9pPr marL="4875947" indent="0" algn="l" rtl="0">
              <a:buNone/>
              <a:defRPr sz="2700"/>
            </a:lvl9pPr>
          </a:lstStyle>
          <a:p>
            <a:pPr rtl="0"/>
            <a:r>
              <a:rPr lang="es-ES" noProof="0"/>
              <a:t>Haga clic en el icono para agregar una imagen</a:t>
            </a:r>
            <a:endParaRPr lang="es-ES" noProof="0" dirty="0"/>
          </a:p>
        </p:txBody>
      </p:sp>
      <p:sp>
        <p:nvSpPr>
          <p:cNvPr id="5" name="Marcador de posición de fecha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fld id="{49BA7B1C-709E-4257-93A5-EC2F0807D42F}" type="datetime1">
              <a:rPr lang="es-ES" noProof="0" smtClean="0"/>
              <a:pPr/>
              <a:t>30/08/2017</a:t>
            </a:fld>
            <a:endParaRPr lang="es-ES" noProof="0" dirty="0"/>
          </a:p>
        </p:txBody>
      </p:sp>
      <p:sp>
        <p:nvSpPr>
          <p:cNvPr id="6" name="Marcador de posición de pie de página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endParaRPr lang="es-ES" noProof="0" dirty="0"/>
          </a:p>
        </p:txBody>
      </p:sp>
      <p:sp>
        <p:nvSpPr>
          <p:cNvPr id="7" name="Marcador de posición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C014DD1E-5D91-48A3-AD6D-45FBA980D106}" type="slidenum">
              <a:rPr lang="es-ES" noProof="0" smtClean="0"/>
              <a:t>‹Nº›</a:t>
            </a:fld>
            <a:endParaRPr lang="es-ES" noProof="0" dirty="0"/>
          </a:p>
        </p:txBody>
      </p:sp>
    </p:spTree>
    <p:extLst>
      <p:ext uri="{BB962C8B-B14F-4D97-AF65-F5344CB8AC3E}">
        <p14:creationId xmlns:p14="http://schemas.microsoft.com/office/powerpoint/2010/main" val="4223431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tint val="100000"/>
                <a:shade val="0"/>
                <a:satMod val="100000"/>
              </a:schemeClr>
            </a:gs>
            <a:gs pos="85000">
              <a:schemeClr val="bg2">
                <a:tint val="100000"/>
                <a:shade val="30000"/>
                <a:satMod val="100000"/>
              </a:schemeClr>
            </a:gs>
            <a:gs pos="100000">
              <a:schemeClr val="bg2">
                <a:shade val="60000"/>
                <a:satMod val="100000"/>
              </a:schemeClr>
            </a:gs>
          </a:gsLst>
          <a:lin ang="36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líneas a la izquierda"/>
          <p:cNvGrpSpPr/>
          <p:nvPr/>
        </p:nvGrpSpPr>
        <p:grpSpPr>
          <a:xfrm>
            <a:off x="-15870" y="-3174"/>
            <a:ext cx="819993" cy="5229225"/>
            <a:chOff x="-11906" y="-2381"/>
            <a:chExt cx="615155" cy="3921919"/>
          </a:xfrm>
        </p:grpSpPr>
        <p:sp>
          <p:nvSpPr>
            <p:cNvPr id="10" name="Forma libre 9"/>
            <p:cNvSpPr/>
            <p:nvPr/>
          </p:nvSpPr>
          <p:spPr>
            <a:xfrm>
              <a:off x="-9526" y="0"/>
              <a:ext cx="612775" cy="3919538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12775" h="3919538">
                  <a:moveTo>
                    <a:pt x="0" y="3919538"/>
                  </a:moveTo>
                  <a:lnTo>
                    <a:pt x="612775" y="2984500"/>
                  </a:lnTo>
                  <a:lnTo>
                    <a:pt x="612775" y="0"/>
                  </a:lnTo>
                </a:path>
              </a:pathLst>
            </a:custGeom>
            <a:noFill/>
            <a:ln w="38100">
              <a:gradFill>
                <a:gsLst>
                  <a:gs pos="50000">
                    <a:schemeClr val="accent1">
                      <a:lumMod val="75000"/>
                    </a:schemeClr>
                  </a:gs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1" name="Forma libre 10"/>
            <p:cNvSpPr/>
            <p:nvPr/>
          </p:nvSpPr>
          <p:spPr>
            <a:xfrm>
              <a:off x="-11906" y="0"/>
              <a:ext cx="410751" cy="3421856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202024 w 612775"/>
                <a:gd name="connsiteY1" fmla="*/ 3607676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10751 w 410751"/>
                <a:gd name="connsiteY2" fmla="*/ 0 h 3607676"/>
                <a:gd name="connsiteX0" fmla="*/ 0 w 410751"/>
                <a:gd name="connsiteY0" fmla="*/ 3607676 h 3607676"/>
                <a:gd name="connsiteX1" fmla="*/ 410751 w 410751"/>
                <a:gd name="connsiteY1" fmla="*/ 2984500 h 3607676"/>
                <a:gd name="connsiteX2" fmla="*/ 409575 w 410751"/>
                <a:gd name="connsiteY2" fmla="*/ 185820 h 3607676"/>
                <a:gd name="connsiteX3" fmla="*/ 410751 w 410751"/>
                <a:gd name="connsiteY3" fmla="*/ 0 h 3607676"/>
                <a:gd name="connsiteX0" fmla="*/ 0 w 410751"/>
                <a:gd name="connsiteY0" fmla="*/ 3421856 h 3421856"/>
                <a:gd name="connsiteX1" fmla="*/ 410751 w 410751"/>
                <a:gd name="connsiteY1" fmla="*/ 2798680 h 3421856"/>
                <a:gd name="connsiteX2" fmla="*/ 409575 w 410751"/>
                <a:gd name="connsiteY2" fmla="*/ 0 h 3421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10751" h="3421856">
                  <a:moveTo>
                    <a:pt x="0" y="3421856"/>
                  </a:moveTo>
                  <a:lnTo>
                    <a:pt x="410751" y="2798680"/>
                  </a:lnTo>
                  <a:lnTo>
                    <a:pt x="409575" y="0"/>
                  </a:lnTo>
                </a:path>
              </a:pathLst>
            </a:custGeom>
            <a:noFill/>
            <a:ln w="28575">
              <a:gradFill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  <p:sp>
          <p:nvSpPr>
            <p:cNvPr id="14" name="Forma libre 13"/>
            <p:cNvSpPr/>
            <p:nvPr/>
          </p:nvSpPr>
          <p:spPr>
            <a:xfrm>
              <a:off x="-7144" y="-2381"/>
              <a:ext cx="238919" cy="2976561"/>
            </a:xfrm>
            <a:custGeom>
              <a:avLst/>
              <a:gdLst>
                <a:gd name="connsiteX0" fmla="*/ 0 w 603250"/>
                <a:gd name="connsiteY0" fmla="*/ 3905250 h 3905250"/>
                <a:gd name="connsiteX1" fmla="*/ 603250 w 603250"/>
                <a:gd name="connsiteY1" fmla="*/ 2984500 h 3905250"/>
                <a:gd name="connsiteX2" fmla="*/ 603250 w 603250"/>
                <a:gd name="connsiteY2" fmla="*/ 0 h 3905250"/>
                <a:gd name="connsiteX0" fmla="*/ 0 w 612775"/>
                <a:gd name="connsiteY0" fmla="*/ 3919538 h 3919538"/>
                <a:gd name="connsiteX1" fmla="*/ 612775 w 612775"/>
                <a:gd name="connsiteY1" fmla="*/ 2984500 h 3919538"/>
                <a:gd name="connsiteX2" fmla="*/ 612775 w 612775"/>
                <a:gd name="connsiteY2" fmla="*/ 0 h 3919538"/>
                <a:gd name="connsiteX0" fmla="*/ 0 w 612775"/>
                <a:gd name="connsiteY0" fmla="*/ 3919538 h 3919538"/>
                <a:gd name="connsiteX1" fmla="*/ 373856 w 612775"/>
                <a:gd name="connsiteY1" fmla="*/ 3344891 h 3919538"/>
                <a:gd name="connsiteX2" fmla="*/ 612775 w 612775"/>
                <a:gd name="connsiteY2" fmla="*/ 2984500 h 3919538"/>
                <a:gd name="connsiteX3" fmla="*/ 612775 w 612775"/>
                <a:gd name="connsiteY3" fmla="*/ 0 h 3919538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919 w 238919"/>
                <a:gd name="connsiteY2" fmla="*/ 0 h 3344891"/>
                <a:gd name="connsiteX0" fmla="*/ 0 w 238919"/>
                <a:gd name="connsiteY0" fmla="*/ 3344891 h 3344891"/>
                <a:gd name="connsiteX1" fmla="*/ 238919 w 238919"/>
                <a:gd name="connsiteY1" fmla="*/ 2984500 h 3344891"/>
                <a:gd name="connsiteX2" fmla="*/ 238125 w 238919"/>
                <a:gd name="connsiteY2" fmla="*/ 368330 h 3344891"/>
                <a:gd name="connsiteX3" fmla="*/ 238919 w 238919"/>
                <a:gd name="connsiteY3" fmla="*/ 0 h 3344891"/>
                <a:gd name="connsiteX0" fmla="*/ 0 w 238919"/>
                <a:gd name="connsiteY0" fmla="*/ 2976561 h 2976561"/>
                <a:gd name="connsiteX1" fmla="*/ 238919 w 238919"/>
                <a:gd name="connsiteY1" fmla="*/ 2616170 h 2976561"/>
                <a:gd name="connsiteX2" fmla="*/ 238125 w 238919"/>
                <a:gd name="connsiteY2" fmla="*/ 0 h 2976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919" h="2976561">
                  <a:moveTo>
                    <a:pt x="0" y="2976561"/>
                  </a:moveTo>
                  <a:lnTo>
                    <a:pt x="238919" y="2616170"/>
                  </a:lnTo>
                  <a:cubicBezTo>
                    <a:pt x="238654" y="1744113"/>
                    <a:pt x="238390" y="872057"/>
                    <a:pt x="238125" y="0"/>
                  </a:cubicBezTo>
                </a:path>
              </a:pathLst>
            </a:custGeom>
            <a:noFill/>
            <a:ln w="25400">
              <a:gradFill>
                <a:gsLst>
                  <a:gs pos="0">
                    <a:schemeClr val="accent1">
                      <a:lumMod val="50000"/>
                    </a:schemeClr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s-ES" noProof="0" dirty="0"/>
            </a:p>
          </p:txBody>
        </p:sp>
      </p:grpSp>
      <p:sp>
        <p:nvSpPr>
          <p:cNvPr id="2" name="Marcador de posición de título 1"/>
          <p:cNvSpPr>
            <a:spLocks noGrp="1"/>
          </p:cNvSpPr>
          <p:nvPr>
            <p:ph type="title"/>
          </p:nvPr>
        </p:nvSpPr>
        <p:spPr>
          <a:xfrm>
            <a:off x="1218883" y="274637"/>
            <a:ext cx="10360501" cy="1223963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es-ES" noProof="0" dirty="0"/>
              <a:t>Haga clic para modificar el estilo de título del patrón</a:t>
            </a:r>
          </a:p>
        </p:txBody>
      </p:sp>
      <p:sp>
        <p:nvSpPr>
          <p:cNvPr id="3" name="Marcador de posición de texto 2"/>
          <p:cNvSpPr>
            <a:spLocks noGrp="1"/>
          </p:cNvSpPr>
          <p:nvPr>
            <p:ph type="body" idx="1"/>
          </p:nvPr>
        </p:nvSpPr>
        <p:spPr>
          <a:xfrm>
            <a:off x="1218883" y="1701797"/>
            <a:ext cx="10360501" cy="4462272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es-ES" noProof="0" dirty="0"/>
              <a:t>Editar estilos de texto del patrón</a:t>
            </a:r>
          </a:p>
          <a:p>
            <a:pPr lvl="1" rtl="0"/>
            <a:r>
              <a:rPr lang="es-ES" noProof="0" dirty="0"/>
              <a:t>Segundo nivel</a:t>
            </a:r>
          </a:p>
          <a:p>
            <a:pPr lvl="2" rtl="0"/>
            <a:r>
              <a:rPr lang="es-ES" noProof="0" dirty="0"/>
              <a:t>Tercer nivel</a:t>
            </a:r>
          </a:p>
          <a:p>
            <a:pPr lvl="3" rtl="0"/>
            <a:r>
              <a:rPr lang="es-ES" noProof="0" dirty="0"/>
              <a:t>Cuarto nivel</a:t>
            </a:r>
          </a:p>
          <a:p>
            <a:pPr lvl="4" rtl="0"/>
            <a:r>
              <a:rPr lang="es-ES" noProof="0" dirty="0"/>
              <a:t>Quinto nivel</a:t>
            </a:r>
          </a:p>
        </p:txBody>
      </p:sp>
      <p:sp>
        <p:nvSpPr>
          <p:cNvPr id="4" name="Marcador de posición de fecha 3"/>
          <p:cNvSpPr>
            <a:spLocks noGrp="1"/>
          </p:cNvSpPr>
          <p:nvPr>
            <p:ph type="dt" sz="half" idx="2"/>
          </p:nvPr>
        </p:nvSpPr>
        <p:spPr>
          <a:xfrm>
            <a:off x="1218882" y="6356352"/>
            <a:ext cx="2234618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l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83AD5-F5AF-4BDC-901E-85A05CCFFAAA}" type="datetime1">
              <a:rPr lang="es-ES" noProof="0" smtClean="0"/>
              <a:pPr/>
              <a:t>30/08/2017</a:t>
            </a:fld>
            <a:endParaRPr lang="es-ES" noProof="0" dirty="0"/>
          </a:p>
        </p:txBody>
      </p:sp>
      <p:sp>
        <p:nvSpPr>
          <p:cNvPr id="5" name="Marcador de posición de pie de página 4"/>
          <p:cNvSpPr>
            <a:spLocks noGrp="1"/>
          </p:cNvSpPr>
          <p:nvPr>
            <p:ph type="ftr" sz="quarter" idx="3"/>
          </p:nvPr>
        </p:nvSpPr>
        <p:spPr>
          <a:xfrm>
            <a:off x="3453501" y="6356352"/>
            <a:ext cx="5281824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ctr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es-ES" noProof="0" dirty="0"/>
          </a:p>
        </p:txBody>
      </p:sp>
      <p:sp>
        <p:nvSpPr>
          <p:cNvPr id="6" name="Marcador de posición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10563649" y="6356352"/>
            <a:ext cx="1015735" cy="365125"/>
          </a:xfrm>
          <a:prstGeom prst="rect">
            <a:avLst/>
          </a:prstGeom>
        </p:spPr>
        <p:txBody>
          <a:bodyPr vert="horz" lIns="121899" tIns="60949" rIns="121899" bIns="60949" rtlCol="0" anchor="ctr"/>
          <a:lstStyle>
            <a:lvl1pPr algn="r" rtl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4DD1E-5D91-48A3-AD6D-45FBA980D106}" type="slidenum">
              <a:rPr lang="es-ES" smtClean="0"/>
              <a:pPr/>
              <a:t>‹Nº›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9527588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1218987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47" indent="-304747" algn="l" defTabSz="1218987" rtl="0" eaLnBrk="1" latinLnBrk="0" hangingPunct="1">
        <a:lnSpc>
          <a:spcPct val="90000"/>
        </a:lnSpc>
        <a:spcBef>
          <a:spcPts val="1600"/>
        </a:spcBef>
        <a:buClr>
          <a:schemeClr val="accent1"/>
        </a:buClr>
        <a:buSzPct val="10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18987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73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48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133227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2437973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2720" indent="-231607" algn="l" defTabSz="1218987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SzPct val="80000"/>
        <a:buFont typeface="Arial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 rtlCol="0"/>
          <a:lstStyle/>
          <a:p>
            <a:pPr rtl="0"/>
            <a:r>
              <a:rPr lang="es-ES" dirty="0"/>
              <a:t>Cálculo Numérico</a:t>
            </a: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/>
        <p:txBody>
          <a:bodyPr rtlCol="0"/>
          <a:lstStyle/>
          <a:p>
            <a:pPr rtl="0"/>
            <a:r>
              <a:rPr lang="es-ES" dirty="0"/>
              <a:t>Práctico 0.</a:t>
            </a:r>
          </a:p>
        </p:txBody>
      </p:sp>
    </p:spTree>
    <p:extLst>
      <p:ext uri="{BB962C8B-B14F-4D97-AF65-F5344CB8AC3E}">
        <p14:creationId xmlns:p14="http://schemas.microsoft.com/office/powerpoint/2010/main" val="1332291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281D3E9-8D8F-4D5A-8521-D068A0AB93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Ejercicios.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2D6F80C7-E92A-4717-BC5D-05C370524069}"/>
              </a:ext>
            </a:extLst>
          </p:cNvPr>
          <p:cNvSpPr txBox="1"/>
          <p:nvPr/>
        </p:nvSpPr>
        <p:spPr>
          <a:xfrm>
            <a:off x="1341884" y="1916832"/>
            <a:ext cx="950505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1.-Se requiere obtener el área de una circunferencia. Realizar el algoritmo correspondiente y representarlo mediante un diagrama de flujo y el pseudocódigo correspondiente. </a:t>
            </a:r>
          </a:p>
          <a:p>
            <a:endParaRPr lang="es-CL" sz="1600" dirty="0"/>
          </a:p>
          <a:p>
            <a:r>
              <a:rPr lang="es-CL" dirty="0"/>
              <a:t>2.-Una empresa constructora vende terrenos con la forma A de la figura 2.2. Realice un algoritmo y represéntelo mediante un diagrama de flujo y el pseudocódigo para obtener el área respectiva de un terreno de medidas de cualquier valor. </a:t>
            </a:r>
            <a:endParaRPr lang="es-CL" sz="1600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0692225D-FF08-4F87-967B-37E52FD38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212" y="4509120"/>
            <a:ext cx="5029902" cy="2086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705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9BC6F08-5BB5-4C93-AFAB-BF76CF14C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Ejercicios.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D083604-CAE9-4E9E-956E-8EFCCB3D7F98}"/>
              </a:ext>
            </a:extLst>
          </p:cNvPr>
          <p:cNvSpPr txBox="1"/>
          <p:nvPr/>
        </p:nvSpPr>
        <p:spPr>
          <a:xfrm>
            <a:off x="1341884" y="1916832"/>
            <a:ext cx="9505056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3.-Realice un algoritmo para determinar cuánto se debe pagar por equis cantidad de lápices considerando que si son 1000 o más el costo es de 85¢; de lo contrario, el precio es de 90¢. Represéntelo con el pseudocódigo y el diagrama de flujo.</a:t>
            </a:r>
          </a:p>
          <a:p>
            <a:endParaRPr lang="es-CL" sz="2800" dirty="0"/>
          </a:p>
          <a:p>
            <a:r>
              <a:rPr lang="es-CL" dirty="0"/>
              <a:t>4.-“La langosta ahumada” es una empresa dedicada a ofrecer banquetes; sus tarifas son las siguientes: el costo de platillo por persona es de $95.00, pero si el número de personas es mayor a 200 pero menor o igual a 300, el costo es de $85.00. Para más de 300 personas el costo por platillo es de $75.00. Se requiere un algoritmo que ayude a determinar el presupuesto que se debe presentar a los clientes que deseen realizar un evento. Mediante pseudocódigo y diagrama de flujo represente su solución. </a:t>
            </a:r>
            <a:endParaRPr lang="es-CL" sz="2800" dirty="0"/>
          </a:p>
        </p:txBody>
      </p:sp>
    </p:spTree>
    <p:extLst>
      <p:ext uri="{BB962C8B-B14F-4D97-AF65-F5344CB8AC3E}">
        <p14:creationId xmlns:p14="http://schemas.microsoft.com/office/powerpoint/2010/main" val="4078204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DB5B08F-66D2-406C-B9B8-D53FDD241E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Ejercicios.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054A936-A710-4D48-AB9B-C5FDA17D6B26}"/>
              </a:ext>
            </a:extLst>
          </p:cNvPr>
          <p:cNvSpPr txBox="1"/>
          <p:nvPr/>
        </p:nvSpPr>
        <p:spPr>
          <a:xfrm>
            <a:off x="1218883" y="1844824"/>
            <a:ext cx="977207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dirty="0"/>
              <a:t>5.-Se requiere un algoritmo para determinar cuánto ahorrará una persona en un año, si al final de cada mes deposita variables cantidades de dinero; además, se requiere saber cuánto lleva ahorrado cada mes. Realice el diagrama de flujo y el pseudocódigo para representarlo, utilizando un ciclo apropiado. </a:t>
            </a:r>
          </a:p>
          <a:p>
            <a:endParaRPr lang="es-CL" sz="2800" dirty="0"/>
          </a:p>
          <a:p>
            <a:r>
              <a:rPr lang="es-CL" dirty="0"/>
              <a:t>6.-Se requiere un algoritmo para determinar, de N cantidades, cuántas son menores o iguales a cero y cuántas mayores a cero. Realice el diagrama de flujo y el pseudocódigo para representarlo, utilizando el ciclo apropiado. </a:t>
            </a:r>
            <a:endParaRPr lang="es-CL" sz="2800" dirty="0"/>
          </a:p>
        </p:txBody>
      </p:sp>
    </p:spTree>
    <p:extLst>
      <p:ext uri="{BB962C8B-B14F-4D97-AF65-F5344CB8AC3E}">
        <p14:creationId xmlns:p14="http://schemas.microsoft.com/office/powerpoint/2010/main" val="377062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ítulo 1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dirty="0"/>
              <a:t>Algoritmos</a:t>
            </a:r>
          </a:p>
        </p:txBody>
      </p:sp>
      <p:sp>
        <p:nvSpPr>
          <p:cNvPr id="14" name="Marcador de posición de contenido 13"/>
          <p:cNvSpPr>
            <a:spLocks noGrp="1"/>
          </p:cNvSpPr>
          <p:nvPr>
            <p:ph idx="1"/>
          </p:nvPr>
        </p:nvSpPr>
        <p:spPr>
          <a:xfrm>
            <a:off x="1218883" y="1701797"/>
            <a:ext cx="3651393" cy="4462272"/>
          </a:xfrm>
        </p:spPr>
        <p:txBody>
          <a:bodyPr rtlCol="0"/>
          <a:lstStyle/>
          <a:p>
            <a:r>
              <a:rPr lang="es-CL" dirty="0">
                <a:solidFill>
                  <a:srgbClr val="FF0000"/>
                </a:solidFill>
              </a:rPr>
              <a:t>sucesión</a:t>
            </a:r>
            <a:r>
              <a:rPr lang="es-CL" dirty="0"/>
              <a:t> </a:t>
            </a:r>
            <a:r>
              <a:rPr lang="es-CL" dirty="0">
                <a:solidFill>
                  <a:srgbClr val="FF0000"/>
                </a:solidFill>
              </a:rPr>
              <a:t>finita</a:t>
            </a:r>
            <a:r>
              <a:rPr lang="es-CL" dirty="0"/>
              <a:t> de pasos </a:t>
            </a:r>
            <a:r>
              <a:rPr lang="es-CL" dirty="0">
                <a:solidFill>
                  <a:srgbClr val="FF0000"/>
                </a:solidFill>
              </a:rPr>
              <a:t>no ambiguos </a:t>
            </a:r>
            <a:r>
              <a:rPr lang="es-CL" dirty="0"/>
              <a:t>que se pueden ejecutar en un </a:t>
            </a:r>
            <a:r>
              <a:rPr lang="es-CL" dirty="0">
                <a:solidFill>
                  <a:srgbClr val="FF0000"/>
                </a:solidFill>
              </a:rPr>
              <a:t>tiempo</a:t>
            </a:r>
            <a:r>
              <a:rPr lang="es-CL" dirty="0"/>
              <a:t> </a:t>
            </a:r>
            <a:r>
              <a:rPr lang="es-CL" dirty="0">
                <a:solidFill>
                  <a:srgbClr val="FF0000"/>
                </a:solidFill>
              </a:rPr>
              <a:t>finito</a:t>
            </a:r>
            <a:endParaRPr lang="es-ES" dirty="0">
              <a:solidFill>
                <a:srgbClr val="FF0000"/>
              </a:solidFill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07CE477-C0E8-4BE6-B7C4-2073CB279BA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6780" y="1498600"/>
            <a:ext cx="2514114" cy="4388273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FC532C05-211F-44F4-BB90-DC5DD619C0B8}"/>
              </a:ext>
            </a:extLst>
          </p:cNvPr>
          <p:cNvSpPr txBox="1"/>
          <p:nvPr/>
        </p:nvSpPr>
        <p:spPr>
          <a:xfrm>
            <a:off x="4771596" y="1992799"/>
            <a:ext cx="453650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CL" sz="2800" dirty="0"/>
              <a:t>Una persona va a comprar pan a la panadería ¿Cómo determinará cuanta plata debe recibir de vuelto?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F2AFC728-5253-4517-B0F5-B2BEFD1F04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258" y="4296998"/>
            <a:ext cx="3006540" cy="179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11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B1859F-3A41-47A8-8C4A-32F217CBB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Algoritmos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2C2526D-AB8D-40E0-940F-19C2B06E48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8883" y="1701797"/>
            <a:ext cx="3723401" cy="4462272"/>
          </a:xfrm>
        </p:spPr>
        <p:txBody>
          <a:bodyPr/>
          <a:lstStyle/>
          <a:p>
            <a:r>
              <a:rPr lang="es-CL" dirty="0"/>
              <a:t>Podemos complejizar el problema si tomamos en cuenta la opción de que la plata no le alcance para comprar el pan</a:t>
            </a:r>
          </a:p>
          <a:p>
            <a:endParaRPr lang="es-CL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B6FCC55-97FF-49A3-95B8-ECA4F18B75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484" y="764704"/>
            <a:ext cx="3600400" cy="5601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36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es-ES" dirty="0"/>
              <a:t>Diagramas de flujo</a:t>
            </a:r>
          </a:p>
        </p:txBody>
      </p:sp>
      <p:sp>
        <p:nvSpPr>
          <p:cNvPr id="2" name="Marcador de contenido 1">
            <a:extLst>
              <a:ext uri="{FF2B5EF4-FFF2-40B4-BE49-F238E27FC236}">
                <a16:creationId xmlns:a16="http://schemas.microsoft.com/office/drawing/2014/main" id="{801BEE9E-A830-44E0-A2AF-F7FFEB8359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8883" y="1701797"/>
            <a:ext cx="10360501" cy="575075"/>
          </a:xfrm>
        </p:spPr>
        <p:txBody>
          <a:bodyPr/>
          <a:lstStyle/>
          <a:p>
            <a:r>
              <a:rPr lang="es-CL" dirty="0"/>
              <a:t>Representación gráfica de un algoritmo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EE7C593-1E66-430D-BF79-F922FD1134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0596" y="170858"/>
            <a:ext cx="4248472" cy="6582653"/>
          </a:xfrm>
          <a:prstGeom prst="rect">
            <a:avLst/>
          </a:prstGeom>
        </p:spPr>
      </p:pic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2013B358-F83B-463A-9402-35CA3243BD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053624"/>
              </p:ext>
            </p:extLst>
          </p:nvPr>
        </p:nvGraphicFramePr>
        <p:xfrm>
          <a:off x="1053852" y="2480069"/>
          <a:ext cx="6336704" cy="3972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352">
                  <a:extLst>
                    <a:ext uri="{9D8B030D-6E8A-4147-A177-3AD203B41FA5}">
                      <a16:colId xmlns:a16="http://schemas.microsoft.com/office/drawing/2014/main" val="1864849617"/>
                    </a:ext>
                  </a:extLst>
                </a:gridCol>
                <a:gridCol w="3168352">
                  <a:extLst>
                    <a:ext uri="{9D8B030D-6E8A-4147-A177-3AD203B41FA5}">
                      <a16:colId xmlns:a16="http://schemas.microsoft.com/office/drawing/2014/main" val="2245262604"/>
                    </a:ext>
                  </a:extLst>
                </a:gridCol>
              </a:tblGrid>
              <a:tr h="358264">
                <a:tc>
                  <a:txBody>
                    <a:bodyPr/>
                    <a:lstStyle/>
                    <a:p>
                      <a:r>
                        <a:rPr lang="es-CL" sz="2000" dirty="0"/>
                        <a:t>Símbolo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2000" dirty="0"/>
                        <a:t>Operación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8584801"/>
                  </a:ext>
                </a:extLst>
              </a:tr>
              <a:tr h="358264">
                <a:tc>
                  <a:txBody>
                    <a:bodyPr/>
                    <a:lstStyle/>
                    <a:p>
                      <a:r>
                        <a:rPr lang="es-CL" sz="2000" dirty="0"/>
                        <a:t>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2000" dirty="0"/>
                        <a:t>Asignación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5160907"/>
                  </a:ext>
                </a:extLst>
              </a:tr>
              <a:tr h="406507">
                <a:tc>
                  <a:txBody>
                    <a:bodyPr/>
                    <a:lstStyle/>
                    <a:p>
                      <a:r>
                        <a:rPr lang="es-CL" sz="2000" dirty="0"/>
                        <a:t>+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2000" dirty="0"/>
                        <a:t>Multiplicación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5680043"/>
                  </a:ext>
                </a:extLst>
              </a:tr>
              <a:tr h="358264">
                <a:tc>
                  <a:txBody>
                    <a:bodyPr/>
                    <a:lstStyle/>
                    <a:p>
                      <a:r>
                        <a:rPr lang="es-CL" sz="2000" dirty="0"/>
                        <a:t>-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2000" dirty="0"/>
                        <a:t>Resta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9647412"/>
                  </a:ext>
                </a:extLst>
              </a:tr>
              <a:tr h="358264">
                <a:tc>
                  <a:txBody>
                    <a:bodyPr/>
                    <a:lstStyle/>
                    <a:p>
                      <a:r>
                        <a:rPr lang="es-CL" sz="2000" dirty="0"/>
                        <a:t>*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2000" dirty="0"/>
                        <a:t>Multiplicación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8319826"/>
                  </a:ext>
                </a:extLst>
              </a:tr>
              <a:tr h="358264">
                <a:tc>
                  <a:txBody>
                    <a:bodyPr/>
                    <a:lstStyle/>
                    <a:p>
                      <a:r>
                        <a:rPr lang="es-CL" sz="2000" dirty="0"/>
                        <a:t>/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2000" dirty="0"/>
                        <a:t>División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3008240"/>
                  </a:ext>
                </a:extLst>
              </a:tr>
              <a:tr h="358264">
                <a:tc>
                  <a:txBody>
                    <a:bodyPr/>
                    <a:lstStyle/>
                    <a:p>
                      <a:r>
                        <a:rPr lang="es-CL" sz="2000" dirty="0"/>
                        <a:t>^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2000" dirty="0"/>
                        <a:t>Exponenciación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0023635"/>
                  </a:ext>
                </a:extLst>
              </a:tr>
              <a:tr h="358264">
                <a:tc>
                  <a:txBody>
                    <a:bodyPr/>
                    <a:lstStyle/>
                    <a:p>
                      <a:r>
                        <a:rPr lang="es-CL" sz="2000" dirty="0"/>
                        <a:t>&gt; / &lt;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2000" dirty="0"/>
                        <a:t>Mayor/menor que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3730674"/>
                  </a:ext>
                </a:extLst>
              </a:tr>
              <a:tr h="358264">
                <a:tc>
                  <a:txBody>
                    <a:bodyPr/>
                    <a:lstStyle/>
                    <a:p>
                      <a:r>
                        <a:rPr lang="es-CL" sz="2000" dirty="0"/>
                        <a:t>&gt;= / &lt;=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2000" dirty="0"/>
                        <a:t>Mayor/menor o igual que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5821888"/>
                  </a:ext>
                </a:extLst>
              </a:tr>
              <a:tr h="358264">
                <a:tc>
                  <a:txBody>
                    <a:bodyPr/>
                    <a:lstStyle/>
                    <a:p>
                      <a:r>
                        <a:rPr lang="es-CL" sz="2000" dirty="0"/>
                        <a:t>==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CL" sz="2000" dirty="0"/>
                        <a:t>Igual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00587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4811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DEF055-4E16-4841-8DBC-87775093E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Seudocódigo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F384793-89EA-4D07-B2E8-11643B3BA4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8883" y="1701797"/>
            <a:ext cx="4443481" cy="4462272"/>
          </a:xfrm>
        </p:spPr>
        <p:txBody>
          <a:bodyPr/>
          <a:lstStyle/>
          <a:p>
            <a:r>
              <a:rPr lang="es-CL" dirty="0"/>
              <a:t>Herramienta para el diseño de algoritmos que permite una rápida portabilidad a distintos lenguajes de programación, algo así como un </a:t>
            </a:r>
            <a:r>
              <a:rPr lang="es-CL" dirty="0">
                <a:solidFill>
                  <a:srgbClr val="FF0000"/>
                </a:solidFill>
              </a:rPr>
              <a:t>idioma universal </a:t>
            </a:r>
            <a:r>
              <a:rPr lang="es-CL" dirty="0"/>
              <a:t>para la programación.</a:t>
            </a:r>
          </a:p>
          <a:p>
            <a:r>
              <a:rPr lang="es-CL" dirty="0"/>
              <a:t>¿Cual sería el seudocódigo para determinar el vuelto?</a:t>
            </a:r>
          </a:p>
          <a:p>
            <a:endParaRPr lang="es-CL" dirty="0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4A387A64-29F6-401F-B346-4A1C7D612FAA}"/>
              </a:ext>
            </a:extLst>
          </p:cNvPr>
          <p:cNvSpPr txBox="1"/>
          <p:nvPr/>
        </p:nvSpPr>
        <p:spPr>
          <a:xfrm>
            <a:off x="6238428" y="3135744"/>
            <a:ext cx="490890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u="sng" dirty="0"/>
              <a:t>Problema 2: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INICIO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Leer CD y CP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Si CD &gt; CP</a:t>
            </a:r>
          </a:p>
          <a:p>
            <a:pPr lvl="1"/>
            <a:r>
              <a:rPr lang="es-CL" sz="2000" dirty="0">
                <a:latin typeface="Consolas" panose="020B0609020204030204" pitchFamily="49" charset="0"/>
              </a:rPr>
              <a:t>Entonces</a:t>
            </a:r>
          </a:p>
          <a:p>
            <a:pPr lvl="2"/>
            <a:r>
              <a:rPr lang="es-CL" sz="2000" dirty="0">
                <a:latin typeface="Consolas" panose="020B0609020204030204" pitchFamily="49" charset="0"/>
              </a:rPr>
              <a:t>Cambio = CD – CP</a:t>
            </a:r>
          </a:p>
          <a:p>
            <a:pPr lvl="2"/>
            <a:r>
              <a:rPr lang="es-CL" sz="2000" dirty="0">
                <a:latin typeface="Consolas" panose="020B0609020204030204" pitchFamily="49" charset="0"/>
              </a:rPr>
              <a:t>Escribir Cambio</a:t>
            </a:r>
          </a:p>
          <a:p>
            <a:pPr lvl="1"/>
            <a:r>
              <a:rPr lang="es-CL" sz="2000" dirty="0">
                <a:latin typeface="Consolas" panose="020B0609020204030204" pitchFamily="49" charset="0"/>
              </a:rPr>
              <a:t>Si no</a:t>
            </a:r>
          </a:p>
          <a:p>
            <a:pPr lvl="1"/>
            <a:r>
              <a:rPr lang="es-CL" sz="2000" dirty="0">
                <a:latin typeface="Consolas" panose="020B0609020204030204" pitchFamily="49" charset="0"/>
              </a:rPr>
              <a:t>	Escribir “No alcanzó”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FIN</a:t>
            </a:r>
          </a:p>
          <a:p>
            <a:pPr marL="514350" indent="-514350">
              <a:buFont typeface="+mj-lt"/>
              <a:buAutoNum type="arabicPeriod"/>
            </a:pPr>
            <a:endParaRPr lang="es-CL" sz="200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F50F878-18DA-4BFD-A276-0E151073528F}"/>
              </a:ext>
            </a:extLst>
          </p:cNvPr>
          <p:cNvSpPr txBox="1"/>
          <p:nvPr/>
        </p:nvSpPr>
        <p:spPr>
          <a:xfrm>
            <a:off x="6238428" y="1196752"/>
            <a:ext cx="49089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u="sng" dirty="0"/>
              <a:t>Problema 1:</a:t>
            </a:r>
            <a:br>
              <a:rPr lang="es-CL" sz="2000" dirty="0"/>
            </a:br>
            <a:r>
              <a:rPr lang="es-CL" sz="2000" dirty="0">
                <a:latin typeface="Consolas" panose="020B0609020204030204" pitchFamily="49" charset="0"/>
              </a:rPr>
              <a:t>INICIO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Leer CD y CP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Cambio = CD-CP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Escribir Cambio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FIN</a:t>
            </a:r>
          </a:p>
        </p:txBody>
      </p:sp>
    </p:spTree>
    <p:extLst>
      <p:ext uri="{BB962C8B-B14F-4D97-AF65-F5344CB8AC3E}">
        <p14:creationId xmlns:p14="http://schemas.microsoft.com/office/powerpoint/2010/main" val="164187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F8E64C-94F9-4C13-83D9-7D2540E4A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Estructura de un algoritmo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10F6BEE-EBE7-425E-8638-5D8CAC2089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892" y="2010251"/>
            <a:ext cx="5056560" cy="720080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2D71D48-44FC-4FAF-A0BF-EFB71C2DCEE0}"/>
              </a:ext>
            </a:extLst>
          </p:cNvPr>
          <p:cNvSpPr txBox="1"/>
          <p:nvPr/>
        </p:nvSpPr>
        <p:spPr>
          <a:xfrm>
            <a:off x="1341884" y="3284984"/>
            <a:ext cx="5184576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800" dirty="0"/>
              <a:t>Dentro del proceso existen estructuras de control que determinan cuales son los pasos a seguir. Estas pueden ser:</a:t>
            </a:r>
          </a:p>
          <a:p>
            <a:pPr marL="514350" indent="-514350">
              <a:buFont typeface="+mj-lt"/>
              <a:buAutoNum type="arabicPeriod"/>
            </a:pPr>
            <a:r>
              <a:rPr lang="es-CL" sz="2800" dirty="0"/>
              <a:t>Secuenciales (problema 1)</a:t>
            </a:r>
          </a:p>
          <a:p>
            <a:pPr marL="514350" indent="-514350">
              <a:buFont typeface="+mj-lt"/>
              <a:buAutoNum type="arabicPeriod"/>
            </a:pPr>
            <a:r>
              <a:rPr lang="es-CL" sz="2800" dirty="0"/>
              <a:t>De decisión (problema 2)</a:t>
            </a:r>
          </a:p>
          <a:p>
            <a:pPr marL="514350" indent="-514350">
              <a:buFont typeface="+mj-lt"/>
              <a:buAutoNum type="arabicPeriod"/>
            </a:pPr>
            <a:r>
              <a:rPr lang="es-CL" sz="2800" dirty="0"/>
              <a:t>De ciclo o repetición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A4D25AD-151B-4DE7-8A90-7B2A301166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8454">
            <a:off x="8254652" y="886618"/>
            <a:ext cx="1931049" cy="337056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EFD2E3DC-67DF-40CF-82B7-B77B394204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671694">
            <a:off x="8302126" y="2663414"/>
            <a:ext cx="2376264" cy="3697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174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25346A1-BCCB-4ECC-9D1A-22C4C2646D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Estructuras de control: Ciclos.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4163B2A-6257-4F9B-80DF-280C8CAB6D5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892" y="1628800"/>
            <a:ext cx="9721080" cy="4977193"/>
          </a:xfrm>
        </p:spPr>
      </p:pic>
    </p:spTree>
    <p:extLst>
      <p:ext uri="{BB962C8B-B14F-4D97-AF65-F5344CB8AC3E}">
        <p14:creationId xmlns:p14="http://schemas.microsoft.com/office/powerpoint/2010/main" val="1867783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16070B-8A79-46E5-ADA2-DE8D7A0CF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Estructuras de control: Ciclos.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DB32F68-866F-40B5-B626-ED0F8DBB1F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8883" y="1701797"/>
            <a:ext cx="6171673" cy="1727203"/>
          </a:xfrm>
        </p:spPr>
        <p:txBody>
          <a:bodyPr>
            <a:normAutofit/>
          </a:bodyPr>
          <a:lstStyle/>
          <a:p>
            <a:r>
              <a:rPr lang="es-CL" dirty="0"/>
              <a:t>Se requiere un algoritmo para obtener la edad promedio de un grupo de N alumnos. Realice el diagrama de flujo y el pseudocódigo.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81F59AF-45F5-4CF1-B2BD-56FD20A9DC7D}"/>
              </a:ext>
            </a:extLst>
          </p:cNvPr>
          <p:cNvSpPr txBox="1"/>
          <p:nvPr/>
        </p:nvSpPr>
        <p:spPr>
          <a:xfrm>
            <a:off x="7750596" y="1074509"/>
            <a:ext cx="39604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u="sng" dirty="0"/>
              <a:t>Respuesta (ciclo mientras):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INICIO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Hacer SU = 0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Leer NU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Hacer C = 1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Mientras C &lt; = NU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	Leer ED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	Hacer SU = SU + ED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	Hacer C = C + 1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Fin mientras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Hacer PR = SU / NU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Escribir PR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FIN</a:t>
            </a:r>
          </a:p>
          <a:p>
            <a:endParaRPr lang="es-CL" sz="20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43DEF65-C7D0-4F9F-A466-A54808C7DF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7823" y="3632197"/>
            <a:ext cx="6408758" cy="250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6494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DD9892-F6C5-481D-B5AA-B4F5BB8D6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L" dirty="0"/>
              <a:t>Estructuras de control: Ciclos.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76E2F86-B9B1-476E-807C-178C3AF5B04A}"/>
              </a:ext>
            </a:extLst>
          </p:cNvPr>
          <p:cNvSpPr txBox="1"/>
          <p:nvPr/>
        </p:nvSpPr>
        <p:spPr>
          <a:xfrm>
            <a:off x="1341884" y="1916832"/>
            <a:ext cx="396044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dirty="0">
                <a:latin typeface="Cambria" panose="02040503050406030204" pitchFamily="18" charset="0"/>
              </a:rPr>
              <a:t>Respuesta 2 (ciclo Repite):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Inicio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Hacer SU = 0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Leer NU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Hacer C = 1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Repite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	Leer ED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	Hacer SU = SU + ED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	Hacer C = C + 1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Hasta C &gt; NU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Hacer PR = SU / NU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Escribir PR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Fin </a:t>
            </a:r>
          </a:p>
          <a:p>
            <a:endParaRPr lang="es-CL" sz="2000" dirty="0">
              <a:latin typeface="Consolas" panose="020B0609020204030204" pitchFamily="49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C6FDE47-4130-4455-A5A8-7D1373CB088F}"/>
              </a:ext>
            </a:extLst>
          </p:cNvPr>
          <p:cNvSpPr txBox="1"/>
          <p:nvPr/>
        </p:nvSpPr>
        <p:spPr>
          <a:xfrm>
            <a:off x="6598468" y="2224608"/>
            <a:ext cx="41044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2000" dirty="0">
                <a:latin typeface="Consolas" panose="020B0609020204030204" pitchFamily="49" charset="0"/>
              </a:rPr>
              <a:t>Respuesta 3 (ciclo Desde)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Inicio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Hacer SU = 0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Leer NU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Desde C = 1 hasta C = NU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	Leer ED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	Hacer SU = SU + ED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Fin desde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Hacer PR = SU / NU 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Escribir PR</a:t>
            </a:r>
          </a:p>
          <a:p>
            <a:r>
              <a:rPr lang="es-CL" sz="2000" dirty="0">
                <a:latin typeface="Consolas" panose="020B0609020204030204" pitchFamily="49" charset="0"/>
              </a:rPr>
              <a:t>Fin </a:t>
            </a:r>
          </a:p>
          <a:p>
            <a:endParaRPr lang="es-CL" sz="20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50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Tecnología 16x9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>
    <a:spDef>
      <a:spPr/>
      <a:bodyPr rtlCol="0" anchor="ctr"/>
      <a:lstStyle>
        <a:defPPr algn="ctr">
          <a:defRPr sz="28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254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80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9533260_TF02787990_TF02787990.potx" id="{711CCDD4-BD90-4388-A31E-EA977055FCFF}" vid="{C5F9FE6A-8390-4E5A-B0DB-91EA047CC61C}"/>
    </a:ext>
  </a:extLst>
</a:theme>
</file>

<file path=ppt/theme/theme2.xml><?xml version="1.0" encoding="utf-8"?>
<a:theme xmlns:a="http://schemas.openxmlformats.org/drawingml/2006/main" name="Tema de Office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Tech_16x9">
      <a:dk1>
        <a:sysClr val="windowText" lastClr="000000"/>
      </a:dk1>
      <a:lt1>
        <a:sysClr val="window" lastClr="FFFFFF"/>
      </a:lt1>
      <a:dk2>
        <a:srgbClr val="192A52"/>
      </a:dk2>
      <a:lt2>
        <a:srgbClr val="C0C0C0"/>
      </a:lt2>
      <a:accent1>
        <a:srgbClr val="009999"/>
      </a:accent1>
      <a:accent2>
        <a:srgbClr val="E98915"/>
      </a:accent2>
      <a:accent3>
        <a:srgbClr val="A419A7"/>
      </a:accent3>
      <a:accent4>
        <a:srgbClr val="AFC34D"/>
      </a:accent4>
      <a:accent5>
        <a:srgbClr val="E5572B"/>
      </a:accent5>
      <a:accent6>
        <a:srgbClr val="6868C4"/>
      </a:accent6>
      <a:hlink>
        <a:srgbClr val="009999"/>
      </a:hlink>
      <a:folHlink>
        <a:srgbClr val="7F7F7F"/>
      </a:folHlink>
    </a:clrScheme>
    <a:fontScheme name="Calibri">
      <a:maj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ch_16x9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</a:schemeClr>
            </a:gs>
          </a:gsLst>
          <a:lin ang="5040000" scaled="1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1000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tint val="100000"/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3500000" scaled="0"/>
        </a:grad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85000">
              <a:schemeClr val="phClr">
                <a:shade val="30000"/>
                <a:satMod val="100000"/>
              </a:schemeClr>
            </a:gs>
            <a:gs pos="100000">
              <a:schemeClr val="phClr">
                <a:shade val="60000"/>
                <a:satMod val="100000"/>
              </a:schemeClr>
            </a:gs>
          </a:gsLst>
          <a:lin ang="189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ocPublishedLinkedAssetsLookup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LocLastLocAttemptVersionTypeLookup xmlns="4873beb7-5857-4685-be1f-d57550cc96cc" xsi:nil="true"/>
    <DirectSourceMarket xmlns="4873beb7-5857-4685-be1f-d57550cc96cc" xsi:nil="true"/>
    <ThumbnailAssetId xmlns="4873beb7-5857-4685-be1f-d57550cc96cc" xsi:nil="true"/>
    <PrimaryImageGen xmlns="4873beb7-5857-4685-be1f-d57550cc96cc">false</PrimaryImageGen>
    <LocNewPublishedVersionLookup xmlns="4873beb7-5857-4685-be1f-d57550cc96cc" xsi:nil="true"/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LocOverallPublishStatusLookup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LocOverallLocStatusLookup xmlns="4873beb7-5857-4685-be1f-d57550cc96cc" xsi:nil="true"/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1345093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>This simple template design works for technology and  businesses, but it's versatile enough to use in other contexts.  It features multiple slide layouts designed for widescreen (16x9 resolution) and includes a sample SmartArt list and chart that are easily editable.</APDescription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2011-11-26T00:30:00+00:00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TemplateStatus xmlns="4873beb7-5857-4685-be1f-d57550cc96cc">Complete</TemplateStatus>
    <Downloads xmlns="4873beb7-5857-4685-be1f-d57550cc96cc">0</Downloads>
    <OOCacheId xmlns="4873beb7-5857-4685-be1f-d57550cc96cc" xsi:nil="true"/>
    <IsDeleted xmlns="4873beb7-5857-4685-be1f-d57550cc96cc">false</IsDeleted>
    <LocPublishedDependentAssetsLookup xmlns="4873beb7-5857-4685-be1f-d57550cc96cc" xsi:nil="true"/>
    <TPExecutable xmlns="4873beb7-5857-4685-be1f-d57550cc96cc" xsi:nil="true"/>
    <EditorialTags xmlns="4873beb7-5857-4685-be1f-d57550cc96cc" xsi:nil="true"/>
    <SubmitterId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TP102787989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694266</LocLastLocAttemptVersionLookup>
    <LocProcessedForHandoffsLookup xmlns="4873beb7-5857-4685-be1f-d57550cc96cc" xsi:nil="true"/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LocOverallPreviewStatusLookup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 xsi:nil="true"/>
    <OutputCachingOn xmlns="4873beb7-5857-4685-be1f-d57550cc96cc">false</OutputCachingOn>
    <AverageRating xmlns="4873beb7-5857-4685-be1f-d57550cc96cc" xsi:nil="true"/>
    <APAuthor xmlns="4873beb7-5857-4685-be1f-d57550cc96cc">
      <UserInfo>
        <DisplayName>REDMOND\kristaa</DisplayName>
        <AccountId>136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LocProcessedForMarketsLookup xmlns="4873beb7-5857-4685-be1f-d57550cc96cc" xsi:nil="true"/>
    <TPLaunchHelpLinkType xmlns="4873beb7-5857-4685-be1f-d57550cc96cc">Template</TPLaunchHelpLinkType>
    <OriginalRelease xmlns="4873beb7-5857-4685-be1f-d57550cc96cc">15</OriginalRelease>
    <LocalizationTagsTaxHTField0 xmlns="4873beb7-5857-4685-be1f-d57550cc96cc">
      <Terms xmlns="http://schemas.microsoft.com/office/infopath/2007/PartnerControls"/>
    </LocalizationTagsTaxHTField0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LocOverallHandbackStatusLookup xmlns="4873beb7-5857-4685-be1f-d57550cc96cc" xsi:nil="true"/>
    <ShowIn xmlns="4873beb7-5857-4685-be1f-d57550cc96cc">Show everywhere</ShowIn>
    <UANotes xmlns="4873beb7-5857-4685-be1f-d57550cc96cc" xsi:nil="true"/>
    <InternalTagsTaxHTField0 xmlns="4873beb7-5857-4685-be1f-d57550cc96cc">
      <Terms xmlns="http://schemas.microsoft.com/office/infopath/2007/PartnerControls"/>
    </InternalTagsTaxHTField0>
    <CSXHash xmlns="4873beb7-5857-4685-be1f-d57550cc96cc" xsi:nil="true"/>
    <VoteCount xmlns="4873beb7-5857-4685-be1f-d57550cc96cc" xsi:nil="true"/>
    <AssetExpire xmlns="4873beb7-5857-4685-be1f-d57550cc96cc">2029-05-12T07:00:00+00:00</AssetExpire>
    <DSATActionTaken xmlns="4873beb7-5857-4685-be1f-d57550cc96cc" xsi:nil="true"/>
    <CSXSubmissionMarket xmlns="4873beb7-5857-4685-be1f-d57550cc96cc" xsi:nil="true"/>
    <LocMarketGroupTiers2 xmlns="4873beb7-5857-4685-be1f-d57550cc96cc" xsi:nil="true"/>
  </documentManagement>
</p:properties>
</file>

<file path=customXml/itemProps1.xml><?xml version="1.0" encoding="utf-8"?>
<ds:datastoreItem xmlns:ds="http://schemas.openxmlformats.org/officeDocument/2006/customXml" ds:itemID="{A09BF4D4-EF60-4196-BFC3-9462D60797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836F65B-1B07-41EE-A0E8-BC6EF385522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0C67BEE-D13F-4BD2-98A5-34D8A0977F68}">
  <ds:schemaRefs>
    <ds:schemaRef ds:uri="http://purl.org/dc/dcmitype/"/>
    <ds:schemaRef ds:uri="http://schemas.microsoft.com/office/2006/documentManagement/types"/>
    <ds:schemaRef ds:uri="http://purl.org/dc/elements/1.1/"/>
    <ds:schemaRef ds:uri="http://schemas.microsoft.com/office/2006/metadata/properties"/>
    <ds:schemaRef ds:uri="4873beb7-5857-4685-be1f-d57550cc96cc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Presentación de circuito de líneas triple (pantalla panorámica)</Template>
  <TotalTime>136</TotalTime>
  <Words>633</Words>
  <Application>Microsoft Office PowerPoint</Application>
  <PresentationFormat>Personalizado</PresentationFormat>
  <Paragraphs>108</Paragraphs>
  <Slides>12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7" baseType="lpstr">
      <vt:lpstr>Arial</vt:lpstr>
      <vt:lpstr>Calibri</vt:lpstr>
      <vt:lpstr>Cambria</vt:lpstr>
      <vt:lpstr>Consolas</vt:lpstr>
      <vt:lpstr>Tecnología 16x9</vt:lpstr>
      <vt:lpstr>Cálculo Numérico</vt:lpstr>
      <vt:lpstr>Algoritmos</vt:lpstr>
      <vt:lpstr>Algoritmos</vt:lpstr>
      <vt:lpstr>Diagramas de flujo</vt:lpstr>
      <vt:lpstr>Seudocódigo</vt:lpstr>
      <vt:lpstr>Estructura de un algoritmo</vt:lpstr>
      <vt:lpstr>Estructuras de control: Ciclos.</vt:lpstr>
      <vt:lpstr>Estructuras de control: Ciclos.</vt:lpstr>
      <vt:lpstr>Estructuras de control: Ciclos.</vt:lpstr>
      <vt:lpstr>Ejercicios.</vt:lpstr>
      <vt:lpstr>Ejercicios.</vt:lpstr>
      <vt:lpstr>Ejercicios.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Cálculo Numérico</dc:title>
  <dc:creator>Diego Dinamarca Müller</dc:creator>
  <cp:lastModifiedBy>diego.dinamarca.12</cp:lastModifiedBy>
  <cp:revision>14</cp:revision>
  <dcterms:created xsi:type="dcterms:W3CDTF">2017-08-29T22:24:14Z</dcterms:created>
  <dcterms:modified xsi:type="dcterms:W3CDTF">2017-08-30T16:46:58Z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CampaignTags">
    <vt:lpwstr/>
  </property>
  <property fmtid="{D5CDD505-2E9C-101B-9397-08002B2CF9AE}" pid="7" name="ScenarioTags">
    <vt:lpwstr/>
  </property>
</Properties>
</file>