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6" r:id="rId2"/>
    <p:sldId id="267" r:id="rId3"/>
    <p:sldId id="265" r:id="rId4"/>
    <p:sldId id="297" r:id="rId5"/>
    <p:sldId id="256" r:id="rId6"/>
    <p:sldId id="286" r:id="rId7"/>
    <p:sldId id="287" r:id="rId8"/>
    <p:sldId id="257" r:id="rId9"/>
    <p:sldId id="268" r:id="rId10"/>
    <p:sldId id="269" r:id="rId11"/>
    <p:sldId id="258" r:id="rId12"/>
    <p:sldId id="285" r:id="rId13"/>
    <p:sldId id="275" r:id="rId14"/>
    <p:sldId id="271" r:id="rId15"/>
    <p:sldId id="270" r:id="rId16"/>
    <p:sldId id="288" r:id="rId17"/>
    <p:sldId id="272" r:id="rId18"/>
    <p:sldId id="289" r:id="rId19"/>
    <p:sldId id="273" r:id="rId20"/>
    <p:sldId id="259" r:id="rId21"/>
    <p:sldId id="264" r:id="rId22"/>
    <p:sldId id="274" r:id="rId23"/>
    <p:sldId id="262" r:id="rId24"/>
    <p:sldId id="261" r:id="rId25"/>
    <p:sldId id="277" r:id="rId26"/>
    <p:sldId id="279" r:id="rId27"/>
    <p:sldId id="278" r:id="rId28"/>
    <p:sldId id="263" r:id="rId29"/>
    <p:sldId id="276" r:id="rId30"/>
    <p:sldId id="299" r:id="rId31"/>
    <p:sldId id="290" r:id="rId32"/>
    <p:sldId id="300" r:id="rId33"/>
    <p:sldId id="295" r:id="rId34"/>
    <p:sldId id="296" r:id="rId35"/>
    <p:sldId id="292" r:id="rId36"/>
    <p:sldId id="293" r:id="rId37"/>
    <p:sldId id="294" r:id="rId38"/>
    <p:sldId id="298" r:id="rId3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8" autoAdjust="0"/>
    <p:restoredTop sz="94660"/>
  </p:normalViewPr>
  <p:slideViewPr>
    <p:cSldViewPr>
      <p:cViewPr varScale="1">
        <p:scale>
          <a:sx n="79" d="100"/>
          <a:sy n="79" d="100"/>
        </p:scale>
        <p:origin x="-10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os\Proyecto%20AquaCrop\Ajuste%20AquaCro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os\Proyecto%20AquaCrop\Ajuste%20AquaCro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os\Proyecto%20AquaCrop\Ajuste%20AquaCro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CL"/>
  <c:chart>
    <c:plotArea>
      <c:layout/>
      <c:scatterChart>
        <c:scatterStyle val="lineMarker"/>
        <c:ser>
          <c:idx val="0"/>
          <c:order val="0"/>
          <c:tx>
            <c:v>CC</c:v>
          </c:tx>
          <c:spPr>
            <a:ln w="28575">
              <a:noFill/>
            </a:ln>
          </c:spPr>
          <c:marker>
            <c:symbol val="circle"/>
            <c:size val="5"/>
            <c:spPr>
              <a:solidFill>
                <a:schemeClr val="bg1"/>
              </a:solidFill>
              <a:ln>
                <a:solidFill>
                  <a:sysClr val="windowText" lastClr="000000"/>
                </a:solidFill>
              </a:ln>
            </c:spPr>
          </c:marker>
          <c:xVal>
            <c:numRef>
              <c:f>Hoja2!$A$5:$A$27</c:f>
              <c:numCache>
                <c:formatCode>0.0</c:formatCode>
                <c:ptCount val="23"/>
                <c:pt idx="0" formatCode="General">
                  <c:v>0</c:v>
                </c:pt>
                <c:pt idx="1">
                  <c:v>93.794537557833536</c:v>
                </c:pt>
                <c:pt idx="2">
                  <c:v>193.6078575762042</c:v>
                </c:pt>
                <c:pt idx="3">
                  <c:v>221.90671106824448</c:v>
                </c:pt>
                <c:pt idx="4">
                  <c:v>240.7795858659166</c:v>
                </c:pt>
                <c:pt idx="5">
                  <c:v>343.02395630159646</c:v>
                </c:pt>
                <c:pt idx="6">
                  <c:v>424.46414528145669</c:v>
                </c:pt>
                <c:pt idx="7">
                  <c:v>430.39463531619811</c:v>
                </c:pt>
                <c:pt idx="8">
                  <c:v>541.15456531230132</c:v>
                </c:pt>
                <c:pt idx="9">
                  <c:v>575.47643827224806</c:v>
                </c:pt>
                <c:pt idx="10">
                  <c:v>653.87115293023646</c:v>
                </c:pt>
                <c:pt idx="11">
                  <c:v>797.49013142973752</c:v>
                </c:pt>
                <c:pt idx="12">
                  <c:v>814.86141314973065</c:v>
                </c:pt>
                <c:pt idx="13">
                  <c:v>961.49253265898528</c:v>
                </c:pt>
                <c:pt idx="14">
                  <c:v>1067.991241324956</c:v>
                </c:pt>
                <c:pt idx="15">
                  <c:v>1074.719042444345</c:v>
                </c:pt>
                <c:pt idx="16">
                  <c:v>1169.7681020649993</c:v>
                </c:pt>
                <c:pt idx="17">
                  <c:v>1245.1306650015863</c:v>
                </c:pt>
                <c:pt idx="18">
                  <c:v>1259.9401442182354</c:v>
                </c:pt>
                <c:pt idx="19">
                  <c:v>1409.8343307742887</c:v>
                </c:pt>
                <c:pt idx="20">
                  <c:v>1441.9054958949455</c:v>
                </c:pt>
                <c:pt idx="21">
                  <c:v>1454.8871001902914</c:v>
                </c:pt>
              </c:numCache>
            </c:numRef>
          </c:xVal>
          <c:yVal>
            <c:numRef>
              <c:f>Hoja2!$B$5:$B$27</c:f>
              <c:numCache>
                <c:formatCode>0.000</c:formatCode>
                <c:ptCount val="23"/>
                <c:pt idx="0">
                  <c:v>3.5700000000000003E-2</c:v>
                </c:pt>
                <c:pt idx="1">
                  <c:v>4.2296631372762183E-2</c:v>
                </c:pt>
                <c:pt idx="2">
                  <c:v>8.310409455432588E-2</c:v>
                </c:pt>
                <c:pt idx="3">
                  <c:v>9.6384876240253825E-2</c:v>
                </c:pt>
                <c:pt idx="4">
                  <c:v>0.11231582621849323</c:v>
                </c:pt>
                <c:pt idx="5">
                  <c:v>0.35138886723658624</c:v>
                </c:pt>
                <c:pt idx="6">
                  <c:v>0.56095352579637281</c:v>
                </c:pt>
                <c:pt idx="7">
                  <c:v>0.55464471567639562</c:v>
                </c:pt>
                <c:pt idx="8">
                  <c:v>0.80695230453506961</c:v>
                </c:pt>
                <c:pt idx="9">
                  <c:v>0.74896888490503444</c:v>
                </c:pt>
                <c:pt idx="10">
                  <c:v>0.86308258184993569</c:v>
                </c:pt>
                <c:pt idx="11">
                  <c:v>0.91417634140309068</c:v>
                </c:pt>
                <c:pt idx="12">
                  <c:v>0.98228993122775432</c:v>
                </c:pt>
                <c:pt idx="13">
                  <c:v>0.99065701995402899</c:v>
                </c:pt>
                <c:pt idx="14">
                  <c:v>0.98423507349846595</c:v>
                </c:pt>
                <c:pt idx="15">
                  <c:v>0.99226889856547418</c:v>
                </c:pt>
                <c:pt idx="16">
                  <c:v>0.9939774988267992</c:v>
                </c:pt>
                <c:pt idx="17">
                  <c:v>0.98384770747004213</c:v>
                </c:pt>
                <c:pt idx="18">
                  <c:v>0.98770503447125246</c:v>
                </c:pt>
                <c:pt idx="19">
                  <c:v>0.96563617493857534</c:v>
                </c:pt>
                <c:pt idx="20">
                  <c:v>0.93304118834190575</c:v>
                </c:pt>
                <c:pt idx="21">
                  <c:v>0.95865806009526977</c:v>
                </c:pt>
              </c:numCache>
            </c:numRef>
          </c:yVal>
        </c:ser>
        <c:axId val="73823360"/>
        <c:axId val="73838976"/>
      </c:scatterChart>
      <c:scatterChart>
        <c:scatterStyle val="smoothMarker"/>
        <c:ser>
          <c:idx val="1"/>
          <c:order val="1"/>
          <c:tx>
            <c:v>Eq.1</c:v>
          </c:tx>
          <c:spPr>
            <a:ln w="12700">
              <a:solidFill>
                <a:sysClr val="windowText" lastClr="000000"/>
              </a:solidFill>
            </a:ln>
          </c:spPr>
          <c:marker>
            <c:symbol val="none"/>
          </c:marker>
          <c:xVal>
            <c:numRef>
              <c:f>Hoja2!$A$5:$A$11</c:f>
              <c:numCache>
                <c:formatCode>0.0</c:formatCode>
                <c:ptCount val="7"/>
                <c:pt idx="0" formatCode="General">
                  <c:v>0</c:v>
                </c:pt>
                <c:pt idx="1">
                  <c:v>93.794537557833536</c:v>
                </c:pt>
                <c:pt idx="2">
                  <c:v>193.6078575762042</c:v>
                </c:pt>
                <c:pt idx="3">
                  <c:v>221.90671106824448</c:v>
                </c:pt>
                <c:pt idx="4">
                  <c:v>240.7795858659166</c:v>
                </c:pt>
                <c:pt idx="5">
                  <c:v>343.02395630159646</c:v>
                </c:pt>
                <c:pt idx="6">
                  <c:v>424.46414528145669</c:v>
                </c:pt>
              </c:numCache>
            </c:numRef>
          </c:xVal>
          <c:yVal>
            <c:numRef>
              <c:f>Hoja2!$C$5:$C$11</c:f>
              <c:numCache>
                <c:formatCode>0.000</c:formatCode>
                <c:ptCount val="7"/>
                <c:pt idx="0">
                  <c:v>3.7499999999999999E-2</c:v>
                </c:pt>
                <c:pt idx="1">
                  <c:v>6.7835601823410502E-2</c:v>
                </c:pt>
                <c:pt idx="2">
                  <c:v>0.12746857014717258</c:v>
                </c:pt>
                <c:pt idx="3">
                  <c:v>0.15243037639037912</c:v>
                </c:pt>
                <c:pt idx="4">
                  <c:v>0.17173926386653723</c:v>
                </c:pt>
                <c:pt idx="5">
                  <c:v>0.3277081453882541</c:v>
                </c:pt>
                <c:pt idx="6">
                  <c:v>0.54828476535044779</c:v>
                </c:pt>
              </c:numCache>
            </c:numRef>
          </c:yVal>
          <c:smooth val="1"/>
        </c:ser>
        <c:ser>
          <c:idx val="2"/>
          <c:order val="2"/>
          <c:tx>
            <c:v>Eq.2</c:v>
          </c:tx>
          <c:spPr>
            <a:ln w="12700">
              <a:solidFill>
                <a:schemeClr val="tx1"/>
              </a:solidFill>
              <a:prstDash val="dash"/>
            </a:ln>
          </c:spPr>
          <c:marker>
            <c:symbol val="none"/>
          </c:marker>
          <c:xVal>
            <c:numRef>
              <c:f>Hoja2!$A$12:$A$19</c:f>
              <c:numCache>
                <c:formatCode>0.0</c:formatCode>
                <c:ptCount val="8"/>
                <c:pt idx="0">
                  <c:v>430.39463531619811</c:v>
                </c:pt>
                <c:pt idx="1">
                  <c:v>541.15456531230132</c:v>
                </c:pt>
                <c:pt idx="2">
                  <c:v>575.47643827224806</c:v>
                </c:pt>
                <c:pt idx="3">
                  <c:v>653.87115293023646</c:v>
                </c:pt>
                <c:pt idx="4">
                  <c:v>797.49013142973752</c:v>
                </c:pt>
                <c:pt idx="5">
                  <c:v>814.86141314973065</c:v>
                </c:pt>
                <c:pt idx="6">
                  <c:v>961.49253265898528</c:v>
                </c:pt>
                <c:pt idx="7">
                  <c:v>1067.991241324956</c:v>
                </c:pt>
              </c:numCache>
            </c:numRef>
          </c:xVal>
          <c:yVal>
            <c:numRef>
              <c:f>Hoja2!$C$12:$C$19</c:f>
              <c:numCache>
                <c:formatCode>0.000</c:formatCode>
                <c:ptCount val="8"/>
                <c:pt idx="0">
                  <c:v>0.55380688708413595</c:v>
                </c:pt>
                <c:pt idx="1">
                  <c:v>0.75379811382543727</c:v>
                </c:pt>
                <c:pt idx="2">
                  <c:v>0.79226846497601011</c:v>
                </c:pt>
                <c:pt idx="3">
                  <c:v>0.85431873515240553</c:v>
                </c:pt>
                <c:pt idx="4">
                  <c:v>0.91204519879740709</c:v>
                </c:pt>
                <c:pt idx="5">
                  <c:v>0.91610478977750331</c:v>
                </c:pt>
                <c:pt idx="6">
                  <c:v>0.9372410711654322</c:v>
                </c:pt>
                <c:pt idx="7">
                  <c:v>0.95002101490768609</c:v>
                </c:pt>
              </c:numCache>
            </c:numRef>
          </c:yVal>
          <c:smooth val="1"/>
        </c:ser>
        <c:ser>
          <c:idx val="3"/>
          <c:order val="3"/>
          <c:tx>
            <c:v>Eq.3</c:v>
          </c:tx>
          <c:spPr>
            <a:ln w="12700">
              <a:solidFill>
                <a:schemeClr val="tx1"/>
              </a:solidFill>
              <a:prstDash val="solid"/>
            </a:ln>
          </c:spPr>
          <c:marker>
            <c:symbol val="none"/>
          </c:marker>
          <c:xVal>
            <c:numRef>
              <c:f>Hoja2!$A$19:$A$26</c:f>
              <c:numCache>
                <c:formatCode>0.0</c:formatCode>
                <c:ptCount val="8"/>
                <c:pt idx="0">
                  <c:v>1067.991241324956</c:v>
                </c:pt>
                <c:pt idx="1">
                  <c:v>1074.719042444345</c:v>
                </c:pt>
                <c:pt idx="2">
                  <c:v>1169.7681020649993</c:v>
                </c:pt>
                <c:pt idx="3">
                  <c:v>1245.1306650015863</c:v>
                </c:pt>
                <c:pt idx="4">
                  <c:v>1259.9401442182354</c:v>
                </c:pt>
                <c:pt idx="5">
                  <c:v>1409.8343307742887</c:v>
                </c:pt>
                <c:pt idx="6">
                  <c:v>1441.9054958949455</c:v>
                </c:pt>
                <c:pt idx="7">
                  <c:v>1454.8871001902914</c:v>
                </c:pt>
              </c:numCache>
            </c:numRef>
          </c:xVal>
          <c:yVal>
            <c:numRef>
              <c:f>Hoja2!$C$19:$C$26</c:f>
              <c:numCache>
                <c:formatCode>0.000</c:formatCode>
                <c:ptCount val="8"/>
                <c:pt idx="0">
                  <c:v>0.95002101490768609</c:v>
                </c:pt>
                <c:pt idx="1">
                  <c:v>0.95006557350371512</c:v>
                </c:pt>
                <c:pt idx="2">
                  <c:v>0.95052882385216364</c:v>
                </c:pt>
                <c:pt idx="3">
                  <c:v>0.95074200897130468</c:v>
                </c:pt>
                <c:pt idx="4">
                  <c:v>0.95077323096094879</c:v>
                </c:pt>
                <c:pt idx="5">
                  <c:v>0.95096805568535847</c:v>
                </c:pt>
                <c:pt idx="6">
                  <c:v>0.95099069639609679</c:v>
                </c:pt>
                <c:pt idx="7">
                  <c:v>0.95099863340686419</c:v>
                </c:pt>
              </c:numCache>
            </c:numRef>
          </c:yVal>
          <c:smooth val="1"/>
        </c:ser>
        <c:axId val="73823360"/>
        <c:axId val="73838976"/>
      </c:scatterChart>
      <c:valAx>
        <c:axId val="73823360"/>
        <c:scaling>
          <c:orientation val="minMax"/>
        </c:scaling>
        <c:axPos val="b"/>
        <c:title>
          <c:tx>
            <c:rich>
              <a:bodyPr/>
              <a:lstStyle/>
              <a:p>
                <a:pPr>
                  <a:defRPr/>
                </a:pPr>
                <a:r>
                  <a:rPr lang="en-US"/>
                  <a:t>Thermal Time</a:t>
                </a:r>
              </a:p>
            </c:rich>
          </c:tx>
          <c:layout/>
        </c:title>
        <c:numFmt formatCode="0" sourceLinked="0"/>
        <c:tickLblPos val="nextTo"/>
        <c:spPr>
          <a:ln>
            <a:solidFill>
              <a:sysClr val="windowText" lastClr="000000"/>
            </a:solidFill>
          </a:ln>
        </c:spPr>
        <c:crossAx val="73838976"/>
        <c:crosses val="autoZero"/>
        <c:crossBetween val="midCat"/>
        <c:majorUnit val="200"/>
      </c:valAx>
      <c:valAx>
        <c:axId val="73838976"/>
        <c:scaling>
          <c:orientation val="minMax"/>
        </c:scaling>
        <c:axPos val="l"/>
        <c:title>
          <c:tx>
            <c:rich>
              <a:bodyPr rot="-5400000" vert="horz"/>
              <a:lstStyle/>
              <a:p>
                <a:pPr>
                  <a:defRPr/>
                </a:pPr>
                <a:r>
                  <a:rPr lang="en-US"/>
                  <a:t>Canopy Cover</a:t>
                </a:r>
              </a:p>
            </c:rich>
          </c:tx>
          <c:layout/>
        </c:title>
        <c:numFmt formatCode="0.0" sourceLinked="0"/>
        <c:tickLblPos val="nextTo"/>
        <c:spPr>
          <a:ln>
            <a:solidFill>
              <a:sysClr val="windowText" lastClr="000000"/>
            </a:solidFill>
          </a:ln>
        </c:spPr>
        <c:crossAx val="73823360"/>
        <c:crosses val="autoZero"/>
        <c:crossBetween val="midCat"/>
      </c:valAx>
      <c:spPr>
        <a:ln>
          <a:solidFill>
            <a:schemeClr val="tx1"/>
          </a:solidFill>
        </a:ln>
      </c:spPr>
    </c:plotArea>
    <c:legend>
      <c:legendPos val="r"/>
      <c:layout>
        <c:manualLayout>
          <c:xMode val="edge"/>
          <c:yMode val="edge"/>
          <c:x val="0.60141945455812595"/>
          <c:y val="0.5201908911777321"/>
          <c:w val="0.18919480855886961"/>
          <c:h val="0.24061317031023713"/>
        </c:manualLayout>
      </c:layout>
    </c:legend>
    <c:plotVisOnly val="1"/>
    <c:dispBlanksAs val="gap"/>
  </c:chart>
  <c:spPr>
    <a:ln>
      <a:noFill/>
    </a:ln>
  </c:spPr>
  <c:txPr>
    <a:bodyPr/>
    <a:lstStyle/>
    <a:p>
      <a:pPr>
        <a:defRPr sz="1600"/>
      </a:pPr>
      <a:endParaRPr lang="es-C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CL"/>
  <c:chart>
    <c:plotArea>
      <c:layout/>
      <c:scatterChart>
        <c:scatterStyle val="lineMarker"/>
        <c:ser>
          <c:idx val="0"/>
          <c:order val="0"/>
          <c:tx>
            <c:v>CC</c:v>
          </c:tx>
          <c:spPr>
            <a:ln w="28575">
              <a:noFill/>
            </a:ln>
          </c:spPr>
          <c:marker>
            <c:symbol val="circle"/>
            <c:size val="5"/>
            <c:spPr>
              <a:solidFill>
                <a:schemeClr val="bg1"/>
              </a:solidFill>
              <a:ln>
                <a:solidFill>
                  <a:sysClr val="windowText" lastClr="000000"/>
                </a:solidFill>
              </a:ln>
            </c:spPr>
          </c:marker>
          <c:xVal>
            <c:numRef>
              <c:f>Hoja2!$A$5:$A$27</c:f>
              <c:numCache>
                <c:formatCode>0.0</c:formatCode>
                <c:ptCount val="23"/>
                <c:pt idx="0" formatCode="General">
                  <c:v>0</c:v>
                </c:pt>
                <c:pt idx="1">
                  <c:v>93.794537557833536</c:v>
                </c:pt>
                <c:pt idx="2">
                  <c:v>193.6078575762042</c:v>
                </c:pt>
                <c:pt idx="3">
                  <c:v>221.90671106824448</c:v>
                </c:pt>
                <c:pt idx="4">
                  <c:v>240.7795858659166</c:v>
                </c:pt>
                <c:pt idx="5">
                  <c:v>343.02395630159646</c:v>
                </c:pt>
                <c:pt idx="6">
                  <c:v>424.46414528145669</c:v>
                </c:pt>
                <c:pt idx="7">
                  <c:v>430.39463531619811</c:v>
                </c:pt>
                <c:pt idx="8">
                  <c:v>541.15456531230132</c:v>
                </c:pt>
                <c:pt idx="9">
                  <c:v>575.47643827224806</c:v>
                </c:pt>
                <c:pt idx="10">
                  <c:v>653.87115293023646</c:v>
                </c:pt>
                <c:pt idx="11">
                  <c:v>797.49013142973752</c:v>
                </c:pt>
                <c:pt idx="12">
                  <c:v>814.86141314973065</c:v>
                </c:pt>
                <c:pt idx="13">
                  <c:v>961.49253265898528</c:v>
                </c:pt>
                <c:pt idx="14">
                  <c:v>1067.991241324956</c:v>
                </c:pt>
                <c:pt idx="15">
                  <c:v>1074.719042444345</c:v>
                </c:pt>
                <c:pt idx="16">
                  <c:v>1169.7681020649993</c:v>
                </c:pt>
                <c:pt idx="17">
                  <c:v>1245.1306650015863</c:v>
                </c:pt>
                <c:pt idx="18">
                  <c:v>1259.9401442182354</c:v>
                </c:pt>
                <c:pt idx="19">
                  <c:v>1409.8343307742887</c:v>
                </c:pt>
                <c:pt idx="20">
                  <c:v>1441.9054958949455</c:v>
                </c:pt>
                <c:pt idx="21">
                  <c:v>1454.8871001902914</c:v>
                </c:pt>
              </c:numCache>
            </c:numRef>
          </c:xVal>
          <c:yVal>
            <c:numRef>
              <c:f>Hoja2!$B$5:$B$27</c:f>
              <c:numCache>
                <c:formatCode>0.000</c:formatCode>
                <c:ptCount val="23"/>
                <c:pt idx="0">
                  <c:v>3.5700000000000003E-2</c:v>
                </c:pt>
                <c:pt idx="1">
                  <c:v>4.2296631372762183E-2</c:v>
                </c:pt>
                <c:pt idx="2">
                  <c:v>8.310409455432588E-2</c:v>
                </c:pt>
                <c:pt idx="3">
                  <c:v>9.6384876240253825E-2</c:v>
                </c:pt>
                <c:pt idx="4">
                  <c:v>0.11231582621849323</c:v>
                </c:pt>
                <c:pt idx="5">
                  <c:v>0.35138886723658624</c:v>
                </c:pt>
                <c:pt idx="6">
                  <c:v>0.56095352579637281</c:v>
                </c:pt>
                <c:pt idx="7">
                  <c:v>0.55464471567639562</c:v>
                </c:pt>
                <c:pt idx="8">
                  <c:v>0.80695230453506961</c:v>
                </c:pt>
                <c:pt idx="9">
                  <c:v>0.74896888490503444</c:v>
                </c:pt>
                <c:pt idx="10">
                  <c:v>0.86308258184993569</c:v>
                </c:pt>
                <c:pt idx="11">
                  <c:v>0.91417634140309068</c:v>
                </c:pt>
                <c:pt idx="12">
                  <c:v>0.98228993122775432</c:v>
                </c:pt>
                <c:pt idx="13">
                  <c:v>0.99065701995402899</c:v>
                </c:pt>
                <c:pt idx="14">
                  <c:v>0.98423507349846595</c:v>
                </c:pt>
                <c:pt idx="15">
                  <c:v>0.99226889856547418</c:v>
                </c:pt>
                <c:pt idx="16">
                  <c:v>0.9939774988267992</c:v>
                </c:pt>
                <c:pt idx="17">
                  <c:v>0.98384770747004213</c:v>
                </c:pt>
                <c:pt idx="18">
                  <c:v>0.98770503447125246</c:v>
                </c:pt>
                <c:pt idx="19">
                  <c:v>0.96563617493857534</c:v>
                </c:pt>
                <c:pt idx="20">
                  <c:v>0.93304118834190575</c:v>
                </c:pt>
                <c:pt idx="21">
                  <c:v>0.95865806009526977</c:v>
                </c:pt>
              </c:numCache>
            </c:numRef>
          </c:yVal>
        </c:ser>
        <c:axId val="86110208"/>
        <c:axId val="89023616"/>
      </c:scatterChart>
      <c:scatterChart>
        <c:scatterStyle val="smoothMarker"/>
        <c:ser>
          <c:idx val="1"/>
          <c:order val="1"/>
          <c:tx>
            <c:v>Eq.1</c:v>
          </c:tx>
          <c:spPr>
            <a:ln w="12700">
              <a:solidFill>
                <a:sysClr val="windowText" lastClr="000000"/>
              </a:solidFill>
            </a:ln>
          </c:spPr>
          <c:marker>
            <c:symbol val="none"/>
          </c:marker>
          <c:xVal>
            <c:numRef>
              <c:f>Hoja2!$A$5:$A$11</c:f>
              <c:numCache>
                <c:formatCode>0.0</c:formatCode>
                <c:ptCount val="7"/>
                <c:pt idx="0" formatCode="General">
                  <c:v>0</c:v>
                </c:pt>
                <c:pt idx="1">
                  <c:v>93.794537557833536</c:v>
                </c:pt>
                <c:pt idx="2">
                  <c:v>193.6078575762042</c:v>
                </c:pt>
                <c:pt idx="3">
                  <c:v>221.90671106824448</c:v>
                </c:pt>
                <c:pt idx="4">
                  <c:v>240.7795858659166</c:v>
                </c:pt>
                <c:pt idx="5">
                  <c:v>343.02395630159646</c:v>
                </c:pt>
                <c:pt idx="6">
                  <c:v>424.46414528145669</c:v>
                </c:pt>
              </c:numCache>
            </c:numRef>
          </c:xVal>
          <c:yVal>
            <c:numRef>
              <c:f>Hoja2!$C$5:$C$11</c:f>
              <c:numCache>
                <c:formatCode>0.000</c:formatCode>
                <c:ptCount val="7"/>
                <c:pt idx="0">
                  <c:v>3.7499999999999999E-2</c:v>
                </c:pt>
                <c:pt idx="1">
                  <c:v>6.7835601823410502E-2</c:v>
                </c:pt>
                <c:pt idx="2">
                  <c:v>0.12746857014717258</c:v>
                </c:pt>
                <c:pt idx="3">
                  <c:v>0.15243037639037912</c:v>
                </c:pt>
                <c:pt idx="4">
                  <c:v>0.17173926386653723</c:v>
                </c:pt>
                <c:pt idx="5">
                  <c:v>0.3277081453882541</c:v>
                </c:pt>
                <c:pt idx="6">
                  <c:v>0.54828476535044779</c:v>
                </c:pt>
              </c:numCache>
            </c:numRef>
          </c:yVal>
          <c:smooth val="1"/>
        </c:ser>
        <c:ser>
          <c:idx val="2"/>
          <c:order val="2"/>
          <c:tx>
            <c:v>Eq.2</c:v>
          </c:tx>
          <c:spPr>
            <a:ln w="12700">
              <a:solidFill>
                <a:schemeClr val="tx1"/>
              </a:solidFill>
              <a:prstDash val="dash"/>
            </a:ln>
          </c:spPr>
          <c:marker>
            <c:symbol val="none"/>
          </c:marker>
          <c:xVal>
            <c:numRef>
              <c:f>Hoja2!$A$12:$A$19</c:f>
              <c:numCache>
                <c:formatCode>0.0</c:formatCode>
                <c:ptCount val="8"/>
                <c:pt idx="0">
                  <c:v>430.39463531619811</c:v>
                </c:pt>
                <c:pt idx="1">
                  <c:v>541.15456531230132</c:v>
                </c:pt>
                <c:pt idx="2">
                  <c:v>575.47643827224806</c:v>
                </c:pt>
                <c:pt idx="3">
                  <c:v>653.87115293023646</c:v>
                </c:pt>
                <c:pt idx="4">
                  <c:v>797.49013142973752</c:v>
                </c:pt>
                <c:pt idx="5">
                  <c:v>814.86141314973065</c:v>
                </c:pt>
                <c:pt idx="6">
                  <c:v>961.49253265898528</c:v>
                </c:pt>
                <c:pt idx="7">
                  <c:v>1067.991241324956</c:v>
                </c:pt>
              </c:numCache>
            </c:numRef>
          </c:xVal>
          <c:yVal>
            <c:numRef>
              <c:f>Hoja2!$C$12:$C$19</c:f>
              <c:numCache>
                <c:formatCode>0.000</c:formatCode>
                <c:ptCount val="8"/>
                <c:pt idx="0">
                  <c:v>0.55380688708413595</c:v>
                </c:pt>
                <c:pt idx="1">
                  <c:v>0.75379811382543727</c:v>
                </c:pt>
                <c:pt idx="2">
                  <c:v>0.79226846497601011</c:v>
                </c:pt>
                <c:pt idx="3">
                  <c:v>0.85431873515240553</c:v>
                </c:pt>
                <c:pt idx="4">
                  <c:v>0.91204519879740709</c:v>
                </c:pt>
                <c:pt idx="5">
                  <c:v>0.91610478977750331</c:v>
                </c:pt>
                <c:pt idx="6">
                  <c:v>0.9372410711654322</c:v>
                </c:pt>
                <c:pt idx="7">
                  <c:v>0.95002101490768609</c:v>
                </c:pt>
              </c:numCache>
            </c:numRef>
          </c:yVal>
          <c:smooth val="1"/>
        </c:ser>
        <c:ser>
          <c:idx val="3"/>
          <c:order val="3"/>
          <c:tx>
            <c:v>Eq.3</c:v>
          </c:tx>
          <c:spPr>
            <a:ln w="12700">
              <a:solidFill>
                <a:schemeClr val="tx1"/>
              </a:solidFill>
              <a:prstDash val="solid"/>
            </a:ln>
          </c:spPr>
          <c:marker>
            <c:symbol val="none"/>
          </c:marker>
          <c:xVal>
            <c:numRef>
              <c:f>Hoja2!$A$19:$A$26</c:f>
              <c:numCache>
                <c:formatCode>0.0</c:formatCode>
                <c:ptCount val="8"/>
                <c:pt idx="0">
                  <c:v>1067.991241324956</c:v>
                </c:pt>
                <c:pt idx="1">
                  <c:v>1074.719042444345</c:v>
                </c:pt>
                <c:pt idx="2">
                  <c:v>1169.7681020649993</c:v>
                </c:pt>
                <c:pt idx="3">
                  <c:v>1245.1306650015863</c:v>
                </c:pt>
                <c:pt idx="4">
                  <c:v>1259.9401442182354</c:v>
                </c:pt>
                <c:pt idx="5">
                  <c:v>1409.8343307742887</c:v>
                </c:pt>
                <c:pt idx="6">
                  <c:v>1441.9054958949455</c:v>
                </c:pt>
                <c:pt idx="7">
                  <c:v>1454.8871001902914</c:v>
                </c:pt>
              </c:numCache>
            </c:numRef>
          </c:xVal>
          <c:yVal>
            <c:numRef>
              <c:f>Hoja2!$C$19:$C$26</c:f>
              <c:numCache>
                <c:formatCode>0.000</c:formatCode>
                <c:ptCount val="8"/>
                <c:pt idx="0">
                  <c:v>0.95002101490768609</c:v>
                </c:pt>
                <c:pt idx="1">
                  <c:v>0.95006557350371512</c:v>
                </c:pt>
                <c:pt idx="2">
                  <c:v>0.95052882385216364</c:v>
                </c:pt>
                <c:pt idx="3">
                  <c:v>0.95074200897130468</c:v>
                </c:pt>
                <c:pt idx="4">
                  <c:v>0.95077323096094879</c:v>
                </c:pt>
                <c:pt idx="5">
                  <c:v>0.95096805568535847</c:v>
                </c:pt>
                <c:pt idx="6">
                  <c:v>0.95099069639609679</c:v>
                </c:pt>
                <c:pt idx="7">
                  <c:v>0.95099863340686419</c:v>
                </c:pt>
              </c:numCache>
            </c:numRef>
          </c:yVal>
          <c:smooth val="1"/>
        </c:ser>
        <c:axId val="86110208"/>
        <c:axId val="89023616"/>
      </c:scatterChart>
      <c:valAx>
        <c:axId val="86110208"/>
        <c:scaling>
          <c:orientation val="minMax"/>
        </c:scaling>
        <c:axPos val="b"/>
        <c:title>
          <c:tx>
            <c:rich>
              <a:bodyPr/>
              <a:lstStyle/>
              <a:p>
                <a:pPr>
                  <a:defRPr/>
                </a:pPr>
                <a:r>
                  <a:rPr lang="en-US"/>
                  <a:t>Thermal Time</a:t>
                </a:r>
              </a:p>
            </c:rich>
          </c:tx>
          <c:layout/>
        </c:title>
        <c:numFmt formatCode="0" sourceLinked="0"/>
        <c:tickLblPos val="nextTo"/>
        <c:spPr>
          <a:ln>
            <a:solidFill>
              <a:sysClr val="windowText" lastClr="000000"/>
            </a:solidFill>
          </a:ln>
        </c:spPr>
        <c:crossAx val="89023616"/>
        <c:crosses val="autoZero"/>
        <c:crossBetween val="midCat"/>
        <c:majorUnit val="200"/>
      </c:valAx>
      <c:valAx>
        <c:axId val="89023616"/>
        <c:scaling>
          <c:orientation val="minMax"/>
        </c:scaling>
        <c:axPos val="l"/>
        <c:title>
          <c:tx>
            <c:rich>
              <a:bodyPr rot="-5400000" vert="horz"/>
              <a:lstStyle/>
              <a:p>
                <a:pPr>
                  <a:defRPr/>
                </a:pPr>
                <a:r>
                  <a:rPr lang="en-US"/>
                  <a:t>Canopy Cover</a:t>
                </a:r>
              </a:p>
            </c:rich>
          </c:tx>
          <c:layout/>
        </c:title>
        <c:numFmt formatCode="0.0" sourceLinked="0"/>
        <c:tickLblPos val="nextTo"/>
        <c:spPr>
          <a:ln>
            <a:solidFill>
              <a:sysClr val="windowText" lastClr="000000"/>
            </a:solidFill>
          </a:ln>
        </c:spPr>
        <c:crossAx val="86110208"/>
        <c:crosses val="autoZero"/>
        <c:crossBetween val="midCat"/>
      </c:valAx>
      <c:spPr>
        <a:ln>
          <a:solidFill>
            <a:schemeClr val="tx1"/>
          </a:solidFill>
        </a:ln>
      </c:spPr>
    </c:plotArea>
    <c:legend>
      <c:legendPos val="r"/>
      <c:layout>
        <c:manualLayout>
          <c:xMode val="edge"/>
          <c:yMode val="edge"/>
          <c:x val="0.60141945455812629"/>
          <c:y val="0.5201908911777321"/>
          <c:w val="0.18919480855886966"/>
          <c:h val="0.24061317031023718"/>
        </c:manualLayout>
      </c:layout>
    </c:legend>
    <c:plotVisOnly val="1"/>
    <c:dispBlanksAs val="gap"/>
  </c:chart>
  <c:spPr>
    <a:ln>
      <a:noFill/>
    </a:ln>
  </c:spPr>
  <c:txPr>
    <a:bodyPr/>
    <a:lstStyle/>
    <a:p>
      <a:pPr>
        <a:defRPr sz="1600"/>
      </a:pPr>
      <a:endParaRPr lang="es-C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CL"/>
  <c:chart>
    <c:plotArea>
      <c:layout/>
      <c:scatterChart>
        <c:scatterStyle val="smoothMarker"/>
        <c:ser>
          <c:idx val="2"/>
          <c:order val="2"/>
          <c:tx>
            <c:v>1:1</c:v>
          </c:tx>
          <c:spPr>
            <a:ln w="12700">
              <a:solidFill>
                <a:schemeClr val="tx1"/>
              </a:solidFill>
              <a:prstDash val="sysDash"/>
            </a:ln>
          </c:spPr>
          <c:marker>
            <c:symbol val="none"/>
          </c:marker>
          <c:xVal>
            <c:numRef>
              <c:f>Hoja3!$C$31:$C$51</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Hoja3!$D$31:$D$51</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yVal>
          <c:smooth val="1"/>
        </c:ser>
        <c:axId val="88168704"/>
        <c:axId val="88170880"/>
      </c:scatterChart>
      <c:scatterChart>
        <c:scatterStyle val="lineMarker"/>
        <c:ser>
          <c:idx val="0"/>
          <c:order val="0"/>
          <c:tx>
            <c:v>Biomass May</c:v>
          </c:tx>
          <c:spPr>
            <a:ln w="28575">
              <a:noFill/>
            </a:ln>
          </c:spPr>
          <c:xVal>
            <c:numRef>
              <c:f>Hoja3!$C$5:$C$10</c:f>
              <c:numCache>
                <c:formatCode>General</c:formatCode>
                <c:ptCount val="6"/>
                <c:pt idx="0">
                  <c:v>13.355</c:v>
                </c:pt>
                <c:pt idx="1">
                  <c:v>12.595000000000001</c:v>
                </c:pt>
                <c:pt idx="2">
                  <c:v>18.332000000000001</c:v>
                </c:pt>
                <c:pt idx="3">
                  <c:v>10.804</c:v>
                </c:pt>
                <c:pt idx="4">
                  <c:v>17.437999999999999</c:v>
                </c:pt>
                <c:pt idx="5">
                  <c:v>15.359</c:v>
                </c:pt>
              </c:numCache>
            </c:numRef>
          </c:xVal>
          <c:yVal>
            <c:numRef>
              <c:f>Hoja3!$E$5:$E$10</c:f>
              <c:numCache>
                <c:formatCode>General</c:formatCode>
                <c:ptCount val="6"/>
                <c:pt idx="0">
                  <c:v>13.519</c:v>
                </c:pt>
                <c:pt idx="1">
                  <c:v>12.743</c:v>
                </c:pt>
                <c:pt idx="2">
                  <c:v>16.026</c:v>
                </c:pt>
                <c:pt idx="3">
                  <c:v>10.811999999999999</c:v>
                </c:pt>
                <c:pt idx="4">
                  <c:v>16.591000000000001</c:v>
                </c:pt>
                <c:pt idx="5">
                  <c:v>15.385999999999999</c:v>
                </c:pt>
              </c:numCache>
            </c:numRef>
          </c:yVal>
        </c:ser>
        <c:ser>
          <c:idx val="1"/>
          <c:order val="1"/>
          <c:tx>
            <c:v>Yield May</c:v>
          </c:tx>
          <c:spPr>
            <a:ln w="28575">
              <a:noFill/>
            </a:ln>
          </c:spPr>
          <c:xVal>
            <c:numRef>
              <c:f>Hoja3!$D$5:$D$10</c:f>
              <c:numCache>
                <c:formatCode>General</c:formatCode>
                <c:ptCount val="6"/>
                <c:pt idx="0">
                  <c:v>3.9710000000000001</c:v>
                </c:pt>
                <c:pt idx="1">
                  <c:v>3.3969999999999998</c:v>
                </c:pt>
                <c:pt idx="2">
                  <c:v>8.7449999999999992</c:v>
                </c:pt>
                <c:pt idx="3">
                  <c:v>1.996</c:v>
                </c:pt>
                <c:pt idx="4">
                  <c:v>7.7750000000000004</c:v>
                </c:pt>
                <c:pt idx="5">
                  <c:v>6.01</c:v>
                </c:pt>
              </c:numCache>
            </c:numRef>
          </c:xVal>
          <c:yVal>
            <c:numRef>
              <c:f>Hoja3!$F$5:$F$10</c:f>
              <c:numCache>
                <c:formatCode>General</c:formatCode>
                <c:ptCount val="6"/>
                <c:pt idx="0">
                  <c:v>5.12</c:v>
                </c:pt>
                <c:pt idx="1">
                  <c:v>3.9670000000000001</c:v>
                </c:pt>
                <c:pt idx="2">
                  <c:v>7.2119999999999997</c:v>
                </c:pt>
                <c:pt idx="3">
                  <c:v>1.976</c:v>
                </c:pt>
                <c:pt idx="4">
                  <c:v>7.4409999999999998</c:v>
                </c:pt>
                <c:pt idx="5">
                  <c:v>6.5739999999999998</c:v>
                </c:pt>
              </c:numCache>
            </c:numRef>
          </c:yVal>
        </c:ser>
        <c:ser>
          <c:idx val="3"/>
          <c:order val="3"/>
          <c:tx>
            <c:v>Yield July</c:v>
          </c:tx>
          <c:spPr>
            <a:ln w="28575">
              <a:noFill/>
            </a:ln>
          </c:spPr>
          <c:xVal>
            <c:numRef>
              <c:f>Hoja3!$D$11:$D$16</c:f>
              <c:numCache>
                <c:formatCode>General</c:formatCode>
                <c:ptCount val="6"/>
                <c:pt idx="0">
                  <c:v>0.03</c:v>
                </c:pt>
                <c:pt idx="1">
                  <c:v>4.5999999999999999E-2</c:v>
                </c:pt>
                <c:pt idx="2">
                  <c:v>3.9</c:v>
                </c:pt>
                <c:pt idx="3">
                  <c:v>0</c:v>
                </c:pt>
                <c:pt idx="4">
                  <c:v>1.67</c:v>
                </c:pt>
                <c:pt idx="5">
                  <c:v>0.03</c:v>
                </c:pt>
              </c:numCache>
            </c:numRef>
          </c:xVal>
          <c:yVal>
            <c:numRef>
              <c:f>Hoja3!$F$11:$F$16</c:f>
              <c:numCache>
                <c:formatCode>General</c:formatCode>
                <c:ptCount val="6"/>
                <c:pt idx="0">
                  <c:v>0</c:v>
                </c:pt>
                <c:pt idx="1">
                  <c:v>0</c:v>
                </c:pt>
                <c:pt idx="2">
                  <c:v>3</c:v>
                </c:pt>
                <c:pt idx="3">
                  <c:v>0</c:v>
                </c:pt>
                <c:pt idx="4">
                  <c:v>1.87</c:v>
                </c:pt>
                <c:pt idx="5">
                  <c:v>0.5</c:v>
                </c:pt>
              </c:numCache>
            </c:numRef>
          </c:yVal>
        </c:ser>
        <c:ser>
          <c:idx val="4"/>
          <c:order val="4"/>
          <c:tx>
            <c:v>Biomass July</c:v>
          </c:tx>
          <c:spPr>
            <a:ln w="28575">
              <a:noFill/>
            </a:ln>
          </c:spPr>
          <c:xVal>
            <c:numRef>
              <c:f>Hoja3!$C$11:$C$16</c:f>
              <c:numCache>
                <c:formatCode>General</c:formatCode>
                <c:ptCount val="6"/>
                <c:pt idx="0">
                  <c:v>6.2</c:v>
                </c:pt>
                <c:pt idx="1">
                  <c:v>6.1</c:v>
                </c:pt>
                <c:pt idx="2">
                  <c:v>12.43</c:v>
                </c:pt>
                <c:pt idx="3">
                  <c:v>5.04</c:v>
                </c:pt>
                <c:pt idx="4">
                  <c:v>10.4</c:v>
                </c:pt>
                <c:pt idx="5">
                  <c:v>6.2</c:v>
                </c:pt>
              </c:numCache>
            </c:numRef>
          </c:xVal>
          <c:yVal>
            <c:numRef>
              <c:f>Hoja3!$E$11:$E$16</c:f>
              <c:numCache>
                <c:formatCode>General</c:formatCode>
                <c:ptCount val="6"/>
                <c:pt idx="0">
                  <c:v>6.14</c:v>
                </c:pt>
                <c:pt idx="1">
                  <c:v>5.9</c:v>
                </c:pt>
                <c:pt idx="2">
                  <c:v>12.38</c:v>
                </c:pt>
                <c:pt idx="3">
                  <c:v>4.8</c:v>
                </c:pt>
                <c:pt idx="4">
                  <c:v>10.199999999999999</c:v>
                </c:pt>
                <c:pt idx="5">
                  <c:v>8.25</c:v>
                </c:pt>
              </c:numCache>
            </c:numRef>
          </c:yVal>
        </c:ser>
        <c:axId val="88168704"/>
        <c:axId val="88170880"/>
      </c:scatterChart>
      <c:valAx>
        <c:axId val="88168704"/>
        <c:scaling>
          <c:orientation val="minMax"/>
          <c:max val="20"/>
          <c:min val="0"/>
        </c:scaling>
        <c:axPos val="b"/>
        <c:title>
          <c:tx>
            <c:rich>
              <a:bodyPr/>
              <a:lstStyle/>
              <a:p>
                <a:pPr>
                  <a:defRPr/>
                </a:pPr>
                <a:r>
                  <a:rPr lang="en-US"/>
                  <a:t>Wheat</a:t>
                </a:r>
              </a:p>
            </c:rich>
          </c:tx>
          <c:layout/>
        </c:title>
        <c:numFmt formatCode="General" sourceLinked="1"/>
        <c:tickLblPos val="nextTo"/>
        <c:spPr>
          <a:ln>
            <a:solidFill>
              <a:prstClr val="black"/>
            </a:solidFill>
          </a:ln>
        </c:spPr>
        <c:crossAx val="88170880"/>
        <c:crosses val="autoZero"/>
        <c:crossBetween val="midCat"/>
        <c:majorUnit val="2"/>
      </c:valAx>
      <c:valAx>
        <c:axId val="88170880"/>
        <c:scaling>
          <c:orientation val="minMax"/>
          <c:max val="20"/>
        </c:scaling>
        <c:axPos val="l"/>
        <c:title>
          <c:tx>
            <c:rich>
              <a:bodyPr rot="-5400000" vert="horz"/>
              <a:lstStyle/>
              <a:p>
                <a:pPr>
                  <a:defRPr/>
                </a:pPr>
                <a:r>
                  <a:rPr lang="en-US"/>
                  <a:t>Durum Wheat</a:t>
                </a:r>
              </a:p>
            </c:rich>
          </c:tx>
          <c:layout/>
        </c:title>
        <c:numFmt formatCode="General" sourceLinked="1"/>
        <c:tickLblPos val="nextTo"/>
        <c:spPr>
          <a:ln>
            <a:solidFill>
              <a:prstClr val="black"/>
            </a:solidFill>
          </a:ln>
        </c:spPr>
        <c:crossAx val="88168704"/>
        <c:crosses val="autoZero"/>
        <c:crossBetween val="midCat"/>
      </c:valAx>
      <c:spPr>
        <a:ln>
          <a:solidFill>
            <a:prstClr val="black"/>
          </a:solidFill>
        </a:ln>
      </c:spPr>
    </c:plotArea>
    <c:legend>
      <c:legendPos val="r"/>
      <c:layout/>
    </c:legend>
    <c:plotVisOnly val="1"/>
    <c:dispBlanksAs val="gap"/>
  </c:chart>
  <c:txPr>
    <a:bodyPr/>
    <a:lstStyle/>
    <a:p>
      <a:pPr>
        <a:defRPr sz="1600"/>
      </a:pPr>
      <a:endParaRPr lang="es-CL"/>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66EC6-7035-4998-A402-DA4FA80A4A09}" type="datetimeFigureOut">
              <a:rPr lang="es-CL" smtClean="0"/>
              <a:t>29-08-2013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C3E2D-CDE0-4846-87F4-0ED9B3DB02BA}" type="slidenum">
              <a:rPr lang="es-CL" smtClean="0"/>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09100CDA-5985-4D06-B6C6-A0632D29AC7B}" type="slidenum">
              <a:rPr lang="es-CL" smtClean="0"/>
              <a:pPr/>
              <a:t>33</a:t>
            </a:fld>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09100CDA-5985-4D06-B6C6-A0632D29AC7B}" type="slidenum">
              <a:rPr lang="es-CL" smtClean="0"/>
              <a:pPr/>
              <a:t>34</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D09DC33E-3316-49CC-ADF1-4B39AE2F8B34}" type="datetimeFigureOut">
              <a:rPr lang="es-CL" smtClean="0"/>
              <a:pPr/>
              <a:t>29-08-2013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ABF22F-3868-41BA-9D5B-76E48D79C7B6}"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09DC33E-3316-49CC-ADF1-4B39AE2F8B34}" type="datetimeFigureOut">
              <a:rPr lang="es-CL" smtClean="0"/>
              <a:pPr/>
              <a:t>29-08-2013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ABF22F-3868-41BA-9D5B-76E48D79C7B6}"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09DC33E-3316-49CC-ADF1-4B39AE2F8B34}" type="datetimeFigureOut">
              <a:rPr lang="es-CL" smtClean="0"/>
              <a:pPr/>
              <a:t>29-08-2013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ABF22F-3868-41BA-9D5B-76E48D79C7B6}"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09DC33E-3316-49CC-ADF1-4B39AE2F8B34}" type="datetimeFigureOut">
              <a:rPr lang="es-CL" smtClean="0"/>
              <a:pPr/>
              <a:t>29-08-2013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ABF22F-3868-41BA-9D5B-76E48D79C7B6}"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09DC33E-3316-49CC-ADF1-4B39AE2F8B34}" type="datetimeFigureOut">
              <a:rPr lang="es-CL" smtClean="0"/>
              <a:pPr/>
              <a:t>29-08-2013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3ABF22F-3868-41BA-9D5B-76E48D79C7B6}"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D09DC33E-3316-49CC-ADF1-4B39AE2F8B34}" type="datetimeFigureOut">
              <a:rPr lang="es-CL" smtClean="0"/>
              <a:pPr/>
              <a:t>29-08-2013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3ABF22F-3868-41BA-9D5B-76E48D79C7B6}"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D09DC33E-3316-49CC-ADF1-4B39AE2F8B34}" type="datetimeFigureOut">
              <a:rPr lang="es-CL" smtClean="0"/>
              <a:pPr/>
              <a:t>29-08-2013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13ABF22F-3868-41BA-9D5B-76E48D79C7B6}"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09DC33E-3316-49CC-ADF1-4B39AE2F8B34}" type="datetimeFigureOut">
              <a:rPr lang="es-CL" smtClean="0"/>
              <a:pPr/>
              <a:t>29-08-2013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13ABF22F-3868-41BA-9D5B-76E48D79C7B6}"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09DC33E-3316-49CC-ADF1-4B39AE2F8B34}" type="datetimeFigureOut">
              <a:rPr lang="es-CL" smtClean="0"/>
              <a:pPr/>
              <a:t>29-08-2013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13ABF22F-3868-41BA-9D5B-76E48D79C7B6}"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9DC33E-3316-49CC-ADF1-4B39AE2F8B34}" type="datetimeFigureOut">
              <a:rPr lang="es-CL" smtClean="0"/>
              <a:pPr/>
              <a:t>29-08-2013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3ABF22F-3868-41BA-9D5B-76E48D79C7B6}"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9DC33E-3316-49CC-ADF1-4B39AE2F8B34}" type="datetimeFigureOut">
              <a:rPr lang="es-CL" smtClean="0"/>
              <a:pPr/>
              <a:t>29-08-2013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3ABF22F-3868-41BA-9D5B-76E48D79C7B6}"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DC33E-3316-49CC-ADF1-4B39AE2F8B34}" type="datetimeFigureOut">
              <a:rPr lang="es-CL" smtClean="0"/>
              <a:pPr/>
              <a:t>29-08-2013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BF22F-3868-41BA-9D5B-76E48D79C7B6}"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836712"/>
            <a:ext cx="9144000" cy="5447645"/>
          </a:xfrm>
          <a:prstGeom prst="rect">
            <a:avLst/>
          </a:prstGeom>
          <a:noFill/>
        </p:spPr>
        <p:txBody>
          <a:bodyPr wrap="square" rtlCol="0">
            <a:spAutoFit/>
          </a:bodyPr>
          <a:lstStyle/>
          <a:p>
            <a:pPr algn="ctr"/>
            <a:r>
              <a:rPr lang="es-CL" sz="4400" b="1" dirty="0" smtClean="0"/>
              <a:t>Productividad de agua y principios del modelo </a:t>
            </a:r>
            <a:r>
              <a:rPr lang="es-CL" sz="4400" b="1" dirty="0" err="1" smtClean="0"/>
              <a:t>Aquacrop</a:t>
            </a:r>
            <a:endParaRPr lang="es-CL" sz="4400" b="1" dirty="0" smtClean="0"/>
          </a:p>
          <a:p>
            <a:pPr algn="ctr"/>
            <a:endParaRPr lang="es-CL" sz="4400" b="1" dirty="0" smtClean="0"/>
          </a:p>
          <a:p>
            <a:pPr algn="ctr"/>
            <a:endParaRPr lang="es-CL" sz="4400" b="1" dirty="0" smtClean="0"/>
          </a:p>
          <a:p>
            <a:pPr algn="ctr"/>
            <a:endParaRPr lang="es-CL" sz="4400" b="1" dirty="0" smtClean="0"/>
          </a:p>
          <a:p>
            <a:pPr algn="ctr"/>
            <a:endParaRPr lang="es-CL" sz="4400" b="1" dirty="0" smtClean="0"/>
          </a:p>
          <a:p>
            <a:pPr algn="ctr"/>
            <a:r>
              <a:rPr lang="es-CL" sz="2800" dirty="0" smtClean="0"/>
              <a:t>Relación Suelo Agua Planta</a:t>
            </a:r>
          </a:p>
          <a:p>
            <a:pPr algn="ctr"/>
            <a:endParaRPr lang="es-CL" sz="2800" dirty="0" smtClean="0"/>
          </a:p>
          <a:p>
            <a:pPr algn="ctr"/>
            <a:r>
              <a:rPr lang="es-CL" sz="2800" dirty="0" smtClean="0"/>
              <a:t>Marco Garrido</a:t>
            </a:r>
            <a:endParaRPr lang="es-CL"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195736" y="1556792"/>
            <a:ext cx="4424139" cy="4208076"/>
          </a:xfrm>
          <a:prstGeom prst="rect">
            <a:avLst/>
          </a:prstGeom>
          <a:noFill/>
          <a:ln w="9525">
            <a:noFill/>
            <a:miter lim="800000"/>
            <a:headEnd/>
            <a:tailEnd/>
          </a:ln>
        </p:spPr>
      </p:pic>
      <p:sp>
        <p:nvSpPr>
          <p:cNvPr id="4" name="3 CuadroTexto"/>
          <p:cNvSpPr txBox="1"/>
          <p:nvPr/>
        </p:nvSpPr>
        <p:spPr>
          <a:xfrm>
            <a:off x="0" y="260648"/>
            <a:ext cx="9144000" cy="954107"/>
          </a:xfrm>
          <a:prstGeom prst="rect">
            <a:avLst/>
          </a:prstGeom>
          <a:noFill/>
        </p:spPr>
        <p:txBody>
          <a:bodyPr wrap="square" rtlCol="0">
            <a:spAutoFit/>
          </a:bodyPr>
          <a:lstStyle/>
          <a:p>
            <a:pPr algn="ctr"/>
            <a:r>
              <a:rPr lang="es-CL" sz="2800" dirty="0" smtClean="0"/>
              <a:t>Asimilación de carbono respecto de transpiración de agua</a:t>
            </a:r>
          </a:p>
          <a:p>
            <a:pPr algn="ctr"/>
            <a:endParaRPr lang="es-CL"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067944" y="260648"/>
            <a:ext cx="4752975" cy="6305550"/>
          </a:xfrm>
          <a:prstGeom prst="rect">
            <a:avLst/>
          </a:prstGeom>
          <a:noFill/>
          <a:ln w="9525">
            <a:noFill/>
            <a:miter lim="800000"/>
            <a:headEnd/>
            <a:tailEnd/>
          </a:ln>
        </p:spPr>
      </p:pic>
      <p:sp>
        <p:nvSpPr>
          <p:cNvPr id="3" name="2 CuadroTexto"/>
          <p:cNvSpPr txBox="1"/>
          <p:nvPr/>
        </p:nvSpPr>
        <p:spPr>
          <a:xfrm>
            <a:off x="0" y="260648"/>
            <a:ext cx="4139952" cy="4832092"/>
          </a:xfrm>
          <a:prstGeom prst="rect">
            <a:avLst/>
          </a:prstGeom>
          <a:noFill/>
        </p:spPr>
        <p:txBody>
          <a:bodyPr wrap="square" rtlCol="0">
            <a:spAutoFit/>
          </a:bodyPr>
          <a:lstStyle/>
          <a:p>
            <a:r>
              <a:rPr lang="es-CL" sz="2800" dirty="0" smtClean="0"/>
              <a:t>Productividad de agua normalizada (</a:t>
            </a:r>
            <a:r>
              <a:rPr lang="es-CL" sz="2800" dirty="0" err="1" smtClean="0"/>
              <a:t>WP</a:t>
            </a:r>
            <a:r>
              <a:rPr lang="es-CL" sz="2800" baseline="-25000" dirty="0" err="1" smtClean="0"/>
              <a:t>p</a:t>
            </a:r>
            <a:r>
              <a:rPr lang="es-CL" sz="2800" dirty="0" smtClean="0"/>
              <a:t>*) a nivel de hoja</a:t>
            </a:r>
          </a:p>
          <a:p>
            <a:endParaRPr lang="es-CL" sz="2800" dirty="0" smtClean="0"/>
          </a:p>
          <a:p>
            <a:r>
              <a:rPr lang="es-CL" sz="2800" dirty="0" err="1" smtClean="0"/>
              <a:t>Eq</a:t>
            </a:r>
            <a:r>
              <a:rPr lang="es-CL" sz="2800" dirty="0" smtClean="0"/>
              <a:t>. 4</a:t>
            </a:r>
          </a:p>
          <a:p>
            <a:r>
              <a:rPr lang="es-CL" sz="2800" i="1" dirty="0" smtClean="0"/>
              <a:t>WP</a:t>
            </a:r>
            <a:r>
              <a:rPr lang="es-CL" sz="2800" dirty="0" smtClean="0"/>
              <a:t> = </a:t>
            </a:r>
            <a:r>
              <a:rPr lang="es-CL" sz="2800" i="1" dirty="0" smtClean="0"/>
              <a:t>k</a:t>
            </a:r>
            <a:r>
              <a:rPr lang="es-CL" sz="2800" dirty="0" smtClean="0"/>
              <a:t> – 0,625</a:t>
            </a:r>
            <a:r>
              <a:rPr lang="es-CL" sz="2800" i="1" dirty="0" smtClean="0"/>
              <a:t>ci</a:t>
            </a:r>
          </a:p>
          <a:p>
            <a:endParaRPr lang="es-CL" sz="2800" dirty="0" smtClean="0"/>
          </a:p>
          <a:p>
            <a:r>
              <a:rPr lang="es-CL" sz="2800" dirty="0" err="1" smtClean="0"/>
              <a:t>Eq</a:t>
            </a:r>
            <a:r>
              <a:rPr lang="es-CL" sz="2800" dirty="0" smtClean="0"/>
              <a:t>. 5</a:t>
            </a:r>
          </a:p>
          <a:p>
            <a:r>
              <a:rPr lang="es-CL" sz="2800" dirty="0" smtClean="0"/>
              <a:t>WP = k*</a:t>
            </a:r>
            <a:r>
              <a:rPr lang="es-CL" sz="2800" dirty="0" err="1" smtClean="0"/>
              <a:t>ca</a:t>
            </a:r>
            <a:endParaRPr lang="es-CL" sz="2800" dirty="0" smtClean="0"/>
          </a:p>
          <a:p>
            <a:endParaRPr lang="es-CL" sz="2800" dirty="0" smtClean="0"/>
          </a:p>
          <a:p>
            <a:pPr algn="ctr"/>
            <a:endParaRPr lang="es-CL"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60648"/>
            <a:ext cx="9144000" cy="4462760"/>
          </a:xfrm>
          <a:prstGeom prst="rect">
            <a:avLst/>
          </a:prstGeom>
          <a:noFill/>
        </p:spPr>
        <p:txBody>
          <a:bodyPr wrap="square" rtlCol="0">
            <a:spAutoFit/>
          </a:bodyPr>
          <a:lstStyle/>
          <a:p>
            <a:r>
              <a:rPr lang="es-CL" sz="2800" dirty="0" smtClean="0"/>
              <a:t>Productividad de agua a nivel de dosel (cultivo)</a:t>
            </a:r>
          </a:p>
          <a:p>
            <a:endParaRPr lang="es-CL" sz="2800" dirty="0" smtClean="0"/>
          </a:p>
          <a:p>
            <a:r>
              <a:rPr lang="es-CL" sz="2400" dirty="0" smtClean="0"/>
              <a:t>Flujo de vapor de agua y CO2 a nivel de dosel.</a:t>
            </a:r>
          </a:p>
          <a:p>
            <a:endParaRPr lang="es-CL" sz="2400" dirty="0" smtClean="0"/>
          </a:p>
          <a:p>
            <a:r>
              <a:rPr lang="es-CL" sz="2400" dirty="0" smtClean="0"/>
              <a:t>Productividad de agua fotosintética del dosel que deriva en una productividad de agua</a:t>
            </a:r>
          </a:p>
          <a:p>
            <a:endParaRPr lang="es-CL" sz="2400" dirty="0" smtClean="0"/>
          </a:p>
          <a:p>
            <a:r>
              <a:rPr lang="es-CL" sz="2400" dirty="0" smtClean="0">
                <a:solidFill>
                  <a:schemeClr val="accent3">
                    <a:lumMod val="50000"/>
                  </a:schemeClr>
                </a:solidFill>
              </a:rPr>
              <a:t>Factores determinantes?</a:t>
            </a:r>
          </a:p>
          <a:p>
            <a:endParaRPr lang="es-CL" sz="2800" dirty="0" smtClean="0"/>
          </a:p>
          <a:p>
            <a:endParaRPr lang="es-CL" sz="2800" dirty="0" smtClean="0"/>
          </a:p>
          <a:p>
            <a:pPr algn="ctr"/>
            <a:endParaRPr lang="es-CL"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60648"/>
            <a:ext cx="9144000" cy="4462760"/>
          </a:xfrm>
          <a:prstGeom prst="rect">
            <a:avLst/>
          </a:prstGeom>
          <a:noFill/>
        </p:spPr>
        <p:txBody>
          <a:bodyPr wrap="square" rtlCol="0">
            <a:spAutoFit/>
          </a:bodyPr>
          <a:lstStyle/>
          <a:p>
            <a:pPr algn="ctr"/>
            <a:r>
              <a:rPr lang="es-CL" sz="2800" b="1" dirty="0" smtClean="0"/>
              <a:t>Productividad de agua a nivel de dosel (cultivo)</a:t>
            </a:r>
          </a:p>
          <a:p>
            <a:endParaRPr lang="es-CL" sz="2800" dirty="0" smtClean="0"/>
          </a:p>
          <a:p>
            <a:r>
              <a:rPr lang="es-CL" sz="2400" dirty="0" smtClean="0"/>
              <a:t>Flujo de vapor de agua y CO2 a nivel de dosel.</a:t>
            </a:r>
          </a:p>
          <a:p>
            <a:endParaRPr lang="es-CL" sz="2400" dirty="0" smtClean="0"/>
          </a:p>
          <a:p>
            <a:r>
              <a:rPr lang="es-CL" sz="2400" dirty="0" smtClean="0"/>
              <a:t>Productividad de agua fotosintética del dosel que deriva en una productividad de agua</a:t>
            </a:r>
          </a:p>
          <a:p>
            <a:endParaRPr lang="es-CL" sz="2400" dirty="0" smtClean="0"/>
          </a:p>
          <a:p>
            <a:r>
              <a:rPr lang="es-CL" sz="2400" dirty="0" smtClean="0">
                <a:solidFill>
                  <a:schemeClr val="accent3">
                    <a:lumMod val="50000"/>
                  </a:schemeClr>
                </a:solidFill>
              </a:rPr>
              <a:t>Factores determinantes?</a:t>
            </a:r>
          </a:p>
          <a:p>
            <a:endParaRPr lang="es-CL" sz="2800" dirty="0" smtClean="0"/>
          </a:p>
          <a:p>
            <a:endParaRPr lang="es-CL" sz="2800" dirty="0" smtClean="0"/>
          </a:p>
          <a:p>
            <a:pPr algn="ctr"/>
            <a:endParaRPr lang="es-CL" sz="2800" dirty="0"/>
          </a:p>
        </p:txBody>
      </p:sp>
      <p:pic>
        <p:nvPicPr>
          <p:cNvPr id="5122" name="Picture 2"/>
          <p:cNvPicPr>
            <a:picLocks noChangeAspect="1" noChangeArrowheads="1"/>
          </p:cNvPicPr>
          <p:nvPr/>
        </p:nvPicPr>
        <p:blipFill>
          <a:blip r:embed="rId2" cstate="print"/>
          <a:srcRect/>
          <a:stretch>
            <a:fillRect/>
          </a:stretch>
        </p:blipFill>
        <p:spPr bwMode="auto">
          <a:xfrm>
            <a:off x="3779913" y="2364367"/>
            <a:ext cx="5364088" cy="44936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260648"/>
            <a:ext cx="9144000" cy="7786747"/>
          </a:xfrm>
          <a:prstGeom prst="rect">
            <a:avLst/>
          </a:prstGeom>
          <a:noFill/>
        </p:spPr>
        <p:txBody>
          <a:bodyPr wrap="square" rtlCol="0">
            <a:spAutoFit/>
          </a:bodyPr>
          <a:lstStyle/>
          <a:p>
            <a:pPr algn="ctr"/>
            <a:r>
              <a:rPr lang="es-CL" sz="2800" dirty="0" smtClean="0"/>
              <a:t>Asimilación del dosel respecto de la transpiración del dosel</a:t>
            </a: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r>
              <a:rPr lang="es-CL" sz="2800" dirty="0" smtClean="0">
                <a:solidFill>
                  <a:schemeClr val="accent3">
                    <a:lumMod val="50000"/>
                  </a:schemeClr>
                </a:solidFill>
              </a:rPr>
              <a:t>Linealidad</a:t>
            </a:r>
          </a:p>
          <a:p>
            <a:pPr algn="ctr"/>
            <a:r>
              <a:rPr lang="es-CL" sz="2800" dirty="0" smtClean="0">
                <a:solidFill>
                  <a:schemeClr val="accent3">
                    <a:lumMod val="50000"/>
                  </a:schemeClr>
                </a:solidFill>
              </a:rPr>
              <a:t>Considerar escala de integración</a:t>
            </a:r>
          </a:p>
          <a:p>
            <a:pPr algn="ctr"/>
            <a:r>
              <a:rPr lang="es-CL" sz="2800" dirty="0" smtClean="0">
                <a:solidFill>
                  <a:schemeClr val="accent3">
                    <a:lumMod val="50000"/>
                  </a:schemeClr>
                </a:solidFill>
              </a:rPr>
              <a:t>Efecto de la demanda atmosférica</a:t>
            </a:r>
          </a:p>
          <a:p>
            <a:pPr algn="ctr"/>
            <a:endParaRPr lang="es-CL" sz="2400" dirty="0" smtClean="0">
              <a:solidFill>
                <a:schemeClr val="accent3">
                  <a:lumMod val="50000"/>
                </a:schemeClr>
              </a:solidFill>
            </a:endParaRPr>
          </a:p>
          <a:p>
            <a:endParaRPr lang="es-CL" sz="2800" dirty="0" smtClean="0"/>
          </a:p>
          <a:p>
            <a:endParaRPr lang="es-CL" sz="2800" dirty="0" smtClean="0"/>
          </a:p>
          <a:p>
            <a:pPr algn="ctr"/>
            <a:endParaRPr lang="es-CL" sz="2800" dirty="0"/>
          </a:p>
        </p:txBody>
      </p:sp>
      <p:pic>
        <p:nvPicPr>
          <p:cNvPr id="6146" name="Picture 2"/>
          <p:cNvPicPr>
            <a:picLocks noChangeAspect="1" noChangeArrowheads="1"/>
          </p:cNvPicPr>
          <p:nvPr/>
        </p:nvPicPr>
        <p:blipFill>
          <a:blip r:embed="rId2" cstate="print"/>
          <a:srcRect/>
          <a:stretch>
            <a:fillRect/>
          </a:stretch>
        </p:blipFill>
        <p:spPr bwMode="auto">
          <a:xfrm>
            <a:off x="1907704" y="1196752"/>
            <a:ext cx="5267325"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43608" y="1556792"/>
            <a:ext cx="7213892" cy="4176464"/>
          </a:xfrm>
          <a:prstGeom prst="rect">
            <a:avLst/>
          </a:prstGeom>
          <a:noFill/>
          <a:ln w="9525">
            <a:noFill/>
            <a:miter lim="800000"/>
            <a:headEnd/>
            <a:tailEnd/>
          </a:ln>
        </p:spPr>
      </p:pic>
      <p:sp>
        <p:nvSpPr>
          <p:cNvPr id="3" name="2 CuadroTexto"/>
          <p:cNvSpPr txBox="1"/>
          <p:nvPr/>
        </p:nvSpPr>
        <p:spPr>
          <a:xfrm>
            <a:off x="0" y="260648"/>
            <a:ext cx="9144000" cy="1815882"/>
          </a:xfrm>
          <a:prstGeom prst="rect">
            <a:avLst/>
          </a:prstGeom>
          <a:noFill/>
        </p:spPr>
        <p:txBody>
          <a:bodyPr wrap="square" rtlCol="0">
            <a:spAutoFit/>
          </a:bodyPr>
          <a:lstStyle/>
          <a:p>
            <a:pPr algn="ctr"/>
            <a:r>
              <a:rPr lang="es-CL" sz="2800" dirty="0" smtClean="0"/>
              <a:t>Ciclo diario de eficiencia de transpiración</a:t>
            </a:r>
            <a:endParaRPr lang="es-CL" sz="2400" dirty="0" smtClean="0">
              <a:solidFill>
                <a:schemeClr val="accent3">
                  <a:lumMod val="50000"/>
                </a:schemeClr>
              </a:solidFill>
            </a:endParaRPr>
          </a:p>
          <a:p>
            <a:endParaRPr lang="es-CL" sz="2800" dirty="0" smtClean="0"/>
          </a:p>
          <a:p>
            <a:endParaRPr lang="es-CL" sz="2800" dirty="0" smtClean="0"/>
          </a:p>
          <a:p>
            <a:pPr algn="ctr"/>
            <a:endParaRPr lang="es-CL"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195736" y="1556792"/>
            <a:ext cx="4424139" cy="4208076"/>
          </a:xfrm>
          <a:prstGeom prst="rect">
            <a:avLst/>
          </a:prstGeom>
          <a:noFill/>
          <a:ln w="9525">
            <a:noFill/>
            <a:miter lim="800000"/>
            <a:headEnd/>
            <a:tailEnd/>
          </a:ln>
        </p:spPr>
      </p:pic>
      <p:sp>
        <p:nvSpPr>
          <p:cNvPr id="4" name="3 CuadroTexto"/>
          <p:cNvSpPr txBox="1"/>
          <p:nvPr/>
        </p:nvSpPr>
        <p:spPr>
          <a:xfrm>
            <a:off x="0" y="260648"/>
            <a:ext cx="9144000" cy="954107"/>
          </a:xfrm>
          <a:prstGeom prst="rect">
            <a:avLst/>
          </a:prstGeom>
          <a:noFill/>
        </p:spPr>
        <p:txBody>
          <a:bodyPr wrap="square" rtlCol="0">
            <a:spAutoFit/>
          </a:bodyPr>
          <a:lstStyle/>
          <a:p>
            <a:pPr algn="ctr"/>
            <a:r>
              <a:rPr lang="es-CL" sz="2800" dirty="0" smtClean="0"/>
              <a:t>Asimilación de carbono respecto de transpiración de agua</a:t>
            </a:r>
          </a:p>
          <a:p>
            <a:pPr algn="ctr"/>
            <a:endParaRPr lang="es-CL"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8640"/>
            <a:ext cx="9144000" cy="3539430"/>
          </a:xfrm>
          <a:prstGeom prst="rect">
            <a:avLst/>
          </a:prstGeom>
          <a:noFill/>
        </p:spPr>
        <p:txBody>
          <a:bodyPr wrap="square" rtlCol="0">
            <a:spAutoFit/>
          </a:bodyPr>
          <a:lstStyle/>
          <a:p>
            <a:pPr algn="ctr"/>
            <a:r>
              <a:rPr lang="es-CL" sz="2800" dirty="0" smtClean="0"/>
              <a:t>Supuestos de la linealidad de la productividad de agua</a:t>
            </a:r>
          </a:p>
          <a:p>
            <a:pPr algn="ctr"/>
            <a:endParaRPr lang="es-CL" sz="2800" dirty="0" smtClean="0"/>
          </a:p>
          <a:p>
            <a:pPr>
              <a:buFont typeface="Arial" pitchFamily="34" charset="0"/>
              <a:buChar char="•"/>
            </a:pPr>
            <a:r>
              <a:rPr lang="es-CL" sz="2800" dirty="0" smtClean="0"/>
              <a:t>Escala de tiempo</a:t>
            </a:r>
          </a:p>
          <a:p>
            <a:pPr>
              <a:buFont typeface="Arial" pitchFamily="34" charset="0"/>
              <a:buChar char="•"/>
            </a:pPr>
            <a:r>
              <a:rPr lang="es-CL" sz="2800" dirty="0" smtClean="0"/>
              <a:t>Composición bioquímica de la biomasa</a:t>
            </a:r>
          </a:p>
          <a:p>
            <a:pPr>
              <a:buFont typeface="Arial" pitchFamily="34" charset="0"/>
              <a:buChar char="•"/>
            </a:pPr>
            <a:r>
              <a:rPr lang="es-CL" sz="2800" dirty="0" smtClean="0"/>
              <a:t>Tasa de respiración</a:t>
            </a:r>
          </a:p>
          <a:p>
            <a:pPr algn="ctr"/>
            <a:endParaRPr lang="es-CL" sz="2800" dirty="0" smtClean="0"/>
          </a:p>
          <a:p>
            <a:pPr algn="ctr"/>
            <a:endParaRPr lang="es-CL" sz="2800" dirty="0" smtClean="0"/>
          </a:p>
          <a:p>
            <a:pPr algn="ctr"/>
            <a:endParaRPr lang="es-CL" sz="2800" dirty="0"/>
          </a:p>
        </p:txBody>
      </p:sp>
      <p:pic>
        <p:nvPicPr>
          <p:cNvPr id="3" name="Picture 2"/>
          <p:cNvPicPr>
            <a:picLocks noChangeAspect="1" noChangeArrowheads="1"/>
          </p:cNvPicPr>
          <p:nvPr/>
        </p:nvPicPr>
        <p:blipFill>
          <a:blip r:embed="rId2" cstate="print"/>
          <a:srcRect/>
          <a:stretch>
            <a:fillRect/>
          </a:stretch>
        </p:blipFill>
        <p:spPr bwMode="auto">
          <a:xfrm>
            <a:off x="3419873" y="3007411"/>
            <a:ext cx="5724128" cy="385058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8640"/>
            <a:ext cx="9144000" cy="3970318"/>
          </a:xfrm>
          <a:prstGeom prst="rect">
            <a:avLst/>
          </a:prstGeom>
          <a:noFill/>
        </p:spPr>
        <p:txBody>
          <a:bodyPr wrap="square" rtlCol="0">
            <a:spAutoFit/>
          </a:bodyPr>
          <a:lstStyle/>
          <a:p>
            <a:pPr algn="ctr"/>
            <a:r>
              <a:rPr lang="es-CL" sz="2800" dirty="0" smtClean="0"/>
              <a:t>Supuestos de la linealidad de la productividad de agua a nivel de </a:t>
            </a:r>
            <a:r>
              <a:rPr lang="es-CL" sz="2800" dirty="0" err="1" smtClean="0"/>
              <a:t>canopia</a:t>
            </a:r>
            <a:endParaRPr lang="es-CL" sz="2800" dirty="0" smtClean="0"/>
          </a:p>
          <a:p>
            <a:pPr algn="ctr"/>
            <a:endParaRPr lang="es-CL" sz="2800" dirty="0" smtClean="0"/>
          </a:p>
          <a:p>
            <a:pPr>
              <a:buFont typeface="Arial" pitchFamily="34" charset="0"/>
              <a:buChar char="•"/>
            </a:pPr>
            <a:r>
              <a:rPr lang="es-CL" sz="2800" dirty="0" smtClean="0"/>
              <a:t>Escala de tiempo</a:t>
            </a:r>
          </a:p>
          <a:p>
            <a:pPr>
              <a:buFont typeface="Arial" pitchFamily="34" charset="0"/>
              <a:buChar char="•"/>
            </a:pPr>
            <a:r>
              <a:rPr lang="es-CL" sz="2800" dirty="0" smtClean="0"/>
              <a:t>Composición bioquímica de la biomasa</a:t>
            </a:r>
          </a:p>
          <a:p>
            <a:pPr>
              <a:buFont typeface="Arial" pitchFamily="34" charset="0"/>
              <a:buChar char="•"/>
            </a:pPr>
            <a:r>
              <a:rPr lang="es-CL" sz="2800" dirty="0" smtClean="0"/>
              <a:t>Tasa de respiración</a:t>
            </a:r>
          </a:p>
          <a:p>
            <a:pPr algn="ctr"/>
            <a:endParaRPr lang="es-CL" sz="2800" dirty="0" smtClean="0"/>
          </a:p>
          <a:p>
            <a:pPr algn="ctr"/>
            <a:endParaRPr lang="es-CL" sz="2800" dirty="0" smtClean="0"/>
          </a:p>
          <a:p>
            <a:pPr algn="ctr"/>
            <a:endParaRPr lang="es-CL" sz="2800" dirty="0"/>
          </a:p>
        </p:txBody>
      </p:sp>
      <p:pic>
        <p:nvPicPr>
          <p:cNvPr id="3" name="Picture 2"/>
          <p:cNvPicPr>
            <a:picLocks noChangeAspect="1" noChangeArrowheads="1"/>
          </p:cNvPicPr>
          <p:nvPr/>
        </p:nvPicPr>
        <p:blipFill>
          <a:blip r:embed="rId2" cstate="print"/>
          <a:srcRect/>
          <a:stretch>
            <a:fillRect/>
          </a:stretch>
        </p:blipFill>
        <p:spPr bwMode="auto">
          <a:xfrm>
            <a:off x="4795899" y="3933056"/>
            <a:ext cx="4348102" cy="2924944"/>
          </a:xfrm>
          <a:prstGeom prst="rect">
            <a:avLst/>
          </a:prstGeom>
          <a:noFill/>
          <a:ln w="9525">
            <a:noFill/>
            <a:miter lim="800000"/>
            <a:headEnd/>
            <a:tailEnd/>
          </a:ln>
        </p:spPr>
      </p:pic>
      <p:sp>
        <p:nvSpPr>
          <p:cNvPr id="4" name="3 CuadroTexto"/>
          <p:cNvSpPr txBox="1"/>
          <p:nvPr/>
        </p:nvSpPr>
        <p:spPr>
          <a:xfrm>
            <a:off x="72008" y="3861048"/>
            <a:ext cx="4788024" cy="2308324"/>
          </a:xfrm>
          <a:prstGeom prst="rect">
            <a:avLst/>
          </a:prstGeom>
          <a:noFill/>
        </p:spPr>
        <p:txBody>
          <a:bodyPr wrap="square" rtlCol="0">
            <a:spAutoFit/>
          </a:bodyPr>
          <a:lstStyle/>
          <a:p>
            <a:r>
              <a:rPr lang="es-CL" sz="2400" dirty="0" smtClean="0"/>
              <a:t>La constancia en la </a:t>
            </a:r>
            <a:r>
              <a:rPr lang="es-CL" sz="2400" dirty="0" err="1" smtClean="0"/>
              <a:t>WP</a:t>
            </a:r>
            <a:r>
              <a:rPr lang="es-CL" sz="2400" baseline="-25000" dirty="0" err="1" smtClean="0"/>
              <a:t>p</a:t>
            </a:r>
            <a:r>
              <a:rPr lang="es-CL" sz="2400" dirty="0" smtClean="0"/>
              <a:t> </a:t>
            </a:r>
            <a:r>
              <a:rPr lang="es-CL" sz="2400" baseline="30000" dirty="0" smtClean="0"/>
              <a:t>c</a:t>
            </a:r>
            <a:r>
              <a:rPr lang="es-CL" sz="2400" dirty="0" smtClean="0"/>
              <a:t> se debe a la naturaleza conservada de </a:t>
            </a:r>
            <a:r>
              <a:rPr lang="es-CL" sz="2400" dirty="0" err="1" smtClean="0"/>
              <a:t>WPp</a:t>
            </a:r>
            <a:r>
              <a:rPr lang="es-CL" sz="2400" dirty="0" smtClean="0"/>
              <a:t>, El rol de la radiación en los procesos de asimilación y transpiración, y la constancia de la relación entre la respiración y la asimilación bruta.</a:t>
            </a:r>
            <a:endParaRPr lang="es-CL" sz="2400" baseline="30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47664" y="1124744"/>
            <a:ext cx="6203404" cy="5180865"/>
          </a:xfrm>
          <a:prstGeom prst="rect">
            <a:avLst/>
          </a:prstGeom>
          <a:noFill/>
          <a:ln w="9525">
            <a:noFill/>
            <a:miter lim="800000"/>
            <a:headEnd/>
            <a:tailEnd/>
          </a:ln>
        </p:spPr>
      </p:pic>
      <p:sp>
        <p:nvSpPr>
          <p:cNvPr id="3" name="2 CuadroTexto"/>
          <p:cNvSpPr txBox="1"/>
          <p:nvPr/>
        </p:nvSpPr>
        <p:spPr>
          <a:xfrm>
            <a:off x="0" y="188640"/>
            <a:ext cx="9144000" cy="1815882"/>
          </a:xfrm>
          <a:prstGeom prst="rect">
            <a:avLst/>
          </a:prstGeom>
          <a:noFill/>
        </p:spPr>
        <p:txBody>
          <a:bodyPr wrap="square" rtlCol="0">
            <a:spAutoFit/>
          </a:bodyPr>
          <a:lstStyle/>
          <a:p>
            <a:pPr algn="ctr"/>
            <a:r>
              <a:rPr lang="es-CL" sz="2800" dirty="0" smtClean="0"/>
              <a:t>Productividad de agua en la generación de biomasa</a:t>
            </a:r>
          </a:p>
          <a:p>
            <a:pPr algn="ctr"/>
            <a:endParaRPr lang="es-CL" sz="2800" dirty="0" smtClean="0"/>
          </a:p>
          <a:p>
            <a:pPr algn="ctr"/>
            <a:endParaRPr lang="es-CL" sz="2800" dirty="0" smtClean="0"/>
          </a:p>
          <a:p>
            <a:pPr algn="ctr"/>
            <a:endParaRPr lang="es-CL"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8640"/>
            <a:ext cx="9144000" cy="5386090"/>
          </a:xfrm>
          <a:prstGeom prst="rect">
            <a:avLst/>
          </a:prstGeom>
          <a:noFill/>
        </p:spPr>
        <p:txBody>
          <a:bodyPr wrap="square" rtlCol="0">
            <a:spAutoFit/>
          </a:bodyPr>
          <a:lstStyle/>
          <a:p>
            <a:pPr algn="ctr"/>
            <a:r>
              <a:rPr lang="es-CL" sz="2800" b="1" dirty="0" smtClean="0"/>
              <a:t>Producción y uso de agua</a:t>
            </a:r>
          </a:p>
          <a:p>
            <a:endParaRPr lang="es-CL" sz="2800" dirty="0" smtClean="0"/>
          </a:p>
          <a:p>
            <a:r>
              <a:rPr lang="es-CL" sz="2400" dirty="0" smtClean="0"/>
              <a:t>Uno de los procesos más relevantes en el uso de agua por las plantas es la pérdida de agua por transpiración  (gran magnitud) y la asimilación de dióxido de carbono.</a:t>
            </a:r>
          </a:p>
          <a:p>
            <a:endParaRPr lang="es-CL" sz="2400" dirty="0" smtClean="0"/>
          </a:p>
          <a:p>
            <a:r>
              <a:rPr lang="es-CL" sz="2400" dirty="0" smtClean="0"/>
              <a:t>La relación de estas variables recibe el nombre de productividad de agua (WP), llamada también eficiencia del uso de agua, la cual ha sido ampliamente documentada como lineal, lo que indica que es relativamente constante.</a:t>
            </a:r>
          </a:p>
          <a:p>
            <a:endParaRPr lang="es-CL" sz="2400" dirty="0" smtClean="0"/>
          </a:p>
          <a:p>
            <a:r>
              <a:rPr lang="es-CL" sz="2400" dirty="0" smtClean="0"/>
              <a:t>Como  parámetro conservado WP tiene un gran potencial práctico en términos de cálculo de montos de agua necesarios para producir en diversos tipos de ambientes.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835696" y="2276872"/>
            <a:ext cx="5543550" cy="22193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763688" y="4705350"/>
            <a:ext cx="5648325" cy="2152650"/>
          </a:xfrm>
          <a:prstGeom prst="rect">
            <a:avLst/>
          </a:prstGeom>
          <a:noFill/>
          <a:ln w="9525">
            <a:noFill/>
            <a:miter lim="800000"/>
            <a:headEnd/>
            <a:tailEnd/>
          </a:ln>
        </p:spPr>
      </p:pic>
      <p:sp>
        <p:nvSpPr>
          <p:cNvPr id="4" name="3 CuadroTexto"/>
          <p:cNvSpPr txBox="1"/>
          <p:nvPr/>
        </p:nvSpPr>
        <p:spPr>
          <a:xfrm>
            <a:off x="0" y="188640"/>
            <a:ext cx="9144000" cy="2246769"/>
          </a:xfrm>
          <a:prstGeom prst="rect">
            <a:avLst/>
          </a:prstGeom>
          <a:noFill/>
        </p:spPr>
        <p:txBody>
          <a:bodyPr wrap="square" rtlCol="0">
            <a:spAutoFit/>
          </a:bodyPr>
          <a:lstStyle/>
          <a:p>
            <a:pPr algn="ctr"/>
            <a:r>
              <a:rPr lang="es-CL" sz="2800" dirty="0" smtClean="0"/>
              <a:t>Productividad de agua en la generación de biomasa normalizada</a:t>
            </a:r>
          </a:p>
          <a:p>
            <a:pPr algn="ctr"/>
            <a:endParaRPr lang="es-CL" sz="2800" dirty="0" smtClean="0"/>
          </a:p>
          <a:p>
            <a:pPr algn="ctr"/>
            <a:endParaRPr lang="es-CL" sz="2800" dirty="0" smtClean="0"/>
          </a:p>
          <a:p>
            <a:pPr algn="ctr"/>
            <a:endParaRPr lang="es-CL" sz="2800" dirty="0"/>
          </a:p>
        </p:txBody>
      </p:sp>
      <p:pic>
        <p:nvPicPr>
          <p:cNvPr id="2050" name="Picture 2"/>
          <p:cNvPicPr>
            <a:picLocks noChangeAspect="1" noChangeArrowheads="1"/>
          </p:cNvPicPr>
          <p:nvPr/>
        </p:nvPicPr>
        <p:blipFill>
          <a:blip r:embed="rId4" cstate="print"/>
          <a:srcRect/>
          <a:stretch>
            <a:fillRect/>
          </a:stretch>
        </p:blipFill>
        <p:spPr bwMode="auto">
          <a:xfrm>
            <a:off x="3635896" y="1340768"/>
            <a:ext cx="1743075"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475656" y="908720"/>
            <a:ext cx="5993206" cy="4765898"/>
          </a:xfrm>
          <a:prstGeom prst="rect">
            <a:avLst/>
          </a:prstGeom>
          <a:noFill/>
          <a:ln w="9525">
            <a:noFill/>
            <a:miter lim="800000"/>
            <a:headEnd/>
            <a:tailEnd/>
          </a:ln>
        </p:spPr>
      </p:pic>
      <p:sp>
        <p:nvSpPr>
          <p:cNvPr id="3" name="2 CuadroTexto"/>
          <p:cNvSpPr txBox="1"/>
          <p:nvPr/>
        </p:nvSpPr>
        <p:spPr>
          <a:xfrm>
            <a:off x="0" y="188640"/>
            <a:ext cx="9144000" cy="6124754"/>
          </a:xfrm>
          <a:prstGeom prst="rect">
            <a:avLst/>
          </a:prstGeom>
          <a:noFill/>
        </p:spPr>
        <p:txBody>
          <a:bodyPr wrap="square" rtlCol="0">
            <a:spAutoFit/>
          </a:bodyPr>
          <a:lstStyle/>
          <a:p>
            <a:pPr algn="ctr"/>
            <a:r>
              <a:rPr lang="es-CL" sz="2800" dirty="0" smtClean="0"/>
              <a:t>Rangos de </a:t>
            </a:r>
            <a:r>
              <a:rPr lang="es-CL" sz="2800" dirty="0" err="1" smtClean="0"/>
              <a:t>PW</a:t>
            </a:r>
            <a:r>
              <a:rPr lang="es-CL" sz="2800" baseline="-25000" dirty="0" err="1" smtClean="0"/>
              <a:t>b</a:t>
            </a:r>
            <a:r>
              <a:rPr lang="es-CL" sz="2800" dirty="0" smtClean="0"/>
              <a:t>*</a:t>
            </a:r>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r>
              <a:rPr lang="es-CL" sz="2800" dirty="0" smtClean="0"/>
              <a:t>¿Qué genera los rangos?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8640"/>
            <a:ext cx="9144000" cy="523220"/>
          </a:xfrm>
          <a:prstGeom prst="rect">
            <a:avLst/>
          </a:prstGeom>
          <a:noFill/>
        </p:spPr>
        <p:txBody>
          <a:bodyPr wrap="square" rtlCol="0">
            <a:spAutoFit/>
          </a:bodyPr>
          <a:lstStyle/>
          <a:p>
            <a:pPr algn="ctr"/>
            <a:r>
              <a:rPr lang="es-CL" sz="2800" dirty="0" smtClean="0"/>
              <a:t>E</a:t>
            </a:r>
            <a:r>
              <a:rPr lang="es-CL" sz="2800" dirty="0" smtClean="0"/>
              <a:t>stimación de la transpiración y evaporación</a:t>
            </a:r>
            <a:endParaRPr lang="es-CL" sz="2800" dirty="0" smtClean="0"/>
          </a:p>
        </p:txBody>
      </p:sp>
      <p:pic>
        <p:nvPicPr>
          <p:cNvPr id="1026" name="Picture 2"/>
          <p:cNvPicPr>
            <a:picLocks noChangeAspect="1" noChangeArrowheads="1"/>
          </p:cNvPicPr>
          <p:nvPr/>
        </p:nvPicPr>
        <p:blipFill>
          <a:blip r:embed="rId2" cstate="print"/>
          <a:srcRect/>
          <a:stretch>
            <a:fillRect/>
          </a:stretch>
        </p:blipFill>
        <p:spPr bwMode="auto">
          <a:xfrm>
            <a:off x="1475656" y="1052736"/>
            <a:ext cx="6311263" cy="4895428"/>
          </a:xfrm>
          <a:prstGeom prst="rect">
            <a:avLst/>
          </a:prstGeom>
          <a:noFill/>
          <a:ln w="9525">
            <a:noFill/>
            <a:miter lim="800000"/>
            <a:headEnd/>
            <a:tailEnd/>
          </a:ln>
        </p:spPr>
      </p:pic>
      <p:sp>
        <p:nvSpPr>
          <p:cNvPr id="4" name="3 Rectángulo"/>
          <p:cNvSpPr/>
          <p:nvPr/>
        </p:nvSpPr>
        <p:spPr>
          <a:xfrm>
            <a:off x="1547664" y="2708920"/>
            <a:ext cx="3240360" cy="50405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88640"/>
            <a:ext cx="9144000" cy="6555641"/>
          </a:xfrm>
          <a:prstGeom prst="rect">
            <a:avLst/>
          </a:prstGeom>
          <a:noFill/>
        </p:spPr>
        <p:txBody>
          <a:bodyPr wrap="square" rtlCol="0">
            <a:spAutoFit/>
          </a:bodyPr>
          <a:lstStyle/>
          <a:p>
            <a:pPr algn="ctr"/>
            <a:r>
              <a:rPr lang="es-CL" sz="2800" dirty="0" smtClean="0"/>
              <a:t>La clave en la estimación de la transpiración es la simulación de la cobertura del cultivo</a:t>
            </a:r>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r>
              <a:rPr lang="es-CL" sz="2800" dirty="0" smtClean="0"/>
              <a:t>¿Bajo que condiciones la cobertura estima de forma directa la transpiración del cultivo?</a:t>
            </a:r>
          </a:p>
        </p:txBody>
      </p:sp>
      <p:pic>
        <p:nvPicPr>
          <p:cNvPr id="7170" name="Picture 2"/>
          <p:cNvPicPr>
            <a:picLocks noChangeAspect="1" noChangeArrowheads="1"/>
          </p:cNvPicPr>
          <p:nvPr/>
        </p:nvPicPr>
        <p:blipFill>
          <a:blip r:embed="rId2" cstate="print"/>
          <a:srcRect/>
          <a:stretch>
            <a:fillRect/>
          </a:stretch>
        </p:blipFill>
        <p:spPr bwMode="auto">
          <a:xfrm>
            <a:off x="2123728" y="1196752"/>
            <a:ext cx="4747096"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475656" y="1700808"/>
            <a:ext cx="6084193" cy="4729119"/>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788024" y="476672"/>
            <a:ext cx="2647950" cy="8382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1403648" y="476672"/>
            <a:ext cx="2552700"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88640"/>
            <a:ext cx="9144000" cy="4832092"/>
          </a:xfrm>
          <a:prstGeom prst="rect">
            <a:avLst/>
          </a:prstGeom>
          <a:noFill/>
        </p:spPr>
        <p:txBody>
          <a:bodyPr wrap="square" rtlCol="0">
            <a:spAutoFit/>
          </a:bodyPr>
          <a:lstStyle/>
          <a:p>
            <a:pPr algn="ctr"/>
            <a:r>
              <a:rPr lang="es-CL" sz="2800" dirty="0" smtClean="0"/>
              <a:t>Regulación por estrés </a:t>
            </a:r>
          </a:p>
          <a:p>
            <a:pPr algn="ctr"/>
            <a:endParaRPr lang="es-CL" sz="2800" dirty="0" smtClean="0"/>
          </a:p>
          <a:p>
            <a:r>
              <a:rPr lang="es-CL" sz="2800" dirty="0" smtClean="0"/>
              <a:t>El estrés en </a:t>
            </a:r>
            <a:r>
              <a:rPr lang="es-CL" sz="2800" dirty="0" err="1" smtClean="0"/>
              <a:t>Aquacrop</a:t>
            </a:r>
            <a:r>
              <a:rPr lang="es-CL" sz="2800" dirty="0" smtClean="0"/>
              <a:t> está modulado por la magnitud de la demanda atmosférica y la disponibilidad de agua en el suelo (agotamiento).</a:t>
            </a:r>
          </a:p>
          <a:p>
            <a:endParaRPr lang="es-CL" sz="2800" dirty="0" smtClean="0"/>
          </a:p>
          <a:p>
            <a:r>
              <a:rPr lang="es-CL" sz="2800" dirty="0" smtClean="0"/>
              <a:t>Los procesos que se ven mayoritariamente afectados son:</a:t>
            </a:r>
          </a:p>
          <a:p>
            <a:endParaRPr lang="es-CL" sz="2800" dirty="0" smtClean="0"/>
          </a:p>
          <a:p>
            <a:pPr>
              <a:buFont typeface="Arial" pitchFamily="34" charset="0"/>
              <a:buChar char="•"/>
            </a:pPr>
            <a:r>
              <a:rPr lang="es-CL" sz="2800" dirty="0" smtClean="0"/>
              <a:t>Crecimiento foliar</a:t>
            </a:r>
          </a:p>
          <a:p>
            <a:pPr>
              <a:buFont typeface="Arial" pitchFamily="34" charset="0"/>
              <a:buChar char="•"/>
            </a:pPr>
            <a:r>
              <a:rPr lang="es-CL" sz="2800" dirty="0" smtClean="0"/>
              <a:t>Tasa de transpiración</a:t>
            </a:r>
          </a:p>
          <a:p>
            <a:pPr>
              <a:buFont typeface="Arial" pitchFamily="34" charset="0"/>
              <a:buChar char="•"/>
            </a:pPr>
            <a:r>
              <a:rPr lang="es-CL" sz="2800" dirty="0" smtClean="0"/>
              <a:t>Senescencia</a:t>
            </a:r>
            <a:endParaRPr lang="es-CL" sz="28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8640"/>
            <a:ext cx="9144000" cy="523220"/>
          </a:xfrm>
          <a:prstGeom prst="rect">
            <a:avLst/>
          </a:prstGeom>
          <a:noFill/>
        </p:spPr>
        <p:txBody>
          <a:bodyPr wrap="square" rtlCol="0">
            <a:spAutoFit/>
          </a:bodyPr>
          <a:lstStyle/>
          <a:p>
            <a:pPr algn="ctr"/>
            <a:r>
              <a:rPr lang="es-CL" sz="2800" dirty="0" smtClean="0"/>
              <a:t>Para cada tipo de variable existen 3 tipo de sensibilidad</a:t>
            </a:r>
            <a:endParaRPr lang="es-CL" sz="2800" dirty="0" smtClean="0"/>
          </a:p>
        </p:txBody>
      </p:sp>
      <p:pic>
        <p:nvPicPr>
          <p:cNvPr id="2050" name="Picture 2"/>
          <p:cNvPicPr>
            <a:picLocks noChangeAspect="1" noChangeArrowheads="1"/>
          </p:cNvPicPr>
          <p:nvPr/>
        </p:nvPicPr>
        <p:blipFill>
          <a:blip r:embed="rId2" cstate="print"/>
          <a:srcRect/>
          <a:stretch>
            <a:fillRect/>
          </a:stretch>
        </p:blipFill>
        <p:spPr bwMode="auto">
          <a:xfrm>
            <a:off x="2043113" y="1395413"/>
            <a:ext cx="5057775" cy="40671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009775" y="1357313"/>
            <a:ext cx="5124450" cy="4143375"/>
          </a:xfrm>
          <a:prstGeom prst="rect">
            <a:avLst/>
          </a:prstGeom>
          <a:noFill/>
          <a:ln w="9525">
            <a:noFill/>
            <a:miter lim="800000"/>
            <a:headEnd/>
            <a:tailEnd/>
          </a:ln>
        </p:spPr>
      </p:pic>
      <p:sp>
        <p:nvSpPr>
          <p:cNvPr id="3" name="2 CuadroTexto"/>
          <p:cNvSpPr txBox="1"/>
          <p:nvPr/>
        </p:nvSpPr>
        <p:spPr>
          <a:xfrm>
            <a:off x="0" y="188640"/>
            <a:ext cx="9144000" cy="523220"/>
          </a:xfrm>
          <a:prstGeom prst="rect">
            <a:avLst/>
          </a:prstGeom>
          <a:noFill/>
        </p:spPr>
        <p:txBody>
          <a:bodyPr wrap="square" rtlCol="0">
            <a:spAutoFit/>
          </a:bodyPr>
          <a:lstStyle/>
          <a:p>
            <a:pPr algn="ctr"/>
            <a:r>
              <a:rPr lang="es-CL" sz="2800" dirty="0" smtClean="0"/>
              <a:t>Y cada variable tiene distinta sensibilidad</a:t>
            </a:r>
            <a:endParaRPr lang="es-CL" sz="28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27584" y="1556792"/>
            <a:ext cx="5385194" cy="4752528"/>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6588224" y="3789040"/>
            <a:ext cx="1898898" cy="653517"/>
          </a:xfrm>
          <a:prstGeom prst="rect">
            <a:avLst/>
          </a:prstGeom>
          <a:noFill/>
          <a:ln w="9525">
            <a:noFill/>
            <a:miter lim="800000"/>
            <a:headEnd/>
            <a:tailEnd/>
          </a:ln>
        </p:spPr>
      </p:pic>
      <p:sp>
        <p:nvSpPr>
          <p:cNvPr id="4" name="3 CuadroTexto"/>
          <p:cNvSpPr txBox="1"/>
          <p:nvPr/>
        </p:nvSpPr>
        <p:spPr>
          <a:xfrm>
            <a:off x="0" y="188640"/>
            <a:ext cx="9144000" cy="523220"/>
          </a:xfrm>
          <a:prstGeom prst="rect">
            <a:avLst/>
          </a:prstGeom>
          <a:noFill/>
        </p:spPr>
        <p:txBody>
          <a:bodyPr wrap="square" rtlCol="0">
            <a:spAutoFit/>
          </a:bodyPr>
          <a:lstStyle/>
          <a:p>
            <a:pPr algn="ctr"/>
            <a:r>
              <a:rPr lang="es-CL" sz="2800" dirty="0" smtClean="0"/>
              <a:t>Regulación de la transpiración</a:t>
            </a:r>
            <a:endParaRPr lang="es-CL"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340768"/>
            <a:ext cx="9144000" cy="1384995"/>
          </a:xfrm>
          <a:prstGeom prst="rect">
            <a:avLst/>
          </a:prstGeom>
          <a:noFill/>
        </p:spPr>
        <p:txBody>
          <a:bodyPr wrap="square" rtlCol="0">
            <a:spAutoFit/>
          </a:bodyPr>
          <a:lstStyle/>
          <a:p>
            <a:pPr algn="ctr"/>
            <a:r>
              <a:rPr lang="es-CL" sz="2800" b="1" dirty="0" smtClean="0">
                <a:solidFill>
                  <a:schemeClr val="accent3">
                    <a:lumMod val="50000"/>
                  </a:schemeClr>
                </a:solidFill>
              </a:rPr>
              <a:t>Experiencia de calibración de </a:t>
            </a:r>
            <a:r>
              <a:rPr lang="es-CL" sz="2800" b="1" dirty="0" err="1" smtClean="0">
                <a:solidFill>
                  <a:schemeClr val="accent3">
                    <a:lumMod val="50000"/>
                  </a:schemeClr>
                </a:solidFill>
              </a:rPr>
              <a:t>Aquacrop</a:t>
            </a:r>
            <a:r>
              <a:rPr lang="es-CL" sz="2800" b="1" dirty="0" smtClean="0">
                <a:solidFill>
                  <a:schemeClr val="accent3">
                    <a:lumMod val="50000"/>
                  </a:schemeClr>
                </a:solidFill>
              </a:rPr>
              <a:t> para trigo candeal cultivado en </a:t>
            </a:r>
            <a:r>
              <a:rPr lang="es-CL" sz="2800" b="1" dirty="0" err="1" smtClean="0">
                <a:solidFill>
                  <a:schemeClr val="accent3">
                    <a:lumMod val="50000"/>
                  </a:schemeClr>
                </a:solidFill>
              </a:rPr>
              <a:t>Antumapu</a:t>
            </a:r>
            <a:endParaRPr lang="es-CL" sz="2800" b="1" dirty="0" smtClean="0">
              <a:solidFill>
                <a:schemeClr val="accent3">
                  <a:lumMod val="50000"/>
                </a:schemeClr>
              </a:solidFill>
            </a:endParaRPr>
          </a:p>
          <a:p>
            <a:pPr algn="ctr"/>
            <a:endParaRPr lang="es-CL" sz="2800" b="1" dirty="0">
              <a:solidFill>
                <a:schemeClr val="accent3">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67744" y="1052736"/>
            <a:ext cx="4680520" cy="369332"/>
          </a:xfrm>
          <a:prstGeom prst="rect">
            <a:avLst/>
          </a:prstGeom>
          <a:noFill/>
        </p:spPr>
        <p:txBody>
          <a:bodyPr wrap="square" rtlCol="0">
            <a:spAutoFit/>
          </a:bodyPr>
          <a:lstStyle/>
          <a:p>
            <a:endParaRPr lang="es-CL" dirty="0"/>
          </a:p>
        </p:txBody>
      </p:sp>
      <p:pic>
        <p:nvPicPr>
          <p:cNvPr id="1026" name="Picture 2"/>
          <p:cNvPicPr>
            <a:picLocks noChangeAspect="1" noChangeArrowheads="1"/>
          </p:cNvPicPr>
          <p:nvPr/>
        </p:nvPicPr>
        <p:blipFill>
          <a:blip r:embed="rId2" cstate="print"/>
          <a:srcRect t="28708"/>
          <a:stretch>
            <a:fillRect/>
          </a:stretch>
        </p:blipFill>
        <p:spPr bwMode="auto">
          <a:xfrm>
            <a:off x="1835696" y="1484784"/>
            <a:ext cx="5505450" cy="2682255"/>
          </a:xfrm>
          <a:prstGeom prst="rect">
            <a:avLst/>
          </a:prstGeom>
          <a:noFill/>
          <a:ln w="9525">
            <a:noFill/>
            <a:miter lim="800000"/>
            <a:headEnd/>
            <a:tailEnd/>
          </a:ln>
        </p:spPr>
      </p:pic>
      <p:sp>
        <p:nvSpPr>
          <p:cNvPr id="4" name="3 CuadroTexto"/>
          <p:cNvSpPr txBox="1"/>
          <p:nvPr/>
        </p:nvSpPr>
        <p:spPr>
          <a:xfrm>
            <a:off x="0" y="548680"/>
            <a:ext cx="9144000" cy="4401205"/>
          </a:xfrm>
          <a:prstGeom prst="rect">
            <a:avLst/>
          </a:prstGeom>
          <a:noFill/>
        </p:spPr>
        <p:txBody>
          <a:bodyPr wrap="square" rtlCol="0">
            <a:spAutoFit/>
          </a:bodyPr>
          <a:lstStyle/>
          <a:p>
            <a:pPr algn="ctr"/>
            <a:r>
              <a:rPr lang="es-CL" sz="2800" dirty="0" smtClean="0"/>
              <a:t>J = Q/At = -Dj (∆C/∆x)</a:t>
            </a:r>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a:stretch>
            <a:fillRect/>
          </a:stretch>
        </p:blipFill>
        <p:spPr bwMode="auto">
          <a:xfrm>
            <a:off x="1979712" y="1772816"/>
            <a:ext cx="5328592" cy="4998726"/>
          </a:xfrm>
          <a:prstGeom prst="rect">
            <a:avLst/>
          </a:prstGeom>
          <a:noFill/>
          <a:ln w="9525">
            <a:noFill/>
            <a:miter lim="800000"/>
            <a:headEnd/>
            <a:tailEnd/>
          </a:ln>
          <a:effectLst/>
        </p:spPr>
      </p:pic>
      <p:sp>
        <p:nvSpPr>
          <p:cNvPr id="3" name="2 CuadroTexto"/>
          <p:cNvSpPr txBox="1"/>
          <p:nvPr/>
        </p:nvSpPr>
        <p:spPr>
          <a:xfrm>
            <a:off x="251520" y="188640"/>
            <a:ext cx="5040560" cy="2677656"/>
          </a:xfrm>
          <a:prstGeom prst="rect">
            <a:avLst/>
          </a:prstGeom>
          <a:noFill/>
        </p:spPr>
        <p:txBody>
          <a:bodyPr wrap="square" rtlCol="0">
            <a:spAutoFit/>
          </a:bodyPr>
          <a:lstStyle/>
          <a:p>
            <a:r>
              <a:rPr lang="es-CL" sz="2800" b="1" dirty="0" err="1" smtClean="0"/>
              <a:t>Meteorological</a:t>
            </a:r>
            <a:r>
              <a:rPr lang="es-CL" sz="2800" b="1" dirty="0" smtClean="0"/>
              <a:t> data</a:t>
            </a:r>
          </a:p>
          <a:p>
            <a:endParaRPr lang="es-CL" sz="2800" dirty="0" smtClean="0"/>
          </a:p>
          <a:p>
            <a:r>
              <a:rPr lang="es-CL" sz="2800" dirty="0" err="1" smtClean="0"/>
              <a:t>Years</a:t>
            </a:r>
            <a:r>
              <a:rPr lang="es-CL" sz="2800" dirty="0" smtClean="0"/>
              <a:t> 95, 96, 97, 98, 99 and 2000</a:t>
            </a:r>
          </a:p>
          <a:p>
            <a:endParaRPr lang="es-CL" sz="2800" dirty="0" smtClean="0"/>
          </a:p>
          <a:p>
            <a:endParaRPr lang="es-CL" sz="2800" dirty="0" smtClean="0"/>
          </a:p>
          <a:p>
            <a:r>
              <a:rPr lang="es-CL" sz="2800" b="1" dirty="0" err="1" smtClean="0"/>
              <a:t>Soil</a:t>
            </a:r>
            <a:r>
              <a:rPr lang="es-CL" sz="2800" b="1" dirty="0" smtClean="0"/>
              <a:t> data</a:t>
            </a:r>
            <a:endParaRPr lang="es-CL" sz="2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51520" y="2636912"/>
          <a:ext cx="8640958" cy="3834730"/>
        </p:xfrm>
        <a:graphic>
          <a:graphicData uri="http://schemas.openxmlformats.org/drawingml/2006/table">
            <a:tbl>
              <a:tblPr/>
              <a:tblGrid>
                <a:gridCol w="4656911"/>
                <a:gridCol w="761396"/>
                <a:gridCol w="743689"/>
                <a:gridCol w="1239481"/>
                <a:gridCol w="1239481"/>
              </a:tblGrid>
              <a:tr h="432047">
                <a:tc>
                  <a:txBody>
                    <a:bodyPr/>
                    <a:lstStyle/>
                    <a:p>
                      <a:pPr algn="ctr" fontAlgn="b"/>
                      <a:r>
                        <a:rPr lang="es-CL" sz="1800" b="1" i="0" u="none" strike="noStrike" dirty="0">
                          <a:solidFill>
                            <a:srgbClr val="000000"/>
                          </a:solidFill>
                          <a:latin typeface="Calibri"/>
                        </a:rPr>
                        <a:t>Factor</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L" sz="1800" b="1" i="0" u="none" strike="noStrike" dirty="0" err="1">
                          <a:solidFill>
                            <a:srgbClr val="000000"/>
                          </a:solidFill>
                          <a:latin typeface="Calibri"/>
                        </a:rPr>
                        <a:t>Unit</a:t>
                      </a:r>
                      <a:endParaRPr lang="es-CL" sz="1800" b="1" i="0" u="none" strike="noStrike" dirty="0">
                        <a:solidFill>
                          <a:srgbClr val="000000"/>
                        </a:solidFill>
                        <a:latin typeface="Calibri"/>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L" sz="1800" b="1" i="0" u="none" strike="noStrike" dirty="0" err="1">
                          <a:solidFill>
                            <a:srgbClr val="000000"/>
                          </a:solidFill>
                          <a:latin typeface="Calibri"/>
                        </a:rPr>
                        <a:t>Wheat</a:t>
                      </a:r>
                      <a:endParaRPr lang="es-CL" sz="1800" b="1" i="0" u="none" strike="noStrike" dirty="0">
                        <a:solidFill>
                          <a:srgbClr val="000000"/>
                        </a:solidFill>
                        <a:latin typeface="Calibri"/>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L" sz="1800" b="1" i="0" u="none" strike="noStrike" dirty="0" err="1">
                          <a:solidFill>
                            <a:srgbClr val="000000"/>
                          </a:solidFill>
                          <a:latin typeface="Calibri"/>
                        </a:rPr>
                        <a:t>Durum</a:t>
                      </a:r>
                      <a:r>
                        <a:rPr lang="es-CL" sz="1800" b="1" i="0" u="none" strike="noStrike" dirty="0">
                          <a:solidFill>
                            <a:srgbClr val="000000"/>
                          </a:solidFill>
                          <a:latin typeface="Calibri"/>
                        </a:rPr>
                        <a:t> </a:t>
                      </a:r>
                      <a:r>
                        <a:rPr lang="es-CL" sz="1800" b="1" i="0" u="none" strike="noStrike" dirty="0" err="1">
                          <a:solidFill>
                            <a:srgbClr val="000000"/>
                          </a:solidFill>
                          <a:latin typeface="Calibri"/>
                        </a:rPr>
                        <a:t>Wheat</a:t>
                      </a:r>
                      <a:endParaRPr lang="es-CL" sz="1800" b="1" i="0" u="none" strike="noStrike" dirty="0">
                        <a:solidFill>
                          <a:srgbClr val="000000"/>
                        </a:solidFill>
                        <a:latin typeface="Calibri"/>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L" sz="1800" b="1" i="0" u="none" strike="noStrike" dirty="0" smtClean="0">
                          <a:solidFill>
                            <a:srgbClr val="000000"/>
                          </a:solidFill>
                          <a:latin typeface="Calibri"/>
                        </a:rPr>
                        <a:t>∆</a:t>
                      </a:r>
                      <a:endParaRPr lang="es-CL" sz="1800" b="1" i="0" u="none" strike="noStrike" dirty="0">
                        <a:solidFill>
                          <a:srgbClr val="000000"/>
                        </a:solidFill>
                        <a:latin typeface="Calibri"/>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7">
                <a:tc>
                  <a:txBody>
                    <a:bodyPr/>
                    <a:lstStyle/>
                    <a:p>
                      <a:pPr algn="l" fontAlgn="b"/>
                      <a:r>
                        <a:rPr lang="en-US" sz="1800" b="1" i="0" u="none" strike="noStrike" dirty="0" err="1">
                          <a:solidFill>
                            <a:srgbClr val="000000"/>
                          </a:solidFill>
                          <a:latin typeface="Calibri"/>
                        </a:rPr>
                        <a:t>GDDays</a:t>
                      </a:r>
                      <a:r>
                        <a:rPr lang="en-US" sz="1800" b="1" i="0" u="none" strike="noStrike" dirty="0">
                          <a:solidFill>
                            <a:srgbClr val="000000"/>
                          </a:solidFill>
                          <a:latin typeface="Calibri"/>
                        </a:rPr>
                        <a:t>: from sowing to emergence</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CL" sz="1800" b="0" i="0" u="none" strike="noStrike" dirty="0">
                          <a:solidFill>
                            <a:srgbClr val="000000"/>
                          </a:solidFill>
                          <a:latin typeface="Calibri"/>
                        </a:rPr>
                        <a:t>°C d</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CL" sz="1800" b="0" i="0" u="none" strike="noStrike" dirty="0">
                          <a:solidFill>
                            <a:srgbClr val="000000"/>
                          </a:solidFill>
                          <a:latin typeface="Calibri"/>
                        </a:rPr>
                        <a:t>150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CL" sz="1800" b="0" i="0" u="none" strike="noStrike" dirty="0">
                          <a:solidFill>
                            <a:srgbClr val="000000"/>
                          </a:solidFill>
                          <a:latin typeface="Calibri"/>
                        </a:rPr>
                        <a:t>125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b" latinLnBrk="0" hangingPunct="1"/>
                      <a:r>
                        <a:rPr lang="es-CL" sz="1800" b="0" i="0" u="none" strike="noStrike" kern="1200" dirty="0" smtClean="0">
                          <a:solidFill>
                            <a:srgbClr val="000000"/>
                          </a:solidFill>
                          <a:latin typeface="Calibri"/>
                          <a:ea typeface="+mn-ea"/>
                          <a:cs typeface="+mn-cs"/>
                        </a:rPr>
                        <a:t>0.83</a:t>
                      </a:r>
                      <a:endParaRPr lang="es-CL" sz="1800" b="0" i="0" u="none" strike="noStrike" kern="1200" dirty="0">
                        <a:solidFill>
                          <a:srgbClr val="000000"/>
                        </a:solidFill>
                        <a:latin typeface="Calibri"/>
                        <a:ea typeface="+mn-ea"/>
                        <a:cs typeface="+mn-cs"/>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432047">
                <a:tc>
                  <a:txBody>
                    <a:bodyPr/>
                    <a:lstStyle/>
                    <a:p>
                      <a:pPr algn="l" fontAlgn="b"/>
                      <a:r>
                        <a:rPr lang="en-US" sz="1800" b="1" i="0" u="none" strike="noStrike" dirty="0" err="1">
                          <a:solidFill>
                            <a:srgbClr val="000000"/>
                          </a:solidFill>
                          <a:latin typeface="Calibri"/>
                        </a:rPr>
                        <a:t>GDDays</a:t>
                      </a:r>
                      <a:r>
                        <a:rPr lang="en-US" sz="1800" b="1" i="0" u="none" strike="noStrike" dirty="0">
                          <a:solidFill>
                            <a:srgbClr val="000000"/>
                          </a:solidFill>
                          <a:latin typeface="Calibri"/>
                        </a:rPr>
                        <a:t>: from sowing to maximum rooting depth</a:t>
                      </a:r>
                    </a:p>
                  </a:txBody>
                  <a:tcPr marL="9525" marR="9525" marT="9525" marB="0" anchor="ctr">
                    <a:lnL>
                      <a:noFill/>
                    </a:lnL>
                    <a:lnR>
                      <a:noFill/>
                    </a:lnR>
                    <a:lnT>
                      <a:noFill/>
                    </a:lnT>
                    <a:lnB>
                      <a:noFill/>
                    </a:lnB>
                  </a:tcPr>
                </a:tc>
                <a:tc>
                  <a:txBody>
                    <a:bodyPr/>
                    <a:lstStyle/>
                    <a:p>
                      <a:pPr algn="ctr" fontAlgn="b"/>
                      <a:r>
                        <a:rPr lang="es-CL" sz="1800" b="0" i="0" u="none" strike="noStrike">
                          <a:solidFill>
                            <a:srgbClr val="000000"/>
                          </a:solidFill>
                          <a:latin typeface="Calibri"/>
                        </a:rPr>
                        <a:t>°C d</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864</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1579</a:t>
                      </a:r>
                    </a:p>
                  </a:txBody>
                  <a:tcPr marL="9525" marR="9525" marT="9525" marB="0" anchor="ctr">
                    <a:lnL>
                      <a:noFill/>
                    </a:lnL>
                    <a:lnR>
                      <a:noFill/>
                    </a:lnR>
                    <a:lnT>
                      <a:noFill/>
                    </a:lnT>
                    <a:lnB>
                      <a:noFill/>
                    </a:lnB>
                  </a:tcPr>
                </a:tc>
                <a:tc>
                  <a:txBody>
                    <a:bodyPr/>
                    <a:lstStyle/>
                    <a:p>
                      <a:pPr marL="0" algn="ctr" defTabSz="914400" rtl="0" eaLnBrk="1" fontAlgn="b" latinLnBrk="0" hangingPunct="1"/>
                      <a:r>
                        <a:rPr lang="es-CL" sz="1800" b="0" i="0" u="none" strike="noStrike" kern="1200" dirty="0" smtClean="0">
                          <a:solidFill>
                            <a:srgbClr val="000000"/>
                          </a:solidFill>
                          <a:latin typeface="Calibri"/>
                          <a:ea typeface="+mn-ea"/>
                          <a:cs typeface="+mn-cs"/>
                        </a:rPr>
                        <a:t>1.83</a:t>
                      </a:r>
                      <a:endParaRPr lang="es-CL" sz="1800" b="0" i="0" u="none" strike="noStrike" kern="1200" dirty="0">
                        <a:solidFill>
                          <a:srgbClr val="000000"/>
                        </a:solidFill>
                        <a:latin typeface="Calibri"/>
                        <a:ea typeface="+mn-ea"/>
                        <a:cs typeface="+mn-cs"/>
                      </a:endParaRPr>
                    </a:p>
                  </a:txBody>
                  <a:tcPr marL="9525" marR="9525" marT="9525" marB="0" anchor="b">
                    <a:lnL>
                      <a:noFill/>
                    </a:lnL>
                    <a:lnR>
                      <a:noFill/>
                    </a:lnR>
                    <a:lnT>
                      <a:noFill/>
                    </a:lnT>
                    <a:lnB>
                      <a:noFill/>
                    </a:lnB>
                  </a:tcPr>
                </a:tc>
              </a:tr>
              <a:tr h="432047">
                <a:tc>
                  <a:txBody>
                    <a:bodyPr/>
                    <a:lstStyle/>
                    <a:p>
                      <a:pPr algn="l" fontAlgn="b"/>
                      <a:r>
                        <a:rPr lang="en-US" sz="1800" b="1" i="0" u="none" strike="noStrike" dirty="0" err="1">
                          <a:solidFill>
                            <a:srgbClr val="000000"/>
                          </a:solidFill>
                          <a:latin typeface="Calibri"/>
                        </a:rPr>
                        <a:t>GDDays</a:t>
                      </a:r>
                      <a:r>
                        <a:rPr lang="en-US" sz="1800" b="1" i="0" u="none" strike="noStrike" dirty="0">
                          <a:solidFill>
                            <a:srgbClr val="000000"/>
                          </a:solidFill>
                          <a:latin typeface="Calibri"/>
                        </a:rPr>
                        <a:t>: from sowing to start senescence</a:t>
                      </a:r>
                    </a:p>
                  </a:txBody>
                  <a:tcPr marL="9525" marR="9525" marT="9525" marB="0" anchor="ctr">
                    <a:lnL>
                      <a:noFill/>
                    </a:lnL>
                    <a:lnR>
                      <a:noFill/>
                    </a:lnR>
                    <a:lnT>
                      <a:noFill/>
                    </a:lnT>
                    <a:lnB>
                      <a:noFill/>
                    </a:lnB>
                  </a:tcPr>
                </a:tc>
                <a:tc>
                  <a:txBody>
                    <a:bodyPr/>
                    <a:lstStyle/>
                    <a:p>
                      <a:pPr algn="ctr" fontAlgn="b"/>
                      <a:r>
                        <a:rPr lang="es-CL" sz="1800" b="0" i="0" u="none" strike="noStrike">
                          <a:solidFill>
                            <a:srgbClr val="000000"/>
                          </a:solidFill>
                          <a:latin typeface="Calibri"/>
                        </a:rPr>
                        <a:t>°C d</a:t>
                      </a:r>
                    </a:p>
                  </a:txBody>
                  <a:tcPr marL="9525" marR="9525" marT="9525" marB="0" anchor="ctr">
                    <a:lnL>
                      <a:noFill/>
                    </a:lnL>
                    <a:lnR>
                      <a:noFill/>
                    </a:lnR>
                    <a:lnT>
                      <a:noFill/>
                    </a:lnT>
                    <a:lnB>
                      <a:noFill/>
                    </a:lnB>
                  </a:tcPr>
                </a:tc>
                <a:tc>
                  <a:txBody>
                    <a:bodyPr/>
                    <a:lstStyle/>
                    <a:p>
                      <a:pPr algn="ctr" fontAlgn="b"/>
                      <a:r>
                        <a:rPr lang="es-CL" sz="1800" b="0" i="0" u="none" strike="noStrike">
                          <a:solidFill>
                            <a:srgbClr val="000000"/>
                          </a:solidFill>
                          <a:latin typeface="Calibri"/>
                        </a:rPr>
                        <a:t>1700</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1579</a:t>
                      </a:r>
                    </a:p>
                  </a:txBody>
                  <a:tcPr marL="9525" marR="9525" marT="9525" marB="0" anchor="ctr">
                    <a:lnL>
                      <a:noFill/>
                    </a:lnL>
                    <a:lnR>
                      <a:noFill/>
                    </a:lnR>
                    <a:lnT>
                      <a:noFill/>
                    </a:lnT>
                    <a:lnB>
                      <a:noFill/>
                    </a:lnB>
                  </a:tcPr>
                </a:tc>
                <a:tc>
                  <a:txBody>
                    <a:bodyPr/>
                    <a:lstStyle/>
                    <a:p>
                      <a:pPr marL="0" algn="ctr" defTabSz="914400" rtl="0" eaLnBrk="1" fontAlgn="b" latinLnBrk="0" hangingPunct="1"/>
                      <a:r>
                        <a:rPr lang="es-CL" sz="1800" b="0" i="0" u="none" strike="noStrike" kern="1200" dirty="0" smtClean="0">
                          <a:solidFill>
                            <a:srgbClr val="000000"/>
                          </a:solidFill>
                          <a:latin typeface="Calibri"/>
                          <a:ea typeface="+mn-ea"/>
                          <a:cs typeface="+mn-cs"/>
                        </a:rPr>
                        <a:t>0.93</a:t>
                      </a:r>
                      <a:endParaRPr lang="es-CL" sz="1800" b="0" i="0" u="none" strike="noStrike" kern="1200" dirty="0">
                        <a:solidFill>
                          <a:srgbClr val="000000"/>
                        </a:solidFill>
                        <a:latin typeface="Calibri"/>
                        <a:ea typeface="+mn-ea"/>
                        <a:cs typeface="+mn-cs"/>
                      </a:endParaRPr>
                    </a:p>
                  </a:txBody>
                  <a:tcPr marL="9525" marR="9525" marT="9525" marB="0" anchor="b">
                    <a:lnL>
                      <a:noFill/>
                    </a:lnL>
                    <a:lnR>
                      <a:noFill/>
                    </a:lnR>
                    <a:lnT>
                      <a:noFill/>
                    </a:lnT>
                    <a:lnB>
                      <a:noFill/>
                    </a:lnB>
                  </a:tcPr>
                </a:tc>
              </a:tr>
              <a:tr h="432047">
                <a:tc>
                  <a:txBody>
                    <a:bodyPr/>
                    <a:lstStyle/>
                    <a:p>
                      <a:pPr algn="l" fontAlgn="b"/>
                      <a:r>
                        <a:rPr lang="en-US" sz="1800" b="1" i="0" u="none" strike="noStrike" dirty="0" err="1">
                          <a:solidFill>
                            <a:srgbClr val="000000"/>
                          </a:solidFill>
                          <a:latin typeface="Calibri"/>
                        </a:rPr>
                        <a:t>GDDays</a:t>
                      </a:r>
                      <a:r>
                        <a:rPr lang="en-US" sz="1800" b="1" i="0" u="none" strike="noStrike" dirty="0">
                          <a:solidFill>
                            <a:srgbClr val="000000"/>
                          </a:solidFill>
                          <a:latin typeface="Calibri"/>
                        </a:rPr>
                        <a:t>: from sowing to maturity </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°C d</a:t>
                      </a:r>
                    </a:p>
                  </a:txBody>
                  <a:tcPr marL="9525" marR="9525" marT="9525" marB="0" anchor="ctr">
                    <a:lnL>
                      <a:noFill/>
                    </a:lnL>
                    <a:lnR>
                      <a:noFill/>
                    </a:lnR>
                    <a:lnT>
                      <a:noFill/>
                    </a:lnT>
                    <a:lnB>
                      <a:noFill/>
                    </a:lnB>
                  </a:tcPr>
                </a:tc>
                <a:tc>
                  <a:txBody>
                    <a:bodyPr/>
                    <a:lstStyle/>
                    <a:p>
                      <a:pPr algn="ctr" fontAlgn="b"/>
                      <a:r>
                        <a:rPr lang="es-CL" sz="1800" b="0" i="0" u="none" strike="noStrike">
                          <a:solidFill>
                            <a:srgbClr val="000000"/>
                          </a:solidFill>
                          <a:latin typeface="Calibri"/>
                        </a:rPr>
                        <a:t>2400</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2061</a:t>
                      </a:r>
                    </a:p>
                  </a:txBody>
                  <a:tcPr marL="9525" marR="9525" marT="9525" marB="0" anchor="ctr">
                    <a:lnL>
                      <a:noFill/>
                    </a:lnL>
                    <a:lnR>
                      <a:noFill/>
                    </a:lnR>
                    <a:lnT>
                      <a:noFill/>
                    </a:lnT>
                    <a:lnB>
                      <a:noFill/>
                    </a:lnB>
                  </a:tcPr>
                </a:tc>
                <a:tc>
                  <a:txBody>
                    <a:bodyPr/>
                    <a:lstStyle/>
                    <a:p>
                      <a:pPr marL="0" algn="ctr" defTabSz="914400" rtl="0" eaLnBrk="1" fontAlgn="b" latinLnBrk="0" hangingPunct="1"/>
                      <a:r>
                        <a:rPr lang="es-CL" sz="1800" b="0" i="0" u="none" strike="noStrike" kern="1200" dirty="0" smtClean="0">
                          <a:solidFill>
                            <a:srgbClr val="000000"/>
                          </a:solidFill>
                          <a:latin typeface="Calibri"/>
                          <a:ea typeface="+mn-ea"/>
                          <a:cs typeface="+mn-cs"/>
                        </a:rPr>
                        <a:t>0.86</a:t>
                      </a:r>
                      <a:endParaRPr lang="es-CL" sz="1800" b="0" i="0" u="none" strike="noStrike" kern="1200" dirty="0">
                        <a:solidFill>
                          <a:srgbClr val="000000"/>
                        </a:solidFill>
                        <a:latin typeface="Calibri"/>
                        <a:ea typeface="+mn-ea"/>
                        <a:cs typeface="+mn-cs"/>
                      </a:endParaRPr>
                    </a:p>
                  </a:txBody>
                  <a:tcPr marL="9525" marR="9525" marT="9525" marB="0" anchor="b">
                    <a:lnL>
                      <a:noFill/>
                    </a:lnL>
                    <a:lnR>
                      <a:noFill/>
                    </a:lnR>
                    <a:lnT>
                      <a:noFill/>
                    </a:lnT>
                    <a:lnB>
                      <a:noFill/>
                    </a:lnB>
                  </a:tcPr>
                </a:tc>
              </a:tr>
              <a:tr h="432047">
                <a:tc>
                  <a:txBody>
                    <a:bodyPr/>
                    <a:lstStyle/>
                    <a:p>
                      <a:pPr algn="l" fontAlgn="b"/>
                      <a:r>
                        <a:rPr lang="en-US" sz="1800" b="1" i="0" u="none" strike="noStrike" dirty="0" err="1">
                          <a:solidFill>
                            <a:srgbClr val="000000"/>
                          </a:solidFill>
                          <a:latin typeface="Calibri"/>
                        </a:rPr>
                        <a:t>GDDays</a:t>
                      </a:r>
                      <a:r>
                        <a:rPr lang="en-US" sz="1800" b="1" i="0" u="none" strike="noStrike" dirty="0">
                          <a:solidFill>
                            <a:srgbClr val="000000"/>
                          </a:solidFill>
                          <a:latin typeface="Calibri"/>
                        </a:rPr>
                        <a:t>: from sowing to flowering</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°C d</a:t>
                      </a:r>
                    </a:p>
                  </a:txBody>
                  <a:tcPr marL="9525" marR="9525" marT="9525" marB="0" anchor="ctr">
                    <a:lnL>
                      <a:noFill/>
                    </a:lnL>
                    <a:lnR>
                      <a:noFill/>
                    </a:lnR>
                    <a:lnT>
                      <a:noFill/>
                    </a:lnT>
                    <a:lnB>
                      <a:noFill/>
                    </a:lnB>
                  </a:tcPr>
                </a:tc>
                <a:tc>
                  <a:txBody>
                    <a:bodyPr/>
                    <a:lstStyle/>
                    <a:p>
                      <a:pPr algn="ctr" fontAlgn="b"/>
                      <a:r>
                        <a:rPr lang="es-CL" sz="1800" b="0" i="0" u="none" strike="noStrike">
                          <a:solidFill>
                            <a:srgbClr val="000000"/>
                          </a:solidFill>
                          <a:latin typeface="Calibri"/>
                        </a:rPr>
                        <a:t>1250</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1355</a:t>
                      </a:r>
                    </a:p>
                  </a:txBody>
                  <a:tcPr marL="9525" marR="9525" marT="9525" marB="0" anchor="ctr">
                    <a:lnL>
                      <a:noFill/>
                    </a:lnL>
                    <a:lnR>
                      <a:noFill/>
                    </a:lnR>
                    <a:lnT>
                      <a:noFill/>
                    </a:lnT>
                    <a:lnB>
                      <a:noFill/>
                    </a:lnB>
                  </a:tcPr>
                </a:tc>
                <a:tc>
                  <a:txBody>
                    <a:bodyPr/>
                    <a:lstStyle/>
                    <a:p>
                      <a:pPr marL="0" algn="ctr" defTabSz="914400" rtl="0" eaLnBrk="1" fontAlgn="b" latinLnBrk="0" hangingPunct="1"/>
                      <a:r>
                        <a:rPr lang="es-CL" sz="1800" b="0" i="0" u="none" strike="noStrike" kern="1200" dirty="0" smtClean="0">
                          <a:solidFill>
                            <a:srgbClr val="000000"/>
                          </a:solidFill>
                          <a:latin typeface="Calibri"/>
                          <a:ea typeface="+mn-ea"/>
                          <a:cs typeface="+mn-cs"/>
                        </a:rPr>
                        <a:t>1.08</a:t>
                      </a:r>
                      <a:endParaRPr lang="es-CL" sz="1800" b="0" i="0" u="none" strike="noStrike" kern="1200" dirty="0">
                        <a:solidFill>
                          <a:srgbClr val="000000"/>
                        </a:solidFill>
                        <a:latin typeface="Calibri"/>
                        <a:ea typeface="+mn-ea"/>
                        <a:cs typeface="+mn-cs"/>
                      </a:endParaRPr>
                    </a:p>
                  </a:txBody>
                  <a:tcPr marL="9525" marR="9525" marT="9525" marB="0" anchor="b">
                    <a:lnL>
                      <a:noFill/>
                    </a:lnL>
                    <a:lnR>
                      <a:noFill/>
                    </a:lnR>
                    <a:lnT>
                      <a:noFill/>
                    </a:lnT>
                    <a:lnB>
                      <a:noFill/>
                    </a:lnB>
                  </a:tcPr>
                </a:tc>
              </a:tr>
              <a:tr h="432047">
                <a:tc>
                  <a:txBody>
                    <a:bodyPr/>
                    <a:lstStyle/>
                    <a:p>
                      <a:pPr algn="l" fontAlgn="b"/>
                      <a:r>
                        <a:rPr lang="es-CL" sz="1800" b="1" i="0" u="none" strike="noStrike" dirty="0" err="1">
                          <a:solidFill>
                            <a:srgbClr val="000000"/>
                          </a:solidFill>
                          <a:latin typeface="Calibri"/>
                        </a:rPr>
                        <a:t>Reference</a:t>
                      </a:r>
                      <a:r>
                        <a:rPr lang="es-CL" sz="1800" b="1" i="0" u="none" strike="noStrike" dirty="0">
                          <a:solidFill>
                            <a:srgbClr val="000000"/>
                          </a:solidFill>
                          <a:latin typeface="Calibri"/>
                        </a:rPr>
                        <a:t> </a:t>
                      </a:r>
                      <a:r>
                        <a:rPr lang="es-CL" sz="1800" b="1" i="0" u="none" strike="noStrike" dirty="0" err="1">
                          <a:solidFill>
                            <a:srgbClr val="000000"/>
                          </a:solidFill>
                          <a:latin typeface="Calibri"/>
                        </a:rPr>
                        <a:t>Harvest</a:t>
                      </a:r>
                      <a:r>
                        <a:rPr lang="es-CL" sz="1800" b="1" i="0" u="none" strike="noStrike" dirty="0">
                          <a:solidFill>
                            <a:srgbClr val="000000"/>
                          </a:solidFill>
                          <a:latin typeface="Calibri"/>
                        </a:rPr>
                        <a:t> </a:t>
                      </a:r>
                      <a:r>
                        <a:rPr lang="es-CL" sz="1800" b="1" i="0" u="none" strike="noStrike" dirty="0" err="1">
                          <a:solidFill>
                            <a:srgbClr val="000000"/>
                          </a:solidFill>
                          <a:latin typeface="Calibri"/>
                        </a:rPr>
                        <a:t>Index</a:t>
                      </a:r>
                      <a:endParaRPr lang="es-CL" sz="1800" b="1"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a:t>
                      </a:r>
                    </a:p>
                  </a:txBody>
                  <a:tcPr marL="9525" marR="9525" marT="9525" marB="0" anchor="ctr">
                    <a:lnL>
                      <a:noFill/>
                    </a:lnL>
                    <a:lnR>
                      <a:noFill/>
                    </a:lnR>
                    <a:lnT>
                      <a:noFill/>
                    </a:lnT>
                    <a:lnB>
                      <a:noFill/>
                    </a:lnB>
                  </a:tcPr>
                </a:tc>
                <a:tc>
                  <a:txBody>
                    <a:bodyPr/>
                    <a:lstStyle/>
                    <a:p>
                      <a:pPr algn="ctr" fontAlgn="b"/>
                      <a:r>
                        <a:rPr lang="es-CL" sz="1800" b="0" i="0" u="none" strike="noStrike">
                          <a:solidFill>
                            <a:srgbClr val="000000"/>
                          </a:solidFill>
                          <a:latin typeface="Calibri"/>
                        </a:rPr>
                        <a:t>0.47</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0.45</a:t>
                      </a:r>
                    </a:p>
                  </a:txBody>
                  <a:tcPr marL="9525" marR="9525" marT="9525" marB="0" anchor="ctr">
                    <a:lnL>
                      <a:noFill/>
                    </a:lnL>
                    <a:lnR>
                      <a:noFill/>
                    </a:lnR>
                    <a:lnT>
                      <a:noFill/>
                    </a:lnT>
                    <a:lnB>
                      <a:noFill/>
                    </a:lnB>
                  </a:tcPr>
                </a:tc>
                <a:tc>
                  <a:txBody>
                    <a:bodyPr/>
                    <a:lstStyle/>
                    <a:p>
                      <a:pPr marL="0" algn="ctr" defTabSz="914400" rtl="0" eaLnBrk="1" fontAlgn="b" latinLnBrk="0" hangingPunct="1"/>
                      <a:r>
                        <a:rPr lang="es-CL" sz="1800" b="0" i="0" u="none" strike="noStrike" kern="1200" dirty="0" smtClean="0">
                          <a:solidFill>
                            <a:srgbClr val="000000"/>
                          </a:solidFill>
                          <a:latin typeface="Calibri"/>
                          <a:ea typeface="+mn-ea"/>
                          <a:cs typeface="+mn-cs"/>
                        </a:rPr>
                        <a:t>0.95</a:t>
                      </a:r>
                      <a:endParaRPr lang="es-CL" sz="1800" b="0" i="0" u="none" strike="noStrike" kern="1200" dirty="0">
                        <a:solidFill>
                          <a:srgbClr val="000000"/>
                        </a:solidFill>
                        <a:latin typeface="Calibri"/>
                        <a:ea typeface="+mn-ea"/>
                        <a:cs typeface="+mn-cs"/>
                      </a:endParaRPr>
                    </a:p>
                  </a:txBody>
                  <a:tcPr marL="9525" marR="9525" marT="9525" marB="0" anchor="b">
                    <a:lnL>
                      <a:noFill/>
                    </a:lnL>
                    <a:lnR>
                      <a:noFill/>
                    </a:lnR>
                    <a:lnT>
                      <a:noFill/>
                    </a:lnT>
                    <a:lnB>
                      <a:noFill/>
                    </a:lnB>
                  </a:tcPr>
                </a:tc>
              </a:tr>
              <a:tr h="432047">
                <a:tc>
                  <a:txBody>
                    <a:bodyPr/>
                    <a:lstStyle/>
                    <a:p>
                      <a:pPr algn="l" fontAlgn="b"/>
                      <a:r>
                        <a:rPr lang="en-US" sz="1800" b="1" i="0" u="none" strike="noStrike" dirty="0">
                          <a:solidFill>
                            <a:srgbClr val="000000"/>
                          </a:solidFill>
                          <a:latin typeface="Calibri"/>
                        </a:rPr>
                        <a:t>Water Productivity normalized for </a:t>
                      </a:r>
                      <a:r>
                        <a:rPr lang="en-US" sz="1800" b="1" i="0" u="none" strike="noStrike" dirty="0" err="1">
                          <a:solidFill>
                            <a:srgbClr val="000000"/>
                          </a:solidFill>
                          <a:latin typeface="Calibri"/>
                        </a:rPr>
                        <a:t>ETo</a:t>
                      </a:r>
                      <a:r>
                        <a:rPr lang="en-US" sz="1800" b="1" i="0" u="none" strike="noStrike" dirty="0">
                          <a:solidFill>
                            <a:srgbClr val="000000"/>
                          </a:solidFill>
                          <a:latin typeface="Calibri"/>
                        </a:rPr>
                        <a:t> and CO2 (g m-2)</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CL" sz="1800" b="0" i="0" u="none" strike="noStrike" dirty="0">
                          <a:solidFill>
                            <a:srgbClr val="000000"/>
                          </a:solidFill>
                          <a:latin typeface="Calibri"/>
                        </a:rPr>
                        <a:t>g m-2</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CL" sz="1800" b="0" i="0" u="none" strike="noStrike">
                          <a:solidFill>
                            <a:srgbClr val="000000"/>
                          </a:solidFill>
                          <a:latin typeface="Calibri"/>
                        </a:rPr>
                        <a:t>15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CL" sz="1800" b="0" i="0" u="none" strike="noStrike" dirty="0">
                          <a:solidFill>
                            <a:srgbClr val="000000"/>
                          </a:solidFill>
                          <a:latin typeface="Calibri"/>
                        </a:rPr>
                        <a:t>15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s-CL" sz="1800" b="0" i="0" u="none" strike="noStrike" kern="1200" dirty="0">
                          <a:solidFill>
                            <a:srgbClr val="000000"/>
                          </a:solidFill>
                          <a:latin typeface="Calibri"/>
                          <a:ea typeface="+mn-ea"/>
                          <a:cs typeface="+mn-cs"/>
                        </a:rPr>
                        <a:t>1</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5" name="4 CuadroTexto"/>
          <p:cNvSpPr txBox="1"/>
          <p:nvPr/>
        </p:nvSpPr>
        <p:spPr>
          <a:xfrm>
            <a:off x="0" y="476672"/>
            <a:ext cx="9144000" cy="1938992"/>
          </a:xfrm>
          <a:prstGeom prst="rect">
            <a:avLst/>
          </a:prstGeom>
          <a:noFill/>
        </p:spPr>
        <p:txBody>
          <a:bodyPr wrap="square" rtlCol="0">
            <a:spAutoFit/>
          </a:bodyPr>
          <a:lstStyle/>
          <a:p>
            <a:pPr algn="ctr"/>
            <a:r>
              <a:rPr lang="es-CL" sz="2000" b="1" dirty="0" smtClean="0">
                <a:solidFill>
                  <a:srgbClr val="FF0000"/>
                </a:solidFill>
              </a:rPr>
              <a:t>TT = SUM(</a:t>
            </a:r>
            <a:r>
              <a:rPr lang="es-CL" sz="2000" b="1" dirty="0" err="1" smtClean="0">
                <a:solidFill>
                  <a:srgbClr val="FF0000"/>
                </a:solidFill>
              </a:rPr>
              <a:t>Tavg</a:t>
            </a:r>
            <a:r>
              <a:rPr lang="es-CL" sz="2000" b="1" dirty="0" smtClean="0">
                <a:solidFill>
                  <a:srgbClr val="FF0000"/>
                </a:solidFill>
              </a:rPr>
              <a:t>-Tb)</a:t>
            </a:r>
          </a:p>
          <a:p>
            <a:pPr algn="ctr"/>
            <a:r>
              <a:rPr lang="es-CL" sz="2000" b="1" dirty="0" err="1" smtClean="0"/>
              <a:t>Tmax</a:t>
            </a:r>
            <a:r>
              <a:rPr lang="es-CL" sz="2000" b="1" dirty="0" smtClean="0"/>
              <a:t> = 26°C</a:t>
            </a:r>
          </a:p>
          <a:p>
            <a:pPr algn="ctr"/>
            <a:r>
              <a:rPr lang="es-CL" sz="2000" b="1" dirty="0" smtClean="0"/>
              <a:t>Tb = 0°C</a:t>
            </a:r>
          </a:p>
          <a:p>
            <a:pPr algn="ctr"/>
            <a:r>
              <a:rPr lang="es-CL" sz="2000" b="1" dirty="0" err="1" smtClean="0"/>
              <a:t>If</a:t>
            </a:r>
            <a:r>
              <a:rPr lang="es-CL" sz="2000" b="1" dirty="0" smtClean="0"/>
              <a:t> </a:t>
            </a:r>
            <a:r>
              <a:rPr lang="es-CL" sz="2000" b="1" dirty="0" err="1" smtClean="0"/>
              <a:t>Tavg</a:t>
            </a:r>
            <a:r>
              <a:rPr lang="es-CL" sz="2000" b="1" dirty="0" smtClean="0"/>
              <a:t> &lt; Tb </a:t>
            </a:r>
            <a:r>
              <a:rPr lang="es-CL" sz="2000" b="1" dirty="0" err="1" smtClean="0"/>
              <a:t>Then</a:t>
            </a:r>
            <a:r>
              <a:rPr lang="es-CL" sz="2000" b="1" dirty="0" smtClean="0"/>
              <a:t> TT = 0</a:t>
            </a:r>
          </a:p>
          <a:p>
            <a:pPr algn="ctr"/>
            <a:r>
              <a:rPr lang="es-CL" sz="2000" b="1" dirty="0" err="1" smtClean="0"/>
              <a:t>If</a:t>
            </a:r>
            <a:r>
              <a:rPr lang="es-CL" sz="2000" b="1" dirty="0" smtClean="0"/>
              <a:t> </a:t>
            </a:r>
            <a:r>
              <a:rPr lang="es-CL" sz="2000" b="1" dirty="0" err="1" smtClean="0"/>
              <a:t>Tavg</a:t>
            </a:r>
            <a:r>
              <a:rPr lang="es-CL" sz="2000" b="1" dirty="0" smtClean="0"/>
              <a:t> &gt; </a:t>
            </a:r>
            <a:r>
              <a:rPr lang="es-CL" sz="2000" b="1" dirty="0" err="1" smtClean="0"/>
              <a:t>Tmax</a:t>
            </a:r>
            <a:r>
              <a:rPr lang="es-CL" sz="2000" b="1" dirty="0" smtClean="0"/>
              <a:t> </a:t>
            </a:r>
            <a:r>
              <a:rPr lang="es-CL" sz="2000" b="1" dirty="0" err="1" smtClean="0"/>
              <a:t>Then</a:t>
            </a:r>
            <a:r>
              <a:rPr lang="es-CL" sz="2000" b="1" dirty="0"/>
              <a:t> </a:t>
            </a:r>
            <a:r>
              <a:rPr lang="es-CL" sz="2000" b="1" dirty="0" err="1" smtClean="0"/>
              <a:t>Tavg</a:t>
            </a:r>
            <a:r>
              <a:rPr lang="es-CL" sz="2000" b="1" dirty="0" smtClean="0"/>
              <a:t> = </a:t>
            </a:r>
            <a:r>
              <a:rPr lang="es-CL" sz="2000" b="1" dirty="0" err="1" smtClean="0"/>
              <a:t>Tmax</a:t>
            </a:r>
            <a:endParaRPr lang="es-CL" sz="2000" b="1" dirty="0" smtClean="0"/>
          </a:p>
          <a:p>
            <a:pPr algn="ctr"/>
            <a:endParaRPr lang="es-CL" sz="2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23528" y="1988840"/>
          <a:ext cx="8212024" cy="2438400"/>
        </p:xfrm>
        <a:graphic>
          <a:graphicData uri="http://schemas.openxmlformats.org/drawingml/2006/table">
            <a:tbl>
              <a:tblPr/>
              <a:tblGrid>
                <a:gridCol w="1005173"/>
                <a:gridCol w="1005173"/>
                <a:gridCol w="1005173"/>
                <a:gridCol w="1465144"/>
                <a:gridCol w="25400"/>
                <a:gridCol w="1115143"/>
                <a:gridCol w="1137432"/>
                <a:gridCol w="1453386"/>
              </a:tblGrid>
              <a:tr h="190500">
                <a:tc>
                  <a:txBody>
                    <a:bodyPr/>
                    <a:lstStyle/>
                    <a:p>
                      <a:pPr algn="ctr" fontAlgn="b"/>
                      <a:r>
                        <a:rPr lang="es-CL" sz="2000" b="0" i="0" u="none" strike="noStrike" dirty="0" smtClean="0">
                          <a:solidFill>
                            <a:srgbClr val="000000"/>
                          </a:solidFill>
                          <a:latin typeface="Calibri"/>
                        </a:rPr>
                        <a:t>Año</a:t>
                      </a:r>
                      <a:endParaRPr lang="es-CL" sz="2000" b="0"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CL" sz="2000" b="0"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L" sz="2000" b="1" i="0" u="none" strike="noStrike" dirty="0" err="1">
                          <a:solidFill>
                            <a:srgbClr val="000000"/>
                          </a:solidFill>
                          <a:latin typeface="Calibri"/>
                        </a:rPr>
                        <a:t>Wheat</a:t>
                      </a:r>
                      <a:endParaRPr lang="es-CL" sz="2000" b="1"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L" sz="2000" b="1" i="0" u="none" strike="noStrike" dirty="0" err="1">
                          <a:solidFill>
                            <a:srgbClr val="000000"/>
                          </a:solidFill>
                          <a:latin typeface="Calibri"/>
                        </a:rPr>
                        <a:t>Durum</a:t>
                      </a:r>
                      <a:r>
                        <a:rPr lang="es-CL" sz="2000" b="1" i="0" u="none" strike="noStrike" dirty="0">
                          <a:solidFill>
                            <a:srgbClr val="000000"/>
                          </a:solidFill>
                          <a:latin typeface="Calibri"/>
                        </a:rPr>
                        <a:t> </a:t>
                      </a:r>
                      <a:r>
                        <a:rPr lang="es-CL" sz="2000" b="1" i="0" u="none" strike="noStrike" dirty="0" err="1">
                          <a:solidFill>
                            <a:srgbClr val="000000"/>
                          </a:solidFill>
                          <a:latin typeface="Calibri"/>
                        </a:rPr>
                        <a:t>Wheat</a:t>
                      </a:r>
                      <a:endParaRPr lang="es-CL" sz="2000" b="1"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CL" sz="2000" b="1" i="0" u="none" strike="noStrike">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CL" sz="2000" b="1"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L" sz="2000" b="1" i="0" u="none" strike="noStrike" dirty="0" err="1">
                          <a:solidFill>
                            <a:srgbClr val="000000"/>
                          </a:solidFill>
                          <a:latin typeface="Calibri"/>
                        </a:rPr>
                        <a:t>Wheat</a:t>
                      </a:r>
                      <a:endParaRPr lang="es-CL" sz="2000" b="1"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L" sz="2000" b="1" i="0" u="none" strike="noStrike" dirty="0" err="1">
                          <a:solidFill>
                            <a:srgbClr val="000000"/>
                          </a:solidFill>
                          <a:latin typeface="Calibri"/>
                        </a:rPr>
                        <a:t>Durum</a:t>
                      </a:r>
                      <a:r>
                        <a:rPr lang="es-CL" sz="2000" b="1" i="0" u="none" strike="noStrike" dirty="0">
                          <a:solidFill>
                            <a:srgbClr val="000000"/>
                          </a:solidFill>
                          <a:latin typeface="Calibri"/>
                        </a:rPr>
                        <a:t> </a:t>
                      </a:r>
                      <a:r>
                        <a:rPr lang="es-CL" sz="2000" b="1" i="0" u="none" strike="noStrike" dirty="0" err="1">
                          <a:solidFill>
                            <a:srgbClr val="000000"/>
                          </a:solidFill>
                          <a:latin typeface="Calibri"/>
                        </a:rPr>
                        <a:t>Wheat</a:t>
                      </a:r>
                      <a:endParaRPr lang="es-CL" sz="2000" b="1"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s-CL" sz="2000" b="0" i="0" u="none" strike="noStrike" dirty="0" smtClean="0">
                          <a:solidFill>
                            <a:srgbClr val="000000"/>
                          </a:solidFill>
                          <a:latin typeface="Calibri"/>
                        </a:rPr>
                        <a:t>1995</a:t>
                      </a:r>
                      <a:endParaRPr lang="es-CL" sz="2000" b="0"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CL" sz="2000" b="0" i="0" u="none" strike="noStrike" dirty="0">
                          <a:solidFill>
                            <a:srgbClr val="000000"/>
                          </a:solidFill>
                          <a:latin typeface="Calibri"/>
                        </a:rPr>
                        <a:t>15-may</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CL" sz="2000" b="0" i="0" u="none" strike="noStrike" dirty="0">
                          <a:solidFill>
                            <a:srgbClr val="000000"/>
                          </a:solidFill>
                          <a:latin typeface="Calibri"/>
                        </a:rPr>
                        <a:t>02-dic</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CL" sz="2000" b="0" i="0" u="none" strike="noStrike" dirty="0">
                          <a:solidFill>
                            <a:srgbClr val="000000"/>
                          </a:solidFill>
                          <a:latin typeface="Calibri"/>
                        </a:rPr>
                        <a:t>12-nov</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s-CL" sz="2000" b="0" i="0" u="none" strike="noStrike">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CL" sz="2000" b="0" i="0" u="none" strike="noStrike" dirty="0">
                          <a:solidFill>
                            <a:srgbClr val="000000"/>
                          </a:solidFill>
                          <a:latin typeface="Calibri"/>
                        </a:rPr>
                        <a:t>15-jul</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CL" sz="2000" b="0" i="0" u="none" strike="noStrike" dirty="0">
                          <a:solidFill>
                            <a:srgbClr val="000000"/>
                          </a:solidFill>
                          <a:latin typeface="Calibri"/>
                        </a:rPr>
                        <a:t>7 </a:t>
                      </a:r>
                      <a:r>
                        <a:rPr lang="es-CL" sz="2000" b="0" i="0" u="none" strike="noStrike" dirty="0" err="1">
                          <a:solidFill>
                            <a:srgbClr val="000000"/>
                          </a:solidFill>
                          <a:latin typeface="Calibri"/>
                        </a:rPr>
                        <a:t>january</a:t>
                      </a:r>
                      <a:endParaRPr lang="es-CL" sz="2000" b="0"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CL" sz="2000" b="0" i="0" u="none" strike="noStrike">
                          <a:solidFill>
                            <a:srgbClr val="000000"/>
                          </a:solidFill>
                          <a:latin typeface="Calibri"/>
                        </a:rPr>
                        <a:t>20-dic</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r>
              <a:tr h="190500">
                <a:tc>
                  <a:txBody>
                    <a:bodyPr/>
                    <a:lstStyle/>
                    <a:p>
                      <a:pPr algn="ctr" fontAlgn="b"/>
                      <a:r>
                        <a:rPr lang="es-CL" sz="2000" b="0" i="0" u="none" strike="noStrike" dirty="0" smtClean="0">
                          <a:solidFill>
                            <a:srgbClr val="000000"/>
                          </a:solidFill>
                          <a:latin typeface="Calibri"/>
                        </a:rPr>
                        <a:t>1996</a:t>
                      </a:r>
                      <a:endParaRPr lang="es-CL"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CL"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03-dic</a:t>
                      </a:r>
                    </a:p>
                  </a:txBody>
                  <a:tcPr marL="0" marR="0" marT="0" marB="0" anchor="b">
                    <a:lnL>
                      <a:noFill/>
                    </a:lnL>
                    <a:lnR>
                      <a:noFill/>
                    </a:lnR>
                    <a:lnT>
                      <a:noFill/>
                    </a:lnT>
                    <a:lnB>
                      <a:noFill/>
                    </a:lnB>
                  </a:tcPr>
                </a:tc>
                <a:tc>
                  <a:txBody>
                    <a:bodyPr/>
                    <a:lstStyle/>
                    <a:p>
                      <a:pPr algn="ctr" fontAlgn="b"/>
                      <a:r>
                        <a:rPr lang="es-CL" sz="2000" b="0" i="0" u="none" strike="noStrike" dirty="0">
                          <a:solidFill>
                            <a:srgbClr val="000000"/>
                          </a:solidFill>
                          <a:latin typeface="Calibri"/>
                        </a:rPr>
                        <a:t>13-nov</a:t>
                      </a:r>
                    </a:p>
                  </a:txBody>
                  <a:tcPr marL="0" marR="0" marT="0" marB="0" anchor="b">
                    <a:lnL>
                      <a:noFill/>
                    </a:lnL>
                    <a:lnR>
                      <a:noFill/>
                    </a:lnR>
                    <a:lnT>
                      <a:noFill/>
                    </a:lnT>
                    <a:lnB>
                      <a:noFill/>
                    </a:lnB>
                  </a:tcPr>
                </a:tc>
                <a:tc>
                  <a:txBody>
                    <a:bodyPr/>
                    <a:lstStyle/>
                    <a:p>
                      <a:pPr algn="ctr" fontAlgn="b"/>
                      <a:endParaRPr lang="es-CL"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CL"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3 january</a:t>
                      </a: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17-dic</a:t>
                      </a:r>
                    </a:p>
                  </a:txBody>
                  <a:tcPr marL="0" marR="0" marT="0" marB="0" anchor="b">
                    <a:lnL>
                      <a:noFill/>
                    </a:lnL>
                    <a:lnR>
                      <a:noFill/>
                    </a:lnR>
                    <a:lnT>
                      <a:noFill/>
                    </a:lnT>
                    <a:lnB>
                      <a:noFill/>
                    </a:lnB>
                  </a:tcPr>
                </a:tc>
              </a:tr>
              <a:tr h="190500">
                <a:tc>
                  <a:txBody>
                    <a:bodyPr/>
                    <a:lstStyle/>
                    <a:p>
                      <a:pPr algn="ctr" fontAlgn="b"/>
                      <a:r>
                        <a:rPr lang="es-CL" sz="2000" b="0" i="0" u="none" strike="noStrike" dirty="0" smtClean="0">
                          <a:solidFill>
                            <a:srgbClr val="000000"/>
                          </a:solidFill>
                          <a:latin typeface="Calibri"/>
                        </a:rPr>
                        <a:t>1997</a:t>
                      </a:r>
                      <a:endParaRPr lang="es-CL"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CL"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29-nov</a:t>
                      </a:r>
                    </a:p>
                  </a:txBody>
                  <a:tcPr marL="0" marR="0" marT="0" marB="0" anchor="b">
                    <a:lnL>
                      <a:noFill/>
                    </a:lnL>
                    <a:lnR>
                      <a:noFill/>
                    </a:lnR>
                    <a:lnT>
                      <a:noFill/>
                    </a:lnT>
                    <a:lnB>
                      <a:noFill/>
                    </a:lnB>
                  </a:tcPr>
                </a:tc>
                <a:tc>
                  <a:txBody>
                    <a:bodyPr/>
                    <a:lstStyle/>
                    <a:p>
                      <a:pPr algn="ctr" fontAlgn="b"/>
                      <a:r>
                        <a:rPr lang="es-CL" sz="2000" b="0" i="0" u="none" strike="noStrike" dirty="0">
                          <a:solidFill>
                            <a:srgbClr val="000000"/>
                          </a:solidFill>
                          <a:latin typeface="Calibri"/>
                        </a:rPr>
                        <a:t>09-nov</a:t>
                      </a:r>
                    </a:p>
                  </a:txBody>
                  <a:tcPr marL="0" marR="0" marT="0" marB="0" anchor="b">
                    <a:lnL>
                      <a:noFill/>
                    </a:lnL>
                    <a:lnR>
                      <a:noFill/>
                    </a:lnR>
                    <a:lnT>
                      <a:noFill/>
                    </a:lnT>
                    <a:lnB>
                      <a:noFill/>
                    </a:lnB>
                  </a:tcPr>
                </a:tc>
                <a:tc>
                  <a:txBody>
                    <a:bodyPr/>
                    <a:lstStyle/>
                    <a:p>
                      <a:pPr algn="ctr" fontAlgn="b"/>
                      <a:endParaRPr lang="es-CL"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CL"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2 january</a:t>
                      </a: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15-dic</a:t>
                      </a:r>
                    </a:p>
                  </a:txBody>
                  <a:tcPr marL="0" marR="0" marT="0" marB="0" anchor="b">
                    <a:lnL>
                      <a:noFill/>
                    </a:lnL>
                    <a:lnR>
                      <a:noFill/>
                    </a:lnR>
                    <a:lnT>
                      <a:noFill/>
                    </a:lnT>
                    <a:lnB>
                      <a:noFill/>
                    </a:lnB>
                  </a:tcPr>
                </a:tc>
              </a:tr>
              <a:tr h="190500">
                <a:tc>
                  <a:txBody>
                    <a:bodyPr/>
                    <a:lstStyle/>
                    <a:p>
                      <a:pPr algn="ctr" fontAlgn="b"/>
                      <a:r>
                        <a:rPr lang="es-CL" sz="2000" b="0" i="0" u="none" strike="noStrike" dirty="0" smtClean="0">
                          <a:solidFill>
                            <a:srgbClr val="000000"/>
                          </a:solidFill>
                          <a:latin typeface="Calibri"/>
                        </a:rPr>
                        <a:t>1998</a:t>
                      </a:r>
                      <a:endParaRPr lang="es-CL"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CL"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30-nov</a:t>
                      </a: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10-nov</a:t>
                      </a:r>
                    </a:p>
                  </a:txBody>
                  <a:tcPr marL="0" marR="0" marT="0" marB="0" anchor="b">
                    <a:lnL>
                      <a:noFill/>
                    </a:lnL>
                    <a:lnR>
                      <a:noFill/>
                    </a:lnR>
                    <a:lnT>
                      <a:noFill/>
                    </a:lnT>
                    <a:lnB>
                      <a:noFill/>
                    </a:lnB>
                  </a:tcPr>
                </a:tc>
                <a:tc>
                  <a:txBody>
                    <a:bodyPr/>
                    <a:lstStyle/>
                    <a:p>
                      <a:pPr algn="ctr" fontAlgn="b"/>
                      <a:endParaRPr lang="es-CL"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CL"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3 january</a:t>
                      </a: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17-dic</a:t>
                      </a:r>
                    </a:p>
                  </a:txBody>
                  <a:tcPr marL="0" marR="0" marT="0" marB="0" anchor="b">
                    <a:lnL>
                      <a:noFill/>
                    </a:lnL>
                    <a:lnR>
                      <a:noFill/>
                    </a:lnR>
                    <a:lnT>
                      <a:noFill/>
                    </a:lnT>
                    <a:lnB>
                      <a:noFill/>
                    </a:lnB>
                  </a:tcPr>
                </a:tc>
              </a:tr>
              <a:tr h="190500">
                <a:tc>
                  <a:txBody>
                    <a:bodyPr/>
                    <a:lstStyle/>
                    <a:p>
                      <a:pPr algn="ctr" fontAlgn="b"/>
                      <a:r>
                        <a:rPr lang="es-CL" sz="2000" b="0" i="0" u="none" strike="noStrike" dirty="0" smtClean="0">
                          <a:solidFill>
                            <a:srgbClr val="000000"/>
                          </a:solidFill>
                          <a:latin typeface="Calibri"/>
                        </a:rPr>
                        <a:t>1999</a:t>
                      </a:r>
                      <a:endParaRPr lang="es-CL"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CL"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07-dic</a:t>
                      </a: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17-nov</a:t>
                      </a:r>
                    </a:p>
                  </a:txBody>
                  <a:tcPr marL="0" marR="0" marT="0" marB="0" anchor="b">
                    <a:lnL>
                      <a:noFill/>
                    </a:lnL>
                    <a:lnR>
                      <a:noFill/>
                    </a:lnR>
                    <a:lnT>
                      <a:noFill/>
                    </a:lnT>
                    <a:lnB>
                      <a:noFill/>
                    </a:lnB>
                  </a:tcPr>
                </a:tc>
                <a:tc>
                  <a:txBody>
                    <a:bodyPr/>
                    <a:lstStyle/>
                    <a:p>
                      <a:pPr algn="ctr" fontAlgn="b"/>
                      <a:endParaRPr lang="es-CL"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CL"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8 january</a:t>
                      </a:r>
                    </a:p>
                  </a:txBody>
                  <a:tcPr marL="0" marR="0" marT="0" marB="0" anchor="b">
                    <a:lnL>
                      <a:noFill/>
                    </a:lnL>
                    <a:lnR>
                      <a:noFill/>
                    </a:lnR>
                    <a:lnT>
                      <a:noFill/>
                    </a:lnT>
                    <a:lnB>
                      <a:noFill/>
                    </a:lnB>
                  </a:tcPr>
                </a:tc>
                <a:tc>
                  <a:txBody>
                    <a:bodyPr/>
                    <a:lstStyle/>
                    <a:p>
                      <a:pPr algn="ctr" fontAlgn="b"/>
                      <a:r>
                        <a:rPr lang="es-CL" sz="2000" b="0" i="0" u="none" strike="noStrike">
                          <a:solidFill>
                            <a:srgbClr val="000000"/>
                          </a:solidFill>
                          <a:latin typeface="Calibri"/>
                        </a:rPr>
                        <a:t>21-dic</a:t>
                      </a:r>
                    </a:p>
                  </a:txBody>
                  <a:tcPr marL="0" marR="0" marT="0" marB="0" anchor="b">
                    <a:lnL>
                      <a:noFill/>
                    </a:lnL>
                    <a:lnR>
                      <a:noFill/>
                    </a:lnR>
                    <a:lnT>
                      <a:noFill/>
                    </a:lnT>
                    <a:lnB>
                      <a:noFill/>
                    </a:lnB>
                  </a:tcPr>
                </a:tc>
              </a:tr>
              <a:tr h="190500">
                <a:tc>
                  <a:txBody>
                    <a:bodyPr/>
                    <a:lstStyle/>
                    <a:p>
                      <a:pPr algn="ctr" fontAlgn="b"/>
                      <a:r>
                        <a:rPr lang="es-CL" sz="2000" b="0" i="0" u="none" strike="noStrike" dirty="0" smtClean="0">
                          <a:solidFill>
                            <a:srgbClr val="000000"/>
                          </a:solidFill>
                          <a:latin typeface="Calibri"/>
                        </a:rPr>
                        <a:t>2000</a:t>
                      </a:r>
                      <a:endParaRPr lang="es-CL" sz="2000" b="0" i="0" u="none" strike="noStrike" dirty="0">
                        <a:solidFill>
                          <a:srgbClr val="000000"/>
                        </a:solidFill>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s-CL" sz="2000" b="0" i="0" u="none" strike="noStrike" dirty="0">
                        <a:solidFill>
                          <a:srgbClr val="000000"/>
                        </a:solidFill>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CL" sz="2000" b="0" i="0" u="none" strike="noStrike">
                          <a:solidFill>
                            <a:srgbClr val="000000"/>
                          </a:solidFill>
                          <a:latin typeface="Calibri"/>
                        </a:rPr>
                        <a:t>06-dic</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CL" sz="2000" b="0" i="0" u="none" strike="noStrike" dirty="0">
                          <a:solidFill>
                            <a:srgbClr val="000000"/>
                          </a:solidFill>
                          <a:latin typeface="Calibri"/>
                        </a:rPr>
                        <a:t>17-nov</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s-CL" sz="2000" b="0" i="0" u="none" strike="noStrike">
                        <a:solidFill>
                          <a:srgbClr val="000000"/>
                        </a:solidFill>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s-CL" sz="2000" b="0" i="0" u="none" strike="noStrike">
                        <a:solidFill>
                          <a:srgbClr val="000000"/>
                        </a:solidFill>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CL" sz="2000" b="0" i="0" u="none" strike="noStrike" dirty="0">
                          <a:solidFill>
                            <a:srgbClr val="000000"/>
                          </a:solidFill>
                          <a:latin typeface="Calibri"/>
                        </a:rPr>
                        <a:t>7 </a:t>
                      </a:r>
                      <a:r>
                        <a:rPr lang="es-CL" sz="2000" b="0" i="0" u="none" strike="noStrike" dirty="0" err="1">
                          <a:solidFill>
                            <a:srgbClr val="000000"/>
                          </a:solidFill>
                          <a:latin typeface="Calibri"/>
                        </a:rPr>
                        <a:t>january</a:t>
                      </a:r>
                      <a:endParaRPr lang="es-CL" sz="2000" b="0" i="0" u="none" strike="noStrike" dirty="0">
                        <a:solidFill>
                          <a:srgbClr val="000000"/>
                        </a:solidFill>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CL" sz="2000" b="0" i="0" u="none" strike="noStrike" dirty="0">
                          <a:solidFill>
                            <a:srgbClr val="000000"/>
                          </a:solidFill>
                          <a:latin typeface="Calibri"/>
                        </a:rPr>
                        <a:t>19-dic</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3" name="2 CuadroTexto"/>
          <p:cNvSpPr txBox="1"/>
          <p:nvPr/>
        </p:nvSpPr>
        <p:spPr>
          <a:xfrm>
            <a:off x="251520" y="764704"/>
            <a:ext cx="8136904" cy="461665"/>
          </a:xfrm>
          <a:prstGeom prst="rect">
            <a:avLst/>
          </a:prstGeom>
          <a:noFill/>
        </p:spPr>
        <p:txBody>
          <a:bodyPr wrap="square" rtlCol="0">
            <a:spAutoFit/>
          </a:bodyPr>
          <a:lstStyle/>
          <a:p>
            <a:r>
              <a:rPr lang="es-CL" sz="2400" b="1" dirty="0" smtClean="0"/>
              <a:t>Time </a:t>
            </a:r>
            <a:r>
              <a:rPr lang="es-CL" sz="2400" b="1" dirty="0" err="1" smtClean="0"/>
              <a:t>to</a:t>
            </a:r>
            <a:r>
              <a:rPr lang="es-CL" sz="2400" b="1" dirty="0" smtClean="0"/>
              <a:t> </a:t>
            </a:r>
            <a:r>
              <a:rPr lang="es-CL" sz="2400" b="1" dirty="0" err="1" smtClean="0"/>
              <a:t>maturity</a:t>
            </a:r>
            <a:r>
              <a:rPr lang="es-CL" sz="2400" b="1" dirty="0" smtClean="0"/>
              <a:t> in default </a:t>
            </a:r>
            <a:r>
              <a:rPr lang="es-CL" sz="2400" b="1" dirty="0" err="1" smtClean="0"/>
              <a:t>wheat</a:t>
            </a:r>
            <a:r>
              <a:rPr lang="es-CL" sz="2400" b="1" dirty="0" smtClean="0"/>
              <a:t> and </a:t>
            </a:r>
            <a:r>
              <a:rPr lang="es-CL" sz="2400" b="1" dirty="0" err="1" smtClean="0"/>
              <a:t>calibrated</a:t>
            </a:r>
            <a:r>
              <a:rPr lang="es-CL" sz="2400" b="1" dirty="0" smtClean="0"/>
              <a:t> </a:t>
            </a:r>
            <a:r>
              <a:rPr lang="es-CL" sz="2400" b="1" dirty="0" err="1" smtClean="0"/>
              <a:t>durum</a:t>
            </a:r>
            <a:r>
              <a:rPr lang="es-CL" sz="2400" b="1" dirty="0" smtClean="0"/>
              <a:t> </a:t>
            </a:r>
            <a:r>
              <a:rPr lang="es-CL" sz="2400" b="1" dirty="0" err="1" smtClean="0"/>
              <a:t>wheat</a:t>
            </a:r>
            <a:endParaRPr lang="es-CL"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95536" y="1412776"/>
            <a:ext cx="5040560" cy="1728192"/>
            <a:chOff x="1979712" y="4869160"/>
            <a:chExt cx="5040560" cy="1728192"/>
          </a:xfrm>
        </p:grpSpPr>
        <p:sp>
          <p:nvSpPr>
            <p:cNvPr id="6" name="5 Rectángulo"/>
            <p:cNvSpPr/>
            <p:nvPr/>
          </p:nvSpPr>
          <p:spPr>
            <a:xfrm>
              <a:off x="1979712" y="4869160"/>
              <a:ext cx="5040560" cy="172819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p>
          </p:txBody>
        </p:sp>
        <p:pic>
          <p:nvPicPr>
            <p:cNvPr id="7169" name="Picture 1"/>
            <p:cNvPicPr>
              <a:picLocks noChangeAspect="1" noChangeArrowheads="1"/>
            </p:cNvPicPr>
            <p:nvPr/>
          </p:nvPicPr>
          <p:blipFill>
            <a:blip r:embed="rId3" cstate="print"/>
            <a:srcRect/>
            <a:stretch>
              <a:fillRect/>
            </a:stretch>
          </p:blipFill>
          <p:spPr bwMode="auto">
            <a:xfrm>
              <a:off x="3491880" y="4941168"/>
              <a:ext cx="1885831" cy="667710"/>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2483768" y="5445224"/>
              <a:ext cx="4032448" cy="1121323"/>
            </a:xfrm>
            <a:prstGeom prst="rect">
              <a:avLst/>
            </a:prstGeom>
            <a:noFill/>
            <a:ln w="9525">
              <a:noFill/>
              <a:miter lim="800000"/>
              <a:headEnd/>
              <a:tailEnd/>
            </a:ln>
          </p:spPr>
        </p:pic>
      </p:grpSp>
      <p:pic>
        <p:nvPicPr>
          <p:cNvPr id="7171" name="Picture 3"/>
          <p:cNvPicPr>
            <a:picLocks noChangeAspect="1" noChangeArrowheads="1"/>
          </p:cNvPicPr>
          <p:nvPr/>
        </p:nvPicPr>
        <p:blipFill>
          <a:blip r:embed="rId5" cstate="print"/>
          <a:srcRect/>
          <a:stretch>
            <a:fillRect/>
          </a:stretch>
        </p:blipFill>
        <p:spPr bwMode="auto">
          <a:xfrm>
            <a:off x="4894314" y="3348385"/>
            <a:ext cx="4249686" cy="3509615"/>
          </a:xfrm>
          <a:prstGeom prst="rect">
            <a:avLst/>
          </a:prstGeom>
          <a:noFill/>
          <a:ln w="9525">
            <a:solidFill>
              <a:schemeClr val="tx1"/>
            </a:solidFill>
            <a:miter lim="800000"/>
            <a:headEnd/>
            <a:tailEnd/>
          </a:ln>
        </p:spPr>
      </p:pic>
      <p:sp>
        <p:nvSpPr>
          <p:cNvPr id="8" name="7 CuadroTexto"/>
          <p:cNvSpPr txBox="1"/>
          <p:nvPr/>
        </p:nvSpPr>
        <p:spPr>
          <a:xfrm>
            <a:off x="0" y="0"/>
            <a:ext cx="9144000" cy="1384995"/>
          </a:xfrm>
          <a:prstGeom prst="rect">
            <a:avLst/>
          </a:prstGeom>
          <a:noFill/>
        </p:spPr>
        <p:txBody>
          <a:bodyPr wrap="square" rtlCol="0">
            <a:spAutoFit/>
          </a:bodyPr>
          <a:lstStyle/>
          <a:p>
            <a:pPr algn="ctr"/>
            <a:r>
              <a:rPr lang="es-CL" sz="2800" dirty="0" smtClean="0"/>
              <a:t>Calibración de la función de cobertura para trigo candeal en </a:t>
            </a:r>
            <a:r>
              <a:rPr lang="es-CL" sz="2800" dirty="0" err="1" smtClean="0"/>
              <a:t>Aquacrop</a:t>
            </a:r>
            <a:r>
              <a:rPr lang="es-CL" sz="2800" dirty="0" smtClean="0"/>
              <a:t> bajo condiciones de riego</a:t>
            </a:r>
            <a:endParaRPr lang="es-CL" sz="2800" dirty="0" smtClean="0"/>
          </a:p>
          <a:p>
            <a:pPr algn="ctr"/>
            <a:endParaRPr lang="es-CL"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395536" y="1412776"/>
            <a:ext cx="5040560" cy="1728192"/>
            <a:chOff x="1979712" y="4869160"/>
            <a:chExt cx="5040560" cy="1728192"/>
          </a:xfrm>
        </p:grpSpPr>
        <p:sp>
          <p:nvSpPr>
            <p:cNvPr id="6" name="5 Rectángulo"/>
            <p:cNvSpPr/>
            <p:nvPr/>
          </p:nvSpPr>
          <p:spPr>
            <a:xfrm>
              <a:off x="1979712" y="4869160"/>
              <a:ext cx="5040560" cy="172819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L"/>
            </a:p>
          </p:txBody>
        </p:sp>
        <p:pic>
          <p:nvPicPr>
            <p:cNvPr id="7169" name="Picture 1"/>
            <p:cNvPicPr>
              <a:picLocks noChangeAspect="1" noChangeArrowheads="1"/>
            </p:cNvPicPr>
            <p:nvPr/>
          </p:nvPicPr>
          <p:blipFill>
            <a:blip r:embed="rId3" cstate="print"/>
            <a:srcRect/>
            <a:stretch>
              <a:fillRect/>
            </a:stretch>
          </p:blipFill>
          <p:spPr bwMode="auto">
            <a:xfrm>
              <a:off x="3491880" y="4941168"/>
              <a:ext cx="1885831" cy="667710"/>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2483768" y="5445224"/>
              <a:ext cx="4032448" cy="1121323"/>
            </a:xfrm>
            <a:prstGeom prst="rect">
              <a:avLst/>
            </a:prstGeom>
            <a:noFill/>
            <a:ln w="9525">
              <a:noFill/>
              <a:miter lim="800000"/>
              <a:headEnd/>
              <a:tailEnd/>
            </a:ln>
          </p:spPr>
        </p:pic>
      </p:grpSp>
      <p:pic>
        <p:nvPicPr>
          <p:cNvPr id="7171" name="Picture 3"/>
          <p:cNvPicPr>
            <a:picLocks noChangeAspect="1" noChangeArrowheads="1"/>
          </p:cNvPicPr>
          <p:nvPr/>
        </p:nvPicPr>
        <p:blipFill>
          <a:blip r:embed="rId5" cstate="print"/>
          <a:srcRect/>
          <a:stretch>
            <a:fillRect/>
          </a:stretch>
        </p:blipFill>
        <p:spPr bwMode="auto">
          <a:xfrm>
            <a:off x="4894314" y="3348385"/>
            <a:ext cx="4249686" cy="3509615"/>
          </a:xfrm>
          <a:prstGeom prst="rect">
            <a:avLst/>
          </a:prstGeom>
          <a:noFill/>
          <a:ln w="9525">
            <a:solidFill>
              <a:schemeClr val="tx1"/>
            </a:solidFill>
            <a:miter lim="800000"/>
            <a:headEnd/>
            <a:tailEnd/>
          </a:ln>
        </p:spPr>
      </p:pic>
      <p:sp>
        <p:nvSpPr>
          <p:cNvPr id="8" name="7 CuadroTexto"/>
          <p:cNvSpPr txBox="1"/>
          <p:nvPr/>
        </p:nvSpPr>
        <p:spPr>
          <a:xfrm>
            <a:off x="0" y="0"/>
            <a:ext cx="9144000" cy="1384995"/>
          </a:xfrm>
          <a:prstGeom prst="rect">
            <a:avLst/>
          </a:prstGeom>
          <a:noFill/>
        </p:spPr>
        <p:txBody>
          <a:bodyPr wrap="square" rtlCol="0">
            <a:spAutoFit/>
          </a:bodyPr>
          <a:lstStyle/>
          <a:p>
            <a:pPr algn="ctr"/>
            <a:r>
              <a:rPr lang="es-CL" sz="2800" dirty="0" smtClean="0"/>
              <a:t>Calibración de la función de cobertura para trigo candeal en </a:t>
            </a:r>
            <a:r>
              <a:rPr lang="es-CL" sz="2800" dirty="0" err="1" smtClean="0"/>
              <a:t>Aquacrop</a:t>
            </a:r>
            <a:r>
              <a:rPr lang="es-CL" sz="2800" dirty="0" smtClean="0"/>
              <a:t> bajo condiciones de riego</a:t>
            </a:r>
            <a:endParaRPr lang="es-CL" sz="2800" dirty="0" smtClean="0"/>
          </a:p>
          <a:p>
            <a:pPr algn="ctr"/>
            <a:endParaRPr lang="es-CL" sz="2800" dirty="0"/>
          </a:p>
        </p:txBody>
      </p:sp>
      <p:sp>
        <p:nvSpPr>
          <p:cNvPr id="9" name="8 CuadroTexto"/>
          <p:cNvSpPr txBox="1"/>
          <p:nvPr/>
        </p:nvSpPr>
        <p:spPr>
          <a:xfrm>
            <a:off x="467544" y="3717032"/>
            <a:ext cx="3816424" cy="584775"/>
          </a:xfrm>
          <a:prstGeom prst="rect">
            <a:avLst/>
          </a:prstGeom>
          <a:noFill/>
        </p:spPr>
        <p:txBody>
          <a:bodyPr wrap="square" rtlCol="0">
            <a:spAutoFit/>
          </a:bodyPr>
          <a:lstStyle/>
          <a:p>
            <a:r>
              <a:rPr lang="es-CL" sz="3200" dirty="0" smtClean="0"/>
              <a:t>SUPUESTOS!</a:t>
            </a:r>
            <a:endParaRPr lang="es-CL"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691680" y="260648"/>
          <a:ext cx="6084168" cy="38610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691680" y="260648"/>
          <a:ext cx="6084168" cy="3861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Tabla"/>
          <p:cNvGraphicFramePr>
            <a:graphicFrameLocks noGrp="1"/>
          </p:cNvGraphicFramePr>
          <p:nvPr/>
        </p:nvGraphicFramePr>
        <p:xfrm>
          <a:off x="539553" y="4365104"/>
          <a:ext cx="8064896" cy="2358365"/>
        </p:xfrm>
        <a:graphic>
          <a:graphicData uri="http://schemas.openxmlformats.org/drawingml/2006/table">
            <a:tbl>
              <a:tblPr/>
              <a:tblGrid>
                <a:gridCol w="2817614"/>
                <a:gridCol w="1071363"/>
                <a:gridCol w="1405139"/>
                <a:gridCol w="1385390"/>
                <a:gridCol w="1385390"/>
              </a:tblGrid>
              <a:tr h="360040">
                <a:tc>
                  <a:txBody>
                    <a:bodyPr/>
                    <a:lstStyle/>
                    <a:p>
                      <a:pPr algn="ctr" fontAlgn="b"/>
                      <a:r>
                        <a:rPr lang="es-CL" sz="1800" b="1" i="0" u="none" strike="noStrike" dirty="0">
                          <a:solidFill>
                            <a:srgbClr val="000000"/>
                          </a:solidFill>
                          <a:latin typeface="Calibri"/>
                        </a:rPr>
                        <a:t>Factor</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L" sz="1800" b="1" i="0" u="none" strike="noStrike" dirty="0" err="1">
                          <a:solidFill>
                            <a:srgbClr val="000000"/>
                          </a:solidFill>
                          <a:latin typeface="Calibri"/>
                        </a:rPr>
                        <a:t>Unit</a:t>
                      </a:r>
                      <a:endParaRPr lang="es-CL" sz="1800" b="1" i="0" u="none" strike="noStrike" dirty="0">
                        <a:solidFill>
                          <a:srgbClr val="000000"/>
                        </a:solidFill>
                        <a:latin typeface="Calibri"/>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L" sz="1800" b="1" i="0" u="none" strike="noStrike" dirty="0" err="1">
                          <a:solidFill>
                            <a:srgbClr val="000000"/>
                          </a:solidFill>
                          <a:latin typeface="Calibri"/>
                        </a:rPr>
                        <a:t>Wheat</a:t>
                      </a:r>
                      <a:endParaRPr lang="es-CL" sz="1800" b="1" i="0" u="none" strike="noStrike" dirty="0">
                        <a:solidFill>
                          <a:srgbClr val="000000"/>
                        </a:solidFill>
                        <a:latin typeface="Calibri"/>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L" sz="1800" b="1" i="0" u="none" strike="noStrike" dirty="0" err="1">
                          <a:solidFill>
                            <a:srgbClr val="000000"/>
                          </a:solidFill>
                          <a:latin typeface="Calibri"/>
                        </a:rPr>
                        <a:t>Durum</a:t>
                      </a:r>
                      <a:r>
                        <a:rPr lang="es-CL" sz="1800" b="1" i="0" u="none" strike="noStrike" dirty="0">
                          <a:solidFill>
                            <a:srgbClr val="000000"/>
                          </a:solidFill>
                          <a:latin typeface="Calibri"/>
                        </a:rPr>
                        <a:t> </a:t>
                      </a:r>
                      <a:r>
                        <a:rPr lang="es-CL" sz="1800" b="1" i="0" u="none" strike="noStrike" dirty="0" err="1">
                          <a:solidFill>
                            <a:srgbClr val="000000"/>
                          </a:solidFill>
                          <a:latin typeface="Calibri"/>
                        </a:rPr>
                        <a:t>Wheat</a:t>
                      </a:r>
                      <a:endParaRPr lang="es-CL" sz="1800" b="1" i="0" u="none" strike="noStrike" dirty="0">
                        <a:solidFill>
                          <a:srgbClr val="000000"/>
                        </a:solidFill>
                        <a:latin typeface="Calibri"/>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L" sz="1800" b="1" i="0" u="none" strike="noStrike" dirty="0" smtClean="0">
                          <a:solidFill>
                            <a:srgbClr val="000000"/>
                          </a:solidFill>
                          <a:latin typeface="+mn-lt"/>
                        </a:rPr>
                        <a:t>∆</a:t>
                      </a:r>
                    </a:p>
                    <a:p>
                      <a:pPr algn="ctr" fontAlgn="b"/>
                      <a:endParaRPr lang="es-CL" sz="1800" b="1" i="0" u="none" strike="noStrike" dirty="0">
                        <a:solidFill>
                          <a:srgbClr val="000000"/>
                        </a:solidFill>
                        <a:latin typeface="Calibri"/>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l" fontAlgn="b"/>
                      <a:r>
                        <a:rPr lang="es-CL" sz="1800" b="1" i="0" u="none" strike="noStrike" dirty="0" err="1">
                          <a:solidFill>
                            <a:srgbClr val="000000"/>
                          </a:solidFill>
                          <a:latin typeface="Calibri"/>
                        </a:rPr>
                        <a:t>CCo</a:t>
                      </a:r>
                      <a:endParaRPr lang="es-CL" sz="1800" b="1" i="0" u="none" strike="noStrike" dirty="0">
                        <a:solidFill>
                          <a:srgbClr val="000000"/>
                        </a:solidFill>
                        <a:latin typeface="Calibri"/>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CL" sz="1800" b="0" i="0" u="none" strike="noStrike">
                          <a:solidFill>
                            <a:srgbClr val="000000"/>
                          </a:solidFill>
                          <a:latin typeface="Calibri"/>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CL" sz="1800" b="0" i="0" u="none" strike="noStrike" dirty="0">
                          <a:solidFill>
                            <a:srgbClr val="000000"/>
                          </a:solidFill>
                          <a:latin typeface="Calibri"/>
                        </a:rPr>
                        <a:t>6.75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CL" sz="1800" b="0" i="0" u="none" strike="noStrike" dirty="0">
                          <a:solidFill>
                            <a:srgbClr val="000000"/>
                          </a:solidFill>
                          <a:latin typeface="Calibri"/>
                        </a:rPr>
                        <a:t>3.75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b" latinLnBrk="0" hangingPunct="1"/>
                      <a:r>
                        <a:rPr lang="es-CL" sz="1800" b="0" i="0" u="none" strike="noStrike" kern="1200" dirty="0" smtClean="0">
                          <a:solidFill>
                            <a:srgbClr val="000000"/>
                          </a:solidFill>
                          <a:latin typeface="Calibri"/>
                          <a:ea typeface="+mn-ea"/>
                          <a:cs typeface="+mn-cs"/>
                        </a:rPr>
                        <a:t>0.56</a:t>
                      </a:r>
                      <a:endParaRPr lang="es-CL" sz="1800" b="0" i="0" u="none" strike="noStrike" kern="1200" dirty="0">
                        <a:solidFill>
                          <a:srgbClr val="000000"/>
                        </a:solidFill>
                        <a:latin typeface="Calibri"/>
                        <a:ea typeface="+mn-ea"/>
                        <a:cs typeface="+mn-cs"/>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360040">
                <a:tc>
                  <a:txBody>
                    <a:bodyPr/>
                    <a:lstStyle/>
                    <a:p>
                      <a:pPr algn="l" fontAlgn="b"/>
                      <a:r>
                        <a:rPr lang="es-CL" sz="1800" b="1" i="0" u="none" strike="noStrike" dirty="0" err="1">
                          <a:solidFill>
                            <a:srgbClr val="000000"/>
                          </a:solidFill>
                          <a:latin typeface="Calibri"/>
                        </a:rPr>
                        <a:t>Leaf</a:t>
                      </a:r>
                      <a:r>
                        <a:rPr lang="es-CL" sz="1800" b="1" i="0" u="none" strike="noStrike" dirty="0">
                          <a:solidFill>
                            <a:srgbClr val="000000"/>
                          </a:solidFill>
                          <a:latin typeface="Calibri"/>
                        </a:rPr>
                        <a:t> </a:t>
                      </a:r>
                      <a:r>
                        <a:rPr lang="es-CL" sz="1800" b="1" i="0" u="none" strike="noStrike" dirty="0" err="1">
                          <a:solidFill>
                            <a:srgbClr val="000000"/>
                          </a:solidFill>
                          <a:latin typeface="Calibri"/>
                        </a:rPr>
                        <a:t>area</a:t>
                      </a:r>
                      <a:r>
                        <a:rPr lang="es-CL" sz="1800" b="1" i="0" u="none" strike="noStrike" dirty="0">
                          <a:solidFill>
                            <a:srgbClr val="000000"/>
                          </a:solidFill>
                          <a:latin typeface="Calibri"/>
                        </a:rPr>
                        <a:t> per </a:t>
                      </a:r>
                      <a:r>
                        <a:rPr lang="es-CL" sz="1800" b="1" i="0" u="none" strike="noStrike" dirty="0" err="1">
                          <a:solidFill>
                            <a:srgbClr val="000000"/>
                          </a:solidFill>
                          <a:latin typeface="Calibri"/>
                        </a:rPr>
                        <a:t>plant</a:t>
                      </a:r>
                      <a:endParaRPr lang="es-CL" sz="1800" b="1"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cm pl-1</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1.5</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1.5</a:t>
                      </a:r>
                    </a:p>
                  </a:txBody>
                  <a:tcPr marL="9525" marR="9525" marT="9525" marB="0" anchor="ctr">
                    <a:lnL>
                      <a:noFill/>
                    </a:lnL>
                    <a:lnR>
                      <a:noFill/>
                    </a:lnR>
                    <a:lnT>
                      <a:noFill/>
                    </a:lnT>
                    <a:lnB>
                      <a:noFill/>
                    </a:lnB>
                  </a:tcPr>
                </a:tc>
                <a:tc>
                  <a:txBody>
                    <a:bodyPr/>
                    <a:lstStyle/>
                    <a:p>
                      <a:pPr marL="0" algn="ctr" defTabSz="914400" rtl="0" eaLnBrk="1" fontAlgn="b" latinLnBrk="0" hangingPunct="1"/>
                      <a:r>
                        <a:rPr lang="es-CL" sz="1800" b="0" i="0" u="none" strike="noStrike" kern="1200" dirty="0">
                          <a:solidFill>
                            <a:srgbClr val="000000"/>
                          </a:solidFill>
                          <a:latin typeface="Calibri"/>
                          <a:ea typeface="+mn-ea"/>
                          <a:cs typeface="+mn-cs"/>
                        </a:rPr>
                        <a:t>1</a:t>
                      </a:r>
                    </a:p>
                  </a:txBody>
                  <a:tcPr marL="9525" marR="9525" marT="9525" marB="0" anchor="b">
                    <a:lnL>
                      <a:noFill/>
                    </a:lnL>
                    <a:lnR>
                      <a:noFill/>
                    </a:lnR>
                    <a:lnT>
                      <a:noFill/>
                    </a:lnT>
                    <a:lnB>
                      <a:noFill/>
                    </a:lnB>
                  </a:tcPr>
                </a:tc>
              </a:tr>
              <a:tr h="360040">
                <a:tc>
                  <a:txBody>
                    <a:bodyPr/>
                    <a:lstStyle/>
                    <a:p>
                      <a:pPr algn="l" fontAlgn="b"/>
                      <a:r>
                        <a:rPr lang="en-US" sz="1800" b="1" i="0" u="none" strike="noStrike" dirty="0">
                          <a:solidFill>
                            <a:srgbClr val="000000"/>
                          </a:solidFill>
                          <a:latin typeface="Calibri"/>
                        </a:rPr>
                        <a:t>Number of plants per hectare</a:t>
                      </a:r>
                    </a:p>
                  </a:txBody>
                  <a:tcPr marL="9525" marR="9525" marT="9525" marB="0" anchor="ctr">
                    <a:lnL>
                      <a:noFill/>
                    </a:lnL>
                    <a:lnR>
                      <a:noFill/>
                    </a:lnR>
                    <a:lnT>
                      <a:noFill/>
                    </a:lnT>
                    <a:lnB>
                      <a:noFill/>
                    </a:lnB>
                  </a:tcPr>
                </a:tc>
                <a:tc>
                  <a:txBody>
                    <a:bodyPr/>
                    <a:lstStyle/>
                    <a:p>
                      <a:pPr algn="ctr" fontAlgn="b"/>
                      <a:r>
                        <a:rPr lang="es-CL" sz="1800" b="0" i="0" u="none" strike="noStrike" dirty="0" err="1">
                          <a:solidFill>
                            <a:srgbClr val="000000"/>
                          </a:solidFill>
                          <a:latin typeface="Calibri"/>
                        </a:rPr>
                        <a:t>pl</a:t>
                      </a:r>
                      <a:r>
                        <a:rPr lang="es-CL" sz="1800" b="0" i="0" u="none" strike="noStrike" dirty="0">
                          <a:solidFill>
                            <a:srgbClr val="000000"/>
                          </a:solidFill>
                          <a:latin typeface="Calibri"/>
                        </a:rPr>
                        <a:t> ha-1</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4500000</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4380000</a:t>
                      </a:r>
                    </a:p>
                  </a:txBody>
                  <a:tcPr marL="9525" marR="9525" marT="9525" marB="0" anchor="ctr">
                    <a:lnL>
                      <a:noFill/>
                    </a:lnL>
                    <a:lnR>
                      <a:noFill/>
                    </a:lnR>
                    <a:lnT>
                      <a:noFill/>
                    </a:lnT>
                    <a:lnB>
                      <a:noFill/>
                    </a:lnB>
                  </a:tcPr>
                </a:tc>
                <a:tc>
                  <a:txBody>
                    <a:bodyPr/>
                    <a:lstStyle/>
                    <a:p>
                      <a:pPr marL="0" algn="ctr" defTabSz="914400" rtl="0" eaLnBrk="1" fontAlgn="b" latinLnBrk="0" hangingPunct="1"/>
                      <a:r>
                        <a:rPr lang="es-CL" sz="1800" b="0" i="0" u="none" strike="noStrike" kern="1200" dirty="0" smtClean="0">
                          <a:solidFill>
                            <a:srgbClr val="000000"/>
                          </a:solidFill>
                          <a:latin typeface="Calibri"/>
                          <a:ea typeface="+mn-ea"/>
                          <a:cs typeface="+mn-cs"/>
                        </a:rPr>
                        <a:t>0.97</a:t>
                      </a:r>
                      <a:endParaRPr lang="es-CL" sz="1800" b="0" i="0" u="none" strike="noStrike" kern="1200" dirty="0">
                        <a:solidFill>
                          <a:srgbClr val="000000"/>
                        </a:solidFill>
                        <a:latin typeface="Calibri"/>
                        <a:ea typeface="+mn-ea"/>
                        <a:cs typeface="+mn-cs"/>
                      </a:endParaRPr>
                    </a:p>
                  </a:txBody>
                  <a:tcPr marL="9525" marR="9525" marT="9525" marB="0" anchor="b">
                    <a:lnL>
                      <a:noFill/>
                    </a:lnL>
                    <a:lnR>
                      <a:noFill/>
                    </a:lnR>
                    <a:lnT>
                      <a:noFill/>
                    </a:lnT>
                    <a:lnB>
                      <a:noFill/>
                    </a:lnB>
                  </a:tcPr>
                </a:tc>
              </a:tr>
              <a:tr h="360040">
                <a:tc>
                  <a:txBody>
                    <a:bodyPr/>
                    <a:lstStyle/>
                    <a:p>
                      <a:pPr algn="l" fontAlgn="b"/>
                      <a:r>
                        <a:rPr lang="es-CL" sz="1800" b="1" i="0" u="none" strike="noStrike" dirty="0">
                          <a:solidFill>
                            <a:srgbClr val="000000"/>
                          </a:solidFill>
                          <a:latin typeface="Calibri"/>
                        </a:rPr>
                        <a:t>CGC</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 °C d-1</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0.5001</a:t>
                      </a:r>
                    </a:p>
                  </a:txBody>
                  <a:tcPr marL="9525" marR="9525" marT="9525" marB="0" anchor="ctr">
                    <a:lnL>
                      <a:noFill/>
                    </a:lnL>
                    <a:lnR>
                      <a:noFill/>
                    </a:lnR>
                    <a:lnT>
                      <a:noFill/>
                    </a:lnT>
                    <a:lnB>
                      <a:noFill/>
                    </a:lnB>
                  </a:tcPr>
                </a:tc>
                <a:tc>
                  <a:txBody>
                    <a:bodyPr/>
                    <a:lstStyle/>
                    <a:p>
                      <a:pPr algn="ctr" fontAlgn="b"/>
                      <a:r>
                        <a:rPr lang="es-CL" sz="1800" b="0" i="0" u="none" strike="noStrike" dirty="0">
                          <a:solidFill>
                            <a:srgbClr val="000000"/>
                          </a:solidFill>
                          <a:latin typeface="Calibri"/>
                        </a:rPr>
                        <a:t>0.6319</a:t>
                      </a:r>
                    </a:p>
                  </a:txBody>
                  <a:tcPr marL="9525" marR="9525" marT="9525" marB="0" anchor="ctr">
                    <a:lnL>
                      <a:noFill/>
                    </a:lnL>
                    <a:lnR>
                      <a:noFill/>
                    </a:lnR>
                    <a:lnT>
                      <a:noFill/>
                    </a:lnT>
                    <a:lnB>
                      <a:noFill/>
                    </a:lnB>
                  </a:tcPr>
                </a:tc>
                <a:tc>
                  <a:txBody>
                    <a:bodyPr/>
                    <a:lstStyle/>
                    <a:p>
                      <a:pPr marL="0" algn="ctr" defTabSz="914400" rtl="0" eaLnBrk="1" fontAlgn="b" latinLnBrk="0" hangingPunct="1"/>
                      <a:r>
                        <a:rPr lang="es-CL" sz="1800" b="0" i="0" u="none" strike="noStrike" kern="1200" dirty="0" smtClean="0">
                          <a:solidFill>
                            <a:srgbClr val="000000"/>
                          </a:solidFill>
                          <a:latin typeface="Calibri"/>
                          <a:ea typeface="+mn-ea"/>
                          <a:cs typeface="+mn-cs"/>
                        </a:rPr>
                        <a:t>1.26</a:t>
                      </a:r>
                      <a:endParaRPr lang="es-CL" sz="1800" b="0" i="0" u="none" strike="noStrike" kern="1200" dirty="0">
                        <a:solidFill>
                          <a:srgbClr val="000000"/>
                        </a:solidFill>
                        <a:latin typeface="Calibri"/>
                        <a:ea typeface="+mn-ea"/>
                        <a:cs typeface="+mn-cs"/>
                      </a:endParaRPr>
                    </a:p>
                  </a:txBody>
                  <a:tcPr marL="9525" marR="9525" marT="9525" marB="0" anchor="b">
                    <a:lnL>
                      <a:noFill/>
                    </a:lnL>
                    <a:lnR>
                      <a:noFill/>
                    </a:lnR>
                    <a:lnT>
                      <a:noFill/>
                    </a:lnT>
                    <a:lnB>
                      <a:noFill/>
                    </a:lnB>
                  </a:tcPr>
                </a:tc>
              </a:tr>
              <a:tr h="360040">
                <a:tc>
                  <a:txBody>
                    <a:bodyPr/>
                    <a:lstStyle/>
                    <a:p>
                      <a:pPr algn="l" fontAlgn="b"/>
                      <a:r>
                        <a:rPr lang="es-CL" sz="1800" b="1" i="0" u="none" strike="noStrike" dirty="0" err="1">
                          <a:solidFill>
                            <a:srgbClr val="000000"/>
                          </a:solidFill>
                          <a:latin typeface="Calibri"/>
                        </a:rPr>
                        <a:t>Maximmn</a:t>
                      </a:r>
                      <a:r>
                        <a:rPr lang="es-CL" sz="1800" b="1" i="0" u="none" strike="noStrike" dirty="0">
                          <a:solidFill>
                            <a:srgbClr val="000000"/>
                          </a:solidFill>
                          <a:latin typeface="Calibri"/>
                        </a:rPr>
                        <a:t> </a:t>
                      </a:r>
                      <a:r>
                        <a:rPr lang="es-CL" sz="1800" b="1" i="0" u="none" strike="noStrike" dirty="0" err="1">
                          <a:solidFill>
                            <a:srgbClr val="000000"/>
                          </a:solidFill>
                          <a:latin typeface="Calibri"/>
                        </a:rPr>
                        <a:t>canopy</a:t>
                      </a:r>
                      <a:r>
                        <a:rPr lang="es-CL" sz="1800" b="1" i="0" u="none" strike="noStrike" dirty="0">
                          <a:solidFill>
                            <a:srgbClr val="000000"/>
                          </a:solidFill>
                          <a:latin typeface="Calibri"/>
                        </a:rPr>
                        <a:t> </a:t>
                      </a:r>
                      <a:r>
                        <a:rPr lang="es-CL" sz="1800" b="1" i="0" u="none" strike="noStrike" dirty="0" err="1">
                          <a:solidFill>
                            <a:srgbClr val="000000"/>
                          </a:solidFill>
                          <a:latin typeface="Calibri"/>
                        </a:rPr>
                        <a:t>cover</a:t>
                      </a:r>
                      <a:endParaRPr lang="es-CL" sz="1800" b="1"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CL" sz="1800" b="0" i="0" u="none" strike="noStrike" dirty="0">
                          <a:solidFill>
                            <a:srgbClr val="000000"/>
                          </a:solidFill>
                          <a:latin typeface="Calibri"/>
                        </a:rPr>
                        <a:t>-</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CL" sz="1800" b="0" i="0" u="none" strike="noStrike" dirty="0">
                          <a:solidFill>
                            <a:srgbClr val="000000"/>
                          </a:solidFill>
                          <a:latin typeface="Calibri"/>
                        </a:rPr>
                        <a:t>0.96</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CL" sz="1800" b="0" i="0" u="none" strike="noStrike" dirty="0">
                          <a:solidFill>
                            <a:srgbClr val="000000"/>
                          </a:solidFill>
                          <a:latin typeface="Calibri"/>
                        </a:rPr>
                        <a:t>0.95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s-CL" sz="1800" b="0" i="0" u="none" strike="noStrike" kern="1200" dirty="0" smtClean="0">
                          <a:solidFill>
                            <a:srgbClr val="000000"/>
                          </a:solidFill>
                          <a:latin typeface="Calibri"/>
                          <a:ea typeface="+mn-ea"/>
                          <a:cs typeface="+mn-cs"/>
                        </a:rPr>
                        <a:t>0.98</a:t>
                      </a:r>
                      <a:endParaRPr lang="es-CL" sz="1800" b="0" i="0" u="none" strike="noStrike" kern="1200" dirty="0">
                        <a:solidFill>
                          <a:srgbClr val="000000"/>
                        </a:solidFill>
                        <a:latin typeface="Calibri"/>
                        <a:ea typeface="+mn-ea"/>
                        <a:cs typeface="+mn-cs"/>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1 Gráfico"/>
          <p:cNvGraphicFramePr/>
          <p:nvPr/>
        </p:nvGraphicFramePr>
        <p:xfrm>
          <a:off x="1547664" y="1628800"/>
          <a:ext cx="6192688"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0" y="260648"/>
            <a:ext cx="9144000" cy="954107"/>
          </a:xfrm>
          <a:prstGeom prst="rect">
            <a:avLst/>
          </a:prstGeom>
          <a:noFill/>
        </p:spPr>
        <p:txBody>
          <a:bodyPr wrap="square" rtlCol="0">
            <a:spAutoFit/>
          </a:bodyPr>
          <a:lstStyle/>
          <a:p>
            <a:pPr algn="ctr"/>
            <a:r>
              <a:rPr lang="es-CL" sz="2800" dirty="0" smtClean="0"/>
              <a:t>Efecto de la calibración para trigo candeal respecto de trigo</a:t>
            </a:r>
            <a:endParaRPr lang="es-CL" sz="2800" dirty="0" smtClean="0"/>
          </a:p>
          <a:p>
            <a:pPr algn="ctr"/>
            <a:endParaRPr lang="es-CL"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836712"/>
            <a:ext cx="9144000" cy="5447645"/>
          </a:xfrm>
          <a:prstGeom prst="rect">
            <a:avLst/>
          </a:prstGeom>
          <a:noFill/>
        </p:spPr>
        <p:txBody>
          <a:bodyPr wrap="square" rtlCol="0">
            <a:spAutoFit/>
          </a:bodyPr>
          <a:lstStyle/>
          <a:p>
            <a:pPr algn="ctr"/>
            <a:r>
              <a:rPr lang="es-CL" sz="4400" b="1" dirty="0" smtClean="0"/>
              <a:t>Productividad de agua y principios del modelo </a:t>
            </a:r>
            <a:r>
              <a:rPr lang="es-CL" sz="4400" b="1" dirty="0" err="1" smtClean="0"/>
              <a:t>Aquacrop</a:t>
            </a:r>
            <a:endParaRPr lang="es-CL" sz="4400" b="1" dirty="0" smtClean="0"/>
          </a:p>
          <a:p>
            <a:pPr algn="ctr"/>
            <a:endParaRPr lang="es-CL" sz="4400" b="1" dirty="0" smtClean="0"/>
          </a:p>
          <a:p>
            <a:pPr algn="ctr"/>
            <a:endParaRPr lang="es-CL" sz="4400" b="1" dirty="0" smtClean="0"/>
          </a:p>
          <a:p>
            <a:pPr algn="ctr"/>
            <a:endParaRPr lang="es-CL" sz="4400" b="1" dirty="0" smtClean="0"/>
          </a:p>
          <a:p>
            <a:pPr algn="ctr"/>
            <a:endParaRPr lang="es-CL" sz="4400" b="1" dirty="0" smtClean="0"/>
          </a:p>
          <a:p>
            <a:pPr algn="ctr"/>
            <a:r>
              <a:rPr lang="es-CL" sz="2800" dirty="0" smtClean="0"/>
              <a:t>Relación Suelo Agua Planta</a:t>
            </a:r>
          </a:p>
          <a:p>
            <a:pPr algn="ctr"/>
            <a:endParaRPr lang="es-CL" sz="2800" dirty="0" smtClean="0"/>
          </a:p>
          <a:p>
            <a:pPr algn="ctr"/>
            <a:r>
              <a:rPr lang="es-CL" sz="2800" dirty="0" smtClean="0"/>
              <a:t>Marco Garrido</a:t>
            </a:r>
            <a:endParaRPr lang="es-CL"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67744" y="1052736"/>
            <a:ext cx="4680520" cy="369332"/>
          </a:xfrm>
          <a:prstGeom prst="rect">
            <a:avLst/>
          </a:prstGeom>
          <a:noFill/>
        </p:spPr>
        <p:txBody>
          <a:bodyPr wrap="square" rtlCol="0">
            <a:spAutoFit/>
          </a:bodyPr>
          <a:lstStyle/>
          <a:p>
            <a:endParaRPr lang="es-CL" dirty="0"/>
          </a:p>
        </p:txBody>
      </p:sp>
      <p:pic>
        <p:nvPicPr>
          <p:cNvPr id="1026" name="Picture 2"/>
          <p:cNvPicPr>
            <a:picLocks noChangeAspect="1" noChangeArrowheads="1"/>
          </p:cNvPicPr>
          <p:nvPr/>
        </p:nvPicPr>
        <p:blipFill>
          <a:blip r:embed="rId2" cstate="print"/>
          <a:srcRect t="28708"/>
          <a:stretch>
            <a:fillRect/>
          </a:stretch>
        </p:blipFill>
        <p:spPr bwMode="auto">
          <a:xfrm>
            <a:off x="1835696" y="1484784"/>
            <a:ext cx="5505450" cy="2682255"/>
          </a:xfrm>
          <a:prstGeom prst="rect">
            <a:avLst/>
          </a:prstGeom>
          <a:noFill/>
          <a:ln w="9525">
            <a:noFill/>
            <a:miter lim="800000"/>
            <a:headEnd/>
            <a:tailEnd/>
          </a:ln>
        </p:spPr>
      </p:pic>
      <p:sp>
        <p:nvSpPr>
          <p:cNvPr id="4" name="3 CuadroTexto"/>
          <p:cNvSpPr txBox="1"/>
          <p:nvPr/>
        </p:nvSpPr>
        <p:spPr>
          <a:xfrm>
            <a:off x="0" y="548680"/>
            <a:ext cx="9144000" cy="6124754"/>
          </a:xfrm>
          <a:prstGeom prst="rect">
            <a:avLst/>
          </a:prstGeom>
          <a:noFill/>
        </p:spPr>
        <p:txBody>
          <a:bodyPr wrap="square" rtlCol="0">
            <a:spAutoFit/>
          </a:bodyPr>
          <a:lstStyle/>
          <a:p>
            <a:pPr algn="ctr"/>
            <a:r>
              <a:rPr lang="es-CL" sz="2800" dirty="0" smtClean="0"/>
              <a:t>J = Q/At = -Dj (∆C/∆x)</a:t>
            </a:r>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r>
              <a:rPr lang="es-CL" sz="2800" dirty="0" smtClean="0"/>
              <a:t>J = Q/At = -(Dj/∆x) (∆C)</a:t>
            </a:r>
          </a:p>
          <a:p>
            <a:pPr algn="ctr"/>
            <a:endParaRPr lang="es-CL" sz="2800" dirty="0" smtClean="0"/>
          </a:p>
          <a:p>
            <a:pPr algn="ctr"/>
            <a:r>
              <a:rPr lang="es-CL" sz="2800" dirty="0" smtClean="0"/>
              <a:t>J = Q/At = g (∆C) = (∆C)/r</a:t>
            </a:r>
          </a:p>
          <a:p>
            <a:pPr algn="ctr"/>
            <a:endParaRPr lang="es-CL"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0"/>
            <a:ext cx="9144000" cy="3539430"/>
          </a:xfrm>
          <a:prstGeom prst="rect">
            <a:avLst/>
          </a:prstGeom>
          <a:noFill/>
        </p:spPr>
        <p:txBody>
          <a:bodyPr wrap="square" rtlCol="0">
            <a:spAutoFit/>
          </a:bodyPr>
          <a:lstStyle/>
          <a:p>
            <a:pPr algn="ctr"/>
            <a:r>
              <a:rPr lang="es-CL" sz="2800" dirty="0" smtClean="0"/>
              <a:t>Productividad de agua (</a:t>
            </a:r>
            <a:r>
              <a:rPr lang="es-CL" sz="2800" dirty="0" err="1" smtClean="0"/>
              <a:t>WP</a:t>
            </a:r>
            <a:r>
              <a:rPr lang="es-CL" sz="2800" baseline="-25000" dirty="0" err="1" smtClean="0"/>
              <a:t>p</a:t>
            </a:r>
            <a:r>
              <a:rPr lang="es-CL" sz="2800" dirty="0" smtClean="0"/>
              <a:t>) a nivel de hoja</a:t>
            </a:r>
          </a:p>
          <a:p>
            <a:pPr algn="ctr"/>
            <a:endParaRPr lang="es-CL" sz="2800" dirty="0" smtClean="0"/>
          </a:p>
          <a:p>
            <a:pPr algn="ctr"/>
            <a:r>
              <a:rPr lang="es-CL" sz="2800" dirty="0" smtClean="0">
                <a:solidFill>
                  <a:schemeClr val="accent3">
                    <a:lumMod val="50000"/>
                  </a:schemeClr>
                </a:solidFill>
              </a:rPr>
              <a:t>Flujos</a:t>
            </a:r>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a:p>
        </p:txBody>
      </p:sp>
      <p:pic>
        <p:nvPicPr>
          <p:cNvPr id="1026" name="Picture 2"/>
          <p:cNvPicPr>
            <a:picLocks noChangeAspect="1" noChangeArrowheads="1"/>
          </p:cNvPicPr>
          <p:nvPr/>
        </p:nvPicPr>
        <p:blipFill>
          <a:blip r:embed="rId2" cstate="print"/>
          <a:srcRect/>
          <a:stretch>
            <a:fillRect/>
          </a:stretch>
        </p:blipFill>
        <p:spPr bwMode="auto">
          <a:xfrm>
            <a:off x="3347864" y="1412776"/>
            <a:ext cx="2362200"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0"/>
            <a:ext cx="9144000" cy="5693866"/>
          </a:xfrm>
          <a:prstGeom prst="rect">
            <a:avLst/>
          </a:prstGeom>
          <a:noFill/>
        </p:spPr>
        <p:txBody>
          <a:bodyPr wrap="square" rtlCol="0">
            <a:spAutoFit/>
          </a:bodyPr>
          <a:lstStyle/>
          <a:p>
            <a:pPr algn="ctr"/>
            <a:r>
              <a:rPr lang="es-CL" sz="2800" dirty="0" smtClean="0"/>
              <a:t>Productividad de agua (</a:t>
            </a:r>
            <a:r>
              <a:rPr lang="es-CL" sz="2800" dirty="0" err="1" smtClean="0"/>
              <a:t>WP</a:t>
            </a:r>
            <a:r>
              <a:rPr lang="es-CL" sz="2800" baseline="-25000" dirty="0" err="1" smtClean="0"/>
              <a:t>p</a:t>
            </a:r>
            <a:r>
              <a:rPr lang="es-CL" sz="2800" dirty="0" smtClean="0"/>
              <a:t>) a nivel de hoja</a:t>
            </a:r>
          </a:p>
          <a:p>
            <a:pPr algn="ctr"/>
            <a:endParaRPr lang="es-CL" sz="2800" dirty="0" smtClean="0"/>
          </a:p>
          <a:p>
            <a:pPr algn="ctr"/>
            <a:r>
              <a:rPr lang="es-CL" sz="2800" dirty="0" smtClean="0">
                <a:solidFill>
                  <a:schemeClr val="accent3">
                    <a:lumMod val="50000"/>
                  </a:schemeClr>
                </a:solidFill>
              </a:rPr>
              <a:t>Flujos</a:t>
            </a:r>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r>
              <a:rPr lang="es-CL" sz="2800" dirty="0" smtClean="0">
                <a:solidFill>
                  <a:schemeClr val="accent3">
                    <a:lumMod val="50000"/>
                  </a:schemeClr>
                </a:solidFill>
              </a:rPr>
              <a:t>Productividad de agua</a:t>
            </a: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endParaRPr lang="es-CL" sz="2800" dirty="0"/>
          </a:p>
        </p:txBody>
      </p:sp>
      <p:pic>
        <p:nvPicPr>
          <p:cNvPr id="1026" name="Picture 2"/>
          <p:cNvPicPr>
            <a:picLocks noChangeAspect="1" noChangeArrowheads="1"/>
          </p:cNvPicPr>
          <p:nvPr/>
        </p:nvPicPr>
        <p:blipFill>
          <a:blip r:embed="rId2" cstate="print"/>
          <a:srcRect/>
          <a:stretch>
            <a:fillRect/>
          </a:stretch>
        </p:blipFill>
        <p:spPr bwMode="auto">
          <a:xfrm>
            <a:off x="3347864" y="1412776"/>
            <a:ext cx="2362200" cy="14097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411760" y="3861048"/>
            <a:ext cx="4467225"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0"/>
            <a:ext cx="9144000" cy="6124754"/>
          </a:xfrm>
          <a:prstGeom prst="rect">
            <a:avLst/>
          </a:prstGeom>
          <a:noFill/>
        </p:spPr>
        <p:txBody>
          <a:bodyPr wrap="square" rtlCol="0">
            <a:spAutoFit/>
          </a:bodyPr>
          <a:lstStyle/>
          <a:p>
            <a:pPr algn="ctr"/>
            <a:r>
              <a:rPr lang="es-CL" sz="2800" dirty="0" smtClean="0"/>
              <a:t>Productividad de agua (</a:t>
            </a:r>
            <a:r>
              <a:rPr lang="es-CL" sz="2800" dirty="0" err="1" smtClean="0"/>
              <a:t>WP</a:t>
            </a:r>
            <a:r>
              <a:rPr lang="es-CL" sz="2800" baseline="-25000" dirty="0" err="1" smtClean="0"/>
              <a:t>p</a:t>
            </a:r>
            <a:r>
              <a:rPr lang="es-CL" sz="2800" dirty="0" smtClean="0"/>
              <a:t>) a nivel de hoja</a:t>
            </a:r>
          </a:p>
          <a:p>
            <a:pPr algn="ctr"/>
            <a:endParaRPr lang="es-CL" sz="2800" dirty="0" smtClean="0"/>
          </a:p>
          <a:p>
            <a:pPr algn="ctr"/>
            <a:r>
              <a:rPr lang="es-CL" sz="2800" dirty="0" smtClean="0">
                <a:solidFill>
                  <a:schemeClr val="accent3">
                    <a:lumMod val="50000"/>
                  </a:schemeClr>
                </a:solidFill>
              </a:rPr>
              <a:t>Flujos</a:t>
            </a:r>
          </a:p>
          <a:p>
            <a:pPr algn="ctr"/>
            <a:endParaRPr lang="es-CL" sz="2800" dirty="0" smtClean="0"/>
          </a:p>
          <a:p>
            <a:pPr algn="ctr"/>
            <a:endParaRPr lang="es-CL" sz="2800" dirty="0" smtClean="0"/>
          </a:p>
          <a:p>
            <a:pPr algn="ctr"/>
            <a:endParaRPr lang="es-CL" sz="2800" dirty="0" smtClean="0"/>
          </a:p>
          <a:p>
            <a:pPr algn="ctr"/>
            <a:endParaRPr lang="es-CL" sz="2800" dirty="0" smtClean="0"/>
          </a:p>
          <a:p>
            <a:pPr algn="ctr"/>
            <a:endParaRPr lang="es-CL" sz="2800" dirty="0" smtClean="0"/>
          </a:p>
          <a:p>
            <a:pPr algn="ctr"/>
            <a:r>
              <a:rPr lang="es-CL" sz="2800" dirty="0" smtClean="0">
                <a:solidFill>
                  <a:schemeClr val="accent3">
                    <a:lumMod val="50000"/>
                  </a:schemeClr>
                </a:solidFill>
              </a:rPr>
              <a:t>Productividad de agua</a:t>
            </a: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endParaRPr lang="es-CL" sz="2800" dirty="0" smtClean="0">
              <a:solidFill>
                <a:schemeClr val="accent3">
                  <a:lumMod val="50000"/>
                </a:schemeClr>
              </a:solidFill>
            </a:endParaRPr>
          </a:p>
          <a:p>
            <a:pPr algn="ctr"/>
            <a:r>
              <a:rPr lang="es-CL" sz="2800" dirty="0" smtClean="0">
                <a:solidFill>
                  <a:schemeClr val="accent3">
                    <a:lumMod val="50000"/>
                  </a:schemeClr>
                </a:solidFill>
              </a:rPr>
              <a:t>Productividad de agua normalizada</a:t>
            </a:r>
          </a:p>
          <a:p>
            <a:pPr algn="ctr"/>
            <a:endParaRPr lang="es-CL" sz="2800" dirty="0"/>
          </a:p>
        </p:txBody>
      </p:sp>
      <p:pic>
        <p:nvPicPr>
          <p:cNvPr id="1026" name="Picture 2"/>
          <p:cNvPicPr>
            <a:picLocks noChangeAspect="1" noChangeArrowheads="1"/>
          </p:cNvPicPr>
          <p:nvPr/>
        </p:nvPicPr>
        <p:blipFill>
          <a:blip r:embed="rId2" cstate="print"/>
          <a:srcRect/>
          <a:stretch>
            <a:fillRect/>
          </a:stretch>
        </p:blipFill>
        <p:spPr bwMode="auto">
          <a:xfrm>
            <a:off x="3347864" y="1412776"/>
            <a:ext cx="2362200" cy="14097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411760" y="3861048"/>
            <a:ext cx="4467225" cy="7239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699792" y="5589240"/>
            <a:ext cx="4000500"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35646" y="1484784"/>
            <a:ext cx="5200650" cy="17621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123728" y="4149080"/>
            <a:ext cx="4733925" cy="476250"/>
          </a:xfrm>
          <a:prstGeom prst="rect">
            <a:avLst/>
          </a:prstGeom>
          <a:noFill/>
          <a:ln w="9525">
            <a:noFill/>
            <a:miter lim="800000"/>
            <a:headEnd/>
            <a:tailEnd/>
          </a:ln>
        </p:spPr>
      </p:pic>
      <p:sp>
        <p:nvSpPr>
          <p:cNvPr id="5" name="4 CuadroTexto"/>
          <p:cNvSpPr txBox="1"/>
          <p:nvPr/>
        </p:nvSpPr>
        <p:spPr>
          <a:xfrm>
            <a:off x="0" y="260648"/>
            <a:ext cx="9144000" cy="954107"/>
          </a:xfrm>
          <a:prstGeom prst="rect">
            <a:avLst/>
          </a:prstGeom>
          <a:noFill/>
        </p:spPr>
        <p:txBody>
          <a:bodyPr wrap="square" rtlCol="0">
            <a:spAutoFit/>
          </a:bodyPr>
          <a:lstStyle/>
          <a:p>
            <a:pPr algn="ctr"/>
            <a:r>
              <a:rPr lang="es-CL" sz="2800" dirty="0" smtClean="0"/>
              <a:t>Productividad de agua (</a:t>
            </a:r>
            <a:r>
              <a:rPr lang="es-CL" sz="2800" dirty="0" err="1" smtClean="0"/>
              <a:t>WP</a:t>
            </a:r>
            <a:r>
              <a:rPr lang="es-CL" sz="2800" baseline="-25000" dirty="0" err="1" smtClean="0"/>
              <a:t>p</a:t>
            </a:r>
            <a:r>
              <a:rPr lang="es-CL" sz="2800" dirty="0" smtClean="0"/>
              <a:t>) a nivel de hoja</a:t>
            </a:r>
          </a:p>
          <a:p>
            <a:pPr algn="ctr"/>
            <a:endParaRPr lang="es-CL"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67744" y="2060848"/>
            <a:ext cx="4362450" cy="417195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2699792" y="836712"/>
            <a:ext cx="3781425"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894</Words>
  <Application>Microsoft Office PowerPoint</Application>
  <PresentationFormat>Presentación en pantalla (4:3)</PresentationFormat>
  <Paragraphs>307</Paragraphs>
  <Slides>38</Slides>
  <Notes>2</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Marco</dc:creator>
  <cp:lastModifiedBy>Marco</cp:lastModifiedBy>
  <cp:revision>71</cp:revision>
  <dcterms:created xsi:type="dcterms:W3CDTF">2013-08-28T10:29:39Z</dcterms:created>
  <dcterms:modified xsi:type="dcterms:W3CDTF">2013-08-29T11:21:36Z</dcterms:modified>
</cp:coreProperties>
</file>